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60" r:id="rId4"/>
    <p:sldId id="259" r:id="rId5"/>
    <p:sldId id="257"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86"/>
    <p:restoredTop sz="94691"/>
  </p:normalViewPr>
  <p:slideViewPr>
    <p:cSldViewPr snapToGrid="0">
      <p:cViewPr varScale="1">
        <p:scale>
          <a:sx n="89" d="100"/>
          <a:sy n="89" d="100"/>
        </p:scale>
        <p:origin x="168"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C81A0-FB7A-4357-8B37-1EC930D1E098}"/>
              </a:ext>
            </a:extLst>
          </p:cNvPr>
          <p:cNvSpPr>
            <a:spLocks noGrp="1"/>
          </p:cNvSpPr>
          <p:nvPr>
            <p:ph type="ctrTitle"/>
          </p:nvPr>
        </p:nvSpPr>
        <p:spPr>
          <a:xfrm>
            <a:off x="762000" y="1523999"/>
            <a:ext cx="10668000" cy="1985963"/>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D3C075C-7238-4F43-87E7-63A35BE6900C}"/>
              </a:ext>
            </a:extLst>
          </p:cNvPr>
          <p:cNvSpPr>
            <a:spLocks noGrp="1"/>
          </p:cNvSpPr>
          <p:nvPr>
            <p:ph type="subTitle" idx="1"/>
          </p:nvPr>
        </p:nvSpPr>
        <p:spPr>
          <a:xfrm>
            <a:off x="762000" y="3809999"/>
            <a:ext cx="10667998" cy="19859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AB67EEB-ABA8-4DA9-803B-0C6CD8A1284C}"/>
              </a:ext>
            </a:extLst>
          </p:cNvPr>
          <p:cNvSpPr>
            <a:spLocks noGrp="1"/>
          </p:cNvSpPr>
          <p:nvPr>
            <p:ph type="dt" sz="half" idx="10"/>
          </p:nvPr>
        </p:nvSpPr>
        <p:spPr/>
        <p:txBody>
          <a:bodyPr anchor="b" anchorCtr="0"/>
          <a:lstStyle/>
          <a:p>
            <a:fld id="{F4D57BDD-E64A-4D27-8978-82FFCA18A12C}" type="datetimeFigureOut">
              <a:rPr lang="en-US" smtClean="0"/>
              <a:t>11/29/24</a:t>
            </a:fld>
            <a:endParaRPr lang="en-US"/>
          </a:p>
        </p:txBody>
      </p:sp>
      <p:sp>
        <p:nvSpPr>
          <p:cNvPr id="5" name="Footer Placeholder 4">
            <a:extLst>
              <a:ext uri="{FF2B5EF4-FFF2-40B4-BE49-F238E27FC236}">
                <a16:creationId xmlns:a16="http://schemas.microsoft.com/office/drawing/2014/main" id="{0FCFD314-1E75-41B9-A585-4F4A32A347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0CC8E8-C649-4A81-BF53-F078B2A98453}"/>
              </a:ext>
            </a:extLst>
          </p:cNvPr>
          <p:cNvSpPr>
            <a:spLocks noGrp="1"/>
          </p:cNvSpPr>
          <p:nvPr>
            <p:ph type="sldNum" sz="quarter" idx="12"/>
          </p:nvPr>
        </p:nvSpPr>
        <p:spPr/>
        <p:txBody>
          <a:bodyPr/>
          <a:lstStyle/>
          <a:p>
            <a:fld id="{D643A852-0206-46AC-B0EB-645612933129}" type="slidenum">
              <a:rPr lang="en-US" smtClean="0"/>
              <a:t>‹#›</a:t>
            </a:fld>
            <a:endParaRPr lang="en-US" dirty="0"/>
          </a:p>
        </p:txBody>
      </p:sp>
    </p:spTree>
    <p:extLst>
      <p:ext uri="{BB962C8B-B14F-4D97-AF65-F5344CB8AC3E}">
        <p14:creationId xmlns:p14="http://schemas.microsoft.com/office/powerpoint/2010/main" val="2048255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CE73F-2F7C-4941-9B13-ACB43A4983EC}"/>
              </a:ext>
            </a:extLst>
          </p:cNvPr>
          <p:cNvSpPr>
            <a:spLocks noGrp="1"/>
          </p:cNvSpPr>
          <p:nvPr>
            <p:ph type="title"/>
          </p:nvPr>
        </p:nvSpPr>
        <p:spPr>
          <a:xfrm>
            <a:off x="762000" y="1524000"/>
            <a:ext cx="9144000" cy="1523999"/>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8BC107E-F2BE-4057-B06B-1E50FD12B561}"/>
              </a:ext>
            </a:extLst>
          </p:cNvPr>
          <p:cNvSpPr>
            <a:spLocks noGrp="1"/>
          </p:cNvSpPr>
          <p:nvPr>
            <p:ph type="body" orient="vert" idx="1"/>
          </p:nvPr>
        </p:nvSpPr>
        <p:spPr>
          <a:xfrm>
            <a:off x="762000" y="3048000"/>
            <a:ext cx="10668000" cy="3048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B9D7D8-1932-4215-A6E0-C16DA0DDB8B8}"/>
              </a:ext>
            </a:extLst>
          </p:cNvPr>
          <p:cNvSpPr>
            <a:spLocks noGrp="1"/>
          </p:cNvSpPr>
          <p:nvPr>
            <p:ph type="dt" sz="half" idx="10"/>
          </p:nvPr>
        </p:nvSpPr>
        <p:spPr/>
        <p:txBody>
          <a:bodyPr/>
          <a:lstStyle/>
          <a:p>
            <a:fld id="{F4D57BDD-E64A-4D27-8978-82FFCA18A12C}" type="datetimeFigureOut">
              <a:rPr lang="en-US" smtClean="0"/>
              <a:t>11/29/24</a:t>
            </a:fld>
            <a:endParaRPr lang="en-US"/>
          </a:p>
        </p:txBody>
      </p:sp>
      <p:sp>
        <p:nvSpPr>
          <p:cNvPr id="5" name="Footer Placeholder 4">
            <a:extLst>
              <a:ext uri="{FF2B5EF4-FFF2-40B4-BE49-F238E27FC236}">
                <a16:creationId xmlns:a16="http://schemas.microsoft.com/office/drawing/2014/main" id="{4378B662-65E3-47B2-AD95-B041B57F3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93DBC5-88B5-4F2A-A0E3-752CB421737A}"/>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912370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6599DF-5B13-4800-ADD7-3A2A2F1C4889}"/>
              </a:ext>
            </a:extLst>
          </p:cNvPr>
          <p:cNvSpPr>
            <a:spLocks noGrp="1"/>
          </p:cNvSpPr>
          <p:nvPr>
            <p:ph type="title" orient="vert"/>
          </p:nvPr>
        </p:nvSpPr>
        <p:spPr>
          <a:xfrm>
            <a:off x="8724900" y="1523999"/>
            <a:ext cx="2705100" cy="4572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191E12-22D9-4DA9-A336-EA6A8B9B55B8}"/>
              </a:ext>
            </a:extLst>
          </p:cNvPr>
          <p:cNvSpPr>
            <a:spLocks noGrp="1"/>
          </p:cNvSpPr>
          <p:nvPr>
            <p:ph type="body" orient="vert" idx="1"/>
          </p:nvPr>
        </p:nvSpPr>
        <p:spPr>
          <a:xfrm>
            <a:off x="762000" y="1524000"/>
            <a:ext cx="7620000"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22A1D5-B7EF-43A4-81EF-B5A7EA35616B}"/>
              </a:ext>
            </a:extLst>
          </p:cNvPr>
          <p:cNvSpPr>
            <a:spLocks noGrp="1"/>
          </p:cNvSpPr>
          <p:nvPr>
            <p:ph type="dt" sz="half" idx="10"/>
          </p:nvPr>
        </p:nvSpPr>
        <p:spPr/>
        <p:txBody>
          <a:bodyPr/>
          <a:lstStyle/>
          <a:p>
            <a:fld id="{F4D57BDD-E64A-4D27-8978-82FFCA18A12C}" type="datetimeFigureOut">
              <a:rPr lang="en-US" smtClean="0"/>
              <a:t>11/29/24</a:t>
            </a:fld>
            <a:endParaRPr lang="en-US"/>
          </a:p>
        </p:txBody>
      </p:sp>
      <p:sp>
        <p:nvSpPr>
          <p:cNvPr id="5" name="Footer Placeholder 4">
            <a:extLst>
              <a:ext uri="{FF2B5EF4-FFF2-40B4-BE49-F238E27FC236}">
                <a16:creationId xmlns:a16="http://schemas.microsoft.com/office/drawing/2014/main" id="{66809DFB-4410-42BF-B886-C984E3A53F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6487E8-E9A0-429E-88E5-34B1BE86BD23}"/>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069290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A6A6-C260-4F8B-99DF-249C907BE5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6F8CB-5C97-4437-A672-4E43D0E5AE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90C990-05C1-4ECD-A899-722057AEA630}"/>
              </a:ext>
            </a:extLst>
          </p:cNvPr>
          <p:cNvSpPr>
            <a:spLocks noGrp="1"/>
          </p:cNvSpPr>
          <p:nvPr>
            <p:ph type="dt" sz="half" idx="10"/>
          </p:nvPr>
        </p:nvSpPr>
        <p:spPr/>
        <p:txBody>
          <a:bodyPr/>
          <a:lstStyle/>
          <a:p>
            <a:fld id="{F4D57BDD-E64A-4D27-8978-82FFCA18A12C}" type="datetimeFigureOut">
              <a:rPr lang="en-US" smtClean="0"/>
              <a:t>11/29/24</a:t>
            </a:fld>
            <a:endParaRPr lang="en-US"/>
          </a:p>
        </p:txBody>
      </p:sp>
      <p:sp>
        <p:nvSpPr>
          <p:cNvPr id="5" name="Footer Placeholder 4">
            <a:extLst>
              <a:ext uri="{FF2B5EF4-FFF2-40B4-BE49-F238E27FC236}">
                <a16:creationId xmlns:a16="http://schemas.microsoft.com/office/drawing/2014/main" id="{C5E9811C-37A0-4DD1-8607-EFD4226E5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AB506-9570-4D3E-804F-A184A73DBCE6}"/>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49600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569B8-DEA4-4F12-9078-ECD731F2AC92}"/>
              </a:ext>
            </a:extLst>
          </p:cNvPr>
          <p:cNvSpPr>
            <a:spLocks noGrp="1"/>
          </p:cNvSpPr>
          <p:nvPr>
            <p:ph type="title"/>
          </p:nvPr>
        </p:nvSpPr>
        <p:spPr>
          <a:xfrm>
            <a:off x="762000" y="1530351"/>
            <a:ext cx="10668000" cy="2279650"/>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0D1F3B-E79C-4822-999D-205B0E76C66F}"/>
              </a:ext>
            </a:extLst>
          </p:cNvPr>
          <p:cNvSpPr>
            <a:spLocks noGrp="1"/>
          </p:cNvSpPr>
          <p:nvPr>
            <p:ph type="body" idx="1"/>
          </p:nvPr>
        </p:nvSpPr>
        <p:spPr>
          <a:xfrm>
            <a:off x="762000" y="4589464"/>
            <a:ext cx="10668000" cy="118318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145166-621E-4C71-A40F-64E514536729}"/>
              </a:ext>
            </a:extLst>
          </p:cNvPr>
          <p:cNvSpPr>
            <a:spLocks noGrp="1"/>
          </p:cNvSpPr>
          <p:nvPr>
            <p:ph type="dt" sz="half" idx="10"/>
          </p:nvPr>
        </p:nvSpPr>
        <p:spPr/>
        <p:txBody>
          <a:bodyPr/>
          <a:lstStyle/>
          <a:p>
            <a:fld id="{F4D57BDD-E64A-4D27-8978-82FFCA18A12C}" type="datetimeFigureOut">
              <a:rPr lang="en-US" smtClean="0"/>
              <a:t>11/29/24</a:t>
            </a:fld>
            <a:endParaRPr lang="en-US"/>
          </a:p>
        </p:txBody>
      </p:sp>
      <p:sp>
        <p:nvSpPr>
          <p:cNvPr id="5" name="Footer Placeholder 4">
            <a:extLst>
              <a:ext uri="{FF2B5EF4-FFF2-40B4-BE49-F238E27FC236}">
                <a16:creationId xmlns:a16="http://schemas.microsoft.com/office/drawing/2014/main" id="{44B8A175-E39F-477F-997B-99FF8677A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9115F-5456-4FA3-8484-B1806E7C48C7}"/>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4047406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BC5C-CCF0-4BA5-B102-213AC6FD5A48}"/>
              </a:ext>
            </a:extLst>
          </p:cNvPr>
          <p:cNvSpPr>
            <a:spLocks noGrp="1"/>
          </p:cNvSpPr>
          <p:nvPr>
            <p:ph type="title"/>
          </p:nvPr>
        </p:nvSpPr>
        <p:spPr>
          <a:xfrm>
            <a:off x="762000" y="1524000"/>
            <a:ext cx="9144000" cy="126364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2237E63-3B4F-4C2F-A87C-9533227EB684}"/>
              </a:ext>
            </a:extLst>
          </p:cNvPr>
          <p:cNvSpPr>
            <a:spLocks noGrp="1"/>
          </p:cNvSpPr>
          <p:nvPr>
            <p:ph sz="half" idx="1"/>
          </p:nvPr>
        </p:nvSpPr>
        <p:spPr>
          <a:xfrm>
            <a:off x="762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78ACE3E-2FED-4289-B138-3EC2826909F5}"/>
              </a:ext>
            </a:extLst>
          </p:cNvPr>
          <p:cNvSpPr>
            <a:spLocks noGrp="1"/>
          </p:cNvSpPr>
          <p:nvPr>
            <p:ph sz="half" idx="2"/>
          </p:nvPr>
        </p:nvSpPr>
        <p:spPr>
          <a:xfrm>
            <a:off x="6858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55DB51-20DA-4BEF-90BA-DDD37DC080CF}"/>
              </a:ext>
            </a:extLst>
          </p:cNvPr>
          <p:cNvSpPr>
            <a:spLocks noGrp="1"/>
          </p:cNvSpPr>
          <p:nvPr>
            <p:ph type="dt" sz="half" idx="10"/>
          </p:nvPr>
        </p:nvSpPr>
        <p:spPr/>
        <p:txBody>
          <a:bodyPr/>
          <a:lstStyle/>
          <a:p>
            <a:fld id="{F4D57BDD-E64A-4D27-8978-82FFCA18A12C}" type="datetimeFigureOut">
              <a:rPr lang="en-US" smtClean="0"/>
              <a:t>11/29/24</a:t>
            </a:fld>
            <a:endParaRPr lang="en-US"/>
          </a:p>
        </p:txBody>
      </p:sp>
      <p:sp>
        <p:nvSpPr>
          <p:cNvPr id="6" name="Footer Placeholder 5">
            <a:extLst>
              <a:ext uri="{FF2B5EF4-FFF2-40B4-BE49-F238E27FC236}">
                <a16:creationId xmlns:a16="http://schemas.microsoft.com/office/drawing/2014/main" id="{506D22E1-F0DB-4CB7-B2E3-D578EEAA6E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C29146B-54D6-4291-8EA2-6430024824AE}"/>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182214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4AE7-507A-4E14-96E2-5412FF8EA283}"/>
              </a:ext>
            </a:extLst>
          </p:cNvPr>
          <p:cNvSpPr>
            <a:spLocks noGrp="1"/>
          </p:cNvSpPr>
          <p:nvPr>
            <p:ph type="title"/>
          </p:nvPr>
        </p:nvSpPr>
        <p:spPr>
          <a:xfrm>
            <a:off x="762000" y="1527048"/>
            <a:ext cx="10668000" cy="75895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EDEEE83-2945-4C22-9597-57F1F1262841}"/>
              </a:ext>
            </a:extLst>
          </p:cNvPr>
          <p:cNvSpPr>
            <a:spLocks noGrp="1"/>
          </p:cNvSpPr>
          <p:nvPr>
            <p:ph type="body" idx="1"/>
          </p:nvPr>
        </p:nvSpPr>
        <p:spPr>
          <a:xfrm>
            <a:off x="762000" y="2285999"/>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C2494D-AD1D-4CB7-A17C-B69079113D71}"/>
              </a:ext>
            </a:extLst>
          </p:cNvPr>
          <p:cNvSpPr>
            <a:spLocks noGrp="1"/>
          </p:cNvSpPr>
          <p:nvPr>
            <p:ph sz="half" idx="2"/>
          </p:nvPr>
        </p:nvSpPr>
        <p:spPr>
          <a:xfrm>
            <a:off x="762001" y="3059113"/>
            <a:ext cx="4572000"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23E4950-830D-4EE3-9F51-DD730255E0CD}"/>
              </a:ext>
            </a:extLst>
          </p:cNvPr>
          <p:cNvSpPr>
            <a:spLocks noGrp="1"/>
          </p:cNvSpPr>
          <p:nvPr>
            <p:ph type="body" sz="quarter" idx="3"/>
          </p:nvPr>
        </p:nvSpPr>
        <p:spPr>
          <a:xfrm>
            <a:off x="6857998" y="2286000"/>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F244AA-BDAA-4FDD-B742-449DF905730C}"/>
              </a:ext>
            </a:extLst>
          </p:cNvPr>
          <p:cNvSpPr>
            <a:spLocks noGrp="1"/>
          </p:cNvSpPr>
          <p:nvPr>
            <p:ph sz="quarter" idx="4"/>
          </p:nvPr>
        </p:nvSpPr>
        <p:spPr>
          <a:xfrm>
            <a:off x="6858000" y="3059113"/>
            <a:ext cx="4571998"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B78494-ECE0-41D2-97E2-CFAC0434A8B8}"/>
              </a:ext>
            </a:extLst>
          </p:cNvPr>
          <p:cNvSpPr>
            <a:spLocks noGrp="1"/>
          </p:cNvSpPr>
          <p:nvPr>
            <p:ph type="dt" sz="half" idx="10"/>
          </p:nvPr>
        </p:nvSpPr>
        <p:spPr/>
        <p:txBody>
          <a:bodyPr/>
          <a:lstStyle/>
          <a:p>
            <a:fld id="{F4D57BDD-E64A-4D27-8978-82FFCA18A12C}" type="datetimeFigureOut">
              <a:rPr lang="en-US" smtClean="0"/>
              <a:t>11/29/24</a:t>
            </a:fld>
            <a:endParaRPr lang="en-US"/>
          </a:p>
        </p:txBody>
      </p:sp>
      <p:sp>
        <p:nvSpPr>
          <p:cNvPr id="8" name="Footer Placeholder 7">
            <a:extLst>
              <a:ext uri="{FF2B5EF4-FFF2-40B4-BE49-F238E27FC236}">
                <a16:creationId xmlns:a16="http://schemas.microsoft.com/office/drawing/2014/main" id="{185E4C20-6CC5-4259-B554-B19F1A7AA0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09AB13-CCCC-4074-9B66-CE0B37902E3F}"/>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128604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B5FF-4FD1-4CE4-BBC5-E6402FE06F0C}"/>
              </a:ext>
            </a:extLst>
          </p:cNvPr>
          <p:cNvSpPr>
            <a:spLocks noGrp="1"/>
          </p:cNvSpPr>
          <p:nvPr>
            <p:ph type="title"/>
          </p:nvPr>
        </p:nvSpPr>
        <p:spPr>
          <a:xfrm>
            <a:off x="762000" y="1524000"/>
            <a:ext cx="9144000" cy="38100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E71AAD-C5B9-485B-84DD-60DAFD5F18BC}"/>
              </a:ext>
            </a:extLst>
          </p:cNvPr>
          <p:cNvSpPr>
            <a:spLocks noGrp="1"/>
          </p:cNvSpPr>
          <p:nvPr>
            <p:ph type="dt" sz="half" idx="10"/>
          </p:nvPr>
        </p:nvSpPr>
        <p:spPr/>
        <p:txBody>
          <a:bodyPr/>
          <a:lstStyle/>
          <a:p>
            <a:fld id="{F4D57BDD-E64A-4D27-8978-82FFCA18A12C}" type="datetimeFigureOut">
              <a:rPr lang="en-US" smtClean="0"/>
              <a:t>11/29/24</a:t>
            </a:fld>
            <a:endParaRPr lang="en-US"/>
          </a:p>
        </p:txBody>
      </p:sp>
      <p:sp>
        <p:nvSpPr>
          <p:cNvPr id="4" name="Footer Placeholder 3">
            <a:extLst>
              <a:ext uri="{FF2B5EF4-FFF2-40B4-BE49-F238E27FC236}">
                <a16:creationId xmlns:a16="http://schemas.microsoft.com/office/drawing/2014/main" id="{9B7CACFF-0406-4EE2-9E8F-F594B952C2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52A47E-1990-4B6B-BCCB-75B6F213A8ED}"/>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14227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C8FE4C-64F1-4C88-9D30-17F8131ED627}"/>
              </a:ext>
            </a:extLst>
          </p:cNvPr>
          <p:cNvSpPr>
            <a:spLocks noGrp="1"/>
          </p:cNvSpPr>
          <p:nvPr>
            <p:ph type="dt" sz="half" idx="10"/>
          </p:nvPr>
        </p:nvSpPr>
        <p:spPr/>
        <p:txBody>
          <a:bodyPr/>
          <a:lstStyle/>
          <a:p>
            <a:fld id="{F4D57BDD-E64A-4D27-8978-82FFCA18A12C}" type="datetimeFigureOut">
              <a:rPr lang="en-US" smtClean="0"/>
              <a:t>11/29/24</a:t>
            </a:fld>
            <a:endParaRPr lang="en-US"/>
          </a:p>
        </p:txBody>
      </p:sp>
      <p:sp>
        <p:nvSpPr>
          <p:cNvPr id="3" name="Footer Placeholder 2">
            <a:extLst>
              <a:ext uri="{FF2B5EF4-FFF2-40B4-BE49-F238E27FC236}">
                <a16:creationId xmlns:a16="http://schemas.microsoft.com/office/drawing/2014/main" id="{D25D8FB3-6FA4-40A7-BDBF-76CD0F22FE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649F41-A021-4490-BB80-C89DF0293708}"/>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707511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EF60-874B-45DE-BF65-CF0D08577588}"/>
              </a:ext>
            </a:extLst>
          </p:cNvPr>
          <p:cNvSpPr>
            <a:spLocks noGrp="1"/>
          </p:cNvSpPr>
          <p:nvPr>
            <p:ph type="title"/>
          </p:nvPr>
        </p:nvSpPr>
        <p:spPr>
          <a:xfrm>
            <a:off x="762000" y="1524000"/>
            <a:ext cx="3821113" cy="1524000"/>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CD757B0-722D-425F-8BD4-9CD9093BCBF5}"/>
              </a:ext>
            </a:extLst>
          </p:cNvPr>
          <p:cNvSpPr>
            <a:spLocks noGrp="1"/>
          </p:cNvSpPr>
          <p:nvPr>
            <p:ph idx="1"/>
          </p:nvPr>
        </p:nvSpPr>
        <p:spPr>
          <a:xfrm>
            <a:off x="5334000" y="1524000"/>
            <a:ext cx="6096000" cy="3810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DB0F60-AADF-41C3-8BFC-B405E0A3F9AC}"/>
              </a:ext>
            </a:extLst>
          </p:cNvPr>
          <p:cNvSpPr>
            <a:spLocks noGrp="1"/>
          </p:cNvSpPr>
          <p:nvPr>
            <p:ph type="body" sz="half" idx="2"/>
          </p:nvPr>
        </p:nvSpPr>
        <p:spPr>
          <a:xfrm>
            <a:off x="762000" y="3048000"/>
            <a:ext cx="3821113"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AB1E11-97B6-42FD-9F45-6EDC3B83FABD}"/>
              </a:ext>
            </a:extLst>
          </p:cNvPr>
          <p:cNvSpPr>
            <a:spLocks noGrp="1"/>
          </p:cNvSpPr>
          <p:nvPr>
            <p:ph type="dt" sz="half" idx="10"/>
          </p:nvPr>
        </p:nvSpPr>
        <p:spPr/>
        <p:txBody>
          <a:bodyPr/>
          <a:lstStyle/>
          <a:p>
            <a:fld id="{F4D57BDD-E64A-4D27-8978-82FFCA18A12C}" type="datetimeFigureOut">
              <a:rPr lang="en-US" smtClean="0"/>
              <a:t>11/29/24</a:t>
            </a:fld>
            <a:endParaRPr lang="en-US"/>
          </a:p>
        </p:txBody>
      </p:sp>
      <p:sp>
        <p:nvSpPr>
          <p:cNvPr id="6" name="Footer Placeholder 5">
            <a:extLst>
              <a:ext uri="{FF2B5EF4-FFF2-40B4-BE49-F238E27FC236}">
                <a16:creationId xmlns:a16="http://schemas.microsoft.com/office/drawing/2014/main" id="{E14D7DA9-F910-4337-99A2-91F4EA3612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93A2F2-339E-4406-9A90-534A38C5A069}"/>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66854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1599-6E07-4A55-9B93-4CA5EFE3FD76}"/>
              </a:ext>
            </a:extLst>
          </p:cNvPr>
          <p:cNvSpPr>
            <a:spLocks noGrp="1"/>
          </p:cNvSpPr>
          <p:nvPr>
            <p:ph type="title"/>
          </p:nvPr>
        </p:nvSpPr>
        <p:spPr>
          <a:xfrm>
            <a:off x="762001" y="1524000"/>
            <a:ext cx="3810000" cy="15240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2C2D26-DACA-4941-955E-18F7E236758C}"/>
              </a:ext>
            </a:extLst>
          </p:cNvPr>
          <p:cNvSpPr>
            <a:spLocks noGrp="1"/>
          </p:cNvSpPr>
          <p:nvPr>
            <p:ph type="pic" idx="1"/>
          </p:nvPr>
        </p:nvSpPr>
        <p:spPr>
          <a:xfrm>
            <a:off x="5333999" y="1524000"/>
            <a:ext cx="6095999" cy="381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7EDB26D-C5B0-41D6-A75F-F89A87BE243A}"/>
              </a:ext>
            </a:extLst>
          </p:cNvPr>
          <p:cNvSpPr>
            <a:spLocks noGrp="1"/>
          </p:cNvSpPr>
          <p:nvPr>
            <p:ph type="body" sz="half" idx="2"/>
          </p:nvPr>
        </p:nvSpPr>
        <p:spPr>
          <a:xfrm>
            <a:off x="762001" y="3048000"/>
            <a:ext cx="3810000"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9304B6-48DF-41FA-A089-8C83BBA63673}"/>
              </a:ext>
            </a:extLst>
          </p:cNvPr>
          <p:cNvSpPr>
            <a:spLocks noGrp="1"/>
          </p:cNvSpPr>
          <p:nvPr>
            <p:ph type="dt" sz="half" idx="10"/>
          </p:nvPr>
        </p:nvSpPr>
        <p:spPr/>
        <p:txBody>
          <a:bodyPr/>
          <a:lstStyle/>
          <a:p>
            <a:fld id="{F4D57BDD-E64A-4D27-8978-82FFCA18A12C}" type="datetimeFigureOut">
              <a:rPr lang="en-US" smtClean="0"/>
              <a:t>11/29/24</a:t>
            </a:fld>
            <a:endParaRPr lang="en-US"/>
          </a:p>
        </p:txBody>
      </p:sp>
      <p:sp>
        <p:nvSpPr>
          <p:cNvPr id="6" name="Footer Placeholder 5">
            <a:extLst>
              <a:ext uri="{FF2B5EF4-FFF2-40B4-BE49-F238E27FC236}">
                <a16:creationId xmlns:a16="http://schemas.microsoft.com/office/drawing/2014/main" id="{14DFB82F-A17A-4BC7-A522-CD934BC35C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CC530C-8824-4BE3-884E-2AFF30B572BC}"/>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86829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1B49B9-8C94-4604-AEEE-CB5051962D27}"/>
              </a:ext>
            </a:extLst>
          </p:cNvPr>
          <p:cNvSpPr>
            <a:spLocks noGrp="1"/>
          </p:cNvSpPr>
          <p:nvPr>
            <p:ph type="title"/>
          </p:nvPr>
        </p:nvSpPr>
        <p:spPr>
          <a:xfrm>
            <a:off x="762000" y="1524000"/>
            <a:ext cx="9144000" cy="1263649"/>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C3204E-CAF5-48A1-928F-757507EC48C4}"/>
              </a:ext>
            </a:extLst>
          </p:cNvPr>
          <p:cNvSpPr>
            <a:spLocks noGrp="1"/>
          </p:cNvSpPr>
          <p:nvPr>
            <p:ph type="body" idx="1"/>
          </p:nvPr>
        </p:nvSpPr>
        <p:spPr>
          <a:xfrm>
            <a:off x="762000" y="3047999"/>
            <a:ext cx="10668000" cy="30480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9540D12-4B42-4790-8677-C9250F3CDDCF}"/>
              </a:ext>
            </a:extLst>
          </p:cNvPr>
          <p:cNvSpPr>
            <a:spLocks noGrp="1"/>
          </p:cNvSpPr>
          <p:nvPr>
            <p:ph type="dt" sz="half" idx="2"/>
          </p:nvPr>
        </p:nvSpPr>
        <p:spPr>
          <a:xfrm>
            <a:off x="762000" y="401594"/>
            <a:ext cx="3048000" cy="365125"/>
          </a:xfrm>
          <a:prstGeom prst="rect">
            <a:avLst/>
          </a:prstGeom>
        </p:spPr>
        <p:txBody>
          <a:bodyPr vert="horz" lIns="91440" tIns="45720" rIns="91440" bIns="45720" rtlCol="0" anchor="b" anchorCtr="0"/>
          <a:lstStyle>
            <a:lvl1pPr algn="l">
              <a:defRPr sz="900">
                <a:solidFill>
                  <a:schemeClr val="tx1"/>
                </a:solidFill>
              </a:defRPr>
            </a:lvl1pPr>
          </a:lstStyle>
          <a:p>
            <a:fld id="{F4D57BDD-E64A-4D27-8978-82FFCA18A12C}" type="datetimeFigureOut">
              <a:rPr lang="en-US" smtClean="0"/>
              <a:pPr/>
              <a:t>11/29/24</a:t>
            </a:fld>
            <a:endParaRPr lang="en-US" dirty="0"/>
          </a:p>
        </p:txBody>
      </p:sp>
      <p:sp>
        <p:nvSpPr>
          <p:cNvPr id="5" name="Footer Placeholder 4">
            <a:extLst>
              <a:ext uri="{FF2B5EF4-FFF2-40B4-BE49-F238E27FC236}">
                <a16:creationId xmlns:a16="http://schemas.microsoft.com/office/drawing/2014/main" id="{022B17CD-6C27-4CD1-B20D-EA4B8E54F4FD}"/>
              </a:ext>
            </a:extLst>
          </p:cNvPr>
          <p:cNvSpPr>
            <a:spLocks noGrp="1"/>
          </p:cNvSpPr>
          <p:nvPr>
            <p:ph type="ftr" sz="quarter" idx="3"/>
          </p:nvPr>
        </p:nvSpPr>
        <p:spPr>
          <a:xfrm>
            <a:off x="6858000" y="6096000"/>
            <a:ext cx="4572000" cy="365125"/>
          </a:xfrm>
          <a:prstGeom prst="rect">
            <a:avLst/>
          </a:prstGeom>
        </p:spPr>
        <p:txBody>
          <a:bodyPr vert="horz" lIns="91440" tIns="45720" rIns="91440" bIns="45720" rtlCol="0" anchor="t" anchorCtr="0"/>
          <a:lstStyle>
            <a:lvl1pPr algn="r">
              <a:defRPr sz="8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C03A934F-C817-4C99-A2CF-C763A3F20627}"/>
              </a:ext>
            </a:extLst>
          </p:cNvPr>
          <p:cNvSpPr>
            <a:spLocks noGrp="1"/>
          </p:cNvSpPr>
          <p:nvPr>
            <p:ph type="sldNum" sz="quarter" idx="4"/>
          </p:nvPr>
        </p:nvSpPr>
        <p:spPr>
          <a:xfrm>
            <a:off x="9144000" y="401594"/>
            <a:ext cx="2286000" cy="762000"/>
          </a:xfrm>
          <a:prstGeom prst="rect">
            <a:avLst/>
          </a:prstGeom>
        </p:spPr>
        <p:txBody>
          <a:bodyPr vert="horz" lIns="91440" tIns="45720" rIns="91440" bIns="45720" rtlCol="0" anchor="t" anchorCtr="0"/>
          <a:lstStyle>
            <a:lvl1pPr algn="r">
              <a:defRPr sz="3600">
                <a:solidFill>
                  <a:schemeClr val="tx1"/>
                </a:solidFill>
                <a:latin typeface="+mj-lt"/>
              </a:defRPr>
            </a:lvl1pPr>
          </a:lstStyle>
          <a:p>
            <a:fld id="{D643A852-0206-46AC-B0EB-645612933129}" type="slidenum">
              <a:rPr lang="en-US" smtClean="0"/>
              <a:pPr/>
              <a:t>‹#›</a:t>
            </a:fld>
            <a:endParaRPr lang="en-US" dirty="0"/>
          </a:p>
        </p:txBody>
      </p:sp>
    </p:spTree>
    <p:extLst>
      <p:ext uri="{BB962C8B-B14F-4D97-AF65-F5344CB8AC3E}">
        <p14:creationId xmlns:p14="http://schemas.microsoft.com/office/powerpoint/2010/main" val="1925817143"/>
      </p:ext>
    </p:extLst>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People Discussing">
            <a:extLst>
              <a:ext uri="{FF2B5EF4-FFF2-40B4-BE49-F238E27FC236}">
                <a16:creationId xmlns:a16="http://schemas.microsoft.com/office/drawing/2014/main" id="{78C09547-E68D-B139-11BC-1F144B46C6E2}"/>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0"/>
          <a:stretch/>
        </p:blipFill>
        <p:spPr>
          <a:xfrm>
            <a:off x="20" y="10"/>
            <a:ext cx="12191435" cy="6857989"/>
          </a:xfrm>
          <a:prstGeom prst="rect">
            <a:avLst/>
          </a:prstGeom>
        </p:spPr>
      </p:pic>
      <p:sp>
        <p:nvSpPr>
          <p:cNvPr id="11" name="Rectangle 10">
            <a:extLst>
              <a:ext uri="{FF2B5EF4-FFF2-40B4-BE49-F238E27FC236}">
                <a16:creationId xmlns:a16="http://schemas.microsoft.com/office/drawing/2014/main" id="{4D4E4291-AA4B-4CDD-87FB-9EF7ADE826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10075" y="-923925"/>
            <a:ext cx="6858000" cy="8705850"/>
          </a:xfrm>
          <a:prstGeom prst="rect">
            <a:avLst/>
          </a:prstGeom>
          <a:gradFill>
            <a:gsLst>
              <a:gs pos="100000">
                <a:srgbClr val="000000">
                  <a:alpha val="0"/>
                </a:srgbClr>
              </a:gs>
              <a:gs pos="27000">
                <a:srgbClr val="000000">
                  <a:alpha val="70000"/>
                </a:srgbClr>
              </a:gs>
              <a:gs pos="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843A36-4B4F-7577-8CBD-0977703BE828}"/>
              </a:ext>
            </a:extLst>
          </p:cNvPr>
          <p:cNvSpPr>
            <a:spLocks noGrp="1"/>
          </p:cNvSpPr>
          <p:nvPr>
            <p:ph type="ctrTitle"/>
          </p:nvPr>
        </p:nvSpPr>
        <p:spPr>
          <a:xfrm>
            <a:off x="6096000" y="1523999"/>
            <a:ext cx="5334000" cy="3535018"/>
          </a:xfrm>
        </p:spPr>
        <p:txBody>
          <a:bodyPr anchor="ctr">
            <a:normAutofit/>
          </a:bodyPr>
          <a:lstStyle/>
          <a:p>
            <a:pPr algn="r"/>
            <a:r>
              <a:rPr lang="en-US" sz="4400">
                <a:solidFill>
                  <a:srgbClr val="FFFFFF"/>
                </a:solidFill>
              </a:rPr>
              <a:t>Chapter 6: Enhancing Business Intelligence Using Information Systems</a:t>
            </a:r>
          </a:p>
        </p:txBody>
      </p:sp>
      <p:sp>
        <p:nvSpPr>
          <p:cNvPr id="3" name="Subtitle 2">
            <a:extLst>
              <a:ext uri="{FF2B5EF4-FFF2-40B4-BE49-F238E27FC236}">
                <a16:creationId xmlns:a16="http://schemas.microsoft.com/office/drawing/2014/main" id="{55D91D68-4FA3-DFF2-AA5F-86E1386A12AE}"/>
              </a:ext>
            </a:extLst>
          </p:cNvPr>
          <p:cNvSpPr>
            <a:spLocks noGrp="1"/>
          </p:cNvSpPr>
          <p:nvPr>
            <p:ph type="subTitle" idx="1"/>
          </p:nvPr>
        </p:nvSpPr>
        <p:spPr>
          <a:xfrm>
            <a:off x="6096000" y="5333998"/>
            <a:ext cx="5334000" cy="649359"/>
          </a:xfrm>
        </p:spPr>
        <p:txBody>
          <a:bodyPr anchor="t">
            <a:normAutofit/>
          </a:bodyPr>
          <a:lstStyle/>
          <a:p>
            <a:pPr algn="r"/>
            <a:r>
              <a:rPr lang="en-US" dirty="0">
                <a:solidFill>
                  <a:srgbClr val="FFFFFF"/>
                </a:solidFill>
              </a:rPr>
              <a:t>Assoc Prof. Dr. M. Said </a:t>
            </a:r>
            <a:r>
              <a:rPr lang="en-US" dirty="0" err="1">
                <a:solidFill>
                  <a:srgbClr val="FFFFFF"/>
                </a:solidFill>
              </a:rPr>
              <a:t>Hasibuan</a:t>
            </a:r>
            <a:endParaRPr lang="en-US" dirty="0">
              <a:solidFill>
                <a:srgbClr val="FFFFFF"/>
              </a:solidFill>
            </a:endParaRPr>
          </a:p>
        </p:txBody>
      </p:sp>
    </p:spTree>
    <p:extLst>
      <p:ext uri="{BB962C8B-B14F-4D97-AF65-F5344CB8AC3E}">
        <p14:creationId xmlns:p14="http://schemas.microsoft.com/office/powerpoint/2010/main" val="521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Business Intelligence dan Big Data untuk Hospitality">
            <a:extLst>
              <a:ext uri="{FF2B5EF4-FFF2-40B4-BE49-F238E27FC236}">
                <a16:creationId xmlns:a16="http://schemas.microsoft.com/office/drawing/2014/main" id="{9508155F-139A-F7C6-F7E7-435016DA13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58" r="191"/>
          <a:stretch/>
        </p:blipFill>
        <p:spPr bwMode="auto">
          <a:xfrm>
            <a:off x="20" y="10"/>
            <a:ext cx="12191435" cy="6857989"/>
          </a:xfrm>
          <a:prstGeom prst="rect">
            <a:avLst/>
          </a:prstGeom>
          <a:noFill/>
          <a:extLst>
            <a:ext uri="{909E8E84-426E-40DD-AFC4-6F175D3DCCD1}">
              <a14:hiddenFill xmlns:a14="http://schemas.microsoft.com/office/drawing/2010/main">
                <a:solidFill>
                  <a:srgbClr val="FFFFFF"/>
                </a:solidFill>
              </a14:hiddenFill>
            </a:ext>
          </a:extLst>
        </p:spPr>
      </p:pic>
      <p:sp>
        <p:nvSpPr>
          <p:cNvPr id="4105" name="Rectangle 4104">
            <a:extLst>
              <a:ext uri="{FF2B5EF4-FFF2-40B4-BE49-F238E27FC236}">
                <a16:creationId xmlns:a16="http://schemas.microsoft.com/office/drawing/2014/main" id="{A5761B15-C433-40FE-BB67-ECF17E50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47974"/>
            <a:ext cx="12192001" cy="3608431"/>
          </a:xfrm>
          <a:prstGeom prst="rect">
            <a:avLst/>
          </a:prstGeom>
          <a:gradFill flip="none" rotWithShape="1">
            <a:gsLst>
              <a:gs pos="41000">
                <a:srgbClr val="000000">
                  <a:alpha val="40000"/>
                </a:srgbClr>
              </a:gs>
              <a:gs pos="60000">
                <a:srgbClr val="000000">
                  <a:alpha val="40000"/>
                </a:srgbClr>
              </a:gs>
              <a:gs pos="0">
                <a:schemeClr val="bg1">
                  <a:alpha val="0"/>
                </a:schemeClr>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0943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37C40-6E9F-0C21-FC8F-7C2D6798A89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486031F-395B-73C2-908D-E9360B7A8C9E}"/>
              </a:ext>
            </a:extLst>
          </p:cNvPr>
          <p:cNvSpPr>
            <a:spLocks noGrp="1"/>
          </p:cNvSpPr>
          <p:nvPr>
            <p:ph idx="1"/>
          </p:nvPr>
        </p:nvSpPr>
        <p:spPr/>
        <p:txBody>
          <a:bodyPr/>
          <a:lstStyle/>
          <a:p>
            <a:endParaRPr lang="en-US"/>
          </a:p>
        </p:txBody>
      </p:sp>
      <p:pic>
        <p:nvPicPr>
          <p:cNvPr id="5122" name="Picture 2" descr="Karakateristik Big Data – School of Information Systems">
            <a:extLst>
              <a:ext uri="{FF2B5EF4-FFF2-40B4-BE49-F238E27FC236}">
                <a16:creationId xmlns:a16="http://schemas.microsoft.com/office/drawing/2014/main" id="{6AC27F18-BA8C-F8D3-D957-D4874A917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114300"/>
            <a:ext cx="11049000" cy="66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932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ube with different sizes of squares&#10;&#10;Description automatically generated with medium confidence">
            <a:extLst>
              <a:ext uri="{FF2B5EF4-FFF2-40B4-BE49-F238E27FC236}">
                <a16:creationId xmlns:a16="http://schemas.microsoft.com/office/drawing/2014/main" id="{B305994E-1082-D6C9-F3A7-FDA988AF9E4F}"/>
              </a:ext>
            </a:extLst>
          </p:cNvPr>
          <p:cNvPicPr>
            <a:picLocks noGrp="1" noChangeAspect="1"/>
          </p:cNvPicPr>
          <p:nvPr>
            <p:ph idx="1"/>
          </p:nvPr>
        </p:nvPicPr>
        <p:blipFill>
          <a:blip r:embed="rId2"/>
          <a:stretch>
            <a:fillRect/>
          </a:stretch>
        </p:blipFill>
        <p:spPr>
          <a:xfrm>
            <a:off x="762000" y="861462"/>
            <a:ext cx="6095047" cy="5135076"/>
          </a:xfrm>
          <a:prstGeom prst="rect">
            <a:avLst/>
          </a:prstGeom>
        </p:spPr>
      </p:pic>
      <p:sp>
        <p:nvSpPr>
          <p:cNvPr id="7" name="TextBox 6">
            <a:extLst>
              <a:ext uri="{FF2B5EF4-FFF2-40B4-BE49-F238E27FC236}">
                <a16:creationId xmlns:a16="http://schemas.microsoft.com/office/drawing/2014/main" id="{07F00323-C024-842F-5BAE-5D31625DDF97}"/>
              </a:ext>
            </a:extLst>
          </p:cNvPr>
          <p:cNvSpPr txBox="1"/>
          <p:nvPr/>
        </p:nvSpPr>
        <p:spPr>
          <a:xfrm>
            <a:off x="7619524" y="1728789"/>
            <a:ext cx="4224814" cy="436721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dirty="0">
                <a:effectLst/>
              </a:rPr>
              <a:t>Cubes, Slicing, and Dicing To enable such multidimensional analyses, OLAP arranges the data in so-called cubes. An OLAP cube is a data structure allowing for multiple dimensions to be added to a traditional two-dimensional table (Figure 6.10). </a:t>
            </a:r>
          </a:p>
          <a:p>
            <a:pPr indent="-228600">
              <a:lnSpc>
                <a:spcPct val="90000"/>
              </a:lnSpc>
              <a:spcAft>
                <a:spcPts val="600"/>
              </a:spcAft>
              <a:buFont typeface="Arial" panose="020B0604020202020204" pitchFamily="34" charset="0"/>
              <a:buChar char="•"/>
            </a:pPr>
            <a:r>
              <a:rPr lang="en-US" dirty="0">
                <a:effectLst/>
              </a:rPr>
              <a:t>Although the figure only shows three dimensions, data can be analyzed in more than three dimensions. Analyzing the data on subsets of the dimensions is referred to as slicing and dicing</a:t>
            </a:r>
          </a:p>
        </p:txBody>
      </p:sp>
    </p:spTree>
    <p:extLst>
      <p:ext uri="{BB962C8B-B14F-4D97-AF65-F5344CB8AC3E}">
        <p14:creationId xmlns:p14="http://schemas.microsoft.com/office/powerpoint/2010/main" val="3212542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964CBE2-084A-47DF-A704-CF5F6217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03CEC5-948C-F632-70D0-A1469F23CCA4}"/>
              </a:ext>
            </a:extLst>
          </p:cNvPr>
          <p:cNvSpPr>
            <a:spLocks noGrp="1"/>
          </p:cNvSpPr>
          <p:nvPr>
            <p:ph type="title"/>
          </p:nvPr>
        </p:nvSpPr>
        <p:spPr>
          <a:xfrm>
            <a:off x="6096000" y="762001"/>
            <a:ext cx="5334000" cy="2747962"/>
          </a:xfrm>
        </p:spPr>
        <p:txBody>
          <a:bodyPr vert="horz" lIns="91440" tIns="45720" rIns="91440" bIns="45720" rtlCol="0" anchor="b" anchorCtr="0">
            <a:normAutofit/>
          </a:bodyPr>
          <a:lstStyle/>
          <a:p>
            <a:r>
              <a:rPr lang="en-US" sz="3200" dirty="0">
                <a:effectLst/>
              </a:rPr>
              <a:t>Data mining results can be</a:t>
            </a:r>
            <a:br>
              <a:rPr lang="en-US" sz="3200" dirty="0">
                <a:effectLst/>
              </a:rPr>
            </a:br>
            <a:r>
              <a:rPr lang="en-US" sz="3200" dirty="0">
                <a:effectLst/>
              </a:rPr>
              <a:t>delivered to users in a variety of ways</a:t>
            </a:r>
            <a:br>
              <a:rPr lang="en-US" sz="3200" dirty="0">
                <a:effectLst/>
              </a:rPr>
            </a:br>
            <a:endParaRPr lang="en-US" sz="3200" dirty="0"/>
          </a:p>
        </p:txBody>
      </p:sp>
      <p:pic>
        <p:nvPicPr>
          <p:cNvPr id="5" name="Content Placeholder 4" descr="A diagram of data storage&#10;&#10;Description automatically generated">
            <a:extLst>
              <a:ext uri="{FF2B5EF4-FFF2-40B4-BE49-F238E27FC236}">
                <a16:creationId xmlns:a16="http://schemas.microsoft.com/office/drawing/2014/main" id="{E2BD006B-D16B-AC52-DF9E-DBCD6CFF4254}"/>
              </a:ext>
            </a:extLst>
          </p:cNvPr>
          <p:cNvPicPr>
            <a:picLocks noChangeAspect="1"/>
          </p:cNvPicPr>
          <p:nvPr/>
        </p:nvPicPr>
        <p:blipFill>
          <a:blip r:embed="rId2"/>
          <a:srcRect t="1930" r="1" b="1"/>
          <a:stretch/>
        </p:blipFill>
        <p:spPr>
          <a:xfrm>
            <a:off x="762000" y="1663520"/>
            <a:ext cx="4572000" cy="3530960"/>
          </a:xfrm>
          <a:prstGeom prst="rect">
            <a:avLst/>
          </a:prstGeom>
        </p:spPr>
      </p:pic>
    </p:spTree>
    <p:extLst>
      <p:ext uri="{BB962C8B-B14F-4D97-AF65-F5344CB8AC3E}">
        <p14:creationId xmlns:p14="http://schemas.microsoft.com/office/powerpoint/2010/main" val="1778219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diagram of a network system&#10;&#10;Description automatically generated">
            <a:extLst>
              <a:ext uri="{FF2B5EF4-FFF2-40B4-BE49-F238E27FC236}">
                <a16:creationId xmlns:a16="http://schemas.microsoft.com/office/drawing/2014/main" id="{B4A0D61E-5E9D-3192-CE1F-C76BE03B3075}"/>
              </a:ext>
            </a:extLst>
          </p:cNvPr>
          <p:cNvPicPr>
            <a:picLocks noChangeAspect="1"/>
          </p:cNvPicPr>
          <p:nvPr/>
        </p:nvPicPr>
        <p:blipFill>
          <a:blip r:embed="rId2"/>
          <a:stretch>
            <a:fillRect/>
          </a:stretch>
        </p:blipFill>
        <p:spPr>
          <a:xfrm>
            <a:off x="2062163" y="0"/>
            <a:ext cx="8467725" cy="6880024"/>
          </a:xfrm>
          <a:prstGeom prst="rect">
            <a:avLst/>
          </a:prstGeom>
        </p:spPr>
      </p:pic>
    </p:spTree>
    <p:extLst>
      <p:ext uri="{BB962C8B-B14F-4D97-AF65-F5344CB8AC3E}">
        <p14:creationId xmlns:p14="http://schemas.microsoft.com/office/powerpoint/2010/main" val="2548565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Freeform: Shape 7">
            <a:extLst>
              <a:ext uri="{FF2B5EF4-FFF2-40B4-BE49-F238E27FC236}">
                <a16:creationId xmlns:a16="http://schemas.microsoft.com/office/drawing/2014/main" id="{C5486FEF-95C5-433A-8B8C-9C07A3C388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 y="3296010"/>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 y="3296010"/>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E8AC715-52E7-327C-E9DC-1F0777BC5B34}"/>
              </a:ext>
            </a:extLst>
          </p:cNvPr>
          <p:cNvSpPr>
            <a:spLocks noGrp="1"/>
          </p:cNvSpPr>
          <p:nvPr>
            <p:ph type="title"/>
          </p:nvPr>
        </p:nvSpPr>
        <p:spPr>
          <a:xfrm>
            <a:off x="762000" y="1163595"/>
            <a:ext cx="9906000" cy="2346368"/>
          </a:xfrm>
        </p:spPr>
        <p:txBody>
          <a:bodyPr vert="horz" lIns="91440" tIns="45720" rIns="91440" bIns="45720" rtlCol="0" anchor="b" anchorCtr="0">
            <a:normAutofit/>
          </a:bodyPr>
          <a:lstStyle/>
          <a:p>
            <a:r>
              <a:rPr lang="en-US" sz="8000"/>
              <a:t>terima kasih</a:t>
            </a:r>
          </a:p>
        </p:txBody>
      </p:sp>
    </p:spTree>
    <p:extLst>
      <p:ext uri="{BB962C8B-B14F-4D97-AF65-F5344CB8AC3E}">
        <p14:creationId xmlns:p14="http://schemas.microsoft.com/office/powerpoint/2010/main" val="1521691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rson holding a puzzle piece">
            <a:extLst>
              <a:ext uri="{FF2B5EF4-FFF2-40B4-BE49-F238E27FC236}">
                <a16:creationId xmlns:a16="http://schemas.microsoft.com/office/drawing/2014/main" id="{D0EE4546-13CD-E45F-1549-59B7EBA0C96E}"/>
              </a:ext>
            </a:extLst>
          </p:cNvPr>
          <p:cNvPicPr>
            <a:picLocks noChangeAspect="1"/>
          </p:cNvPicPr>
          <p:nvPr/>
        </p:nvPicPr>
        <p:blipFill>
          <a:blip r:embed="rId2"/>
          <a:srcRect l="27579" r="27254" b="-1"/>
          <a:stretch/>
        </p:blipFill>
        <p:spPr>
          <a:xfrm>
            <a:off x="20" y="10"/>
            <a:ext cx="4571982" cy="6857992"/>
          </a:xfrm>
          <a:custGeom>
            <a:avLst/>
            <a:gdLst/>
            <a:ahLst/>
            <a:cxnLst/>
            <a:rect l="l" t="t" r="r" b="b"/>
            <a:pathLst>
              <a:path w="4572002" h="6858002">
                <a:moveTo>
                  <a:pt x="4295315" y="6438981"/>
                </a:moveTo>
                <a:lnTo>
                  <a:pt x="4275384" y="6463840"/>
                </a:lnTo>
                <a:lnTo>
                  <a:pt x="4275382" y="6463849"/>
                </a:lnTo>
                <a:lnTo>
                  <a:pt x="4261587" y="6513012"/>
                </a:lnTo>
                <a:lnTo>
                  <a:pt x="4242781" y="6546194"/>
                </a:lnTo>
                <a:lnTo>
                  <a:pt x="4242781" y="6546195"/>
                </a:lnTo>
                <a:lnTo>
                  <a:pt x="4259119" y="6521804"/>
                </a:lnTo>
                <a:lnTo>
                  <a:pt x="4261587"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1"/>
                  <a:pt x="4093355" y="3574408"/>
                </a:cubicBezTo>
                <a:lnTo>
                  <a:pt x="4093356"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6"/>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5"/>
                </a:cubicBezTo>
                <a:lnTo>
                  <a:pt x="4158155" y="4933805"/>
                </a:lnTo>
                <a:lnTo>
                  <a:pt x="4158155" y="4933806"/>
                </a:lnTo>
                <a:cubicBezTo>
                  <a:pt x="4160163" y="4953853"/>
                  <a:pt x="4171415" y="4969748"/>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9"/>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1"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314" y="6364769"/>
                </a:lnTo>
                <a:lnTo>
                  <a:pt x="4380007" y="6387910"/>
                </a:lnTo>
                <a:lnTo>
                  <a:pt x="4377352" y="6393385"/>
                </a:lnTo>
                <a:lnTo>
                  <a:pt x="4370589" y="6407332"/>
                </a:lnTo>
                <a:lnTo>
                  <a:pt x="4370589" y="6407333"/>
                </a:lnTo>
                <a:lnTo>
                  <a:pt x="4377352" y="6393385"/>
                </a:lnTo>
                <a:lnTo>
                  <a:pt x="4380008" y="6387910"/>
                </a:lnTo>
                <a:lnTo>
                  <a:pt x="4381314" y="6364769"/>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9"/>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5"/>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6"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2"/>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5"/>
                  <a:pt x="4125838" y="2518264"/>
                </a:cubicBezTo>
                <a:cubicBezTo>
                  <a:pt x="4123171" y="2527790"/>
                  <a:pt x="4122027" y="2536458"/>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7"/>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2" y="2463019"/>
                </a:cubicBezTo>
                <a:lnTo>
                  <a:pt x="4134481" y="2463018"/>
                </a:lnTo>
                <a:lnTo>
                  <a:pt x="4134482" y="2463018"/>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8"/>
                </a:lnTo>
                <a:lnTo>
                  <a:pt x="3785402" y="228944"/>
                </a:lnTo>
                <a:lnTo>
                  <a:pt x="3785402" y="228949"/>
                </a:lnTo>
                <a:lnTo>
                  <a:pt x="3785402" y="228948"/>
                </a:lnTo>
                <a:lnTo>
                  <a:pt x="3785402" y="228944"/>
                </a:lnTo>
                <a:lnTo>
                  <a:pt x="3780943" y="177271"/>
                </a:lnTo>
                <a:lnTo>
                  <a:pt x="3777129" y="153388"/>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2"/>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5"/>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a:effectLst>
            <a:outerShdw blurRad="381000" dist="152400" algn="l" rotWithShape="0">
              <a:prstClr val="black">
                <a:alpha val="10000"/>
              </a:prstClr>
            </a:outerShdw>
          </a:effectLst>
        </p:spPr>
      </p:pic>
      <p:sp>
        <p:nvSpPr>
          <p:cNvPr id="11" name="Freeform: Shape 10">
            <a:extLst>
              <a:ext uri="{FF2B5EF4-FFF2-40B4-BE49-F238E27FC236}">
                <a16:creationId xmlns:a16="http://schemas.microsoft.com/office/drawing/2014/main" id="{340822D1-9EEA-4ECF-9360-D9AF87950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C292A62-7F34-4E30-BE04-48164A1DA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4"/>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B396601B-5FD2-5992-2936-68A7500AB4E9}"/>
              </a:ext>
            </a:extLst>
          </p:cNvPr>
          <p:cNvSpPr>
            <a:spLocks noGrp="1"/>
          </p:cNvSpPr>
          <p:nvPr>
            <p:ph idx="1"/>
          </p:nvPr>
        </p:nvSpPr>
        <p:spPr>
          <a:xfrm>
            <a:off x="5334001" y="3047999"/>
            <a:ext cx="6095999" cy="3048001"/>
          </a:xfrm>
        </p:spPr>
        <p:txBody>
          <a:bodyPr>
            <a:normAutofit/>
          </a:bodyPr>
          <a:lstStyle/>
          <a:p>
            <a:pPr lvl="0"/>
            <a:r>
              <a:rPr lang="en-US" b="1"/>
              <a:t>Business Intelligence</a:t>
            </a:r>
            <a:endParaRPr lang="en-US"/>
          </a:p>
          <a:p>
            <a:pPr marL="0" lvl="0" indent="0">
              <a:buNone/>
            </a:pPr>
            <a:r>
              <a:rPr lang="en-US"/>
              <a:t>Describe the concept of business intelligence and how databases serve as a foundation for gaining business intelligence.</a:t>
            </a:r>
          </a:p>
          <a:p>
            <a:endParaRPr lang="en-US" dirty="0"/>
          </a:p>
        </p:txBody>
      </p:sp>
    </p:spTree>
    <p:extLst>
      <p:ext uri="{BB962C8B-B14F-4D97-AF65-F5344CB8AC3E}">
        <p14:creationId xmlns:p14="http://schemas.microsoft.com/office/powerpoint/2010/main" val="291017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lue blocks and networks technology background">
            <a:extLst>
              <a:ext uri="{FF2B5EF4-FFF2-40B4-BE49-F238E27FC236}">
                <a16:creationId xmlns:a16="http://schemas.microsoft.com/office/drawing/2014/main" id="{3D982AE9-1332-B1CE-22BB-94991F8CB413}"/>
              </a:ext>
            </a:extLst>
          </p:cNvPr>
          <p:cNvPicPr>
            <a:picLocks noChangeAspect="1"/>
          </p:cNvPicPr>
          <p:nvPr/>
        </p:nvPicPr>
        <p:blipFill>
          <a:blip r:embed="rId2"/>
          <a:srcRect l="15795" r="46706" b="-446"/>
          <a:stretch/>
        </p:blipFill>
        <p:spPr>
          <a:xfrm>
            <a:off x="20" y="10"/>
            <a:ext cx="4571982" cy="6857992"/>
          </a:xfrm>
          <a:custGeom>
            <a:avLst/>
            <a:gdLst/>
            <a:ahLst/>
            <a:cxnLst/>
            <a:rect l="l" t="t" r="r" b="b"/>
            <a:pathLst>
              <a:path w="4572002" h="6858002">
                <a:moveTo>
                  <a:pt x="4295315" y="6438981"/>
                </a:moveTo>
                <a:lnTo>
                  <a:pt x="4275384" y="6463840"/>
                </a:lnTo>
                <a:lnTo>
                  <a:pt x="4275382" y="6463849"/>
                </a:lnTo>
                <a:lnTo>
                  <a:pt x="4261587" y="6513012"/>
                </a:lnTo>
                <a:lnTo>
                  <a:pt x="4242781" y="6546194"/>
                </a:lnTo>
                <a:lnTo>
                  <a:pt x="4242781" y="6546195"/>
                </a:lnTo>
                <a:lnTo>
                  <a:pt x="4259119" y="6521804"/>
                </a:lnTo>
                <a:lnTo>
                  <a:pt x="4261587"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1"/>
                  <a:pt x="4093355" y="3574408"/>
                </a:cubicBezTo>
                <a:lnTo>
                  <a:pt x="4093356"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6"/>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5"/>
                </a:cubicBezTo>
                <a:lnTo>
                  <a:pt x="4158155" y="4933805"/>
                </a:lnTo>
                <a:lnTo>
                  <a:pt x="4158155" y="4933806"/>
                </a:lnTo>
                <a:cubicBezTo>
                  <a:pt x="4160163" y="4953853"/>
                  <a:pt x="4171415" y="4969748"/>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9"/>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1"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314" y="6364769"/>
                </a:lnTo>
                <a:lnTo>
                  <a:pt x="4380007" y="6387910"/>
                </a:lnTo>
                <a:lnTo>
                  <a:pt x="4377352" y="6393385"/>
                </a:lnTo>
                <a:lnTo>
                  <a:pt x="4370589" y="6407332"/>
                </a:lnTo>
                <a:lnTo>
                  <a:pt x="4370589" y="6407333"/>
                </a:lnTo>
                <a:lnTo>
                  <a:pt x="4377352" y="6393385"/>
                </a:lnTo>
                <a:lnTo>
                  <a:pt x="4380008" y="6387910"/>
                </a:lnTo>
                <a:lnTo>
                  <a:pt x="4381314" y="6364769"/>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9"/>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5"/>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6"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2"/>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5"/>
                  <a:pt x="4125838" y="2518264"/>
                </a:cubicBezTo>
                <a:cubicBezTo>
                  <a:pt x="4123171" y="2527790"/>
                  <a:pt x="4122027" y="2536458"/>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7"/>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2" y="2463019"/>
                </a:cubicBezTo>
                <a:lnTo>
                  <a:pt x="4134481" y="2463018"/>
                </a:lnTo>
                <a:lnTo>
                  <a:pt x="4134482" y="2463018"/>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8"/>
                </a:lnTo>
                <a:lnTo>
                  <a:pt x="3785402" y="228944"/>
                </a:lnTo>
                <a:lnTo>
                  <a:pt x="3785402" y="228949"/>
                </a:lnTo>
                <a:lnTo>
                  <a:pt x="3785402" y="228948"/>
                </a:lnTo>
                <a:lnTo>
                  <a:pt x="3785402" y="228944"/>
                </a:lnTo>
                <a:lnTo>
                  <a:pt x="3780943" y="177271"/>
                </a:lnTo>
                <a:lnTo>
                  <a:pt x="3777129" y="153388"/>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2"/>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5"/>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a:effectLst>
            <a:outerShdw blurRad="381000" dist="152400" algn="l" rotWithShape="0">
              <a:prstClr val="black">
                <a:alpha val="10000"/>
              </a:prstClr>
            </a:outerShdw>
          </a:effectLst>
        </p:spPr>
      </p:pic>
      <p:sp>
        <p:nvSpPr>
          <p:cNvPr id="11" name="Freeform: Shape 10">
            <a:extLst>
              <a:ext uri="{FF2B5EF4-FFF2-40B4-BE49-F238E27FC236}">
                <a16:creationId xmlns:a16="http://schemas.microsoft.com/office/drawing/2014/main" id="{340822D1-9EEA-4ECF-9360-D9AF87950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C292A62-7F34-4E30-BE04-48164A1DA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4"/>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83E46B1-B40E-1665-3A66-22721869F660}"/>
              </a:ext>
            </a:extLst>
          </p:cNvPr>
          <p:cNvSpPr>
            <a:spLocks noGrp="1"/>
          </p:cNvSpPr>
          <p:nvPr>
            <p:ph idx="1"/>
          </p:nvPr>
        </p:nvSpPr>
        <p:spPr>
          <a:xfrm>
            <a:off x="5334001" y="3047999"/>
            <a:ext cx="6095999" cy="3048001"/>
          </a:xfrm>
        </p:spPr>
        <p:txBody>
          <a:bodyPr>
            <a:normAutofit/>
          </a:bodyPr>
          <a:lstStyle/>
          <a:p>
            <a:pPr lvl="0"/>
            <a:r>
              <a:rPr lang="en-US" b="1">
                <a:hlinkClick r:id="" action="ppaction://noaction"/>
              </a:rPr>
              <a:t>Business Intelligence Components</a:t>
            </a:r>
            <a:endParaRPr lang="en-US"/>
          </a:p>
          <a:p>
            <a:pPr lvl="0"/>
            <a:r>
              <a:rPr lang="en-US"/>
              <a:t>Explain the three components of business intelligence: information and knowledge discovery, business analytics, and information visualization.</a:t>
            </a:r>
          </a:p>
          <a:p>
            <a:endParaRPr lang="en-US" dirty="0"/>
          </a:p>
        </p:txBody>
      </p:sp>
    </p:spTree>
    <p:extLst>
      <p:ext uri="{BB962C8B-B14F-4D97-AF65-F5344CB8AC3E}">
        <p14:creationId xmlns:p14="http://schemas.microsoft.com/office/powerpoint/2010/main" val="949949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64128-8298-4800-AB39-BEA1F2BD1BF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5A7D7A8-3925-1C21-4B24-DC766C392875}"/>
              </a:ext>
            </a:extLst>
          </p:cNvPr>
          <p:cNvSpPr>
            <a:spLocks noGrp="1"/>
          </p:cNvSpPr>
          <p:nvPr>
            <p:ph idx="1"/>
          </p:nvPr>
        </p:nvSpPr>
        <p:spPr/>
        <p:txBody>
          <a:bodyPr/>
          <a:lstStyle/>
          <a:p>
            <a:endParaRPr lang="en-US"/>
          </a:p>
        </p:txBody>
      </p:sp>
      <p:pic>
        <p:nvPicPr>
          <p:cNvPr id="1026" name="Picture 2" descr="8 Business Intelligence Tools Paling Banyak Digunakan">
            <a:extLst>
              <a:ext uri="{FF2B5EF4-FFF2-40B4-BE49-F238E27FC236}">
                <a16:creationId xmlns:a16="http://schemas.microsoft.com/office/drawing/2014/main" id="{E099BE50-289A-1438-EA15-14BA665A1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121920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154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9FEAAE4-608F-4DE6-97B4-51573869A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5062873" cy="6858003"/>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2A688D3-7846-AAAA-4A8E-9E16C37CD9CE}"/>
              </a:ext>
            </a:extLst>
          </p:cNvPr>
          <p:cNvSpPr>
            <a:spLocks noGrp="1"/>
          </p:cNvSpPr>
          <p:nvPr>
            <p:ph type="title"/>
          </p:nvPr>
        </p:nvSpPr>
        <p:spPr>
          <a:xfrm>
            <a:off x="686635" y="1143000"/>
            <a:ext cx="3285045" cy="4572000"/>
          </a:xfrm>
        </p:spPr>
        <p:txBody>
          <a:bodyPr anchor="ctr">
            <a:normAutofit/>
          </a:bodyPr>
          <a:lstStyle/>
          <a:p>
            <a:pPr algn="r"/>
            <a:r>
              <a:rPr lang="en-US" dirty="0"/>
              <a:t>Social Media</a:t>
            </a:r>
          </a:p>
        </p:txBody>
      </p:sp>
      <p:grpSp>
        <p:nvGrpSpPr>
          <p:cNvPr id="12" name="Group 11">
            <a:extLst>
              <a:ext uri="{FF2B5EF4-FFF2-40B4-BE49-F238E27FC236}">
                <a16:creationId xmlns:a16="http://schemas.microsoft.com/office/drawing/2014/main" id="{1C03C1F1-33AC-4C16-AD56-DD6382C369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508320" y="-1"/>
            <a:ext cx="548640" cy="6858001"/>
            <a:chOff x="3697284" y="-1"/>
            <a:chExt cx="884241" cy="6858001"/>
          </a:xfrm>
          <a:effectLst>
            <a:outerShdw blurRad="381000" dist="152400" algn="l" rotWithShape="0">
              <a:prstClr val="black">
                <a:alpha val="10000"/>
              </a:prstClr>
            </a:outerShdw>
          </a:effectLst>
        </p:grpSpPr>
        <p:sp>
          <p:nvSpPr>
            <p:cNvPr id="13" name="Freeform: Shape 12">
              <a:extLst>
                <a:ext uri="{FF2B5EF4-FFF2-40B4-BE49-F238E27FC236}">
                  <a16:creationId xmlns:a16="http://schemas.microsoft.com/office/drawing/2014/main" id="{D66E751B-0173-4DAE-BDFD-D5855E48F6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D24F58DB-B3B0-4265-8312-823370262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DC87E2F2-F189-7723-841A-FA7D303C3466}"/>
              </a:ext>
            </a:extLst>
          </p:cNvPr>
          <p:cNvSpPr>
            <a:spLocks noGrp="1"/>
          </p:cNvSpPr>
          <p:nvPr>
            <p:ph idx="1"/>
          </p:nvPr>
        </p:nvSpPr>
        <p:spPr>
          <a:xfrm>
            <a:off x="5749369" y="1143000"/>
            <a:ext cx="5876395" cy="4572000"/>
          </a:xfrm>
        </p:spPr>
        <p:txBody>
          <a:bodyPr anchor="ctr">
            <a:normAutofit/>
          </a:bodyPr>
          <a:lstStyle/>
          <a:p>
            <a:r>
              <a:rPr lang="en-ID" sz="1800" dirty="0">
                <a:effectLst/>
                <a:latin typeface="Helvetica" pitchFamily="2" charset="0"/>
              </a:rPr>
              <a:t>Social media has not only become an important source of up-to-date information for businesses, but it is also emerging as a valuable resource for police and other first responders. </a:t>
            </a:r>
          </a:p>
          <a:p>
            <a:r>
              <a:rPr lang="en-ID" sz="1800" dirty="0">
                <a:effectLst/>
                <a:latin typeface="Helvetica" pitchFamily="2" charset="0"/>
              </a:rPr>
              <a:t>Social media users have demonstrated that information about crises can travel at a rate that rivals 911 services. Indeed, </a:t>
            </a:r>
            <a:r>
              <a:rPr lang="en-ID" sz="1800" dirty="0" err="1">
                <a:effectLst/>
                <a:latin typeface="Helvetica" pitchFamily="2" charset="0"/>
              </a:rPr>
              <a:t>analyzing</a:t>
            </a:r>
            <a:r>
              <a:rPr lang="en-ID" sz="1800" dirty="0">
                <a:effectLst/>
                <a:latin typeface="Helvetica" pitchFamily="2" charset="0"/>
              </a:rPr>
              <a:t> public information is not unusual in the world of intelligence gathering either.</a:t>
            </a:r>
          </a:p>
          <a:p>
            <a:endParaRPr lang="en-US" sz="1800" dirty="0"/>
          </a:p>
        </p:txBody>
      </p:sp>
    </p:spTree>
    <p:extLst>
      <p:ext uri="{BB962C8B-B14F-4D97-AF65-F5344CB8AC3E}">
        <p14:creationId xmlns:p14="http://schemas.microsoft.com/office/powerpoint/2010/main" val="363609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omputer&#10;&#10;Description automatically generated">
            <a:extLst>
              <a:ext uri="{FF2B5EF4-FFF2-40B4-BE49-F238E27FC236}">
                <a16:creationId xmlns:a16="http://schemas.microsoft.com/office/drawing/2014/main" id="{D806B808-1CDF-F68F-7B65-9DEEE2D26078}"/>
              </a:ext>
            </a:extLst>
          </p:cNvPr>
          <p:cNvPicPr>
            <a:picLocks noGrp="1" noChangeAspect="1"/>
          </p:cNvPicPr>
          <p:nvPr>
            <p:ph idx="1"/>
          </p:nvPr>
        </p:nvPicPr>
        <p:blipFill>
          <a:blip r:embed="rId2"/>
          <a:srcRect t="9996" r="1" b="1"/>
          <a:stretch/>
        </p:blipFill>
        <p:spPr>
          <a:xfrm>
            <a:off x="20" y="10"/>
            <a:ext cx="12191435" cy="6857989"/>
          </a:xfrm>
          <a:prstGeom prst="rect">
            <a:avLst/>
          </a:prstGeom>
        </p:spPr>
      </p:pic>
      <p:sp>
        <p:nvSpPr>
          <p:cNvPr id="12" name="Rectangle 11">
            <a:extLst>
              <a:ext uri="{FF2B5EF4-FFF2-40B4-BE49-F238E27FC236}">
                <a16:creationId xmlns:a16="http://schemas.microsoft.com/office/drawing/2014/main" id="{A17823FA-1B3E-4584-8A71-416FCE831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62074"/>
            <a:ext cx="12192001" cy="4733924"/>
          </a:xfrm>
          <a:prstGeom prst="rect">
            <a:avLst/>
          </a:prstGeom>
          <a:gradFill flip="none" rotWithShape="1">
            <a:gsLst>
              <a:gs pos="41000">
                <a:srgbClr val="000000">
                  <a:alpha val="40000"/>
                </a:srgbClr>
              </a:gs>
              <a:gs pos="60000">
                <a:srgbClr val="000000">
                  <a:alpha val="40000"/>
                </a:srgbClr>
              </a:gs>
              <a:gs pos="0">
                <a:schemeClr val="bg1">
                  <a:alpha val="0"/>
                </a:schemeClr>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6FD5B6-A827-E483-CCF2-E0B7B7BA7584}"/>
              </a:ext>
            </a:extLst>
          </p:cNvPr>
          <p:cNvSpPr>
            <a:spLocks noGrp="1"/>
          </p:cNvSpPr>
          <p:nvPr>
            <p:ph type="title"/>
          </p:nvPr>
        </p:nvSpPr>
        <p:spPr>
          <a:xfrm>
            <a:off x="762000" y="1523999"/>
            <a:ext cx="10668000" cy="3535018"/>
          </a:xfrm>
        </p:spPr>
        <p:txBody>
          <a:bodyPr vert="horz" lIns="91440" tIns="45720" rIns="91440" bIns="45720" rtlCol="0" anchor="ctr" anchorCtr="0">
            <a:normAutofit/>
          </a:bodyPr>
          <a:lstStyle/>
          <a:p>
            <a:pPr algn="ctr"/>
            <a:r>
              <a:rPr lang="en-US" sz="8000">
                <a:solidFill>
                  <a:srgbClr val="FFFFFF"/>
                </a:solidFill>
              </a:rPr>
              <a:t>Info Cegatan</a:t>
            </a:r>
          </a:p>
        </p:txBody>
      </p:sp>
    </p:spTree>
    <p:extLst>
      <p:ext uri="{BB962C8B-B14F-4D97-AF65-F5344CB8AC3E}">
        <p14:creationId xmlns:p14="http://schemas.microsoft.com/office/powerpoint/2010/main" val="3652322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7F472C-8A77-DFAB-640B-3ABB6E84ACDB}"/>
              </a:ext>
            </a:extLst>
          </p:cNvPr>
          <p:cNvSpPr>
            <a:spLocks noGrp="1"/>
          </p:cNvSpPr>
          <p:nvPr>
            <p:ph type="title"/>
          </p:nvPr>
        </p:nvSpPr>
        <p:spPr>
          <a:xfrm>
            <a:off x="5334001" y="1163594"/>
            <a:ext cx="6095999" cy="1624055"/>
          </a:xfrm>
        </p:spPr>
        <p:txBody>
          <a:bodyPr anchor="b">
            <a:normAutofit/>
          </a:bodyPr>
          <a:lstStyle/>
          <a:p>
            <a:r>
              <a:rPr lang="en-ID" sz="3700" dirty="0">
                <a:effectLst/>
                <a:latin typeface="Helvetica" pitchFamily="2" charset="0"/>
              </a:rPr>
              <a:t>Why Organizations Need Business Intelligence</a:t>
            </a:r>
            <a:br>
              <a:rPr lang="en-ID" sz="3700" dirty="0">
                <a:effectLst/>
                <a:latin typeface="Helvetica" pitchFamily="2" charset="0"/>
              </a:rPr>
            </a:br>
            <a:endParaRPr lang="en-US" sz="3700" dirty="0"/>
          </a:p>
        </p:txBody>
      </p:sp>
      <p:pic>
        <p:nvPicPr>
          <p:cNvPr id="5" name="Picture 4" descr="Magnifying glass showing decling performance">
            <a:extLst>
              <a:ext uri="{FF2B5EF4-FFF2-40B4-BE49-F238E27FC236}">
                <a16:creationId xmlns:a16="http://schemas.microsoft.com/office/drawing/2014/main" id="{089E8796-6E11-B031-DCB8-F1F48B52F996}"/>
              </a:ext>
            </a:extLst>
          </p:cNvPr>
          <p:cNvPicPr>
            <a:picLocks noChangeAspect="1"/>
          </p:cNvPicPr>
          <p:nvPr/>
        </p:nvPicPr>
        <p:blipFill>
          <a:blip r:embed="rId2"/>
          <a:srcRect l="12468" r="43031" b="-1"/>
          <a:stretch/>
        </p:blipFill>
        <p:spPr>
          <a:xfrm>
            <a:off x="20" y="10"/>
            <a:ext cx="4571982" cy="6857992"/>
          </a:xfrm>
          <a:custGeom>
            <a:avLst/>
            <a:gdLst/>
            <a:ahLst/>
            <a:cxnLst/>
            <a:rect l="l" t="t" r="r" b="b"/>
            <a:pathLst>
              <a:path w="4572002" h="6858002">
                <a:moveTo>
                  <a:pt x="4295315" y="6438981"/>
                </a:moveTo>
                <a:lnTo>
                  <a:pt x="4275384" y="6463840"/>
                </a:lnTo>
                <a:lnTo>
                  <a:pt x="4275382" y="6463849"/>
                </a:lnTo>
                <a:lnTo>
                  <a:pt x="4261587" y="6513012"/>
                </a:lnTo>
                <a:lnTo>
                  <a:pt x="4242781" y="6546194"/>
                </a:lnTo>
                <a:lnTo>
                  <a:pt x="4242781" y="6546195"/>
                </a:lnTo>
                <a:lnTo>
                  <a:pt x="4259119" y="6521804"/>
                </a:lnTo>
                <a:lnTo>
                  <a:pt x="4261587"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1"/>
                  <a:pt x="4093355" y="3574408"/>
                </a:cubicBezTo>
                <a:lnTo>
                  <a:pt x="4093356"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6"/>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5"/>
                </a:cubicBezTo>
                <a:lnTo>
                  <a:pt x="4158155" y="4933805"/>
                </a:lnTo>
                <a:lnTo>
                  <a:pt x="4158155" y="4933806"/>
                </a:lnTo>
                <a:cubicBezTo>
                  <a:pt x="4160163" y="4953853"/>
                  <a:pt x="4171415" y="4969748"/>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9"/>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1"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314" y="6364769"/>
                </a:lnTo>
                <a:lnTo>
                  <a:pt x="4380007" y="6387910"/>
                </a:lnTo>
                <a:lnTo>
                  <a:pt x="4377352" y="6393385"/>
                </a:lnTo>
                <a:lnTo>
                  <a:pt x="4370589" y="6407332"/>
                </a:lnTo>
                <a:lnTo>
                  <a:pt x="4370589" y="6407333"/>
                </a:lnTo>
                <a:lnTo>
                  <a:pt x="4377352" y="6393385"/>
                </a:lnTo>
                <a:lnTo>
                  <a:pt x="4380008" y="6387910"/>
                </a:lnTo>
                <a:lnTo>
                  <a:pt x="4381314" y="6364769"/>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9"/>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5"/>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6"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2"/>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5"/>
                  <a:pt x="4125838" y="2518264"/>
                </a:cubicBezTo>
                <a:cubicBezTo>
                  <a:pt x="4123171" y="2527790"/>
                  <a:pt x="4122027" y="2536458"/>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7"/>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2" y="2463019"/>
                </a:cubicBezTo>
                <a:lnTo>
                  <a:pt x="4134481" y="2463018"/>
                </a:lnTo>
                <a:lnTo>
                  <a:pt x="4134482" y="2463018"/>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8"/>
                </a:lnTo>
                <a:lnTo>
                  <a:pt x="3785402" y="228944"/>
                </a:lnTo>
                <a:lnTo>
                  <a:pt x="3785402" y="228949"/>
                </a:lnTo>
                <a:lnTo>
                  <a:pt x="3785402" y="228948"/>
                </a:lnTo>
                <a:lnTo>
                  <a:pt x="3785402" y="228944"/>
                </a:lnTo>
                <a:lnTo>
                  <a:pt x="3780943" y="177271"/>
                </a:lnTo>
                <a:lnTo>
                  <a:pt x="3777129" y="153388"/>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2"/>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5"/>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a:effectLst>
            <a:outerShdw blurRad="381000" dist="152400" algn="l" rotWithShape="0">
              <a:prstClr val="black">
                <a:alpha val="10000"/>
              </a:prstClr>
            </a:outerShdw>
          </a:effectLst>
        </p:spPr>
      </p:pic>
      <p:sp>
        <p:nvSpPr>
          <p:cNvPr id="11" name="Freeform: Shape 10">
            <a:extLst>
              <a:ext uri="{FF2B5EF4-FFF2-40B4-BE49-F238E27FC236}">
                <a16:creationId xmlns:a16="http://schemas.microsoft.com/office/drawing/2014/main" id="{340822D1-9EEA-4ECF-9360-D9AF87950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C292A62-7F34-4E30-BE04-48164A1DA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4"/>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16040230-81CF-BF73-77FA-540E8CB70A6C}"/>
              </a:ext>
            </a:extLst>
          </p:cNvPr>
          <p:cNvSpPr>
            <a:spLocks noGrp="1"/>
          </p:cNvSpPr>
          <p:nvPr>
            <p:ph idx="1"/>
          </p:nvPr>
        </p:nvSpPr>
        <p:spPr>
          <a:xfrm>
            <a:off x="5334001" y="3047999"/>
            <a:ext cx="6095999" cy="3048001"/>
          </a:xfrm>
        </p:spPr>
        <p:txBody>
          <a:bodyPr>
            <a:normAutofit/>
          </a:bodyPr>
          <a:lstStyle/>
          <a:p>
            <a:r>
              <a:rPr lang="en-ID" sz="1800" dirty="0">
                <a:effectLst/>
                <a:latin typeface="Helvetica" pitchFamily="2" charset="0"/>
              </a:rPr>
              <a:t>To realize the goals of their strategic plans, organizations must have up-to-date, accurate, and </a:t>
            </a:r>
            <a:r>
              <a:rPr lang="en-ID" sz="1800" dirty="0">
                <a:latin typeface="Helvetica" pitchFamily="2" charset="0"/>
              </a:rPr>
              <a:t>i</a:t>
            </a:r>
            <a:r>
              <a:rPr lang="en-ID" sz="1800" dirty="0">
                <a:effectLst/>
                <a:latin typeface="Helvetica" pitchFamily="2" charset="0"/>
              </a:rPr>
              <a:t>ntegrated information to monitor and fine-tune a broad range of business processes. </a:t>
            </a:r>
          </a:p>
          <a:p>
            <a:r>
              <a:rPr lang="en-ID" sz="1800" dirty="0">
                <a:effectLst/>
                <a:latin typeface="Helvetica" pitchFamily="2" charset="0"/>
              </a:rPr>
              <a:t>Consequently, information systems that provide business intelligence—by collecting and </a:t>
            </a:r>
            <a:r>
              <a:rPr lang="en-ID" sz="1800" dirty="0" err="1">
                <a:effectLst/>
                <a:latin typeface="Helvetica" pitchFamily="2" charset="0"/>
              </a:rPr>
              <a:t>analyzing</a:t>
            </a:r>
            <a:r>
              <a:rPr lang="en-ID" sz="1800" dirty="0">
                <a:effectLst/>
                <a:latin typeface="Helvetica" pitchFamily="2" charset="0"/>
              </a:rPr>
              <a:t> data and delivering needed information to the right decision maker at the right time—facilitate the ­ effective management of modern organizations</a:t>
            </a:r>
          </a:p>
          <a:p>
            <a:endParaRPr lang="en-US" sz="1800" dirty="0"/>
          </a:p>
        </p:txBody>
      </p:sp>
    </p:spTree>
    <p:extLst>
      <p:ext uri="{BB962C8B-B14F-4D97-AF65-F5344CB8AC3E}">
        <p14:creationId xmlns:p14="http://schemas.microsoft.com/office/powerpoint/2010/main" val="1901360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FBBD6-2B2E-3D95-AD2D-6A9C58B06AA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07E4B4B-4A89-F9AF-911A-577EEE10B5A0}"/>
              </a:ext>
            </a:extLst>
          </p:cNvPr>
          <p:cNvSpPr>
            <a:spLocks noGrp="1"/>
          </p:cNvSpPr>
          <p:nvPr>
            <p:ph idx="1"/>
          </p:nvPr>
        </p:nvSpPr>
        <p:spPr/>
        <p:txBody>
          <a:bodyPr/>
          <a:lstStyle/>
          <a:p>
            <a:endParaRPr lang="en-US"/>
          </a:p>
        </p:txBody>
      </p:sp>
      <p:pic>
        <p:nvPicPr>
          <p:cNvPr id="2050" name="Picture 2" descr="Mengenal Big Data: Pemanfaatan hingga Menjadi Masa Depan Pengembangan  Teknologi Berbasis AI - Dinas Kominfo">
            <a:extLst>
              <a:ext uri="{FF2B5EF4-FFF2-40B4-BE49-F238E27FC236}">
                <a16:creationId xmlns:a16="http://schemas.microsoft.com/office/drawing/2014/main" id="{417A5FCB-E8D4-0B0D-B5A6-BE26D5AD23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022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2C850-BCA6-F2F6-81DC-480D1D24B0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3B0EBA2-2EF3-C0A3-57BC-6D387B6CF352}"/>
              </a:ext>
            </a:extLst>
          </p:cNvPr>
          <p:cNvSpPr>
            <a:spLocks noGrp="1"/>
          </p:cNvSpPr>
          <p:nvPr>
            <p:ph idx="1"/>
          </p:nvPr>
        </p:nvSpPr>
        <p:spPr/>
        <p:txBody>
          <a:bodyPr/>
          <a:lstStyle/>
          <a:p>
            <a:endParaRPr lang="en-US"/>
          </a:p>
        </p:txBody>
      </p:sp>
      <p:pic>
        <p:nvPicPr>
          <p:cNvPr id="3074" name="Picture 2" descr="Begini Cara 'Big Data' Meningkatkan Bisnis Anda | E2Consulting.co.id">
            <a:extLst>
              <a:ext uri="{FF2B5EF4-FFF2-40B4-BE49-F238E27FC236}">
                <a16:creationId xmlns:a16="http://schemas.microsoft.com/office/drawing/2014/main" id="{EBD1DB27-B9ED-91DC-21C9-F988E86423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 y="440757"/>
            <a:ext cx="11487149" cy="6016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480396"/>
      </p:ext>
    </p:extLst>
  </p:cSld>
  <p:clrMapOvr>
    <a:masterClrMapping/>
  </p:clrMapOvr>
</p:sld>
</file>

<file path=ppt/theme/theme1.xml><?xml version="1.0" encoding="utf-8"?>
<a:theme xmlns:a="http://schemas.openxmlformats.org/drawingml/2006/main" name="TornVTI">
  <a:themeElements>
    <a:clrScheme name="AnalogousFromRegularSeedRightStep">
      <a:dk1>
        <a:srgbClr val="000000"/>
      </a:dk1>
      <a:lt1>
        <a:srgbClr val="FFFFFF"/>
      </a:lt1>
      <a:dk2>
        <a:srgbClr val="21213D"/>
      </a:dk2>
      <a:lt2>
        <a:srgbClr val="E8E5E2"/>
      </a:lt2>
      <a:accent1>
        <a:srgbClr val="4D8BC3"/>
      </a:accent1>
      <a:accent2>
        <a:srgbClr val="3B48B1"/>
      </a:accent2>
      <a:accent3>
        <a:srgbClr val="714DC3"/>
      </a:accent3>
      <a:accent4>
        <a:srgbClr val="913BB1"/>
      </a:accent4>
      <a:accent5>
        <a:srgbClr val="C34DB2"/>
      </a:accent5>
      <a:accent6>
        <a:srgbClr val="B13B6F"/>
      </a:accent6>
      <a:hlink>
        <a:srgbClr val="B2733B"/>
      </a:hlink>
      <a:folHlink>
        <a:srgbClr val="7F7F7F"/>
      </a:folHlink>
    </a:clrScheme>
    <a:fontScheme name="Torn">
      <a:majorFont>
        <a:latin typeface="Verdana Pro Cond SemiBold"/>
        <a:ea typeface=""/>
        <a:cs typeface=""/>
      </a:majorFont>
      <a:minorFont>
        <a:latin typeface="Verdan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nVTI" id="{D93270A2-BAD7-4DCC-9D1D-3427EACCFA88}" vid="{1B17486C-9B79-43FC-98F9-5BF7AA5600D2}"/>
    </a:ext>
  </a:extLst>
</a:theme>
</file>

<file path=docProps/app.xml><?xml version="1.0" encoding="utf-8"?>
<Properties xmlns="http://schemas.openxmlformats.org/officeDocument/2006/extended-properties" xmlns:vt="http://schemas.openxmlformats.org/officeDocument/2006/docPropsVTypes">
  <TotalTime>29</TotalTime>
  <Words>296</Words>
  <Application>Microsoft Macintosh PowerPoint</Application>
  <PresentationFormat>Widescreen</PresentationFormat>
  <Paragraphs>17</Paragraphs>
  <Slides>15</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Helvetica</vt:lpstr>
      <vt:lpstr>Verdana Pro</vt:lpstr>
      <vt:lpstr>Verdana Pro Cond SemiBold</vt:lpstr>
      <vt:lpstr>TornVTI</vt:lpstr>
      <vt:lpstr>Chapter 6: Enhancing Business Intelligence Using Information Systems</vt:lpstr>
      <vt:lpstr>PowerPoint Presentation</vt:lpstr>
      <vt:lpstr>PowerPoint Presentation</vt:lpstr>
      <vt:lpstr>PowerPoint Presentation</vt:lpstr>
      <vt:lpstr>Social Media</vt:lpstr>
      <vt:lpstr>Info Cegatan</vt:lpstr>
      <vt:lpstr>Why Organizations Need Business Intelligence </vt:lpstr>
      <vt:lpstr>PowerPoint Presentation</vt:lpstr>
      <vt:lpstr>PowerPoint Presentation</vt:lpstr>
      <vt:lpstr>PowerPoint Presentation</vt:lpstr>
      <vt:lpstr>PowerPoint Presentation</vt:lpstr>
      <vt:lpstr>PowerPoint Presentation</vt:lpstr>
      <vt:lpstr>Data mining results can be delivered to users in a variety of ways </vt:lpstr>
      <vt:lpstr>PowerPoint Presentation</vt:lpstr>
      <vt:lpstr>terima kasih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 Said Hasibuan</dc:creator>
  <cp:lastModifiedBy>M Said Hasibuan</cp:lastModifiedBy>
  <cp:revision>2</cp:revision>
  <dcterms:created xsi:type="dcterms:W3CDTF">2024-11-29T10:07:56Z</dcterms:created>
  <dcterms:modified xsi:type="dcterms:W3CDTF">2024-11-29T10:37:44Z</dcterms:modified>
</cp:coreProperties>
</file>