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60" r:id="rId4"/>
    <p:sldId id="259" r:id="rId5"/>
    <p:sldId id="257"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6"/>
    <p:restoredTop sz="94691"/>
  </p:normalViewPr>
  <p:slideViewPr>
    <p:cSldViewPr snapToGrid="0">
      <p:cViewPr varScale="1">
        <p:scale>
          <a:sx n="89" d="100"/>
          <a:sy n="89" d="100"/>
        </p:scale>
        <p:origin x="168"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11/29/24</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204825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11/29/24</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912370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11/29/24</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069290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11/29/24</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49600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11/29/24</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047406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11/29/24</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182214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11/29/24</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128604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11/29/24</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14227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11/29/24</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707511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11/29/24</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6685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11/29/24</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86829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11/29/24</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925817143"/>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People Discussing">
            <a:extLst>
              <a:ext uri="{FF2B5EF4-FFF2-40B4-BE49-F238E27FC236}">
                <a16:creationId xmlns:a16="http://schemas.microsoft.com/office/drawing/2014/main" id="{78C09547-E68D-B139-11BC-1F144B46C6E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0"/>
          <a:stretch/>
        </p:blipFill>
        <p:spPr>
          <a:xfrm>
            <a:off x="20" y="10"/>
            <a:ext cx="12191435" cy="6857989"/>
          </a:xfrm>
          <a:prstGeom prst="rect">
            <a:avLst/>
          </a:prstGeom>
        </p:spPr>
      </p:pic>
      <p:sp>
        <p:nvSpPr>
          <p:cNvPr id="11" name="Rectangle 10">
            <a:extLst>
              <a:ext uri="{FF2B5EF4-FFF2-40B4-BE49-F238E27FC236}">
                <a16:creationId xmlns:a16="http://schemas.microsoft.com/office/drawing/2014/main" id="{4D4E4291-AA4B-4CDD-87FB-9EF7ADE826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10075" y="-923925"/>
            <a:ext cx="6858000" cy="8705850"/>
          </a:xfrm>
          <a:prstGeom prst="rect">
            <a:avLst/>
          </a:prstGeom>
          <a:gradFill>
            <a:gsLst>
              <a:gs pos="100000">
                <a:srgbClr val="000000">
                  <a:alpha val="0"/>
                </a:srgbClr>
              </a:gs>
              <a:gs pos="27000">
                <a:srgbClr val="000000">
                  <a:alpha val="70000"/>
                </a:srgb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843A36-4B4F-7577-8CBD-0977703BE828}"/>
              </a:ext>
            </a:extLst>
          </p:cNvPr>
          <p:cNvSpPr>
            <a:spLocks noGrp="1"/>
          </p:cNvSpPr>
          <p:nvPr>
            <p:ph type="ctrTitle"/>
          </p:nvPr>
        </p:nvSpPr>
        <p:spPr>
          <a:xfrm>
            <a:off x="6096000" y="1523999"/>
            <a:ext cx="5334000" cy="3535018"/>
          </a:xfrm>
        </p:spPr>
        <p:txBody>
          <a:bodyPr anchor="ctr">
            <a:normAutofit/>
          </a:bodyPr>
          <a:lstStyle/>
          <a:p>
            <a:pPr algn="r"/>
            <a:r>
              <a:rPr lang="en-US" sz="4400">
                <a:solidFill>
                  <a:srgbClr val="FFFFFF"/>
                </a:solidFill>
              </a:rPr>
              <a:t>Chapter 6: Enhancing Business Intelligence Using Information Systems</a:t>
            </a:r>
          </a:p>
        </p:txBody>
      </p:sp>
      <p:sp>
        <p:nvSpPr>
          <p:cNvPr id="3" name="Subtitle 2">
            <a:extLst>
              <a:ext uri="{FF2B5EF4-FFF2-40B4-BE49-F238E27FC236}">
                <a16:creationId xmlns:a16="http://schemas.microsoft.com/office/drawing/2014/main" id="{55D91D68-4FA3-DFF2-AA5F-86E1386A12AE}"/>
              </a:ext>
            </a:extLst>
          </p:cNvPr>
          <p:cNvSpPr>
            <a:spLocks noGrp="1"/>
          </p:cNvSpPr>
          <p:nvPr>
            <p:ph type="subTitle" idx="1"/>
          </p:nvPr>
        </p:nvSpPr>
        <p:spPr>
          <a:xfrm>
            <a:off x="6096000" y="5333998"/>
            <a:ext cx="5334000" cy="649359"/>
          </a:xfrm>
        </p:spPr>
        <p:txBody>
          <a:bodyPr anchor="t">
            <a:normAutofit/>
          </a:bodyPr>
          <a:lstStyle/>
          <a:p>
            <a:pPr algn="r"/>
            <a:r>
              <a:rPr lang="en-US" dirty="0">
                <a:solidFill>
                  <a:srgbClr val="FFFFFF"/>
                </a:solidFill>
              </a:rPr>
              <a:t>Assoc Prof. Dr. M. Said </a:t>
            </a:r>
            <a:r>
              <a:rPr lang="en-US" dirty="0" err="1">
                <a:solidFill>
                  <a:srgbClr val="FFFFFF"/>
                </a:solidFill>
              </a:rPr>
              <a:t>Hasibuan</a:t>
            </a:r>
            <a:endParaRPr lang="en-US" dirty="0">
              <a:solidFill>
                <a:srgbClr val="FFFFFF"/>
              </a:solidFill>
            </a:endParaRPr>
          </a:p>
        </p:txBody>
      </p:sp>
    </p:spTree>
    <p:extLst>
      <p:ext uri="{BB962C8B-B14F-4D97-AF65-F5344CB8AC3E}">
        <p14:creationId xmlns:p14="http://schemas.microsoft.com/office/powerpoint/2010/main" val="52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Business Intelligence dan Big Data untuk Hospitality">
            <a:extLst>
              <a:ext uri="{FF2B5EF4-FFF2-40B4-BE49-F238E27FC236}">
                <a16:creationId xmlns:a16="http://schemas.microsoft.com/office/drawing/2014/main" id="{9508155F-139A-F7C6-F7E7-435016DA13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8" r="191"/>
          <a:stretch/>
        </p:blipFill>
        <p:spPr bwMode="auto">
          <a:xfrm>
            <a:off x="20" y="10"/>
            <a:ext cx="12191435" cy="6857989"/>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A5761B15-C433-40FE-BB67-ECF17E50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47974"/>
            <a:ext cx="12192001" cy="3608431"/>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943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7C40-6E9F-0C21-FC8F-7C2D6798A8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86031F-395B-73C2-908D-E9360B7A8C9E}"/>
              </a:ext>
            </a:extLst>
          </p:cNvPr>
          <p:cNvSpPr>
            <a:spLocks noGrp="1"/>
          </p:cNvSpPr>
          <p:nvPr>
            <p:ph idx="1"/>
          </p:nvPr>
        </p:nvSpPr>
        <p:spPr/>
        <p:txBody>
          <a:bodyPr/>
          <a:lstStyle/>
          <a:p>
            <a:endParaRPr lang="en-US"/>
          </a:p>
        </p:txBody>
      </p:sp>
      <p:pic>
        <p:nvPicPr>
          <p:cNvPr id="5122" name="Picture 2" descr="Karakateristik Big Data – School of Information Systems">
            <a:extLst>
              <a:ext uri="{FF2B5EF4-FFF2-40B4-BE49-F238E27FC236}">
                <a16:creationId xmlns:a16="http://schemas.microsoft.com/office/drawing/2014/main" id="{6AC27F18-BA8C-F8D3-D957-D4874A917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14300"/>
            <a:ext cx="110490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932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ube with different sizes of squares&#10;&#10;Description automatically generated with medium confidence">
            <a:extLst>
              <a:ext uri="{FF2B5EF4-FFF2-40B4-BE49-F238E27FC236}">
                <a16:creationId xmlns:a16="http://schemas.microsoft.com/office/drawing/2014/main" id="{B305994E-1082-D6C9-F3A7-FDA988AF9E4F}"/>
              </a:ext>
            </a:extLst>
          </p:cNvPr>
          <p:cNvPicPr>
            <a:picLocks noGrp="1" noChangeAspect="1"/>
          </p:cNvPicPr>
          <p:nvPr>
            <p:ph idx="1"/>
          </p:nvPr>
        </p:nvPicPr>
        <p:blipFill>
          <a:blip r:embed="rId2"/>
          <a:stretch>
            <a:fillRect/>
          </a:stretch>
        </p:blipFill>
        <p:spPr>
          <a:xfrm>
            <a:off x="762000" y="861462"/>
            <a:ext cx="6095047" cy="5135076"/>
          </a:xfrm>
          <a:prstGeom prst="rect">
            <a:avLst/>
          </a:prstGeom>
        </p:spPr>
      </p:pic>
      <p:sp>
        <p:nvSpPr>
          <p:cNvPr id="7" name="TextBox 6">
            <a:extLst>
              <a:ext uri="{FF2B5EF4-FFF2-40B4-BE49-F238E27FC236}">
                <a16:creationId xmlns:a16="http://schemas.microsoft.com/office/drawing/2014/main" id="{07F00323-C024-842F-5BAE-5D31625DDF97}"/>
              </a:ext>
            </a:extLst>
          </p:cNvPr>
          <p:cNvSpPr txBox="1"/>
          <p:nvPr/>
        </p:nvSpPr>
        <p:spPr>
          <a:xfrm>
            <a:off x="7619524" y="1728789"/>
            <a:ext cx="4224814" cy="436721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effectLst/>
              </a:rPr>
              <a:t>Cubes, Slicing, and Dicing To enable such multidimensional analyses, OLAP arranges the data in so-called cubes. An OLAP cube is a data structure allowing for multiple dimensions to be added to a traditional two-dimensional table (Figure 6.10). </a:t>
            </a:r>
          </a:p>
          <a:p>
            <a:pPr indent="-228600">
              <a:lnSpc>
                <a:spcPct val="90000"/>
              </a:lnSpc>
              <a:spcAft>
                <a:spcPts val="600"/>
              </a:spcAft>
              <a:buFont typeface="Arial" panose="020B0604020202020204" pitchFamily="34" charset="0"/>
              <a:buChar char="•"/>
            </a:pPr>
            <a:r>
              <a:rPr lang="en-US" dirty="0">
                <a:effectLst/>
              </a:rPr>
              <a:t>Although the figure only shows three dimensions, data can be analyzed in more than three dimensions. Analyzing the data on subsets of the dimensions is referred to as slicing and dicing</a:t>
            </a:r>
          </a:p>
        </p:txBody>
      </p:sp>
    </p:spTree>
    <p:extLst>
      <p:ext uri="{BB962C8B-B14F-4D97-AF65-F5344CB8AC3E}">
        <p14:creationId xmlns:p14="http://schemas.microsoft.com/office/powerpoint/2010/main" val="3212542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3CEC5-948C-F632-70D0-A1469F23CCA4}"/>
              </a:ext>
            </a:extLst>
          </p:cNvPr>
          <p:cNvSpPr>
            <a:spLocks noGrp="1"/>
          </p:cNvSpPr>
          <p:nvPr>
            <p:ph type="title"/>
          </p:nvPr>
        </p:nvSpPr>
        <p:spPr>
          <a:xfrm>
            <a:off x="6096000" y="762001"/>
            <a:ext cx="5334000" cy="2747962"/>
          </a:xfrm>
        </p:spPr>
        <p:txBody>
          <a:bodyPr vert="horz" lIns="91440" tIns="45720" rIns="91440" bIns="45720" rtlCol="0" anchor="b" anchorCtr="0">
            <a:normAutofit/>
          </a:bodyPr>
          <a:lstStyle/>
          <a:p>
            <a:r>
              <a:rPr lang="en-US" sz="3200" dirty="0">
                <a:effectLst/>
              </a:rPr>
              <a:t>Data mining results can be</a:t>
            </a:r>
            <a:br>
              <a:rPr lang="en-US" sz="3200" dirty="0">
                <a:effectLst/>
              </a:rPr>
            </a:br>
            <a:r>
              <a:rPr lang="en-US" sz="3200" dirty="0">
                <a:effectLst/>
              </a:rPr>
              <a:t>delivered to users in a variety of ways</a:t>
            </a:r>
            <a:br>
              <a:rPr lang="en-US" sz="3200" dirty="0">
                <a:effectLst/>
              </a:rPr>
            </a:br>
            <a:endParaRPr lang="en-US" sz="3200" dirty="0"/>
          </a:p>
        </p:txBody>
      </p:sp>
      <p:pic>
        <p:nvPicPr>
          <p:cNvPr id="5" name="Content Placeholder 4" descr="A diagram of data storage&#10;&#10;Description automatically generated">
            <a:extLst>
              <a:ext uri="{FF2B5EF4-FFF2-40B4-BE49-F238E27FC236}">
                <a16:creationId xmlns:a16="http://schemas.microsoft.com/office/drawing/2014/main" id="{E2BD006B-D16B-AC52-DF9E-DBCD6CFF4254}"/>
              </a:ext>
            </a:extLst>
          </p:cNvPr>
          <p:cNvPicPr>
            <a:picLocks noChangeAspect="1"/>
          </p:cNvPicPr>
          <p:nvPr/>
        </p:nvPicPr>
        <p:blipFill>
          <a:blip r:embed="rId2"/>
          <a:srcRect t="1930" r="1" b="1"/>
          <a:stretch/>
        </p:blipFill>
        <p:spPr>
          <a:xfrm>
            <a:off x="762000" y="1663520"/>
            <a:ext cx="4572000" cy="3530960"/>
          </a:xfrm>
          <a:prstGeom prst="rect">
            <a:avLst/>
          </a:prstGeom>
        </p:spPr>
      </p:pic>
    </p:spTree>
    <p:extLst>
      <p:ext uri="{BB962C8B-B14F-4D97-AF65-F5344CB8AC3E}">
        <p14:creationId xmlns:p14="http://schemas.microsoft.com/office/powerpoint/2010/main" val="177821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a network system&#10;&#10;Description automatically generated">
            <a:extLst>
              <a:ext uri="{FF2B5EF4-FFF2-40B4-BE49-F238E27FC236}">
                <a16:creationId xmlns:a16="http://schemas.microsoft.com/office/drawing/2014/main" id="{B4A0D61E-5E9D-3192-CE1F-C76BE03B3075}"/>
              </a:ext>
            </a:extLst>
          </p:cNvPr>
          <p:cNvPicPr>
            <a:picLocks noChangeAspect="1"/>
          </p:cNvPicPr>
          <p:nvPr/>
        </p:nvPicPr>
        <p:blipFill>
          <a:blip r:embed="rId2"/>
          <a:stretch>
            <a:fillRect/>
          </a:stretch>
        </p:blipFill>
        <p:spPr>
          <a:xfrm>
            <a:off x="2062163" y="0"/>
            <a:ext cx="8467725" cy="6880024"/>
          </a:xfrm>
          <a:prstGeom prst="rect">
            <a:avLst/>
          </a:prstGeom>
        </p:spPr>
      </p:pic>
    </p:spTree>
    <p:extLst>
      <p:ext uri="{BB962C8B-B14F-4D97-AF65-F5344CB8AC3E}">
        <p14:creationId xmlns:p14="http://schemas.microsoft.com/office/powerpoint/2010/main" val="2548565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Freeform: Shape 7">
            <a:extLst>
              <a:ext uri="{FF2B5EF4-FFF2-40B4-BE49-F238E27FC236}">
                <a16:creationId xmlns:a16="http://schemas.microsoft.com/office/drawing/2014/main" id="{C5486FEF-95C5-433A-8B8C-9C07A3C38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82"/>
          </a:xfrm>
          <a:custGeom>
            <a:avLst/>
            <a:gdLst>
              <a:gd name="connsiteX0" fmla="*/ 7230262 w 12192000"/>
              <a:gd name="connsiteY0" fmla="*/ 5906862 h 6099082"/>
              <a:gd name="connsiteX1" fmla="*/ 7197115 w 12192000"/>
              <a:gd name="connsiteY1" fmla="*/ 5913338 h 6099082"/>
              <a:gd name="connsiteX2" fmla="*/ 7214545 w 12192000"/>
              <a:gd name="connsiteY2" fmla="*/ 5911744 h 6099082"/>
              <a:gd name="connsiteX3" fmla="*/ 7230262 w 12192000"/>
              <a:gd name="connsiteY3" fmla="*/ 5906862 h 6099082"/>
              <a:gd name="connsiteX4" fmla="*/ 7009120 w 12192000"/>
              <a:gd name="connsiteY4" fmla="*/ 5850263 h 6099082"/>
              <a:gd name="connsiteX5" fmla="*/ 7021563 w 12192000"/>
              <a:gd name="connsiteY5" fmla="*/ 5861355 h 6099082"/>
              <a:gd name="connsiteX6" fmla="*/ 7021563 w 12192000"/>
              <a:gd name="connsiteY6" fmla="*/ 5861354 h 6099082"/>
              <a:gd name="connsiteX7" fmla="*/ 7768443 w 12192000"/>
              <a:gd name="connsiteY7" fmla="*/ 5742074 h 6099082"/>
              <a:gd name="connsiteX8" fmla="*/ 7768443 w 12192000"/>
              <a:gd name="connsiteY8" fmla="*/ 5742075 h 6099082"/>
              <a:gd name="connsiteX9" fmla="*/ 7792447 w 12192000"/>
              <a:gd name="connsiteY9" fmla="*/ 5764553 h 6099082"/>
              <a:gd name="connsiteX10" fmla="*/ 7768443 w 12192000"/>
              <a:gd name="connsiteY10" fmla="*/ 5742074 h 6099082"/>
              <a:gd name="connsiteX11" fmla="*/ 4038748 w 12192000"/>
              <a:gd name="connsiteY11" fmla="*/ 5739955 h 6099082"/>
              <a:gd name="connsiteX12" fmla="*/ 4030517 w 12192000"/>
              <a:gd name="connsiteY12" fmla="*/ 5751599 h 6099082"/>
              <a:gd name="connsiteX13" fmla="*/ 4015609 w 12192000"/>
              <a:gd name="connsiteY13" fmla="*/ 5770450 h 6099082"/>
              <a:gd name="connsiteX14" fmla="*/ 3996845 w 12192000"/>
              <a:gd name="connsiteY14" fmla="*/ 5780104 h 6099082"/>
              <a:gd name="connsiteX15" fmla="*/ 4030518 w 12192000"/>
              <a:gd name="connsiteY15" fmla="*/ 5751599 h 6099082"/>
              <a:gd name="connsiteX16" fmla="*/ 6245343 w 12192000"/>
              <a:gd name="connsiteY16" fmla="*/ 5736549 h 6099082"/>
              <a:gd name="connsiteX17" fmla="*/ 6274406 w 12192000"/>
              <a:gd name="connsiteY17" fmla="*/ 5743345 h 6099082"/>
              <a:gd name="connsiteX18" fmla="*/ 6291246 w 12192000"/>
              <a:gd name="connsiteY18" fmla="*/ 5749662 h 6099082"/>
              <a:gd name="connsiteX19" fmla="*/ 6291385 w 12192000"/>
              <a:gd name="connsiteY19" fmla="*/ 5749714 h 6099082"/>
              <a:gd name="connsiteX20" fmla="*/ 6306284 w 12192000"/>
              <a:gd name="connsiteY20" fmla="*/ 5755552 h 6099082"/>
              <a:gd name="connsiteX21" fmla="*/ 6308075 w 12192000"/>
              <a:gd name="connsiteY21" fmla="*/ 5755968 h 6099082"/>
              <a:gd name="connsiteX22" fmla="*/ 6313854 w 12192000"/>
              <a:gd name="connsiteY22" fmla="*/ 5758133 h 6099082"/>
              <a:gd name="connsiteX23" fmla="*/ 6337047 w 12192000"/>
              <a:gd name="connsiteY23" fmla="*/ 5762696 h 6099082"/>
              <a:gd name="connsiteX24" fmla="*/ 6308075 w 12192000"/>
              <a:gd name="connsiteY24" fmla="*/ 5755968 h 6099082"/>
              <a:gd name="connsiteX25" fmla="*/ 6291385 w 12192000"/>
              <a:gd name="connsiteY25" fmla="*/ 5749714 h 6099082"/>
              <a:gd name="connsiteX26" fmla="*/ 6276197 w 12192000"/>
              <a:gd name="connsiteY26" fmla="*/ 5743764 h 6099082"/>
              <a:gd name="connsiteX27" fmla="*/ 6274406 w 12192000"/>
              <a:gd name="connsiteY27" fmla="*/ 5743345 h 6099082"/>
              <a:gd name="connsiteX28" fmla="*/ 6268612 w 12192000"/>
              <a:gd name="connsiteY28" fmla="*/ 5741171 h 6099082"/>
              <a:gd name="connsiteX29" fmla="*/ 6245343 w 12192000"/>
              <a:gd name="connsiteY29" fmla="*/ 5736549 h 6099082"/>
              <a:gd name="connsiteX30" fmla="*/ 3871824 w 12192000"/>
              <a:gd name="connsiteY30" fmla="*/ 5726642 h 6099082"/>
              <a:gd name="connsiteX31" fmla="*/ 3908498 w 12192000"/>
              <a:gd name="connsiteY31" fmla="*/ 5756123 h 6099082"/>
              <a:gd name="connsiteX32" fmla="*/ 3908984 w 12192000"/>
              <a:gd name="connsiteY32" fmla="*/ 5756350 h 6099082"/>
              <a:gd name="connsiteX33" fmla="*/ 3908498 w 12192000"/>
              <a:gd name="connsiteY33" fmla="*/ 5756123 h 6099082"/>
              <a:gd name="connsiteX34" fmla="*/ 3871824 w 12192000"/>
              <a:gd name="connsiteY34" fmla="*/ 5726642 h 6099082"/>
              <a:gd name="connsiteX35" fmla="*/ 6558837 w 12192000"/>
              <a:gd name="connsiteY35" fmla="*/ 5706717 h 6099082"/>
              <a:gd name="connsiteX36" fmla="*/ 6529984 w 12192000"/>
              <a:gd name="connsiteY36" fmla="*/ 5708163 h 6099082"/>
              <a:gd name="connsiteX37" fmla="*/ 6589207 w 12192000"/>
              <a:gd name="connsiteY37" fmla="*/ 5711593 h 6099082"/>
              <a:gd name="connsiteX38" fmla="*/ 6558837 w 12192000"/>
              <a:gd name="connsiteY38" fmla="*/ 5706717 h 6099082"/>
              <a:gd name="connsiteX39" fmla="*/ 4834454 w 12192000"/>
              <a:gd name="connsiteY39" fmla="*/ 5646059 h 6099082"/>
              <a:gd name="connsiteX40" fmla="*/ 4883985 w 12192000"/>
              <a:gd name="connsiteY40" fmla="*/ 5670301 h 6099082"/>
              <a:gd name="connsiteX41" fmla="*/ 4858238 w 12192000"/>
              <a:gd name="connsiteY41" fmla="*/ 5663787 h 6099082"/>
              <a:gd name="connsiteX42" fmla="*/ 4834454 w 12192000"/>
              <a:gd name="connsiteY42" fmla="*/ 5646059 h 6099082"/>
              <a:gd name="connsiteX43" fmla="*/ 5056443 w 12192000"/>
              <a:gd name="connsiteY43" fmla="*/ 5643725 h 6099082"/>
              <a:gd name="connsiteX44" fmla="*/ 5072588 w 12192000"/>
              <a:gd name="connsiteY44" fmla="*/ 5644505 h 6099082"/>
              <a:gd name="connsiteX45" fmla="*/ 5089161 w 12192000"/>
              <a:gd name="connsiteY45" fmla="*/ 5653107 h 6099082"/>
              <a:gd name="connsiteX46" fmla="*/ 5056443 w 12192000"/>
              <a:gd name="connsiteY46" fmla="*/ 5643725 h 6099082"/>
              <a:gd name="connsiteX47" fmla="*/ 739852 w 12192000"/>
              <a:gd name="connsiteY47" fmla="*/ 5343843 h 6099082"/>
              <a:gd name="connsiteX48" fmla="*/ 724278 w 12192000"/>
              <a:gd name="connsiteY48" fmla="*/ 5365062 h 6099082"/>
              <a:gd name="connsiteX49" fmla="*/ 708621 w 12192000"/>
              <a:gd name="connsiteY49" fmla="*/ 5381222 h 6099082"/>
              <a:gd name="connsiteX50" fmla="*/ 691439 w 12192000"/>
              <a:gd name="connsiteY50" fmla="*/ 5386697 h 6099082"/>
              <a:gd name="connsiteX51" fmla="*/ 708622 w 12192000"/>
              <a:gd name="connsiteY51" fmla="*/ 5381222 h 6099082"/>
              <a:gd name="connsiteX52" fmla="*/ 724279 w 12192000"/>
              <a:gd name="connsiteY52" fmla="*/ 5365062 h 6099082"/>
              <a:gd name="connsiteX53" fmla="*/ 739852 w 12192000"/>
              <a:gd name="connsiteY53" fmla="*/ 5343843 h 6099082"/>
              <a:gd name="connsiteX54" fmla="*/ 8934151 w 12192000"/>
              <a:gd name="connsiteY54" fmla="*/ 5275333 h 6099082"/>
              <a:gd name="connsiteX55" fmla="*/ 8954249 w 12192000"/>
              <a:gd name="connsiteY55" fmla="*/ 5290264 h 6099082"/>
              <a:gd name="connsiteX56" fmla="*/ 8962389 w 12192000"/>
              <a:gd name="connsiteY56" fmla="*/ 5293563 h 6099082"/>
              <a:gd name="connsiteX57" fmla="*/ 8954250 w 12192000"/>
              <a:gd name="connsiteY57" fmla="*/ 5290264 h 6099082"/>
              <a:gd name="connsiteX58" fmla="*/ 8934151 w 12192000"/>
              <a:gd name="connsiteY58" fmla="*/ 5275333 h 6099082"/>
              <a:gd name="connsiteX59" fmla="*/ 2314816 w 12192000"/>
              <a:gd name="connsiteY59" fmla="*/ 5273737 h 6099082"/>
              <a:gd name="connsiteX60" fmla="*/ 2300909 w 12192000"/>
              <a:gd name="connsiteY60" fmla="*/ 5279143 h 6099082"/>
              <a:gd name="connsiteX61" fmla="*/ 2216515 w 12192000"/>
              <a:gd name="connsiteY61" fmla="*/ 5314887 h 6099082"/>
              <a:gd name="connsiteX62" fmla="*/ 2300910 w 12192000"/>
              <a:gd name="connsiteY62" fmla="*/ 5279143 h 6099082"/>
              <a:gd name="connsiteX63" fmla="*/ 1916629 w 12192000"/>
              <a:gd name="connsiteY63" fmla="*/ 5252000 h 6099082"/>
              <a:gd name="connsiteX64" fmla="*/ 1907132 w 12192000"/>
              <a:gd name="connsiteY64" fmla="*/ 5255330 h 6099082"/>
              <a:gd name="connsiteX65" fmla="*/ 1866619 w 12192000"/>
              <a:gd name="connsiteY65" fmla="*/ 5265015 h 6099082"/>
              <a:gd name="connsiteX66" fmla="*/ 1907133 w 12192000"/>
              <a:gd name="connsiteY66" fmla="*/ 5255330 h 6099082"/>
              <a:gd name="connsiteX67" fmla="*/ 2058204 w 12192000"/>
              <a:gd name="connsiteY67" fmla="*/ 5241232 h 6099082"/>
              <a:gd name="connsiteX68" fmla="*/ 2108194 w 12192000"/>
              <a:gd name="connsiteY68" fmla="*/ 5255939 h 6099082"/>
              <a:gd name="connsiteX69" fmla="*/ 2058204 w 12192000"/>
              <a:gd name="connsiteY69" fmla="*/ 5241232 h 6099082"/>
              <a:gd name="connsiteX70" fmla="*/ 0 w 12192000"/>
              <a:gd name="connsiteY70" fmla="*/ 0 h 6099082"/>
              <a:gd name="connsiteX71" fmla="*/ 12191456 w 12192000"/>
              <a:gd name="connsiteY71" fmla="*/ 0 h 6099082"/>
              <a:gd name="connsiteX72" fmla="*/ 12191456 w 12192000"/>
              <a:gd name="connsiteY72" fmla="*/ 873938 h 6099082"/>
              <a:gd name="connsiteX73" fmla="*/ 12192000 w 12192000"/>
              <a:gd name="connsiteY73" fmla="*/ 873938 h 6099082"/>
              <a:gd name="connsiteX74" fmla="*/ 12192000 w 12192000"/>
              <a:gd name="connsiteY74" fmla="*/ 3249107 h 6099082"/>
              <a:gd name="connsiteX75" fmla="*/ 12192000 w 12192000"/>
              <a:gd name="connsiteY75" fmla="*/ 3283970 h 6099082"/>
              <a:gd name="connsiteX76" fmla="*/ 12192000 w 12192000"/>
              <a:gd name="connsiteY76" fmla="*/ 3681702 h 6099082"/>
              <a:gd name="connsiteX77" fmla="*/ 12160947 w 12192000"/>
              <a:gd name="connsiteY77" fmla="*/ 3710323 h 6099082"/>
              <a:gd name="connsiteX78" fmla="*/ 12026448 w 12192000"/>
              <a:gd name="connsiteY78" fmla="*/ 3770523 h 6099082"/>
              <a:gd name="connsiteX79" fmla="*/ 11986443 w 12192000"/>
              <a:gd name="connsiteY79" fmla="*/ 3786526 h 6099082"/>
              <a:gd name="connsiteX80" fmla="*/ 11821656 w 12192000"/>
              <a:gd name="connsiteY80" fmla="*/ 3889591 h 6099082"/>
              <a:gd name="connsiteX81" fmla="*/ 11672489 w 12192000"/>
              <a:gd name="connsiteY81" fmla="*/ 4017039 h 6099082"/>
              <a:gd name="connsiteX82" fmla="*/ 11562947 w 12192000"/>
              <a:gd name="connsiteY82" fmla="*/ 4168300 h 6099082"/>
              <a:gd name="connsiteX83" fmla="*/ 11532275 w 12192000"/>
              <a:gd name="connsiteY83" fmla="*/ 4204307 h 6099082"/>
              <a:gd name="connsiteX84" fmla="*/ 11448453 w 12192000"/>
              <a:gd name="connsiteY84" fmla="*/ 4249457 h 6099082"/>
              <a:gd name="connsiteX85" fmla="*/ 11374346 w 12192000"/>
              <a:gd name="connsiteY85" fmla="*/ 4283366 h 6099082"/>
              <a:gd name="connsiteX86" fmla="*/ 11320623 w 12192000"/>
              <a:gd name="connsiteY86" fmla="*/ 4320897 h 6099082"/>
              <a:gd name="connsiteX87" fmla="*/ 11275283 w 12192000"/>
              <a:gd name="connsiteY87" fmla="*/ 4355378 h 6099082"/>
              <a:gd name="connsiteX88" fmla="*/ 11172600 w 12192000"/>
              <a:gd name="connsiteY88" fmla="*/ 4444536 h 6099082"/>
              <a:gd name="connsiteX89" fmla="*/ 11058869 w 12192000"/>
              <a:gd name="connsiteY89" fmla="*/ 4519786 h 6099082"/>
              <a:gd name="connsiteX90" fmla="*/ 10967423 w 12192000"/>
              <a:gd name="connsiteY90" fmla="*/ 4611991 h 6099082"/>
              <a:gd name="connsiteX91" fmla="*/ 10929704 w 12192000"/>
              <a:gd name="connsiteY91" fmla="*/ 4661903 h 6099082"/>
              <a:gd name="connsiteX92" fmla="*/ 10850453 w 12192000"/>
              <a:gd name="connsiteY92" fmla="*/ 4696003 h 6099082"/>
              <a:gd name="connsiteX93" fmla="*/ 10764534 w 12192000"/>
              <a:gd name="connsiteY93" fmla="*/ 4749345 h 6099082"/>
              <a:gd name="connsiteX94" fmla="*/ 10703573 w 12192000"/>
              <a:gd name="connsiteY94" fmla="*/ 4802305 h 6099082"/>
              <a:gd name="connsiteX95" fmla="*/ 10656519 w 12192000"/>
              <a:gd name="connsiteY95" fmla="*/ 4837740 h 6099082"/>
              <a:gd name="connsiteX96" fmla="*/ 10590031 w 12192000"/>
              <a:gd name="connsiteY96" fmla="*/ 4873366 h 6099082"/>
              <a:gd name="connsiteX97" fmla="*/ 10523354 w 12192000"/>
              <a:gd name="connsiteY97" fmla="*/ 4920039 h 6099082"/>
              <a:gd name="connsiteX98" fmla="*/ 10490969 w 12192000"/>
              <a:gd name="connsiteY98" fmla="*/ 4948806 h 6099082"/>
              <a:gd name="connsiteX99" fmla="*/ 10428291 w 12192000"/>
              <a:gd name="connsiteY99" fmla="*/ 4996622 h 6099082"/>
              <a:gd name="connsiteX100" fmla="*/ 10363709 w 12192000"/>
              <a:gd name="connsiteY100" fmla="*/ 5041201 h 6099082"/>
              <a:gd name="connsiteX101" fmla="*/ 10242357 w 12192000"/>
              <a:gd name="connsiteY101" fmla="*/ 5092257 h 6099082"/>
              <a:gd name="connsiteX102" fmla="*/ 10131863 w 12192000"/>
              <a:gd name="connsiteY102" fmla="*/ 5167315 h 6099082"/>
              <a:gd name="connsiteX103" fmla="*/ 10044230 w 12192000"/>
              <a:gd name="connsiteY103" fmla="*/ 5222182 h 6099082"/>
              <a:gd name="connsiteX104" fmla="*/ 9993175 w 12192000"/>
              <a:gd name="connsiteY104" fmla="*/ 5258189 h 6099082"/>
              <a:gd name="connsiteX105" fmla="*/ 9899446 w 12192000"/>
              <a:gd name="connsiteY105" fmla="*/ 5338582 h 6099082"/>
              <a:gd name="connsiteX106" fmla="*/ 9754088 w 12192000"/>
              <a:gd name="connsiteY106" fmla="*/ 5423166 h 6099082"/>
              <a:gd name="connsiteX107" fmla="*/ 9666265 w 12192000"/>
              <a:gd name="connsiteY107" fmla="*/ 5468888 h 6099082"/>
              <a:gd name="connsiteX108" fmla="*/ 9477283 w 12192000"/>
              <a:gd name="connsiteY108" fmla="*/ 5537851 h 6099082"/>
              <a:gd name="connsiteX109" fmla="*/ 9416321 w 12192000"/>
              <a:gd name="connsiteY109" fmla="*/ 5562426 h 6099082"/>
              <a:gd name="connsiteX110" fmla="*/ 9346597 w 12192000"/>
              <a:gd name="connsiteY110" fmla="*/ 5578619 h 6099082"/>
              <a:gd name="connsiteX111" fmla="*/ 9234579 w 12192000"/>
              <a:gd name="connsiteY111" fmla="*/ 5616911 h 6099082"/>
              <a:gd name="connsiteX112" fmla="*/ 9015878 w 12192000"/>
              <a:gd name="connsiteY112" fmla="*/ 5682826 h 6099082"/>
              <a:gd name="connsiteX113" fmla="*/ 8967871 w 12192000"/>
              <a:gd name="connsiteY113" fmla="*/ 5692923 h 6099082"/>
              <a:gd name="connsiteX114" fmla="*/ 8845565 w 12192000"/>
              <a:gd name="connsiteY114" fmla="*/ 5735407 h 6099082"/>
              <a:gd name="connsiteX115" fmla="*/ 8772219 w 12192000"/>
              <a:gd name="connsiteY115" fmla="*/ 5763982 h 6099082"/>
              <a:gd name="connsiteX116" fmla="*/ 8711448 w 12192000"/>
              <a:gd name="connsiteY116" fmla="*/ 5780366 h 6099082"/>
              <a:gd name="connsiteX117" fmla="*/ 8657726 w 12192000"/>
              <a:gd name="connsiteY117" fmla="*/ 5787986 h 6099082"/>
              <a:gd name="connsiteX118" fmla="*/ 8516369 w 12192000"/>
              <a:gd name="connsiteY118" fmla="*/ 5825705 h 6099082"/>
              <a:gd name="connsiteX119" fmla="*/ 8459979 w 12192000"/>
              <a:gd name="connsiteY119" fmla="*/ 5840566 h 6099082"/>
              <a:gd name="connsiteX120" fmla="*/ 8313671 w 12192000"/>
              <a:gd name="connsiteY120" fmla="*/ 5891622 h 6099082"/>
              <a:gd name="connsiteX121" fmla="*/ 8189651 w 12192000"/>
              <a:gd name="connsiteY121" fmla="*/ 5925341 h 6099082"/>
              <a:gd name="connsiteX122" fmla="*/ 8137835 w 12192000"/>
              <a:gd name="connsiteY122" fmla="*/ 5941534 h 6099082"/>
              <a:gd name="connsiteX123" fmla="*/ 8019339 w 12192000"/>
              <a:gd name="connsiteY123" fmla="*/ 5968586 h 6099082"/>
              <a:gd name="connsiteX124" fmla="*/ 7952280 w 12192000"/>
              <a:gd name="connsiteY124" fmla="*/ 5987637 h 6099082"/>
              <a:gd name="connsiteX125" fmla="*/ 7788636 w 12192000"/>
              <a:gd name="connsiteY125" fmla="*/ 6009163 h 6099082"/>
              <a:gd name="connsiteX126" fmla="*/ 7619655 w 12192000"/>
              <a:gd name="connsiteY126" fmla="*/ 6029928 h 6099082"/>
              <a:gd name="connsiteX127" fmla="*/ 7526880 w 12192000"/>
              <a:gd name="connsiteY127" fmla="*/ 6036786 h 6099082"/>
              <a:gd name="connsiteX128" fmla="*/ 7445916 w 12192000"/>
              <a:gd name="connsiteY128" fmla="*/ 6047647 h 6099082"/>
              <a:gd name="connsiteX129" fmla="*/ 7375428 w 12192000"/>
              <a:gd name="connsiteY129" fmla="*/ 6054505 h 6099082"/>
              <a:gd name="connsiteX130" fmla="*/ 7263220 w 12192000"/>
              <a:gd name="connsiteY130" fmla="*/ 6068411 h 6099082"/>
              <a:gd name="connsiteX131" fmla="*/ 7216547 w 12192000"/>
              <a:gd name="connsiteY131" fmla="*/ 6072032 h 6099082"/>
              <a:gd name="connsiteX132" fmla="*/ 7106432 w 12192000"/>
              <a:gd name="connsiteY132" fmla="*/ 6071840 h 6099082"/>
              <a:gd name="connsiteX133" fmla="*/ 7068141 w 12192000"/>
              <a:gd name="connsiteY133" fmla="*/ 6069936 h 6099082"/>
              <a:gd name="connsiteX134" fmla="*/ 6994415 w 12192000"/>
              <a:gd name="connsiteY134" fmla="*/ 6046313 h 6099082"/>
              <a:gd name="connsiteX135" fmla="*/ 6985653 w 12192000"/>
              <a:gd name="connsiteY135" fmla="*/ 6044599 h 6099082"/>
              <a:gd name="connsiteX136" fmla="*/ 6937263 w 12192000"/>
              <a:gd name="connsiteY136" fmla="*/ 6035263 h 6099082"/>
              <a:gd name="connsiteX137" fmla="*/ 6910782 w 12192000"/>
              <a:gd name="connsiteY137" fmla="*/ 6032214 h 6099082"/>
              <a:gd name="connsiteX138" fmla="*/ 6810195 w 12192000"/>
              <a:gd name="connsiteY138" fmla="*/ 6012784 h 6099082"/>
              <a:gd name="connsiteX139" fmla="*/ 6752283 w 12192000"/>
              <a:gd name="connsiteY139" fmla="*/ 6003639 h 6099082"/>
              <a:gd name="connsiteX140" fmla="*/ 6705417 w 12192000"/>
              <a:gd name="connsiteY140" fmla="*/ 6004974 h 6099082"/>
              <a:gd name="connsiteX141" fmla="*/ 6623118 w 12192000"/>
              <a:gd name="connsiteY141" fmla="*/ 6006687 h 6099082"/>
              <a:gd name="connsiteX142" fmla="*/ 6596828 w 12192000"/>
              <a:gd name="connsiteY142" fmla="*/ 6011070 h 6099082"/>
              <a:gd name="connsiteX143" fmla="*/ 6477951 w 12192000"/>
              <a:gd name="connsiteY143" fmla="*/ 5998495 h 6099082"/>
              <a:gd name="connsiteX144" fmla="*/ 6410131 w 12192000"/>
              <a:gd name="connsiteY144" fmla="*/ 5997543 h 6099082"/>
              <a:gd name="connsiteX145" fmla="*/ 6333739 w 12192000"/>
              <a:gd name="connsiteY145" fmla="*/ 5981920 h 6099082"/>
              <a:gd name="connsiteX146" fmla="*/ 6311449 w 12192000"/>
              <a:gd name="connsiteY146" fmla="*/ 5982682 h 6099082"/>
              <a:gd name="connsiteX147" fmla="*/ 6286493 w 12192000"/>
              <a:gd name="connsiteY147" fmla="*/ 5984017 h 6099082"/>
              <a:gd name="connsiteX148" fmla="*/ 6209909 w 12192000"/>
              <a:gd name="connsiteY148" fmla="*/ 5985161 h 6099082"/>
              <a:gd name="connsiteX149" fmla="*/ 6163424 w 12192000"/>
              <a:gd name="connsiteY149" fmla="*/ 5990874 h 6099082"/>
              <a:gd name="connsiteX150" fmla="*/ 6074841 w 12192000"/>
              <a:gd name="connsiteY150" fmla="*/ 5987447 h 6099082"/>
              <a:gd name="connsiteX151" fmla="*/ 6042072 w 12192000"/>
              <a:gd name="connsiteY151" fmla="*/ 5992399 h 6099082"/>
              <a:gd name="connsiteX152" fmla="*/ 5959204 w 12192000"/>
              <a:gd name="connsiteY152" fmla="*/ 5992971 h 6099082"/>
              <a:gd name="connsiteX153" fmla="*/ 5884905 w 12192000"/>
              <a:gd name="connsiteY153" fmla="*/ 5990113 h 6099082"/>
              <a:gd name="connsiteX154" fmla="*/ 5813275 w 12192000"/>
              <a:gd name="connsiteY154" fmla="*/ 5991637 h 6099082"/>
              <a:gd name="connsiteX155" fmla="*/ 5762029 w 12192000"/>
              <a:gd name="connsiteY155" fmla="*/ 5997923 h 6099082"/>
              <a:gd name="connsiteX156" fmla="*/ 5706401 w 12192000"/>
              <a:gd name="connsiteY156" fmla="*/ 6001734 h 6099082"/>
              <a:gd name="connsiteX157" fmla="*/ 5553045 w 12192000"/>
              <a:gd name="connsiteY157" fmla="*/ 6024403 h 6099082"/>
              <a:gd name="connsiteX158" fmla="*/ 5524660 w 12192000"/>
              <a:gd name="connsiteY158" fmla="*/ 6018880 h 6099082"/>
              <a:gd name="connsiteX159" fmla="*/ 5363491 w 12192000"/>
              <a:gd name="connsiteY159" fmla="*/ 6013736 h 6099082"/>
              <a:gd name="connsiteX160" fmla="*/ 5328437 w 12192000"/>
              <a:gd name="connsiteY160" fmla="*/ 6014118 h 6099082"/>
              <a:gd name="connsiteX161" fmla="*/ 5234326 w 12192000"/>
              <a:gd name="connsiteY161" fmla="*/ 5991637 h 6099082"/>
              <a:gd name="connsiteX162" fmla="*/ 5089161 w 12192000"/>
              <a:gd name="connsiteY162" fmla="*/ 6027262 h 6099082"/>
              <a:gd name="connsiteX163" fmla="*/ 4953328 w 12192000"/>
              <a:gd name="connsiteY163" fmla="*/ 6071840 h 6099082"/>
              <a:gd name="connsiteX164" fmla="*/ 4936184 w 12192000"/>
              <a:gd name="connsiteY164" fmla="*/ 6077555 h 6099082"/>
              <a:gd name="connsiteX165" fmla="*/ 4887414 w 12192000"/>
              <a:gd name="connsiteY165" fmla="*/ 6087272 h 6099082"/>
              <a:gd name="connsiteX166" fmla="*/ 4827024 w 12192000"/>
              <a:gd name="connsiteY166" fmla="*/ 6090701 h 6099082"/>
              <a:gd name="connsiteX167" fmla="*/ 4750439 w 12192000"/>
              <a:gd name="connsiteY167" fmla="*/ 6099082 h 6099082"/>
              <a:gd name="connsiteX168" fmla="*/ 4689097 w 12192000"/>
              <a:gd name="connsiteY168" fmla="*/ 6088605 h 6099082"/>
              <a:gd name="connsiteX169" fmla="*/ 4603368 w 12192000"/>
              <a:gd name="connsiteY169" fmla="*/ 6072984 h 6099082"/>
              <a:gd name="connsiteX170" fmla="*/ 4522595 w 12192000"/>
              <a:gd name="connsiteY170" fmla="*/ 6058123 h 6099082"/>
              <a:gd name="connsiteX171" fmla="*/ 4497067 w 12192000"/>
              <a:gd name="connsiteY171" fmla="*/ 6075649 h 6099082"/>
              <a:gd name="connsiteX172" fmla="*/ 4457632 w 12192000"/>
              <a:gd name="connsiteY172" fmla="*/ 6090890 h 6099082"/>
              <a:gd name="connsiteX173" fmla="*/ 4413816 w 12192000"/>
              <a:gd name="connsiteY173" fmla="*/ 6072601 h 6099082"/>
              <a:gd name="connsiteX174" fmla="*/ 4311323 w 12192000"/>
              <a:gd name="connsiteY174" fmla="*/ 6034693 h 6099082"/>
              <a:gd name="connsiteX175" fmla="*/ 4246551 w 12192000"/>
              <a:gd name="connsiteY175" fmla="*/ 6032976 h 6099082"/>
              <a:gd name="connsiteX176" fmla="*/ 4105766 w 12192000"/>
              <a:gd name="connsiteY176" fmla="*/ 6016784 h 6099082"/>
              <a:gd name="connsiteX177" fmla="*/ 4013753 w 12192000"/>
              <a:gd name="connsiteY177" fmla="*/ 5993733 h 6099082"/>
              <a:gd name="connsiteX178" fmla="*/ 3947648 w 12192000"/>
              <a:gd name="connsiteY178" fmla="*/ 5967634 h 6099082"/>
              <a:gd name="connsiteX179" fmla="*/ 3852966 w 12192000"/>
              <a:gd name="connsiteY179" fmla="*/ 5933533 h 6099082"/>
              <a:gd name="connsiteX180" fmla="*/ 3757902 w 12192000"/>
              <a:gd name="connsiteY180" fmla="*/ 5915816 h 6099082"/>
              <a:gd name="connsiteX181" fmla="*/ 3689131 w 12192000"/>
              <a:gd name="connsiteY181" fmla="*/ 5893526 h 6099082"/>
              <a:gd name="connsiteX182" fmla="*/ 3605116 w 12192000"/>
              <a:gd name="connsiteY182" fmla="*/ 5878285 h 6099082"/>
              <a:gd name="connsiteX183" fmla="*/ 3534629 w 12192000"/>
              <a:gd name="connsiteY183" fmla="*/ 5877715 h 6099082"/>
              <a:gd name="connsiteX184" fmla="*/ 3424135 w 12192000"/>
              <a:gd name="connsiteY184" fmla="*/ 5880382 h 6099082"/>
              <a:gd name="connsiteX185" fmla="*/ 3288877 w 12192000"/>
              <a:gd name="connsiteY185" fmla="*/ 5834280 h 6099082"/>
              <a:gd name="connsiteX186" fmla="*/ 3234202 w 12192000"/>
              <a:gd name="connsiteY186" fmla="*/ 5823991 h 6099082"/>
              <a:gd name="connsiteX187" fmla="*/ 3182763 w 12192000"/>
              <a:gd name="connsiteY187" fmla="*/ 5819229 h 6099082"/>
              <a:gd name="connsiteX188" fmla="*/ 3073604 w 12192000"/>
              <a:gd name="connsiteY188" fmla="*/ 5788558 h 6099082"/>
              <a:gd name="connsiteX189" fmla="*/ 3029216 w 12192000"/>
              <a:gd name="connsiteY189" fmla="*/ 5778459 h 6099082"/>
              <a:gd name="connsiteX190" fmla="*/ 2967110 w 12192000"/>
              <a:gd name="connsiteY190" fmla="*/ 5778651 h 6099082"/>
              <a:gd name="connsiteX191" fmla="*/ 2854140 w 12192000"/>
              <a:gd name="connsiteY191" fmla="*/ 5764553 h 6099082"/>
              <a:gd name="connsiteX192" fmla="*/ 2741360 w 12192000"/>
              <a:gd name="connsiteY192" fmla="*/ 5723403 h 6099082"/>
              <a:gd name="connsiteX193" fmla="*/ 2693543 w 12192000"/>
              <a:gd name="connsiteY193" fmla="*/ 5727405 h 6099082"/>
              <a:gd name="connsiteX194" fmla="*/ 2676398 w 12192000"/>
              <a:gd name="connsiteY194" fmla="*/ 5726453 h 6099082"/>
              <a:gd name="connsiteX195" fmla="*/ 2522279 w 12192000"/>
              <a:gd name="connsiteY195" fmla="*/ 5703782 h 6099082"/>
              <a:gd name="connsiteX196" fmla="*/ 2506847 w 12192000"/>
              <a:gd name="connsiteY196" fmla="*/ 5701305 h 6099082"/>
              <a:gd name="connsiteX197" fmla="*/ 2434456 w 12192000"/>
              <a:gd name="connsiteY197" fmla="*/ 5681112 h 6099082"/>
              <a:gd name="connsiteX198" fmla="*/ 2251948 w 12192000"/>
              <a:gd name="connsiteY198" fmla="*/ 5668538 h 6099082"/>
              <a:gd name="connsiteX199" fmla="*/ 2240710 w 12192000"/>
              <a:gd name="connsiteY199" fmla="*/ 5667014 h 6099082"/>
              <a:gd name="connsiteX200" fmla="*/ 2179556 w 12192000"/>
              <a:gd name="connsiteY200" fmla="*/ 5677111 h 6099082"/>
              <a:gd name="connsiteX201" fmla="*/ 2149267 w 12192000"/>
              <a:gd name="connsiteY201" fmla="*/ 5691399 h 6099082"/>
              <a:gd name="connsiteX202" fmla="*/ 2102021 w 12192000"/>
              <a:gd name="connsiteY202" fmla="*/ 5706259 h 6099082"/>
              <a:gd name="connsiteX203" fmla="*/ 2054013 w 12192000"/>
              <a:gd name="connsiteY203" fmla="*/ 5711784 h 6099082"/>
              <a:gd name="connsiteX204" fmla="*/ 1973429 w 12192000"/>
              <a:gd name="connsiteY204" fmla="*/ 5689303 h 6099082"/>
              <a:gd name="connsiteX205" fmla="*/ 1944092 w 12192000"/>
              <a:gd name="connsiteY205" fmla="*/ 5687017 h 6099082"/>
              <a:gd name="connsiteX206" fmla="*/ 1878748 w 12192000"/>
              <a:gd name="connsiteY206" fmla="*/ 5676159 h 6099082"/>
              <a:gd name="connsiteX207" fmla="*/ 1821596 w 12192000"/>
              <a:gd name="connsiteY207" fmla="*/ 5676920 h 6099082"/>
              <a:gd name="connsiteX208" fmla="*/ 1775684 w 12192000"/>
              <a:gd name="connsiteY208" fmla="*/ 5694257 h 6099082"/>
              <a:gd name="connsiteX209" fmla="*/ 1709006 w 12192000"/>
              <a:gd name="connsiteY209" fmla="*/ 5697685 h 6099082"/>
              <a:gd name="connsiteX210" fmla="*/ 1665950 w 12192000"/>
              <a:gd name="connsiteY210" fmla="*/ 5685113 h 6099082"/>
              <a:gd name="connsiteX211" fmla="*/ 1657188 w 12192000"/>
              <a:gd name="connsiteY211" fmla="*/ 5683399 h 6099082"/>
              <a:gd name="connsiteX212" fmla="*/ 1544598 w 12192000"/>
              <a:gd name="connsiteY212" fmla="*/ 5682634 h 6099082"/>
              <a:gd name="connsiteX213" fmla="*/ 1404006 w 12192000"/>
              <a:gd name="connsiteY213" fmla="*/ 5720546 h 6099082"/>
              <a:gd name="connsiteX214" fmla="*/ 1380762 w 12192000"/>
              <a:gd name="connsiteY214" fmla="*/ 5728549 h 6099082"/>
              <a:gd name="connsiteX215" fmla="*/ 1267411 w 12192000"/>
              <a:gd name="connsiteY215" fmla="*/ 5742455 h 6099082"/>
              <a:gd name="connsiteX216" fmla="*/ 1206641 w 12192000"/>
              <a:gd name="connsiteY216" fmla="*/ 5756553 h 6099082"/>
              <a:gd name="connsiteX217" fmla="*/ 1162823 w 12192000"/>
              <a:gd name="connsiteY217" fmla="*/ 5757315 h 6099082"/>
              <a:gd name="connsiteX218" fmla="*/ 1109865 w 12192000"/>
              <a:gd name="connsiteY218" fmla="*/ 5782270 h 6099082"/>
              <a:gd name="connsiteX219" fmla="*/ 1092527 w 12192000"/>
              <a:gd name="connsiteY219" fmla="*/ 5793130 h 6099082"/>
              <a:gd name="connsiteX220" fmla="*/ 1071762 w 12192000"/>
              <a:gd name="connsiteY220" fmla="*/ 5799607 h 6099082"/>
              <a:gd name="connsiteX221" fmla="*/ 977653 w 12192000"/>
              <a:gd name="connsiteY221" fmla="*/ 5820182 h 6099082"/>
              <a:gd name="connsiteX222" fmla="*/ 960887 w 12192000"/>
              <a:gd name="connsiteY222" fmla="*/ 5831801 h 6099082"/>
              <a:gd name="connsiteX223" fmla="*/ 949646 w 12192000"/>
              <a:gd name="connsiteY223" fmla="*/ 5839042 h 6099082"/>
              <a:gd name="connsiteX224" fmla="*/ 858205 w 12192000"/>
              <a:gd name="connsiteY224" fmla="*/ 5851234 h 6099082"/>
              <a:gd name="connsiteX225" fmla="*/ 801053 w 12192000"/>
              <a:gd name="connsiteY225" fmla="*/ 5885715 h 6099082"/>
              <a:gd name="connsiteX226" fmla="*/ 785432 w 12192000"/>
              <a:gd name="connsiteY226" fmla="*/ 5900384 h 6099082"/>
              <a:gd name="connsiteX227" fmla="*/ 730754 w 12192000"/>
              <a:gd name="connsiteY227" fmla="*/ 5922482 h 6099082"/>
              <a:gd name="connsiteX228" fmla="*/ 546917 w 12192000"/>
              <a:gd name="connsiteY228" fmla="*/ 5964966 h 6099082"/>
              <a:gd name="connsiteX229" fmla="*/ 494337 w 12192000"/>
              <a:gd name="connsiteY229" fmla="*/ 5949915 h 6099082"/>
              <a:gd name="connsiteX230" fmla="*/ 394511 w 12192000"/>
              <a:gd name="connsiteY230" fmla="*/ 5990303 h 6099082"/>
              <a:gd name="connsiteX231" fmla="*/ 307259 w 12192000"/>
              <a:gd name="connsiteY231" fmla="*/ 6013163 h 6099082"/>
              <a:gd name="connsiteX232" fmla="*/ 274873 w 12192000"/>
              <a:gd name="connsiteY232" fmla="*/ 6018690 h 6099082"/>
              <a:gd name="connsiteX233" fmla="*/ 172384 w 12192000"/>
              <a:gd name="connsiteY233" fmla="*/ 6028786 h 6099082"/>
              <a:gd name="connsiteX234" fmla="*/ 119613 w 12192000"/>
              <a:gd name="connsiteY234" fmla="*/ 6051647 h 6099082"/>
              <a:gd name="connsiteX235" fmla="*/ 61197 w 12192000"/>
              <a:gd name="connsiteY235" fmla="*/ 6069150 h 6099082"/>
              <a:gd name="connsiteX236" fmla="*/ 544 w 12192000"/>
              <a:gd name="connsiteY236" fmla="*/ 6073921 h 6099082"/>
              <a:gd name="connsiteX237" fmla="*/ 544 w 12192000"/>
              <a:gd name="connsiteY237" fmla="*/ 5946682 h 6099082"/>
              <a:gd name="connsiteX238" fmla="*/ 0 w 12192000"/>
              <a:gd name="connsiteY238" fmla="*/ 5946682 h 6099082"/>
              <a:gd name="connsiteX239" fmla="*/ 0 w 12192000"/>
              <a:gd name="connsiteY239" fmla="*/ 1335314 h 6099082"/>
              <a:gd name="connsiteX240" fmla="*/ 0 w 12192000"/>
              <a:gd name="connsiteY240" fmla="*/ 873938 h 609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2192000" h="6099082">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6" y="5749662"/>
                </a:lnTo>
                <a:lnTo>
                  <a:pt x="6291385" y="5749714"/>
                </a:lnTo>
                <a:lnTo>
                  <a:pt x="6306284" y="5755552"/>
                </a:lnTo>
                <a:lnTo>
                  <a:pt x="6308075" y="5755968"/>
                </a:lnTo>
                <a:lnTo>
                  <a:pt x="6313854" y="5758133"/>
                </a:lnTo>
                <a:cubicBezTo>
                  <a:pt x="6321454" y="5760521"/>
                  <a:pt x="6329151" y="5762258"/>
                  <a:pt x="6337047" y="5762696"/>
                </a:cubicBezTo>
                <a:lnTo>
                  <a:pt x="6308075" y="5755968"/>
                </a:lnTo>
                <a:lnTo>
                  <a:pt x="6291385" y="5749714"/>
                </a:lnTo>
                <a:lnTo>
                  <a:pt x="6276197" y="5743764"/>
                </a:lnTo>
                <a:lnTo>
                  <a:pt x="6274406" y="5743345"/>
                </a:lnTo>
                <a:lnTo>
                  <a:pt x="6268612" y="5741171"/>
                </a:lnTo>
                <a:cubicBezTo>
                  <a:pt x="6260996" y="5738770"/>
                  <a:pt x="6253273" y="5737013"/>
                  <a:pt x="6245343" y="5736549"/>
                </a:cubicBezTo>
                <a:close/>
                <a:moveTo>
                  <a:pt x="3871824" y="5726642"/>
                </a:moveTo>
                <a:cubicBezTo>
                  <a:pt x="3883350" y="5738834"/>
                  <a:pt x="3895591" y="5748360"/>
                  <a:pt x="3908498" y="5756123"/>
                </a:cubicBezTo>
                <a:lnTo>
                  <a:pt x="3908984" y="5756350"/>
                </a:lnTo>
                <a:lnTo>
                  <a:pt x="3908498" y="5756123"/>
                </a:lnTo>
                <a:cubicBezTo>
                  <a:pt x="3895591" y="5748360"/>
                  <a:pt x="3883351" y="5738834"/>
                  <a:pt x="3871824" y="5726642"/>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5" y="5670301"/>
                </a:cubicBezTo>
                <a:lnTo>
                  <a:pt x="4858238" y="5663787"/>
                </a:lnTo>
                <a:cubicBezTo>
                  <a:pt x="4849944" y="5659978"/>
                  <a:pt x="4841980" y="5654298"/>
                  <a:pt x="4834454" y="5646059"/>
                </a:cubicBezTo>
                <a:close/>
                <a:moveTo>
                  <a:pt x="5056443" y="5643725"/>
                </a:moveTo>
                <a:lnTo>
                  <a:pt x="5072588" y="5644505"/>
                </a:lnTo>
                <a:cubicBezTo>
                  <a:pt x="5078053" y="5645963"/>
                  <a:pt x="5083589" y="5648726"/>
                  <a:pt x="5089161" y="5653107"/>
                </a:cubicBezTo>
                <a:cubicBezTo>
                  <a:pt x="5078018"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4" y="5990874"/>
                </a:cubicBezTo>
                <a:cubicBezTo>
                  <a:pt x="6133897" y="5985351"/>
                  <a:pt x="6104368" y="5997733"/>
                  <a:pt x="6074841" y="5987447"/>
                </a:cubicBezTo>
                <a:cubicBezTo>
                  <a:pt x="6065695" y="5984399"/>
                  <a:pt x="6053123" y="5992019"/>
                  <a:pt x="6042072" y="5992399"/>
                </a:cubicBezTo>
                <a:cubicBezTo>
                  <a:pt x="6014449" y="5993351"/>
                  <a:pt x="5986827" y="5993161"/>
                  <a:pt x="5959204" y="5992971"/>
                </a:cubicBezTo>
                <a:cubicBezTo>
                  <a:pt x="5934437" y="5992781"/>
                  <a:pt x="5908718" y="5995447"/>
                  <a:pt x="5884905" y="5990113"/>
                </a:cubicBezTo>
                <a:cubicBezTo>
                  <a:pt x="5859949" y="5984399"/>
                  <a:pt x="5837470" y="5985161"/>
                  <a:pt x="5813275" y="5991637"/>
                </a:cubicBezTo>
                <a:cubicBezTo>
                  <a:pt x="5796701" y="5996019"/>
                  <a:pt x="5779174" y="5996591"/>
                  <a:pt x="5762029" y="5997923"/>
                </a:cubicBezTo>
                <a:cubicBezTo>
                  <a:pt x="5743551" y="5999447"/>
                  <a:pt x="5723166" y="5995447"/>
                  <a:pt x="5706401" y="6001734"/>
                </a:cubicBezTo>
                <a:cubicBezTo>
                  <a:pt x="5656488" y="6020403"/>
                  <a:pt x="5605243" y="6024403"/>
                  <a:pt x="5553045" y="6024403"/>
                </a:cubicBezTo>
                <a:cubicBezTo>
                  <a:pt x="5543518" y="6024403"/>
                  <a:pt x="5533801" y="6021738"/>
                  <a:pt x="5524660" y="6018880"/>
                </a:cubicBezTo>
                <a:cubicBezTo>
                  <a:pt x="5471316" y="6001734"/>
                  <a:pt x="5417784" y="6003257"/>
                  <a:pt x="5363491" y="6013736"/>
                </a:cubicBezTo>
                <a:cubicBezTo>
                  <a:pt x="5352249" y="6016022"/>
                  <a:pt x="5339677" y="6016403"/>
                  <a:pt x="5328437" y="6014118"/>
                </a:cubicBezTo>
                <a:cubicBezTo>
                  <a:pt x="5296812" y="6007449"/>
                  <a:pt x="5266141" y="5996399"/>
                  <a:pt x="5234326" y="5991637"/>
                </a:cubicBezTo>
                <a:cubicBezTo>
                  <a:pt x="5181748" y="5983826"/>
                  <a:pt x="5136216" y="6010115"/>
                  <a:pt x="5089161" y="6027262"/>
                </a:cubicBezTo>
                <a:cubicBezTo>
                  <a:pt x="5044391" y="6043455"/>
                  <a:pt x="5006291" y="6080032"/>
                  <a:pt x="4953328" y="6071840"/>
                </a:cubicBezTo>
                <a:cubicBezTo>
                  <a:pt x="4947996" y="6071078"/>
                  <a:pt x="4942089" y="6076222"/>
                  <a:pt x="4936184" y="6077555"/>
                </a:cubicBezTo>
                <a:cubicBezTo>
                  <a:pt x="4919991" y="6081176"/>
                  <a:pt x="4903799" y="6085555"/>
                  <a:pt x="4887414" y="6087272"/>
                </a:cubicBezTo>
                <a:cubicBezTo>
                  <a:pt x="4867412" y="6089558"/>
                  <a:pt x="4847027" y="6088797"/>
                  <a:pt x="4827024" y="6090701"/>
                </a:cubicBezTo>
                <a:cubicBezTo>
                  <a:pt x="4801305" y="6092986"/>
                  <a:pt x="4775968" y="6099082"/>
                  <a:pt x="4750439" y="6099082"/>
                </a:cubicBezTo>
                <a:cubicBezTo>
                  <a:pt x="4729865" y="6099082"/>
                  <a:pt x="4709480" y="6092034"/>
                  <a:pt x="4689097" y="6088605"/>
                </a:cubicBezTo>
                <a:cubicBezTo>
                  <a:pt x="4660331" y="6083842"/>
                  <a:pt x="4628705" y="6085176"/>
                  <a:pt x="4603368" y="6072984"/>
                </a:cubicBezTo>
                <a:cubicBezTo>
                  <a:pt x="4576318" y="6060029"/>
                  <a:pt x="4550599" y="6054123"/>
                  <a:pt x="4522595" y="6058123"/>
                </a:cubicBezTo>
                <a:cubicBezTo>
                  <a:pt x="4513260" y="6059457"/>
                  <a:pt x="4501257" y="6067459"/>
                  <a:pt x="4497067" y="6075649"/>
                </a:cubicBezTo>
                <a:cubicBezTo>
                  <a:pt x="4487731" y="6093938"/>
                  <a:pt x="4474968" y="6097178"/>
                  <a:pt x="4457632" y="6090890"/>
                </a:cubicBezTo>
                <a:cubicBezTo>
                  <a:pt x="4442581" y="6085555"/>
                  <a:pt x="4424103" y="6082890"/>
                  <a:pt x="4413816" y="6072601"/>
                </a:cubicBezTo>
                <a:cubicBezTo>
                  <a:pt x="4384668" y="6043455"/>
                  <a:pt x="4347518" y="6042503"/>
                  <a:pt x="4311323" y="6034693"/>
                </a:cubicBezTo>
                <a:cubicBezTo>
                  <a:pt x="4289227" y="6029928"/>
                  <a:pt x="4268649" y="6029738"/>
                  <a:pt x="4246551" y="6032976"/>
                </a:cubicBezTo>
                <a:cubicBezTo>
                  <a:pt x="4198545"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ln>
            <a:noFill/>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 y="3296010"/>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 y="3296010"/>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E8AC715-52E7-327C-E9DC-1F0777BC5B34}"/>
              </a:ext>
            </a:extLst>
          </p:cNvPr>
          <p:cNvSpPr>
            <a:spLocks noGrp="1"/>
          </p:cNvSpPr>
          <p:nvPr>
            <p:ph type="title"/>
          </p:nvPr>
        </p:nvSpPr>
        <p:spPr>
          <a:xfrm>
            <a:off x="762000" y="1163595"/>
            <a:ext cx="9906000" cy="2346368"/>
          </a:xfrm>
        </p:spPr>
        <p:txBody>
          <a:bodyPr vert="horz" lIns="91440" tIns="45720" rIns="91440" bIns="45720" rtlCol="0" anchor="b" anchorCtr="0">
            <a:normAutofit/>
          </a:bodyPr>
          <a:lstStyle/>
          <a:p>
            <a:r>
              <a:rPr lang="en-US" sz="8000"/>
              <a:t>terima kasih</a:t>
            </a:r>
          </a:p>
        </p:txBody>
      </p:sp>
    </p:spTree>
    <p:extLst>
      <p:ext uri="{BB962C8B-B14F-4D97-AF65-F5344CB8AC3E}">
        <p14:creationId xmlns:p14="http://schemas.microsoft.com/office/powerpoint/2010/main" val="1521691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holding a puzzle piece">
            <a:extLst>
              <a:ext uri="{FF2B5EF4-FFF2-40B4-BE49-F238E27FC236}">
                <a16:creationId xmlns:a16="http://schemas.microsoft.com/office/drawing/2014/main" id="{D0EE4546-13CD-E45F-1549-59B7EBA0C96E}"/>
              </a:ext>
            </a:extLst>
          </p:cNvPr>
          <p:cNvPicPr>
            <a:picLocks noChangeAspect="1"/>
          </p:cNvPicPr>
          <p:nvPr/>
        </p:nvPicPr>
        <p:blipFill>
          <a:blip r:embed="rId2"/>
          <a:srcRect l="27579" r="27254" b="-1"/>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11" name="Freeform: Shape 10">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396601B-5FD2-5992-2936-68A7500AB4E9}"/>
              </a:ext>
            </a:extLst>
          </p:cNvPr>
          <p:cNvSpPr>
            <a:spLocks noGrp="1"/>
          </p:cNvSpPr>
          <p:nvPr>
            <p:ph idx="1"/>
          </p:nvPr>
        </p:nvSpPr>
        <p:spPr>
          <a:xfrm>
            <a:off x="5334001" y="3047999"/>
            <a:ext cx="6095999" cy="3048001"/>
          </a:xfrm>
        </p:spPr>
        <p:txBody>
          <a:bodyPr>
            <a:normAutofit/>
          </a:bodyPr>
          <a:lstStyle/>
          <a:p>
            <a:pPr lvl="0"/>
            <a:r>
              <a:rPr lang="en-US" b="1"/>
              <a:t>Business Intelligence</a:t>
            </a:r>
            <a:endParaRPr lang="en-US"/>
          </a:p>
          <a:p>
            <a:pPr marL="0" lvl="0" indent="0">
              <a:buNone/>
            </a:pPr>
            <a:r>
              <a:rPr lang="en-US"/>
              <a:t>Describe the concept of business intelligence and how databases serve as a foundation for gaining business intelligence.</a:t>
            </a:r>
          </a:p>
          <a:p>
            <a:endParaRPr lang="en-US" dirty="0"/>
          </a:p>
        </p:txBody>
      </p:sp>
    </p:spTree>
    <p:extLst>
      <p:ext uri="{BB962C8B-B14F-4D97-AF65-F5344CB8AC3E}">
        <p14:creationId xmlns:p14="http://schemas.microsoft.com/office/powerpoint/2010/main" val="29101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blocks and networks technology background">
            <a:extLst>
              <a:ext uri="{FF2B5EF4-FFF2-40B4-BE49-F238E27FC236}">
                <a16:creationId xmlns:a16="http://schemas.microsoft.com/office/drawing/2014/main" id="{3D982AE9-1332-B1CE-22BB-94991F8CB413}"/>
              </a:ext>
            </a:extLst>
          </p:cNvPr>
          <p:cNvPicPr>
            <a:picLocks noChangeAspect="1"/>
          </p:cNvPicPr>
          <p:nvPr/>
        </p:nvPicPr>
        <p:blipFill>
          <a:blip r:embed="rId2"/>
          <a:srcRect l="15795" r="46706" b="-446"/>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11" name="Freeform: Shape 10">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83E46B1-B40E-1665-3A66-22721869F660}"/>
              </a:ext>
            </a:extLst>
          </p:cNvPr>
          <p:cNvSpPr>
            <a:spLocks noGrp="1"/>
          </p:cNvSpPr>
          <p:nvPr>
            <p:ph idx="1"/>
          </p:nvPr>
        </p:nvSpPr>
        <p:spPr>
          <a:xfrm>
            <a:off x="5334001" y="3047999"/>
            <a:ext cx="6095999" cy="3048001"/>
          </a:xfrm>
        </p:spPr>
        <p:txBody>
          <a:bodyPr>
            <a:normAutofit/>
          </a:bodyPr>
          <a:lstStyle/>
          <a:p>
            <a:pPr lvl="0"/>
            <a:r>
              <a:rPr lang="en-US" b="1">
                <a:hlinkClick r:id="" action="ppaction://noaction"/>
              </a:rPr>
              <a:t>Business Intelligence Components</a:t>
            </a:r>
            <a:endParaRPr lang="en-US"/>
          </a:p>
          <a:p>
            <a:pPr lvl="0"/>
            <a:r>
              <a:rPr lang="en-US"/>
              <a:t>Explain the three components of business intelligence: information and knowledge discovery, business analytics, and information visualization.</a:t>
            </a:r>
          </a:p>
          <a:p>
            <a:endParaRPr lang="en-US" dirty="0"/>
          </a:p>
        </p:txBody>
      </p:sp>
    </p:spTree>
    <p:extLst>
      <p:ext uri="{BB962C8B-B14F-4D97-AF65-F5344CB8AC3E}">
        <p14:creationId xmlns:p14="http://schemas.microsoft.com/office/powerpoint/2010/main" val="949949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4128-8298-4800-AB39-BEA1F2BD1B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A7D7A8-3925-1C21-4B24-DC766C392875}"/>
              </a:ext>
            </a:extLst>
          </p:cNvPr>
          <p:cNvSpPr>
            <a:spLocks noGrp="1"/>
          </p:cNvSpPr>
          <p:nvPr>
            <p:ph idx="1"/>
          </p:nvPr>
        </p:nvSpPr>
        <p:spPr/>
        <p:txBody>
          <a:bodyPr/>
          <a:lstStyle/>
          <a:p>
            <a:endParaRPr lang="en-US"/>
          </a:p>
        </p:txBody>
      </p:sp>
      <p:pic>
        <p:nvPicPr>
          <p:cNvPr id="1026" name="Picture 2" descr="8 Business Intelligence Tools Paling Banyak Digunakan">
            <a:extLst>
              <a:ext uri="{FF2B5EF4-FFF2-40B4-BE49-F238E27FC236}">
                <a16:creationId xmlns:a16="http://schemas.microsoft.com/office/drawing/2014/main" id="{E099BE50-289A-1438-EA15-14BA665A1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1920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154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9FEAAE4-608F-4DE6-97B4-51573869A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5062873" cy="6858003"/>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2A688D3-7846-AAAA-4A8E-9E16C37CD9CE}"/>
              </a:ext>
            </a:extLst>
          </p:cNvPr>
          <p:cNvSpPr>
            <a:spLocks noGrp="1"/>
          </p:cNvSpPr>
          <p:nvPr>
            <p:ph type="title"/>
          </p:nvPr>
        </p:nvSpPr>
        <p:spPr>
          <a:xfrm>
            <a:off x="686635" y="1143000"/>
            <a:ext cx="3285045" cy="4572000"/>
          </a:xfrm>
        </p:spPr>
        <p:txBody>
          <a:bodyPr anchor="ctr">
            <a:normAutofit/>
          </a:bodyPr>
          <a:lstStyle/>
          <a:p>
            <a:pPr algn="r"/>
            <a:r>
              <a:rPr lang="en-US" dirty="0"/>
              <a:t>Social Media</a:t>
            </a:r>
          </a:p>
        </p:txBody>
      </p:sp>
      <p:grpSp>
        <p:nvGrpSpPr>
          <p:cNvPr id="12" name="Group 11">
            <a:extLst>
              <a:ext uri="{FF2B5EF4-FFF2-40B4-BE49-F238E27FC236}">
                <a16:creationId xmlns:a16="http://schemas.microsoft.com/office/drawing/2014/main" id="{1C03C1F1-33AC-4C16-AD56-DD6382C36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08320" y="-1"/>
            <a:ext cx="548640"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D66E751B-0173-4DAE-BDFD-D5855E48F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24F58DB-B3B0-4265-8312-823370262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DC87E2F2-F189-7723-841A-FA7D303C3466}"/>
              </a:ext>
            </a:extLst>
          </p:cNvPr>
          <p:cNvSpPr>
            <a:spLocks noGrp="1"/>
          </p:cNvSpPr>
          <p:nvPr>
            <p:ph idx="1"/>
          </p:nvPr>
        </p:nvSpPr>
        <p:spPr>
          <a:xfrm>
            <a:off x="5749369" y="1143000"/>
            <a:ext cx="5876395" cy="4572000"/>
          </a:xfrm>
        </p:spPr>
        <p:txBody>
          <a:bodyPr anchor="ctr">
            <a:normAutofit/>
          </a:bodyPr>
          <a:lstStyle/>
          <a:p>
            <a:r>
              <a:rPr lang="en-ID" sz="1800" dirty="0">
                <a:effectLst/>
                <a:latin typeface="Helvetica" pitchFamily="2" charset="0"/>
              </a:rPr>
              <a:t>Social media has not only become an important source of up-to-date information for businesses, but it is also emerging as a valuable resource for police and other first responders. </a:t>
            </a:r>
          </a:p>
          <a:p>
            <a:r>
              <a:rPr lang="en-ID" sz="1800" dirty="0">
                <a:effectLst/>
                <a:latin typeface="Helvetica" pitchFamily="2" charset="0"/>
              </a:rPr>
              <a:t>Social media users have demonstrated that information about crises can travel at a rate that rivals 911 services. Indeed, </a:t>
            </a:r>
            <a:r>
              <a:rPr lang="en-ID" sz="1800" dirty="0" err="1">
                <a:effectLst/>
                <a:latin typeface="Helvetica" pitchFamily="2" charset="0"/>
              </a:rPr>
              <a:t>analyzing</a:t>
            </a:r>
            <a:r>
              <a:rPr lang="en-ID" sz="1800" dirty="0">
                <a:effectLst/>
                <a:latin typeface="Helvetica" pitchFamily="2" charset="0"/>
              </a:rPr>
              <a:t> public information is not unusual in the world of intelligence gathering either.</a:t>
            </a:r>
          </a:p>
          <a:p>
            <a:endParaRPr lang="en-US" sz="1800" dirty="0"/>
          </a:p>
        </p:txBody>
      </p:sp>
    </p:spTree>
    <p:extLst>
      <p:ext uri="{BB962C8B-B14F-4D97-AF65-F5344CB8AC3E}">
        <p14:creationId xmlns:p14="http://schemas.microsoft.com/office/powerpoint/2010/main" val="363609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D806B808-1CDF-F68F-7B65-9DEEE2D26078}"/>
              </a:ext>
            </a:extLst>
          </p:cNvPr>
          <p:cNvPicPr>
            <a:picLocks noGrp="1" noChangeAspect="1"/>
          </p:cNvPicPr>
          <p:nvPr>
            <p:ph idx="1"/>
          </p:nvPr>
        </p:nvPicPr>
        <p:blipFill>
          <a:blip r:embed="rId2"/>
          <a:srcRect t="9996" r="1" b="1"/>
          <a:stretch/>
        </p:blipFill>
        <p:spPr>
          <a:xfrm>
            <a:off x="20" y="10"/>
            <a:ext cx="12191435" cy="6857989"/>
          </a:xfrm>
          <a:prstGeom prst="rect">
            <a:avLst/>
          </a:prstGeom>
        </p:spPr>
      </p:pic>
      <p:sp>
        <p:nvSpPr>
          <p:cNvPr id="12" name="Rectangle 11">
            <a:extLst>
              <a:ext uri="{FF2B5EF4-FFF2-40B4-BE49-F238E27FC236}">
                <a16:creationId xmlns:a16="http://schemas.microsoft.com/office/drawing/2014/main" id="{A17823FA-1B3E-4584-8A71-416FCE831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2074"/>
            <a:ext cx="12192001" cy="4733924"/>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FD5B6-A827-E483-CCF2-E0B7B7BA7584}"/>
              </a:ext>
            </a:extLst>
          </p:cNvPr>
          <p:cNvSpPr>
            <a:spLocks noGrp="1"/>
          </p:cNvSpPr>
          <p:nvPr>
            <p:ph type="title"/>
          </p:nvPr>
        </p:nvSpPr>
        <p:spPr>
          <a:xfrm>
            <a:off x="762000" y="1523999"/>
            <a:ext cx="10668000" cy="3535018"/>
          </a:xfrm>
        </p:spPr>
        <p:txBody>
          <a:bodyPr vert="horz" lIns="91440" tIns="45720" rIns="91440" bIns="45720" rtlCol="0" anchor="ctr" anchorCtr="0">
            <a:normAutofit/>
          </a:bodyPr>
          <a:lstStyle/>
          <a:p>
            <a:pPr algn="ctr"/>
            <a:r>
              <a:rPr lang="en-US" sz="8000">
                <a:solidFill>
                  <a:srgbClr val="FFFFFF"/>
                </a:solidFill>
              </a:rPr>
              <a:t>Info Cegatan</a:t>
            </a:r>
          </a:p>
        </p:txBody>
      </p:sp>
    </p:spTree>
    <p:extLst>
      <p:ext uri="{BB962C8B-B14F-4D97-AF65-F5344CB8AC3E}">
        <p14:creationId xmlns:p14="http://schemas.microsoft.com/office/powerpoint/2010/main" val="365232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7F472C-8A77-DFAB-640B-3ABB6E84ACDB}"/>
              </a:ext>
            </a:extLst>
          </p:cNvPr>
          <p:cNvSpPr>
            <a:spLocks noGrp="1"/>
          </p:cNvSpPr>
          <p:nvPr>
            <p:ph type="title"/>
          </p:nvPr>
        </p:nvSpPr>
        <p:spPr>
          <a:xfrm>
            <a:off x="5334001" y="1163594"/>
            <a:ext cx="6095999" cy="1624055"/>
          </a:xfrm>
        </p:spPr>
        <p:txBody>
          <a:bodyPr anchor="b">
            <a:normAutofit/>
          </a:bodyPr>
          <a:lstStyle/>
          <a:p>
            <a:r>
              <a:rPr lang="en-ID" sz="3700" dirty="0">
                <a:effectLst/>
                <a:latin typeface="Helvetica" pitchFamily="2" charset="0"/>
              </a:rPr>
              <a:t>Why Organizations Need Business Intelligence</a:t>
            </a:r>
            <a:br>
              <a:rPr lang="en-ID" sz="3700" dirty="0">
                <a:effectLst/>
                <a:latin typeface="Helvetica" pitchFamily="2" charset="0"/>
              </a:rPr>
            </a:br>
            <a:endParaRPr lang="en-US" sz="3700" dirty="0"/>
          </a:p>
        </p:txBody>
      </p:sp>
      <p:pic>
        <p:nvPicPr>
          <p:cNvPr id="5" name="Picture 4" descr="Magnifying glass showing decling performance">
            <a:extLst>
              <a:ext uri="{FF2B5EF4-FFF2-40B4-BE49-F238E27FC236}">
                <a16:creationId xmlns:a16="http://schemas.microsoft.com/office/drawing/2014/main" id="{089E8796-6E11-B031-DCB8-F1F48B52F996}"/>
              </a:ext>
            </a:extLst>
          </p:cNvPr>
          <p:cNvPicPr>
            <a:picLocks noChangeAspect="1"/>
          </p:cNvPicPr>
          <p:nvPr/>
        </p:nvPicPr>
        <p:blipFill>
          <a:blip r:embed="rId2"/>
          <a:srcRect l="12468" r="43031" b="-1"/>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11" name="Freeform: Shape 10">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6040230-81CF-BF73-77FA-540E8CB70A6C}"/>
              </a:ext>
            </a:extLst>
          </p:cNvPr>
          <p:cNvSpPr>
            <a:spLocks noGrp="1"/>
          </p:cNvSpPr>
          <p:nvPr>
            <p:ph idx="1"/>
          </p:nvPr>
        </p:nvSpPr>
        <p:spPr>
          <a:xfrm>
            <a:off x="5334001" y="3047999"/>
            <a:ext cx="6095999" cy="3048001"/>
          </a:xfrm>
        </p:spPr>
        <p:txBody>
          <a:bodyPr>
            <a:normAutofit/>
          </a:bodyPr>
          <a:lstStyle/>
          <a:p>
            <a:r>
              <a:rPr lang="en-ID" sz="1800" dirty="0">
                <a:effectLst/>
                <a:latin typeface="Helvetica" pitchFamily="2" charset="0"/>
              </a:rPr>
              <a:t>To realize the goals of their strategic plans, organizations must have up-to-date, accurate, and </a:t>
            </a:r>
            <a:r>
              <a:rPr lang="en-ID" sz="1800" dirty="0">
                <a:latin typeface="Helvetica" pitchFamily="2" charset="0"/>
              </a:rPr>
              <a:t>i</a:t>
            </a:r>
            <a:r>
              <a:rPr lang="en-ID" sz="1800" dirty="0">
                <a:effectLst/>
                <a:latin typeface="Helvetica" pitchFamily="2" charset="0"/>
              </a:rPr>
              <a:t>ntegrated information to monitor and fine-tune a broad range of business processes. </a:t>
            </a:r>
          </a:p>
          <a:p>
            <a:r>
              <a:rPr lang="en-ID" sz="1800" dirty="0">
                <a:effectLst/>
                <a:latin typeface="Helvetica" pitchFamily="2" charset="0"/>
              </a:rPr>
              <a:t>Consequently, information systems that provide business intelligence—by collecting and </a:t>
            </a:r>
            <a:r>
              <a:rPr lang="en-ID" sz="1800" dirty="0" err="1">
                <a:effectLst/>
                <a:latin typeface="Helvetica" pitchFamily="2" charset="0"/>
              </a:rPr>
              <a:t>analyzing</a:t>
            </a:r>
            <a:r>
              <a:rPr lang="en-ID" sz="1800" dirty="0">
                <a:effectLst/>
                <a:latin typeface="Helvetica" pitchFamily="2" charset="0"/>
              </a:rPr>
              <a:t> data and delivering needed information to the right decision maker at the right time—facilitate the ­ effective management of modern organizations</a:t>
            </a:r>
          </a:p>
          <a:p>
            <a:endParaRPr lang="en-US" sz="1800" dirty="0"/>
          </a:p>
        </p:txBody>
      </p:sp>
    </p:spTree>
    <p:extLst>
      <p:ext uri="{BB962C8B-B14F-4D97-AF65-F5344CB8AC3E}">
        <p14:creationId xmlns:p14="http://schemas.microsoft.com/office/powerpoint/2010/main" val="1901360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BBD6-2B2E-3D95-AD2D-6A9C58B06A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7E4B4B-4A89-F9AF-911A-577EEE10B5A0}"/>
              </a:ext>
            </a:extLst>
          </p:cNvPr>
          <p:cNvSpPr>
            <a:spLocks noGrp="1"/>
          </p:cNvSpPr>
          <p:nvPr>
            <p:ph idx="1"/>
          </p:nvPr>
        </p:nvSpPr>
        <p:spPr/>
        <p:txBody>
          <a:bodyPr/>
          <a:lstStyle/>
          <a:p>
            <a:endParaRPr lang="en-US"/>
          </a:p>
        </p:txBody>
      </p:sp>
      <p:pic>
        <p:nvPicPr>
          <p:cNvPr id="2050" name="Picture 2" descr="Mengenal Big Data: Pemanfaatan hingga Menjadi Masa Depan Pengembangan  Teknologi Berbasis AI - Dinas Kominfo">
            <a:extLst>
              <a:ext uri="{FF2B5EF4-FFF2-40B4-BE49-F238E27FC236}">
                <a16:creationId xmlns:a16="http://schemas.microsoft.com/office/drawing/2014/main" id="{417A5FCB-E8D4-0B0D-B5A6-BE26D5AD2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022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C850-BCA6-F2F6-81DC-480D1D24B0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B0EBA2-2EF3-C0A3-57BC-6D387B6CF352}"/>
              </a:ext>
            </a:extLst>
          </p:cNvPr>
          <p:cNvSpPr>
            <a:spLocks noGrp="1"/>
          </p:cNvSpPr>
          <p:nvPr>
            <p:ph idx="1"/>
          </p:nvPr>
        </p:nvSpPr>
        <p:spPr/>
        <p:txBody>
          <a:bodyPr/>
          <a:lstStyle/>
          <a:p>
            <a:endParaRPr lang="en-US"/>
          </a:p>
        </p:txBody>
      </p:sp>
      <p:pic>
        <p:nvPicPr>
          <p:cNvPr id="3074" name="Picture 2" descr="Begini Cara 'Big Data' Meningkatkan Bisnis Anda | E2Consulting.co.id">
            <a:extLst>
              <a:ext uri="{FF2B5EF4-FFF2-40B4-BE49-F238E27FC236}">
                <a16:creationId xmlns:a16="http://schemas.microsoft.com/office/drawing/2014/main" id="{EBD1DB27-B9ED-91DC-21C9-F988E8642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440757"/>
            <a:ext cx="11487149" cy="6016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480396"/>
      </p:ext>
    </p:extLst>
  </p:cSld>
  <p:clrMapOvr>
    <a:masterClrMapping/>
  </p:clrMapOvr>
</p:sld>
</file>

<file path=ppt/theme/theme1.xml><?xml version="1.0" encoding="utf-8"?>
<a:theme xmlns:a="http://schemas.openxmlformats.org/drawingml/2006/main" name="TornVTI">
  <a:themeElements>
    <a:clrScheme name="AnalogousFromRegularSeedRightStep">
      <a:dk1>
        <a:srgbClr val="000000"/>
      </a:dk1>
      <a:lt1>
        <a:srgbClr val="FFFFFF"/>
      </a:lt1>
      <a:dk2>
        <a:srgbClr val="21213D"/>
      </a:dk2>
      <a:lt2>
        <a:srgbClr val="E8E5E2"/>
      </a:lt2>
      <a:accent1>
        <a:srgbClr val="4D8BC3"/>
      </a:accent1>
      <a:accent2>
        <a:srgbClr val="3B48B1"/>
      </a:accent2>
      <a:accent3>
        <a:srgbClr val="714DC3"/>
      </a:accent3>
      <a:accent4>
        <a:srgbClr val="913BB1"/>
      </a:accent4>
      <a:accent5>
        <a:srgbClr val="C34DB2"/>
      </a:accent5>
      <a:accent6>
        <a:srgbClr val="B13B6F"/>
      </a:accent6>
      <a:hlink>
        <a:srgbClr val="B2733B"/>
      </a:hlink>
      <a:folHlink>
        <a:srgbClr val="7F7F7F"/>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29</TotalTime>
  <Words>296</Words>
  <Application>Microsoft Macintosh PowerPoint</Application>
  <PresentationFormat>Widescreen</PresentationFormat>
  <Paragraphs>17</Paragraphs>
  <Slides>15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Helvetica</vt:lpstr>
      <vt:lpstr>Verdana Pro</vt:lpstr>
      <vt:lpstr>Verdana Pro Cond SemiBold</vt:lpstr>
      <vt:lpstr>TornVTI</vt:lpstr>
      <vt:lpstr>Chapter 6: Enhancing Business Intelligence Using Information Systems</vt:lpstr>
      <vt:lpstr>PowerPoint Presentation</vt:lpstr>
      <vt:lpstr>PowerPoint Presentation</vt:lpstr>
      <vt:lpstr>PowerPoint Presentation</vt:lpstr>
      <vt:lpstr>Social Media</vt:lpstr>
      <vt:lpstr>Info Cegatan</vt:lpstr>
      <vt:lpstr>Why Organizations Need Business Intelligence </vt:lpstr>
      <vt:lpstr>PowerPoint Presentation</vt:lpstr>
      <vt:lpstr>PowerPoint Presentation</vt:lpstr>
      <vt:lpstr>PowerPoint Presentation</vt:lpstr>
      <vt:lpstr>PowerPoint Presentation</vt:lpstr>
      <vt:lpstr>PowerPoint Presentation</vt:lpstr>
      <vt:lpstr>Data mining results can be delivered to users in a variety of ways </vt:lpstr>
      <vt:lpstr>PowerPoint Presentation</vt:lpstr>
      <vt:lpstr>terima kasih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 Said Hasibuan</dc:creator>
  <cp:lastModifiedBy>M Said Hasibuan</cp:lastModifiedBy>
  <cp:revision>2</cp:revision>
  <dcterms:created xsi:type="dcterms:W3CDTF">2024-11-29T10:07:56Z</dcterms:created>
  <dcterms:modified xsi:type="dcterms:W3CDTF">2024-11-29T10:37:44Z</dcterms:modified>
</cp:coreProperties>
</file>