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81" r:id="rId3"/>
    <p:sldId id="267" r:id="rId4"/>
    <p:sldId id="282" r:id="rId5"/>
    <p:sldId id="274" r:id="rId6"/>
    <p:sldId id="283" r:id="rId7"/>
    <p:sldId id="284" r:id="rId8"/>
    <p:sldId id="285" r:id="rId9"/>
    <p:sldId id="286" r:id="rId10"/>
    <p:sldId id="257" r:id="rId11"/>
    <p:sldId id="287" r:id="rId12"/>
    <p:sldId id="256" r:id="rId13"/>
    <p:sldId id="288" r:id="rId14"/>
    <p:sldId id="260" r:id="rId15"/>
    <p:sldId id="289" r:id="rId16"/>
    <p:sldId id="290" r:id="rId17"/>
    <p:sldId id="291" r:id="rId18"/>
    <p:sldId id="292" r:id="rId19"/>
    <p:sldId id="261" r:id="rId20"/>
    <p:sldId id="293" r:id="rId21"/>
    <p:sldId id="273" r:id="rId22"/>
    <p:sldId id="268" r:id="rId23"/>
    <p:sldId id="294" r:id="rId24"/>
    <p:sldId id="295" r:id="rId25"/>
    <p:sldId id="296" r:id="rId26"/>
    <p:sldId id="297" r:id="rId27"/>
    <p:sldId id="298" r:id="rId28"/>
    <p:sldId id="300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08C7FD-C464-423F-AA62-6A1A26C50D0A}">
          <p14:sldIdLst>
            <p14:sldId id="258"/>
            <p14:sldId id="281"/>
            <p14:sldId id="267"/>
            <p14:sldId id="282"/>
            <p14:sldId id="274"/>
            <p14:sldId id="283"/>
            <p14:sldId id="284"/>
            <p14:sldId id="285"/>
            <p14:sldId id="286"/>
            <p14:sldId id="257"/>
            <p14:sldId id="287"/>
            <p14:sldId id="256"/>
            <p14:sldId id="288"/>
            <p14:sldId id="260"/>
            <p14:sldId id="289"/>
            <p14:sldId id="290"/>
            <p14:sldId id="291"/>
            <p14:sldId id="292"/>
          </p14:sldIdLst>
        </p14:section>
        <p14:section name="Untitled Section" id="{A85FBEAD-7FD6-405B-98D4-2C535F5C637C}">
          <p14:sldIdLst>
            <p14:sldId id="261"/>
            <p14:sldId id="293"/>
            <p14:sldId id="273"/>
            <p14:sldId id="268"/>
            <p14:sldId id="294"/>
            <p14:sldId id="295"/>
            <p14:sldId id="296"/>
            <p14:sldId id="297"/>
            <p14:sldId id="298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  <a:srgbClr val="4A206A"/>
    <a:srgbClr val="461E64"/>
    <a:srgbClr val="3B4A1E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848" t="18382" r="3848" b="354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F8FA13-978C-420F-9FF6-7E7DC8EE1E9D}"/>
              </a:ext>
            </a:extLst>
          </p:cNvPr>
          <p:cNvGrpSpPr/>
          <p:nvPr/>
        </p:nvGrpSpPr>
        <p:grpSpPr>
          <a:xfrm>
            <a:off x="990600" y="647700"/>
            <a:ext cx="16535400" cy="3295451"/>
            <a:chOff x="990600" y="1071563"/>
            <a:chExt cx="16535400" cy="3295451"/>
          </a:xfrm>
        </p:grpSpPr>
        <p:sp>
          <p:nvSpPr>
            <p:cNvPr id="4" name="TextBox 4"/>
            <p:cNvSpPr txBox="1"/>
            <p:nvPr/>
          </p:nvSpPr>
          <p:spPr>
            <a:xfrm>
              <a:off x="1028700" y="1071563"/>
              <a:ext cx="1649730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dirty="0">
                  <a:solidFill>
                    <a:srgbClr val="F8CF2C"/>
                  </a:solidFill>
                  <a:latin typeface="Norwester Bold"/>
                </a:rPr>
                <a:t>CUSTOMER RELATIONSHIP MANAGEMENT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0330238-484E-4BC8-AAE2-A3C948B6AEE3}"/>
                </a:ext>
              </a:extLst>
            </p:cNvPr>
            <p:cNvSpPr txBox="1"/>
            <p:nvPr/>
          </p:nvSpPr>
          <p:spPr>
            <a:xfrm>
              <a:off x="990600" y="3238500"/>
              <a:ext cx="1649730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dirty="0">
                  <a:solidFill>
                    <a:srgbClr val="F8CF2C"/>
                  </a:solidFill>
                  <a:latin typeface="Norwester Bold"/>
                </a:rPr>
                <a:t>(CRM)</a:t>
              </a:r>
            </a:p>
          </p:txBody>
        </p:sp>
      </p:grpSp>
      <p:pic>
        <p:nvPicPr>
          <p:cNvPr id="1026" name="Picture 2" descr="3 Penyebab Mengapa CRM Bisa Gagal - MPSSOFT Blog">
            <a:extLst>
              <a:ext uri="{FF2B5EF4-FFF2-40B4-BE49-F238E27FC236}">
                <a16:creationId xmlns:a16="http://schemas.microsoft.com/office/drawing/2014/main" id="{EDE17293-1A71-4B48-8C91-DD03263D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86300"/>
            <a:ext cx="7620000" cy="48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3A06D-E449-41DC-AC22-A9F7CBDAB8F9}"/>
              </a:ext>
            </a:extLst>
          </p:cNvPr>
          <p:cNvGrpSpPr/>
          <p:nvPr/>
        </p:nvGrpSpPr>
        <p:grpSpPr>
          <a:xfrm>
            <a:off x="609600" y="8191500"/>
            <a:ext cx="5562600" cy="914400"/>
            <a:chOff x="609600" y="8191500"/>
            <a:chExt cx="5562600" cy="914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8AC9C6-26C4-455F-9A60-4B2A1A50661F}"/>
                </a:ext>
              </a:extLst>
            </p:cNvPr>
            <p:cNvGrpSpPr/>
            <p:nvPr/>
          </p:nvGrpSpPr>
          <p:grpSpPr>
            <a:xfrm>
              <a:off x="838200" y="8191500"/>
              <a:ext cx="5029200" cy="914400"/>
              <a:chOff x="838200" y="8191500"/>
              <a:chExt cx="5029200" cy="9144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1A9A48-FA54-45AC-AC7B-DED7AF3F9579}"/>
                  </a:ext>
                </a:extLst>
              </p:cNvPr>
              <p:cNvSpPr/>
              <p:nvPr/>
            </p:nvSpPr>
            <p:spPr>
              <a:xfrm>
                <a:off x="1295400" y="8191500"/>
                <a:ext cx="4572000" cy="9144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663D6D9-4ADD-440D-B4B7-DBC1A0F5A1ED}"/>
                  </a:ext>
                </a:extLst>
              </p:cNvPr>
              <p:cNvSpPr/>
              <p:nvPr/>
            </p:nvSpPr>
            <p:spPr>
              <a:xfrm>
                <a:off x="838200" y="8191500"/>
                <a:ext cx="914400" cy="914400"/>
              </a:xfrm>
              <a:prstGeom prst="ellipse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1157AA-D3C3-4AA1-9368-B36388EFAF84}"/>
                </a:ext>
              </a:extLst>
            </p:cNvPr>
            <p:cNvSpPr/>
            <p:nvPr/>
          </p:nvSpPr>
          <p:spPr>
            <a:xfrm>
              <a:off x="609600" y="8267700"/>
              <a:ext cx="55626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Dr. Ir. </a:t>
              </a:r>
              <a:r>
                <a:rPr lang="en-US" sz="4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Supriyadi,</a:t>
              </a:r>
              <a:r>
                <a: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MM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D1557B-D357-41A0-AC1A-0F8A888C9A50}"/>
              </a:ext>
            </a:extLst>
          </p:cNvPr>
          <p:cNvGrpSpPr/>
          <p:nvPr/>
        </p:nvGrpSpPr>
        <p:grpSpPr>
          <a:xfrm>
            <a:off x="15697200" y="7734300"/>
            <a:ext cx="2209800" cy="2209800"/>
            <a:chOff x="15697200" y="7734300"/>
            <a:chExt cx="2209800" cy="2209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71DEF7-61B1-4C25-B8DC-8DAF813214EF}"/>
                </a:ext>
              </a:extLst>
            </p:cNvPr>
            <p:cNvSpPr/>
            <p:nvPr/>
          </p:nvSpPr>
          <p:spPr>
            <a:xfrm>
              <a:off x="15697200" y="7734300"/>
              <a:ext cx="2209800" cy="2209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EC6BF1-F6DB-4611-AD61-E7E0380946EE}"/>
                </a:ext>
              </a:extLst>
            </p:cNvPr>
            <p:cNvSpPr/>
            <p:nvPr/>
          </p:nvSpPr>
          <p:spPr>
            <a:xfrm>
              <a:off x="16002000" y="7886700"/>
              <a:ext cx="1678666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0"/>
                  <a:solidFill>
                    <a:schemeClr val="tx1"/>
                  </a:solidFill>
                </a:rPr>
                <a:t>13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5CA205BC-B44F-4120-B824-06BD115DD272}"/>
              </a:ext>
            </a:extLst>
          </p:cNvPr>
          <p:cNvSpPr txBox="1"/>
          <p:nvPr/>
        </p:nvSpPr>
        <p:spPr>
          <a:xfrm>
            <a:off x="228600" y="509786"/>
            <a:ext cx="164973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latin typeface="Norwester Bold"/>
              </a:rPr>
              <a:t>5. DATABASE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6A938-D44E-4578-B728-3093A5DB6DC3}"/>
              </a:ext>
            </a:extLst>
          </p:cNvPr>
          <p:cNvSpPr/>
          <p:nvPr/>
        </p:nvSpPr>
        <p:spPr>
          <a:xfrm>
            <a:off x="1066800" y="3162300"/>
            <a:ext cx="1638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(tools) yang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database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pungguh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CRM. Dari database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database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pelanggannya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F41043-F957-43C2-BEB0-7F70D6833C27}"/>
              </a:ext>
            </a:extLst>
          </p:cNvPr>
          <p:cNvSpPr/>
          <p:nvPr/>
        </p:nvSpPr>
        <p:spPr>
          <a:xfrm>
            <a:off x="304800" y="495300"/>
            <a:ext cx="9220200" cy="1143000"/>
          </a:xfrm>
          <a:prstGeom prst="rect">
            <a:avLst/>
          </a:prstGeom>
          <a:solidFill>
            <a:srgbClr val="4D240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ID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</a:t>
            </a:r>
            <a:endParaRPr lang="en-ID" sz="5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9A0DBD-3FAA-4A75-8957-DBDF219ECF4C}"/>
              </a:ext>
            </a:extLst>
          </p:cNvPr>
          <p:cNvSpPr/>
          <p:nvPr/>
        </p:nvSpPr>
        <p:spPr>
          <a:xfrm>
            <a:off x="1066800" y="1866900"/>
            <a:ext cx="16383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databes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perhatikan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Yakni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merumuskan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Data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(misal : nama,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badan, hobby, geography, hp,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dsb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telpon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membership,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pameran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questioner online,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dsb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Yakni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software/tools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pergunakan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 data (descriptive, diagnostic, predictive, dan prescriptive)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Memanfaatkan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Yakni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memanfaatkan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dianalisa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dimanfaatkan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benefit (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diskon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ucapan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dsb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loyalty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25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8EA53645-C162-4D8E-9D01-7C580D17BAF8}"/>
              </a:ext>
            </a:extLst>
          </p:cNvPr>
          <p:cNvSpPr txBox="1"/>
          <p:nvPr/>
        </p:nvSpPr>
        <p:spPr>
          <a:xfrm>
            <a:off x="381000" y="723900"/>
            <a:ext cx="164973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orwester Bold"/>
              </a:rPr>
              <a:t>6. PREDICTIVE ANALYTICS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81BC2-6374-4A57-B461-E6C5D54C24E3}"/>
              </a:ext>
            </a:extLst>
          </p:cNvPr>
          <p:cNvSpPr/>
          <p:nvPr/>
        </p:nvSpPr>
        <p:spPr>
          <a:xfrm>
            <a:off x="1066800" y="2552700"/>
            <a:ext cx="1645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Prediktif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Analitik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(predictive analytics)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analitik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analytics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yang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analitik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memprediksi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DA20D4-1D3C-4B32-B0FC-29F4E93B14AC}"/>
              </a:ext>
            </a:extLst>
          </p:cNvPr>
          <p:cNvGrpSpPr/>
          <p:nvPr/>
        </p:nvGrpSpPr>
        <p:grpSpPr>
          <a:xfrm>
            <a:off x="8229600" y="1181100"/>
            <a:ext cx="8229600" cy="8001000"/>
            <a:chOff x="3200400" y="419100"/>
            <a:chExt cx="9601200" cy="89916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A2FC07-3F6A-435F-BB0F-D61C85C88E74}"/>
                </a:ext>
              </a:extLst>
            </p:cNvPr>
            <p:cNvSpPr/>
            <p:nvPr/>
          </p:nvSpPr>
          <p:spPr>
            <a:xfrm>
              <a:off x="7848600" y="419100"/>
              <a:ext cx="2438400" cy="2438400"/>
            </a:xfrm>
            <a:prstGeom prst="ellipse">
              <a:avLst/>
            </a:prstGeom>
            <a:solidFill>
              <a:srgbClr val="4D2403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Menciptakan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lingkaran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komunikasi</a:t>
              </a:r>
              <a:endParaRPr lang="en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60A0529-ADD0-434D-9E12-47B71F05C788}"/>
                </a:ext>
              </a:extLst>
            </p:cNvPr>
            <p:cNvSpPr/>
            <p:nvPr/>
          </p:nvSpPr>
          <p:spPr>
            <a:xfrm>
              <a:off x="4724400" y="571500"/>
              <a:ext cx="2667000" cy="2514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knowledge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terus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menerus</a:t>
              </a:r>
              <a:endPara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AC338A-3908-4025-8306-3CB07D4B14F5}"/>
                </a:ext>
              </a:extLst>
            </p:cNvPr>
            <p:cNvSpPr/>
            <p:nvPr/>
          </p:nvSpPr>
          <p:spPr>
            <a:xfrm>
              <a:off x="3200400" y="3086100"/>
              <a:ext cx="2438400" cy="2438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knowledge</a:t>
              </a:r>
              <a:endParaRPr lang="en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4C8FE5-2905-4483-8D70-706D0FC407BB}"/>
                </a:ext>
              </a:extLst>
            </p:cNvPr>
            <p:cNvSpPr/>
            <p:nvPr/>
          </p:nvSpPr>
          <p:spPr>
            <a:xfrm>
              <a:off x="10363200" y="2781300"/>
              <a:ext cx="2438400" cy="24384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profiling</a:t>
              </a:r>
              <a:endPara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09B40C-93AE-40F6-91DB-AF18AF89C710}"/>
                </a:ext>
              </a:extLst>
            </p:cNvPr>
            <p:cNvSpPr/>
            <p:nvPr/>
          </p:nvSpPr>
          <p:spPr>
            <a:xfrm>
              <a:off x="4267200" y="5753100"/>
              <a:ext cx="2667000" cy="27660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Mengembang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Potensi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endPara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2DAC5-76B3-48E9-B43E-86B0CD39A97C}"/>
                </a:ext>
              </a:extLst>
            </p:cNvPr>
            <p:cNvSpPr/>
            <p:nvPr/>
          </p:nvSpPr>
          <p:spPr>
            <a:xfrm>
              <a:off x="10134600" y="5676900"/>
              <a:ext cx="2590800" cy="2514600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  <a:endPara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F173B9-90C8-460D-84C1-734FA5117DFE}"/>
                </a:ext>
              </a:extLst>
            </p:cNvPr>
            <p:cNvSpPr/>
            <p:nvPr/>
          </p:nvSpPr>
          <p:spPr>
            <a:xfrm>
              <a:off x="7315200" y="6972300"/>
              <a:ext cx="2438400" cy="2438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Ask  Customer Need &amp; Want</a:t>
              </a:r>
              <a:endPara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A656B68-EA38-48F7-9F81-7D2CCE40E600}"/>
              </a:ext>
            </a:extLst>
          </p:cNvPr>
          <p:cNvSpPr/>
          <p:nvPr/>
        </p:nvSpPr>
        <p:spPr>
          <a:xfrm>
            <a:off x="0" y="0"/>
            <a:ext cx="8001000" cy="1028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2662360-9FAF-4A9E-BFE3-E48C97C9AE90}"/>
              </a:ext>
            </a:extLst>
          </p:cNvPr>
          <p:cNvSpPr txBox="1"/>
          <p:nvPr/>
        </p:nvSpPr>
        <p:spPr>
          <a:xfrm>
            <a:off x="304800" y="3924300"/>
            <a:ext cx="71628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orwester Bold"/>
              </a:rPr>
              <a:t>7. </a:t>
            </a:r>
          </a:p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orwester Bold"/>
              </a:rPr>
              <a:t>CRM SYSTEM</a:t>
            </a:r>
          </a:p>
        </p:txBody>
      </p:sp>
    </p:spTree>
    <p:extLst>
      <p:ext uri="{BB962C8B-B14F-4D97-AF65-F5344CB8AC3E}">
        <p14:creationId xmlns:p14="http://schemas.microsoft.com/office/powerpoint/2010/main" val="267087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DCDB70-93CF-4ED9-B176-C2AD91126DAD}"/>
              </a:ext>
            </a:extLst>
          </p:cNvPr>
          <p:cNvSpPr/>
          <p:nvPr/>
        </p:nvSpPr>
        <p:spPr>
          <a:xfrm>
            <a:off x="990600" y="1562100"/>
            <a:ext cx="1645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etiap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menginginkan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punya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Dan para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loyalitas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caranya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??.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Jawabanya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DD214-9C17-48BF-ACC9-351540F10B78}"/>
              </a:ext>
            </a:extLst>
          </p:cNvPr>
          <p:cNvSpPr/>
          <p:nvPr/>
        </p:nvSpPr>
        <p:spPr>
          <a:xfrm>
            <a:off x="1143000" y="5981700"/>
            <a:ext cx="164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Bagaimanakah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 (</a:t>
            </a:r>
            <a:r>
              <a:rPr lang="en-US" sz="4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 system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loyalitas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?.</a:t>
            </a:r>
            <a:endParaRPr lang="en-ID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8E286A-CCFE-4A11-868B-A6F99029EFDE}"/>
              </a:ext>
            </a:extLst>
          </p:cNvPr>
          <p:cNvSpPr/>
          <p:nvPr/>
        </p:nvSpPr>
        <p:spPr>
          <a:xfrm>
            <a:off x="990600" y="190500"/>
            <a:ext cx="1645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7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 agar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loyalitas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: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143BE-8B20-49BC-8A5B-14FE65A8E31D}"/>
              </a:ext>
            </a:extLst>
          </p:cNvPr>
          <p:cNvGrpSpPr/>
          <p:nvPr/>
        </p:nvGrpSpPr>
        <p:grpSpPr>
          <a:xfrm>
            <a:off x="1066800" y="1943100"/>
            <a:ext cx="10668000" cy="923330"/>
            <a:chOff x="1066800" y="2933700"/>
            <a:chExt cx="10668000" cy="9233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DDE9FF-F03F-4DF9-9DEE-6091F726F032}"/>
                </a:ext>
              </a:extLst>
            </p:cNvPr>
            <p:cNvSpPr/>
            <p:nvPr/>
          </p:nvSpPr>
          <p:spPr>
            <a:xfrm rot="1359046">
              <a:off x="1066800" y="2933700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42AE38-62BB-4BA4-82BD-D669D6A2B2EE}"/>
                </a:ext>
              </a:extLst>
            </p:cNvPr>
            <p:cNvSpPr/>
            <p:nvPr/>
          </p:nvSpPr>
          <p:spPr>
            <a:xfrm>
              <a:off x="1219200" y="29337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44DF8-88AE-406D-AB9E-FEC529927156}"/>
                </a:ext>
              </a:extLst>
            </p:cNvPr>
            <p:cNvSpPr/>
            <p:nvPr/>
          </p:nvSpPr>
          <p:spPr>
            <a:xfrm>
              <a:off x="2438400" y="3086100"/>
              <a:ext cx="929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Menciptakan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lingkaran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komunikasi</a:t>
              </a:r>
              <a:endPara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5483CD4-F2A7-40AD-8770-5ADB6FF9722F}"/>
              </a:ext>
            </a:extLst>
          </p:cNvPr>
          <p:cNvSpPr/>
          <p:nvPr/>
        </p:nvSpPr>
        <p:spPr>
          <a:xfrm>
            <a:off x="2362200" y="3314700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Seprti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ucapan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terimakasih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follow up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caring,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1BE920-69BB-424D-B82B-6E8986C8EF68}"/>
              </a:ext>
            </a:extLst>
          </p:cNvPr>
          <p:cNvGrpSpPr/>
          <p:nvPr/>
        </p:nvGrpSpPr>
        <p:grpSpPr>
          <a:xfrm>
            <a:off x="1219200" y="5829300"/>
            <a:ext cx="10668000" cy="923330"/>
            <a:chOff x="1066800" y="2933700"/>
            <a:chExt cx="10668000" cy="9233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1FFDCB-4C53-44DE-8E80-3BF638DA4834}"/>
                </a:ext>
              </a:extLst>
            </p:cNvPr>
            <p:cNvSpPr/>
            <p:nvPr/>
          </p:nvSpPr>
          <p:spPr>
            <a:xfrm rot="1359046">
              <a:off x="1066800" y="2933700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6D7464-F992-4F4A-9CA7-17B4C597E937}"/>
                </a:ext>
              </a:extLst>
            </p:cNvPr>
            <p:cNvSpPr/>
            <p:nvPr/>
          </p:nvSpPr>
          <p:spPr>
            <a:xfrm>
              <a:off x="1219200" y="29337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B984A1-7E06-4FA2-84CB-C6ABD0286607}"/>
                </a:ext>
              </a:extLst>
            </p:cNvPr>
            <p:cNvSpPr/>
            <p:nvPr/>
          </p:nvSpPr>
          <p:spPr>
            <a:xfrm>
              <a:off x="2438400" y="3086100"/>
              <a:ext cx="929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Profiling</a:t>
              </a:r>
              <a:endPara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DB7C7-4C17-4035-ABE3-8273BE8694E7}"/>
              </a:ext>
            </a:extLst>
          </p:cNvPr>
          <p:cNvSpPr/>
          <p:nvPr/>
        </p:nvSpPr>
        <p:spPr>
          <a:xfrm>
            <a:off x="2514600" y="6896100"/>
            <a:ext cx="1539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berusaha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mengenali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pelangganya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mengenali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benfit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/value program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inginkan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Customer filing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Siapa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pasif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tinggal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6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70EF50-9304-4838-B399-D455C0764532}"/>
              </a:ext>
            </a:extLst>
          </p:cNvPr>
          <p:cNvGrpSpPr/>
          <p:nvPr/>
        </p:nvGrpSpPr>
        <p:grpSpPr>
          <a:xfrm>
            <a:off x="1066800" y="988755"/>
            <a:ext cx="10668000" cy="923330"/>
            <a:chOff x="1066800" y="2933700"/>
            <a:chExt cx="10668000" cy="9233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48DEBD-504C-4F49-AE80-A6E105333761}"/>
                </a:ext>
              </a:extLst>
            </p:cNvPr>
            <p:cNvSpPr/>
            <p:nvPr/>
          </p:nvSpPr>
          <p:spPr>
            <a:xfrm rot="1359046">
              <a:off x="1066800" y="2933700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78BE5A-5AB3-40E0-8769-99569B2037E1}"/>
                </a:ext>
              </a:extLst>
            </p:cNvPr>
            <p:cNvSpPr/>
            <p:nvPr/>
          </p:nvSpPr>
          <p:spPr>
            <a:xfrm>
              <a:off x="1219200" y="29337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C86479-F85E-4726-A9B1-B1EE46F9E8A1}"/>
                </a:ext>
              </a:extLst>
            </p:cNvPr>
            <p:cNvSpPr/>
            <p:nvPr/>
          </p:nvSpPr>
          <p:spPr>
            <a:xfrm>
              <a:off x="2438400" y="3086100"/>
              <a:ext cx="929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  <a:endPara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16E860A-C3C8-446E-A604-E96C4D083626}"/>
              </a:ext>
            </a:extLst>
          </p:cNvPr>
          <p:cNvSpPr/>
          <p:nvPr/>
        </p:nvSpPr>
        <p:spPr>
          <a:xfrm>
            <a:off x="2362200" y="2360355"/>
            <a:ext cx="1539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Program-program yang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dirancang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Hal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program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28BAC8-A62C-4326-B245-B08F47BE130E}"/>
              </a:ext>
            </a:extLst>
          </p:cNvPr>
          <p:cNvGrpSpPr/>
          <p:nvPr/>
        </p:nvGrpSpPr>
        <p:grpSpPr>
          <a:xfrm>
            <a:off x="914400" y="5953661"/>
            <a:ext cx="10668000" cy="923330"/>
            <a:chOff x="1066800" y="2933700"/>
            <a:chExt cx="10668000" cy="9233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BE8200-42B0-4C60-A217-1E6DE01D9A23}"/>
                </a:ext>
              </a:extLst>
            </p:cNvPr>
            <p:cNvSpPr/>
            <p:nvPr/>
          </p:nvSpPr>
          <p:spPr>
            <a:xfrm rot="1359046">
              <a:off x="1066800" y="2933700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9906DF-FFA2-4D1D-8504-49BB61DB27A8}"/>
                </a:ext>
              </a:extLst>
            </p:cNvPr>
            <p:cNvSpPr/>
            <p:nvPr/>
          </p:nvSpPr>
          <p:spPr>
            <a:xfrm>
              <a:off x="1219200" y="29337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07C887-1C7A-4CCF-989B-6769C73570F6}"/>
                </a:ext>
              </a:extLst>
            </p:cNvPr>
            <p:cNvSpPr/>
            <p:nvPr/>
          </p:nvSpPr>
          <p:spPr>
            <a:xfrm>
              <a:off x="2438400" y="3086100"/>
              <a:ext cx="929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Ask Customer Need &amp; Want</a:t>
              </a:r>
              <a:endPara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F53D54-1B3B-466C-8D72-BDBA77FBBC19}"/>
              </a:ext>
            </a:extLst>
          </p:cNvPr>
          <p:cNvSpPr/>
          <p:nvPr/>
        </p:nvSpPr>
        <p:spPr>
          <a:xfrm>
            <a:off x="2286000" y="7116901"/>
            <a:ext cx="1539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senantiasa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bertanya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inginkan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butuhkan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Singga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darsar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program, benefit/value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inginkan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butuhkan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3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80A408-F7BB-4652-8AAE-E7065BB8EB2E}"/>
              </a:ext>
            </a:extLst>
          </p:cNvPr>
          <p:cNvGrpSpPr/>
          <p:nvPr/>
        </p:nvGrpSpPr>
        <p:grpSpPr>
          <a:xfrm>
            <a:off x="914400" y="571500"/>
            <a:ext cx="10896600" cy="923330"/>
            <a:chOff x="1066800" y="2933700"/>
            <a:chExt cx="10896600" cy="9233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55308B-90A1-419F-A7A4-6E100AD3FEB0}"/>
                </a:ext>
              </a:extLst>
            </p:cNvPr>
            <p:cNvSpPr/>
            <p:nvPr/>
          </p:nvSpPr>
          <p:spPr>
            <a:xfrm rot="1359046">
              <a:off x="1066800" y="2933700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8161A1-3292-4BAA-B96E-2B56EC8779A6}"/>
                </a:ext>
              </a:extLst>
            </p:cNvPr>
            <p:cNvSpPr/>
            <p:nvPr/>
          </p:nvSpPr>
          <p:spPr>
            <a:xfrm>
              <a:off x="1219200" y="29337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732F84-40F8-4300-8C3C-2FE40BA41698}"/>
                </a:ext>
              </a:extLst>
            </p:cNvPr>
            <p:cNvSpPr/>
            <p:nvPr/>
          </p:nvSpPr>
          <p:spPr>
            <a:xfrm>
              <a:off x="2438400" y="3086100"/>
              <a:ext cx="9525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Mengembangkan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Potensi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endPara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62A7304-7373-486C-8BC1-AE99B06CEC40}"/>
              </a:ext>
            </a:extLst>
          </p:cNvPr>
          <p:cNvSpPr/>
          <p:nvPr/>
        </p:nvSpPr>
        <p:spPr>
          <a:xfrm>
            <a:off x="2209800" y="2095500"/>
            <a:ext cx="1539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misal,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ikut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keluhan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thd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keluhan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kelola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solusinya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015FA7-20AD-4CC9-AB46-D84898D4A27A}"/>
              </a:ext>
            </a:extLst>
          </p:cNvPr>
          <p:cNvGrpSpPr/>
          <p:nvPr/>
        </p:nvGrpSpPr>
        <p:grpSpPr>
          <a:xfrm>
            <a:off x="914400" y="6515100"/>
            <a:ext cx="10896600" cy="923330"/>
            <a:chOff x="1066800" y="2933700"/>
            <a:chExt cx="10896600" cy="9233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70AD6C-2881-4705-9E29-215A2CF6B5AA}"/>
                </a:ext>
              </a:extLst>
            </p:cNvPr>
            <p:cNvSpPr/>
            <p:nvPr/>
          </p:nvSpPr>
          <p:spPr>
            <a:xfrm rot="1359046">
              <a:off x="1066800" y="2933700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070EF0-3453-429B-862C-E59715492BA2}"/>
                </a:ext>
              </a:extLst>
            </p:cNvPr>
            <p:cNvSpPr/>
            <p:nvPr/>
          </p:nvSpPr>
          <p:spPr>
            <a:xfrm>
              <a:off x="1219200" y="29337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C8818C-D0E3-463F-A289-43B6275452E6}"/>
                </a:ext>
              </a:extLst>
            </p:cNvPr>
            <p:cNvSpPr/>
            <p:nvPr/>
          </p:nvSpPr>
          <p:spPr>
            <a:xfrm>
              <a:off x="2438400" y="3086100"/>
              <a:ext cx="9525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Knowledge</a:t>
              </a:r>
              <a:endPara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7C98962-9E3A-4F50-A401-31698D96C7C4}"/>
              </a:ext>
            </a:extLst>
          </p:cNvPr>
          <p:cNvSpPr/>
          <p:nvPr/>
        </p:nvSpPr>
        <p:spPr>
          <a:xfrm>
            <a:off x="2286000" y="7581900"/>
            <a:ext cx="1539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customer profile (No 2)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knowledge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memudahkan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program2nya.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9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34E9E9-2956-48C8-B1DF-BDA4DEE33E95}"/>
              </a:ext>
            </a:extLst>
          </p:cNvPr>
          <p:cNvGrpSpPr/>
          <p:nvPr/>
        </p:nvGrpSpPr>
        <p:grpSpPr>
          <a:xfrm>
            <a:off x="914400" y="1135201"/>
            <a:ext cx="12344400" cy="923330"/>
            <a:chOff x="1066800" y="2933700"/>
            <a:chExt cx="12344400" cy="9233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9AC994-01E5-4EE8-95E9-929FDBF97DE7}"/>
                </a:ext>
              </a:extLst>
            </p:cNvPr>
            <p:cNvSpPr/>
            <p:nvPr/>
          </p:nvSpPr>
          <p:spPr>
            <a:xfrm rot="1359046">
              <a:off x="1066800" y="2933700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795F18-1949-47F5-8A6A-E9AB1A57DB98}"/>
                </a:ext>
              </a:extLst>
            </p:cNvPr>
            <p:cNvSpPr/>
            <p:nvPr/>
          </p:nvSpPr>
          <p:spPr>
            <a:xfrm>
              <a:off x="1219200" y="29337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9C015A-4B33-4CF3-BE2A-5E7DA32CD6DB}"/>
                </a:ext>
              </a:extLst>
            </p:cNvPr>
            <p:cNvSpPr/>
            <p:nvPr/>
          </p:nvSpPr>
          <p:spPr>
            <a:xfrm>
              <a:off x="2438400" y="3086100"/>
              <a:ext cx="109728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Knowledge Terus-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menerus</a:t>
              </a:r>
              <a:endPara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D09E-033B-4C5B-90FD-359A29D81D43}"/>
              </a:ext>
            </a:extLst>
          </p:cNvPr>
          <p:cNvSpPr/>
          <p:nvPr/>
        </p:nvSpPr>
        <p:spPr>
          <a:xfrm>
            <a:off x="2209800" y="2659201"/>
            <a:ext cx="1539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terus-menerus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knowledge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6)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pelanggannya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program-2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 &amp; want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menerus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loyal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tdk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pindah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lain.</a:t>
            </a:r>
            <a:endParaRPr lang="en-ID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179BEC5-9301-4F02-9F6D-0704657CA97F}"/>
              </a:ext>
            </a:extLst>
          </p:cNvPr>
          <p:cNvSpPr/>
          <p:nvPr/>
        </p:nvSpPr>
        <p:spPr>
          <a:xfrm>
            <a:off x="0" y="0"/>
            <a:ext cx="9448800" cy="10287000"/>
          </a:xfrm>
          <a:prstGeom prst="rect">
            <a:avLst/>
          </a:prstGeom>
          <a:solidFill>
            <a:srgbClr val="4D2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E0F71657-D824-4126-B475-D1CC08E3C472}"/>
              </a:ext>
            </a:extLst>
          </p:cNvPr>
          <p:cNvSpPr/>
          <p:nvPr/>
        </p:nvSpPr>
        <p:spPr>
          <a:xfrm rot="5400000">
            <a:off x="-647700" y="673443"/>
            <a:ext cx="403860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ED27AC11-BF6C-4A49-A9FB-37EC800707ED}"/>
              </a:ext>
            </a:extLst>
          </p:cNvPr>
          <p:cNvSpPr txBox="1"/>
          <p:nvPr/>
        </p:nvSpPr>
        <p:spPr>
          <a:xfrm>
            <a:off x="1143000" y="4305300"/>
            <a:ext cx="7162800" cy="229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9600" dirty="0">
                <a:solidFill>
                  <a:schemeClr val="bg1"/>
                </a:solidFill>
                <a:latin typeface="Norwester Bold"/>
              </a:rPr>
              <a:t>8. </a:t>
            </a:r>
          </a:p>
          <a:p>
            <a:pPr algn="ctr">
              <a:lnSpc>
                <a:spcPts val="8800"/>
              </a:lnSpc>
            </a:pPr>
            <a:r>
              <a:rPr lang="en-US" sz="9600" dirty="0">
                <a:solidFill>
                  <a:schemeClr val="bg1"/>
                </a:solidFill>
                <a:latin typeface="Norwester Bold"/>
              </a:rPr>
              <a:t>SOCIAL CRM</a:t>
            </a:r>
          </a:p>
        </p:txBody>
      </p:sp>
      <p:pic>
        <p:nvPicPr>
          <p:cNvPr id="2050" name="Picture 2" descr="Social CRM vs CRM Tradisional: Apa bedanya? - Qontak.com Blog">
            <a:extLst>
              <a:ext uri="{FF2B5EF4-FFF2-40B4-BE49-F238E27FC236}">
                <a16:creationId xmlns:a16="http://schemas.microsoft.com/office/drawing/2014/main" id="{C8E5ABFD-5892-441B-912B-36FDB48D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759">
            <a:off x="10432895" y="3591834"/>
            <a:ext cx="7048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654D8FE2-B065-46DF-B089-03AE7EA55DB2}"/>
              </a:ext>
            </a:extLst>
          </p:cNvPr>
          <p:cNvSpPr txBox="1"/>
          <p:nvPr/>
        </p:nvSpPr>
        <p:spPr>
          <a:xfrm>
            <a:off x="228600" y="342900"/>
            <a:ext cx="164973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F8CF2C"/>
                </a:solidFill>
                <a:latin typeface="Norwester Bold"/>
              </a:rPr>
              <a:t>1. PENDAHULUAN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9CFD2-38BD-448F-BF26-FA9C2EF602C1}"/>
              </a:ext>
            </a:extLst>
          </p:cNvPr>
          <p:cNvSpPr/>
          <p:nvPr/>
        </p:nvSpPr>
        <p:spPr>
          <a:xfrm>
            <a:off x="609600" y="2400300"/>
            <a:ext cx="16916400" cy="46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Industri 4.0,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fokus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Karena era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inilah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bisa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seberapa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kenal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Pemanfaatan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menjangkau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Itulah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sebabnya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mengandalkan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keberhasilan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memasarkan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40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45BFE-91E3-4AC0-AAF2-198067D37F9C}"/>
              </a:ext>
            </a:extLst>
          </p:cNvPr>
          <p:cNvSpPr/>
          <p:nvPr/>
        </p:nvSpPr>
        <p:spPr>
          <a:xfrm>
            <a:off x="609600" y="7505700"/>
            <a:ext cx="1676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marketing,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D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Relationship Management</a:t>
            </a:r>
            <a:r>
              <a:rPr lang="en-ID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(CRM)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CRM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bisa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memengaruhi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pengusaha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0686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79261-A8A4-49E9-83B3-D1FD1CFB6B66}"/>
              </a:ext>
            </a:extLst>
          </p:cNvPr>
          <p:cNvSpPr/>
          <p:nvPr/>
        </p:nvSpPr>
        <p:spPr>
          <a:xfrm>
            <a:off x="533400" y="723900"/>
            <a:ext cx="1744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customer relationship management</a:t>
            </a:r>
            <a:r>
              <a:rPr lang="en-ID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(social CRM)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sosial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Mudahnya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social CRM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sosial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CRM.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2659BB-570E-465F-8415-99D84A7C5607}"/>
              </a:ext>
            </a:extLst>
          </p:cNvPr>
          <p:cNvSpPr/>
          <p:nvPr/>
        </p:nvSpPr>
        <p:spPr>
          <a:xfrm>
            <a:off x="533400" y="4305300"/>
            <a:ext cx="1737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Social CRM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media yang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dipilih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telepon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, chat, email,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media sosial. Hal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i="1" dirty="0">
                <a:latin typeface="Arial" panose="020B0604020202020204" pitchFamily="34" charset="0"/>
                <a:cs typeface="Arial" panose="020B0604020202020204" pitchFamily="34" charset="0"/>
              </a:rPr>
              <a:t>customer service 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wawasan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(insight)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latin typeface="Arial" panose="020B0604020202020204" pitchFamily="34" charset="0"/>
                <a:cs typeface="Arial" panose="020B0604020202020204" pitchFamily="34" charset="0"/>
              </a:rPr>
              <a:t> media sosial.</a:t>
            </a:r>
          </a:p>
        </p:txBody>
      </p:sp>
      <p:pic>
        <p:nvPicPr>
          <p:cNvPr id="7170" name="Picture 2" descr="New social accounts support: google+, youtube, pinterest, myspace">
            <a:extLst>
              <a:ext uri="{FF2B5EF4-FFF2-40B4-BE49-F238E27FC236}">
                <a16:creationId xmlns:a16="http://schemas.microsoft.com/office/drawing/2014/main" id="{D263BFFF-59ED-42B7-9610-5C887DED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496">
            <a:off x="13570707" y="7440863"/>
            <a:ext cx="4152900" cy="2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8C47E5-9C20-40D6-8786-36A4830CF4C5}"/>
              </a:ext>
            </a:extLst>
          </p:cNvPr>
          <p:cNvSpPr/>
          <p:nvPr/>
        </p:nvSpPr>
        <p:spPr>
          <a:xfrm>
            <a:off x="685800" y="7734300"/>
            <a:ext cx="1226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CRM,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bisa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info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ttg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utuh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sosial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Facebook, Line, Telegram, dan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dsb</a:t>
            </a:r>
            <a:r>
              <a:rPr lang="en-I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729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495300"/>
            <a:ext cx="8077910" cy="10495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6000" dirty="0" err="1">
                <a:latin typeface="Norwester Bold"/>
              </a:rPr>
              <a:t>Manfaat</a:t>
            </a:r>
            <a:r>
              <a:rPr lang="en-US" sz="6000" dirty="0">
                <a:latin typeface="Norwester Bold"/>
              </a:rPr>
              <a:t> Social CRM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C51743-28E9-44F0-A7B7-3390BA511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3238500"/>
            <a:ext cx="7507865" cy="58296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D88DF2-F560-4651-8395-70B6B1CBD49D}"/>
              </a:ext>
            </a:extLst>
          </p:cNvPr>
          <p:cNvSpPr/>
          <p:nvPr/>
        </p:nvSpPr>
        <p:spPr>
          <a:xfrm>
            <a:off x="4114800" y="2324100"/>
            <a:ext cx="1272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fontAlgn="base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online yang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en-ID" sz="4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BF8A89-CEE4-4F06-828E-4CC52544019C}"/>
              </a:ext>
            </a:extLst>
          </p:cNvPr>
          <p:cNvSpPr/>
          <p:nvPr/>
        </p:nvSpPr>
        <p:spPr>
          <a:xfrm>
            <a:off x="4114800" y="3848100"/>
            <a:ext cx="13314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fontAlgn="base">
              <a:buFont typeface="+mj-lt"/>
              <a:buAutoNum type="arabicPeriod" startAt="2"/>
            </a:pP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</a:t>
            </a:r>
            <a:endParaRPr lang="en-ID" sz="4000" b="0" i="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89C7D7-FD56-4BD8-91E1-E468D0908517}"/>
              </a:ext>
            </a:extLst>
          </p:cNvPr>
          <p:cNvSpPr/>
          <p:nvPr/>
        </p:nvSpPr>
        <p:spPr>
          <a:xfrm>
            <a:off x="4038600" y="5448300"/>
            <a:ext cx="1371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fontAlgn="base">
              <a:buFont typeface="+mj-lt"/>
              <a:buAutoNum type="arabicPeriod" startAt="3"/>
            </a:pP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Menangani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keluhan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media sosial</a:t>
            </a:r>
            <a:endParaRPr lang="en-ID" sz="4000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91D7A0-6837-43D6-A193-B0229F265FB9}"/>
              </a:ext>
            </a:extLst>
          </p:cNvPr>
          <p:cNvSpPr/>
          <p:nvPr/>
        </p:nvSpPr>
        <p:spPr>
          <a:xfrm>
            <a:off x="4114800" y="7048500"/>
            <a:ext cx="1371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fontAlgn="base">
              <a:buFont typeface="+mj-lt"/>
              <a:buAutoNum type="arabicPeriod" startAt="4"/>
            </a:pPr>
            <a:r>
              <a:rPr lang="sv-SE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 </a:t>
            </a:r>
            <a:r>
              <a:rPr lang="sv-SE" sz="40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layanan informasi </a:t>
            </a:r>
            <a:r>
              <a:rPr lang="sv-SE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media yang banyak digunakan oleh pelanggan</a:t>
            </a:r>
            <a:endParaRPr lang="sv-SE" sz="4000" b="0" i="0" dirty="0"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015C20-7A97-444D-A565-1CD6D0A3D6F6}"/>
              </a:ext>
            </a:extLst>
          </p:cNvPr>
          <p:cNvSpPr/>
          <p:nvPr/>
        </p:nvSpPr>
        <p:spPr>
          <a:xfrm>
            <a:off x="4038600" y="8496300"/>
            <a:ext cx="1363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fontAlgn="base">
              <a:buFont typeface="+mj-lt"/>
              <a:buAutoNum type="arabicPeriod" startAt="5"/>
            </a:pPr>
            <a:r>
              <a:rPr lang="en-ID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en-ID" sz="40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10512E7D-F04C-4576-8349-02487AE30179}"/>
              </a:ext>
            </a:extLst>
          </p:cNvPr>
          <p:cNvSpPr/>
          <p:nvPr/>
        </p:nvSpPr>
        <p:spPr>
          <a:xfrm rot="16200000">
            <a:off x="7734300" y="-1905000"/>
            <a:ext cx="1447800" cy="10972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BEF90DA-7659-4636-AFC3-8FA50985D098}"/>
              </a:ext>
            </a:extLst>
          </p:cNvPr>
          <p:cNvSpPr txBox="1"/>
          <p:nvPr/>
        </p:nvSpPr>
        <p:spPr>
          <a:xfrm>
            <a:off x="11125200" y="266700"/>
            <a:ext cx="8229600" cy="117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9600" b="1" dirty="0">
                <a:solidFill>
                  <a:srgbClr val="FFFF00"/>
                </a:solidFill>
                <a:latin typeface="Norwester Bold"/>
              </a:rPr>
              <a:t>9. LOYALTY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AA8082-3BE6-4ADA-A327-51FF77B13CF9}"/>
              </a:ext>
            </a:extLst>
          </p:cNvPr>
          <p:cNvGrpSpPr/>
          <p:nvPr/>
        </p:nvGrpSpPr>
        <p:grpSpPr>
          <a:xfrm>
            <a:off x="152400" y="3771900"/>
            <a:ext cx="3962400" cy="4114800"/>
            <a:chOff x="2209800" y="3771900"/>
            <a:chExt cx="2362200" cy="2362200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F05753AB-B8EC-4709-AD7A-AFC812F60F91}"/>
                </a:ext>
              </a:extLst>
            </p:cNvPr>
            <p:cNvSpPr/>
            <p:nvPr/>
          </p:nvSpPr>
          <p:spPr>
            <a:xfrm rot="2573770">
              <a:off x="2209800" y="3771900"/>
              <a:ext cx="2362200" cy="23622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2918CA-C450-4E6D-9EA7-343CD14EB50F}"/>
                </a:ext>
              </a:extLst>
            </p:cNvPr>
            <p:cNvSpPr/>
            <p:nvPr/>
          </p:nvSpPr>
          <p:spPr>
            <a:xfrm>
              <a:off x="2438400" y="3924300"/>
              <a:ext cx="1981200" cy="1981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Database</a:t>
              </a:r>
              <a:endParaRPr lang="en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A595E4-179B-400C-B6F9-7411BF95A941}"/>
              </a:ext>
            </a:extLst>
          </p:cNvPr>
          <p:cNvGrpSpPr/>
          <p:nvPr/>
        </p:nvGrpSpPr>
        <p:grpSpPr>
          <a:xfrm>
            <a:off x="4267200" y="3771900"/>
            <a:ext cx="3962400" cy="4114800"/>
            <a:chOff x="2209800" y="3771900"/>
            <a:chExt cx="2362200" cy="2362200"/>
          </a:xfrm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F2EF792E-F5C2-4D79-8AE6-25202391A2F4}"/>
                </a:ext>
              </a:extLst>
            </p:cNvPr>
            <p:cNvSpPr/>
            <p:nvPr/>
          </p:nvSpPr>
          <p:spPr>
            <a:xfrm rot="2573770">
              <a:off x="2209800" y="3771900"/>
              <a:ext cx="2362200" cy="2362200"/>
            </a:xfrm>
            <a:prstGeom prst="teardrop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AC78E3-95D4-4C83-B7B9-E9E4B1F9C9C7}"/>
                </a:ext>
              </a:extLst>
            </p:cNvPr>
            <p:cNvSpPr/>
            <p:nvPr/>
          </p:nvSpPr>
          <p:spPr>
            <a:xfrm>
              <a:off x="2438400" y="3924300"/>
              <a:ext cx="1981200" cy="1981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AFB66A-76A0-47F7-84D3-61B0D1971AA2}"/>
              </a:ext>
            </a:extLst>
          </p:cNvPr>
          <p:cNvGrpSpPr/>
          <p:nvPr/>
        </p:nvGrpSpPr>
        <p:grpSpPr>
          <a:xfrm>
            <a:off x="8458200" y="3771900"/>
            <a:ext cx="3962400" cy="4114800"/>
            <a:chOff x="2209800" y="3771900"/>
            <a:chExt cx="2362200" cy="2362200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8E1FACA3-D945-4929-AEFE-95DAED53FF36}"/>
                </a:ext>
              </a:extLst>
            </p:cNvPr>
            <p:cNvSpPr/>
            <p:nvPr/>
          </p:nvSpPr>
          <p:spPr>
            <a:xfrm rot="2573770">
              <a:off x="2209800" y="3771900"/>
              <a:ext cx="2362200" cy="236220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60AB19-6826-4446-AD38-40A6AD188832}"/>
                </a:ext>
              </a:extLst>
            </p:cNvPr>
            <p:cNvSpPr/>
            <p:nvPr/>
          </p:nvSpPr>
          <p:spPr>
            <a:xfrm>
              <a:off x="2438400" y="3924300"/>
              <a:ext cx="1981200" cy="1981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E43CB1-806A-43CD-86E5-38D3D248EC59}"/>
              </a:ext>
            </a:extLst>
          </p:cNvPr>
          <p:cNvGrpSpPr/>
          <p:nvPr/>
        </p:nvGrpSpPr>
        <p:grpSpPr>
          <a:xfrm>
            <a:off x="12725400" y="3771900"/>
            <a:ext cx="3962400" cy="4114800"/>
            <a:chOff x="2209800" y="3771900"/>
            <a:chExt cx="2362200" cy="2362200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1C378B28-9261-49A8-87F9-DF95DBC2A8BC}"/>
                </a:ext>
              </a:extLst>
            </p:cNvPr>
            <p:cNvSpPr/>
            <p:nvPr/>
          </p:nvSpPr>
          <p:spPr>
            <a:xfrm rot="2573770">
              <a:off x="2209800" y="3771900"/>
              <a:ext cx="2362200" cy="2362200"/>
            </a:xfrm>
            <a:prstGeom prst="teardrop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5B6CD2-BB11-4D32-9F8C-EF58C93DBD1B}"/>
                </a:ext>
              </a:extLst>
            </p:cNvPr>
            <p:cNvSpPr/>
            <p:nvPr/>
          </p:nvSpPr>
          <p:spPr>
            <a:xfrm>
              <a:off x="2438400" y="3924300"/>
              <a:ext cx="1981200" cy="1981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AA6B001-74E2-43AE-BE2C-672E3BCC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00100"/>
            <a:ext cx="4615962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E6CB004-E380-4065-8466-62AD6BCB69C8}"/>
              </a:ext>
            </a:extLst>
          </p:cNvPr>
          <p:cNvSpPr/>
          <p:nvPr/>
        </p:nvSpPr>
        <p:spPr>
          <a:xfrm>
            <a:off x="5257800" y="5295900"/>
            <a:ext cx="21435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Analisa 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A2B6C5-948C-41C4-8FCC-2A40CDDE5010}"/>
              </a:ext>
            </a:extLst>
          </p:cNvPr>
          <p:cNvSpPr/>
          <p:nvPr/>
        </p:nvSpPr>
        <p:spPr>
          <a:xfrm>
            <a:off x="8915400" y="5219700"/>
            <a:ext cx="33397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Benefit/Value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endParaRPr lang="en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D15BFE-F4E6-4C2C-B81C-96A3AD3C121D}"/>
              </a:ext>
            </a:extLst>
          </p:cNvPr>
          <p:cNvSpPr/>
          <p:nvPr/>
        </p:nvSpPr>
        <p:spPr>
          <a:xfrm>
            <a:off x="13792200" y="5067300"/>
            <a:ext cx="21531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Loyalty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33A8D7F-629A-462F-84BA-6F5529F39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247900"/>
            <a:ext cx="4267200" cy="580980"/>
          </a:xfrm>
          <a:prstGeom prst="rect">
            <a:avLst/>
          </a:prstGeom>
        </p:spPr>
      </p:pic>
      <p:sp>
        <p:nvSpPr>
          <p:cNvPr id="48" name="TextBox 4">
            <a:extLst>
              <a:ext uri="{FF2B5EF4-FFF2-40B4-BE49-F238E27FC236}">
                <a16:creationId xmlns:a16="http://schemas.microsoft.com/office/drawing/2014/main" id="{004090F2-84C6-42EC-9B9F-96B10DBF480A}"/>
              </a:ext>
            </a:extLst>
          </p:cNvPr>
          <p:cNvSpPr txBox="1"/>
          <p:nvPr/>
        </p:nvSpPr>
        <p:spPr>
          <a:xfrm>
            <a:off x="10744200" y="9115589"/>
            <a:ext cx="8229600" cy="117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9600" b="1" dirty="0">
                <a:solidFill>
                  <a:srgbClr val="FFFF00"/>
                </a:solidFill>
                <a:latin typeface="Norwester Bold"/>
              </a:rPr>
              <a:t>4R</a:t>
            </a: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A293B249-1B59-4A81-B9A7-FD301D099630}"/>
              </a:ext>
            </a:extLst>
          </p:cNvPr>
          <p:cNvSpPr/>
          <p:nvPr/>
        </p:nvSpPr>
        <p:spPr>
          <a:xfrm>
            <a:off x="14249400" y="8191500"/>
            <a:ext cx="1447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ECEE5-5CF4-4987-B5AA-A0F77B28F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168">
            <a:off x="355293" y="5002415"/>
            <a:ext cx="4562475" cy="49625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E90621A-0CD9-4144-BD62-4CC3976C2734}"/>
              </a:ext>
            </a:extLst>
          </p:cNvPr>
          <p:cNvGrpSpPr/>
          <p:nvPr/>
        </p:nvGrpSpPr>
        <p:grpSpPr>
          <a:xfrm>
            <a:off x="3403293" y="4011815"/>
            <a:ext cx="2667000" cy="2057400"/>
            <a:chOff x="3048000" y="2705100"/>
            <a:chExt cx="2667000" cy="2057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7F85195-4132-4B51-920C-390BC3767F7C}"/>
                </a:ext>
              </a:extLst>
            </p:cNvPr>
            <p:cNvSpPr/>
            <p:nvPr/>
          </p:nvSpPr>
          <p:spPr>
            <a:xfrm>
              <a:off x="3429000" y="2705100"/>
              <a:ext cx="2057400" cy="20574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AE4D36-BC41-4590-A737-859C6138B202}"/>
                </a:ext>
              </a:extLst>
            </p:cNvPr>
            <p:cNvSpPr/>
            <p:nvPr/>
          </p:nvSpPr>
          <p:spPr>
            <a:xfrm>
              <a:off x="3048000" y="3009900"/>
              <a:ext cx="26670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9B95461-F724-4F65-8818-B7806E482277}"/>
              </a:ext>
            </a:extLst>
          </p:cNvPr>
          <p:cNvSpPr/>
          <p:nvPr/>
        </p:nvSpPr>
        <p:spPr>
          <a:xfrm>
            <a:off x="6400800" y="2552700"/>
            <a:ext cx="6553200" cy="132343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33187-AD5E-4811-AC1D-C5795D04DA5D}"/>
              </a:ext>
            </a:extLst>
          </p:cNvPr>
          <p:cNvSpPr/>
          <p:nvPr/>
        </p:nvSpPr>
        <p:spPr>
          <a:xfrm>
            <a:off x="6400800" y="4229100"/>
            <a:ext cx="6629400" cy="132343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8B2B5-ECB1-4870-A9EA-0CD4BC3B371F}"/>
              </a:ext>
            </a:extLst>
          </p:cNvPr>
          <p:cNvSpPr/>
          <p:nvPr/>
        </p:nvSpPr>
        <p:spPr>
          <a:xfrm>
            <a:off x="6400800" y="5829300"/>
            <a:ext cx="6629400" cy="1323439"/>
          </a:xfrm>
          <a:prstGeom prst="rect">
            <a:avLst/>
          </a:prstGeom>
          <a:solidFill>
            <a:srgbClr val="4D240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Refferal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0AD50D-1BC3-49AC-AE6C-D6F99EAC2E09}"/>
              </a:ext>
            </a:extLst>
          </p:cNvPr>
          <p:cNvSpPr/>
          <p:nvPr/>
        </p:nvSpPr>
        <p:spPr>
          <a:xfrm>
            <a:off x="6400800" y="7429500"/>
            <a:ext cx="6629400" cy="1323439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5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8EED27-5787-4801-B8AE-76701AD16195}"/>
              </a:ext>
            </a:extLst>
          </p:cNvPr>
          <p:cNvSpPr/>
          <p:nvPr/>
        </p:nvSpPr>
        <p:spPr>
          <a:xfrm>
            <a:off x="6172200" y="495300"/>
            <a:ext cx="6553200" cy="132343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39E86-C106-4B97-AB4B-037560FC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05100"/>
            <a:ext cx="5695950" cy="2381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FB5D5F-4246-494E-94E7-33DAD6E9D314}"/>
              </a:ext>
            </a:extLst>
          </p:cNvPr>
          <p:cNvSpPr/>
          <p:nvPr/>
        </p:nvSpPr>
        <p:spPr>
          <a:xfrm>
            <a:off x="8305800" y="2705100"/>
            <a:ext cx="89154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Semata-mata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en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7A488C3-0521-4D3B-8260-F43CB71104D7}"/>
              </a:ext>
            </a:extLst>
          </p:cNvPr>
          <p:cNvSpPr/>
          <p:nvPr/>
        </p:nvSpPr>
        <p:spPr>
          <a:xfrm>
            <a:off x="8458200" y="5829300"/>
            <a:ext cx="914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F2EE6-1BE9-47AE-9344-402F1C0BA7D1}"/>
              </a:ext>
            </a:extLst>
          </p:cNvPr>
          <p:cNvSpPr/>
          <p:nvPr/>
        </p:nvSpPr>
        <p:spPr>
          <a:xfrm>
            <a:off x="9829800" y="5600700"/>
            <a:ext cx="3613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Ulang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tahun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B1DDA-3DF1-42F4-B82D-58EA4C385AF0}"/>
              </a:ext>
            </a:extLst>
          </p:cNvPr>
          <p:cNvSpPr/>
          <p:nvPr/>
        </p:nvSpPr>
        <p:spPr>
          <a:xfrm>
            <a:off x="9829800" y="6438900"/>
            <a:ext cx="1398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7BF8E1-DF03-44C4-851E-5D6010BD4672}"/>
              </a:ext>
            </a:extLst>
          </p:cNvPr>
          <p:cNvSpPr/>
          <p:nvPr/>
        </p:nvSpPr>
        <p:spPr>
          <a:xfrm>
            <a:off x="9906000" y="7429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Gathering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40A53-752D-4217-A3D7-0491D164C1E9}"/>
              </a:ext>
            </a:extLst>
          </p:cNvPr>
          <p:cNvSpPr/>
          <p:nvPr/>
        </p:nvSpPr>
        <p:spPr>
          <a:xfrm>
            <a:off x="9906000" y="83439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Ucapan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terimakasih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620A09-30FA-49AD-B7EE-D281F413D1EA}"/>
              </a:ext>
            </a:extLst>
          </p:cNvPr>
          <p:cNvSpPr/>
          <p:nvPr/>
        </p:nvSpPr>
        <p:spPr>
          <a:xfrm>
            <a:off x="8458200" y="6667500"/>
            <a:ext cx="914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3E8B9DC-1A68-4717-BAEB-CA12826D5AC6}"/>
              </a:ext>
            </a:extLst>
          </p:cNvPr>
          <p:cNvSpPr/>
          <p:nvPr/>
        </p:nvSpPr>
        <p:spPr>
          <a:xfrm>
            <a:off x="8458200" y="7581900"/>
            <a:ext cx="914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1F04E9-C5FD-43E1-A070-F86A2CD44F8D}"/>
              </a:ext>
            </a:extLst>
          </p:cNvPr>
          <p:cNvSpPr/>
          <p:nvPr/>
        </p:nvSpPr>
        <p:spPr>
          <a:xfrm>
            <a:off x="8458200" y="8496300"/>
            <a:ext cx="914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373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11A123-DFF8-48B4-ABF9-CD69F9BCC8A2}"/>
              </a:ext>
            </a:extLst>
          </p:cNvPr>
          <p:cNvSpPr/>
          <p:nvPr/>
        </p:nvSpPr>
        <p:spPr>
          <a:xfrm>
            <a:off x="6781800" y="571500"/>
            <a:ext cx="6629400" cy="132343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2A0E3-9B55-4869-A106-1ACC5455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05100"/>
            <a:ext cx="5238750" cy="1905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A7702-2EF0-4486-A734-C0D908880D2B}"/>
              </a:ext>
            </a:extLst>
          </p:cNvPr>
          <p:cNvCxnSpPr/>
          <p:nvPr/>
        </p:nvCxnSpPr>
        <p:spPr>
          <a:xfrm>
            <a:off x="8534400" y="232410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49FCC1C-1B69-4313-8B6C-B2A33ED68ED7}"/>
              </a:ext>
            </a:extLst>
          </p:cNvPr>
          <p:cNvSpPr/>
          <p:nvPr/>
        </p:nvSpPr>
        <p:spPr>
          <a:xfrm>
            <a:off x="8077200" y="300990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C211B-7D75-420B-A484-F114EE04749A}"/>
              </a:ext>
            </a:extLst>
          </p:cNvPr>
          <p:cNvSpPr/>
          <p:nvPr/>
        </p:nvSpPr>
        <p:spPr>
          <a:xfrm>
            <a:off x="9525000" y="2781300"/>
            <a:ext cx="3518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Retensi</a:t>
            </a:r>
            <a:endParaRPr lang="en-ID" sz="7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99B9B-4622-458F-9447-2A87F28F0036}"/>
              </a:ext>
            </a:extLst>
          </p:cNvPr>
          <p:cNvSpPr/>
          <p:nvPr/>
        </p:nvSpPr>
        <p:spPr>
          <a:xfrm>
            <a:off x="9525000" y="4991100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Upselling</a:t>
            </a:r>
            <a:endParaRPr lang="en-ID" sz="7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361E7D-DAC7-44E8-8DE9-67005D083BA9}"/>
              </a:ext>
            </a:extLst>
          </p:cNvPr>
          <p:cNvSpPr/>
          <p:nvPr/>
        </p:nvSpPr>
        <p:spPr>
          <a:xfrm>
            <a:off x="9525000" y="7124700"/>
            <a:ext cx="6032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Cross-selling</a:t>
            </a:r>
            <a:endParaRPr lang="en-ID" sz="7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F45CF-B26B-446A-9B08-464C972930F5}"/>
              </a:ext>
            </a:extLst>
          </p:cNvPr>
          <p:cNvSpPr/>
          <p:nvPr/>
        </p:nvSpPr>
        <p:spPr>
          <a:xfrm>
            <a:off x="8077200" y="5219700"/>
            <a:ext cx="914400" cy="914400"/>
          </a:xfrm>
          <a:prstGeom prst="ellipse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523E90-48CF-4435-AE65-2193F01D1B4A}"/>
              </a:ext>
            </a:extLst>
          </p:cNvPr>
          <p:cNvSpPr/>
          <p:nvPr/>
        </p:nvSpPr>
        <p:spPr>
          <a:xfrm>
            <a:off x="8077200" y="7277100"/>
            <a:ext cx="914400" cy="91440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7286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D5E38B-4B4E-4E62-A7FB-54FB5C6E8233}"/>
              </a:ext>
            </a:extLst>
          </p:cNvPr>
          <p:cNvSpPr/>
          <p:nvPr/>
        </p:nvSpPr>
        <p:spPr>
          <a:xfrm>
            <a:off x="609600" y="2552700"/>
            <a:ext cx="6019800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merekomendasikan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 lain</a:t>
            </a:r>
            <a:endParaRPr lang="en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F4C6F1-8E01-4753-92A6-474866BA4E51}"/>
              </a:ext>
            </a:extLst>
          </p:cNvPr>
          <p:cNvSpPr/>
          <p:nvPr/>
        </p:nvSpPr>
        <p:spPr>
          <a:xfrm>
            <a:off x="6629400" y="495300"/>
            <a:ext cx="6629400" cy="1323439"/>
          </a:xfrm>
          <a:prstGeom prst="rect">
            <a:avLst/>
          </a:prstGeom>
          <a:solidFill>
            <a:srgbClr val="4D240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Refferal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94E4F-586B-45D5-915B-5C426B24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781300"/>
            <a:ext cx="5867400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E83EB-461B-4EB5-B84E-581C072F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6286500"/>
            <a:ext cx="58483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08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1E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980BA9-9ECB-451F-B6B1-E9125B519AAB}"/>
              </a:ext>
            </a:extLst>
          </p:cNvPr>
          <p:cNvSpPr/>
          <p:nvPr/>
        </p:nvSpPr>
        <p:spPr>
          <a:xfrm>
            <a:off x="762000" y="266700"/>
            <a:ext cx="6629400" cy="132343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DAB770-7293-4D6F-93B2-097E747A3EFB}"/>
              </a:ext>
            </a:extLst>
          </p:cNvPr>
          <p:cNvGrpSpPr/>
          <p:nvPr/>
        </p:nvGrpSpPr>
        <p:grpSpPr>
          <a:xfrm>
            <a:off x="1303698" y="3048320"/>
            <a:ext cx="8983302" cy="1253629"/>
            <a:chOff x="1303698" y="3048320"/>
            <a:chExt cx="8983302" cy="1253629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138F47A6-603C-478E-8630-DFA0971CC8F6}"/>
                </a:ext>
              </a:extLst>
            </p:cNvPr>
            <p:cNvSpPr/>
            <p:nvPr/>
          </p:nvSpPr>
          <p:spPr>
            <a:xfrm rot="2541210">
              <a:off x="1303698" y="3048320"/>
              <a:ext cx="1335540" cy="1253629"/>
            </a:xfrm>
            <a:prstGeom prst="teardrop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B6B832D-C0C1-4737-A367-FB1390690A80}"/>
                </a:ext>
              </a:extLst>
            </p:cNvPr>
            <p:cNvSpPr/>
            <p:nvPr/>
          </p:nvSpPr>
          <p:spPr>
            <a:xfrm>
              <a:off x="1524000" y="3238500"/>
              <a:ext cx="838200" cy="838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BC9DD0-D9BC-4557-B9C2-463BDA4C171B}"/>
                </a:ext>
              </a:extLst>
            </p:cNvPr>
            <p:cNvSpPr/>
            <p:nvPr/>
          </p:nvSpPr>
          <p:spPr>
            <a:xfrm>
              <a:off x="3352800" y="3086100"/>
              <a:ext cx="69342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Aktivasi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37CE94-9BAE-425F-B2C7-305DE45C5A38}"/>
              </a:ext>
            </a:extLst>
          </p:cNvPr>
          <p:cNvGrpSpPr/>
          <p:nvPr/>
        </p:nvGrpSpPr>
        <p:grpSpPr>
          <a:xfrm>
            <a:off x="1295400" y="5295900"/>
            <a:ext cx="8983302" cy="1253629"/>
            <a:chOff x="1303698" y="3048320"/>
            <a:chExt cx="8983302" cy="1253629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8C42E9D8-5FEE-4214-A6EF-5D6CDE33B503}"/>
                </a:ext>
              </a:extLst>
            </p:cNvPr>
            <p:cNvSpPr/>
            <p:nvPr/>
          </p:nvSpPr>
          <p:spPr>
            <a:xfrm rot="2541210">
              <a:off x="1303698" y="3048320"/>
              <a:ext cx="1335540" cy="1253629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137139-7C4E-4458-97DE-2AEC3903E567}"/>
                </a:ext>
              </a:extLst>
            </p:cNvPr>
            <p:cNvSpPr/>
            <p:nvPr/>
          </p:nvSpPr>
          <p:spPr>
            <a:xfrm>
              <a:off x="1524000" y="3238500"/>
              <a:ext cx="838200" cy="838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46DAC6-4C98-4F37-81D2-08189705B95B}"/>
                </a:ext>
              </a:extLst>
            </p:cNvPr>
            <p:cNvSpPr/>
            <p:nvPr/>
          </p:nvSpPr>
          <p:spPr>
            <a:xfrm>
              <a:off x="3352800" y="3086100"/>
              <a:ext cx="69342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Winback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64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CC3F36-963F-41A4-B8CE-4D56618B2768}"/>
              </a:ext>
            </a:extLst>
          </p:cNvPr>
          <p:cNvSpPr/>
          <p:nvPr/>
        </p:nvSpPr>
        <p:spPr>
          <a:xfrm>
            <a:off x="5486400" y="495300"/>
            <a:ext cx="72298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99DFD-A481-4CF3-9BEB-5A6687E9C321}"/>
              </a:ext>
            </a:extLst>
          </p:cNvPr>
          <p:cNvSpPr/>
          <p:nvPr/>
        </p:nvSpPr>
        <p:spPr>
          <a:xfrm>
            <a:off x="533400" y="3025420"/>
            <a:ext cx="17145000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7438" indent="-1087438" algn="just">
              <a:lnSpc>
                <a:spcPct val="107000"/>
              </a:lnSpc>
              <a:spcAft>
                <a:spcPts val="800"/>
              </a:spcAft>
            </a:pPr>
            <a:r>
              <a:rPr lang="en-ID" sz="40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Kingnorth</a:t>
            </a:r>
            <a:r>
              <a:rPr lang="en-ID" sz="4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Simon. (2016). Digital Marketing Strategy. British </a:t>
            </a:r>
            <a:r>
              <a:rPr lang="en-ID" sz="40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Libray</a:t>
            </a:r>
            <a:r>
              <a:rPr lang="en-ID" sz="4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Catalonguing</a:t>
            </a:r>
            <a:r>
              <a:rPr lang="en-ID" sz="4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-in-Publication Data.      Kingdom  ISBN 978 0 7494 7470 6</a:t>
            </a:r>
            <a:endParaRPr lang="en-ID" sz="3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AD8E4-1AEE-4638-8741-76B240DAD1DD}"/>
              </a:ext>
            </a:extLst>
          </p:cNvPr>
          <p:cNvSpPr/>
          <p:nvPr/>
        </p:nvSpPr>
        <p:spPr>
          <a:xfrm>
            <a:off x="533400" y="8421350"/>
            <a:ext cx="1714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400" dirty="0" err="1">
                <a:solidFill>
                  <a:srgbClr val="00B050"/>
                </a:solidFill>
              </a:rPr>
              <a:t>Susanto</a:t>
            </a:r>
            <a:r>
              <a:rPr lang="en-ID" sz="4400" dirty="0">
                <a:solidFill>
                  <a:srgbClr val="00B050"/>
                </a:solidFill>
              </a:rPr>
              <a:t>, GM. (2020). The Power of Digital Marketing. PT. </a:t>
            </a:r>
            <a:r>
              <a:rPr lang="en-ID" sz="4400" dirty="0" err="1">
                <a:solidFill>
                  <a:srgbClr val="00B050"/>
                </a:solidFill>
              </a:rPr>
              <a:t>Elex</a:t>
            </a:r>
            <a:r>
              <a:rPr lang="en-ID" sz="4400" dirty="0">
                <a:solidFill>
                  <a:srgbClr val="00B050"/>
                </a:solidFill>
              </a:rPr>
              <a:t> Media 	</a:t>
            </a:r>
            <a:r>
              <a:rPr lang="en-ID" sz="4400" dirty="0" err="1">
                <a:solidFill>
                  <a:srgbClr val="00B050"/>
                </a:solidFill>
              </a:rPr>
              <a:t>Komputindo</a:t>
            </a:r>
            <a:r>
              <a:rPr lang="en-ID" sz="4400" dirty="0">
                <a:solidFill>
                  <a:srgbClr val="00B050"/>
                </a:solidFill>
              </a:rPr>
              <a:t>. Jakarta. ISBN 978 602 04 3847-4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97793-0B70-4741-A954-330A3D313E8D}"/>
              </a:ext>
            </a:extLst>
          </p:cNvPr>
          <p:cNvSpPr/>
          <p:nvPr/>
        </p:nvSpPr>
        <p:spPr>
          <a:xfrm>
            <a:off x="533400" y="5540020"/>
            <a:ext cx="16992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400" dirty="0" err="1">
                <a:solidFill>
                  <a:schemeClr val="bg1"/>
                </a:solidFill>
              </a:rPr>
              <a:t>Perdana</a:t>
            </a:r>
            <a:r>
              <a:rPr lang="en-ID" sz="4400" dirty="0">
                <a:solidFill>
                  <a:schemeClr val="bg1"/>
                </a:solidFill>
              </a:rPr>
              <a:t>, </a:t>
            </a:r>
            <a:r>
              <a:rPr lang="en-ID" sz="4400" dirty="0" err="1">
                <a:solidFill>
                  <a:schemeClr val="bg1"/>
                </a:solidFill>
              </a:rPr>
              <a:t>Suryana</a:t>
            </a:r>
            <a:r>
              <a:rPr lang="en-ID" sz="4400" dirty="0">
                <a:solidFill>
                  <a:schemeClr val="bg1"/>
                </a:solidFill>
              </a:rPr>
              <a:t> Yoga. (2020). </a:t>
            </a:r>
            <a:r>
              <a:rPr lang="en-ID" sz="4400" dirty="0" err="1">
                <a:solidFill>
                  <a:schemeClr val="bg1"/>
                </a:solidFill>
              </a:rPr>
              <a:t>Bisnis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Gigital</a:t>
            </a:r>
            <a:r>
              <a:rPr lang="en-ID" sz="4400" dirty="0">
                <a:solidFill>
                  <a:schemeClr val="bg1"/>
                </a:solidFill>
              </a:rPr>
              <a:t>. Cara </a:t>
            </a:r>
            <a:r>
              <a:rPr lang="en-ID" sz="4400" dirty="0" err="1">
                <a:solidFill>
                  <a:schemeClr val="bg1"/>
                </a:solidFill>
              </a:rPr>
              <a:t>MudahBisnis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di</a:t>
            </a:r>
            <a:r>
              <a:rPr lang="en-ID" sz="4400" dirty="0">
                <a:solidFill>
                  <a:schemeClr val="bg1"/>
                </a:solidFill>
              </a:rPr>
              <a:t> Era 	</a:t>
            </a:r>
            <a:r>
              <a:rPr lang="en-ID" sz="4400" dirty="0" err="1">
                <a:solidFill>
                  <a:schemeClr val="bg1"/>
                </a:solidFill>
              </a:rPr>
              <a:t>Industri</a:t>
            </a:r>
            <a:r>
              <a:rPr lang="en-ID" sz="4400" dirty="0">
                <a:solidFill>
                  <a:schemeClr val="bg1"/>
                </a:solidFill>
              </a:rPr>
              <a:t> 4,0. </a:t>
            </a:r>
            <a:r>
              <a:rPr lang="en-ID" sz="4400" dirty="0" err="1">
                <a:solidFill>
                  <a:schemeClr val="bg1"/>
                </a:solidFill>
              </a:rPr>
              <a:t>SalembaEmpat</a:t>
            </a:r>
            <a:r>
              <a:rPr lang="en-ID" sz="4400" dirty="0">
                <a:solidFill>
                  <a:schemeClr val="bg1"/>
                </a:solidFill>
              </a:rPr>
              <a:t>. Jakarta. ISBN 978 979 062 917-3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2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311310-3D85-48E1-9F8C-857A0836CF9D}"/>
              </a:ext>
            </a:extLst>
          </p:cNvPr>
          <p:cNvSpPr/>
          <p:nvPr/>
        </p:nvSpPr>
        <p:spPr>
          <a:xfrm>
            <a:off x="533400" y="4100691"/>
            <a:ext cx="17297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CRM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merekam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CRM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 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menangani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 mana,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inilah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bisa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terbaru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seputar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Sistem CRM juga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prospek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mengkonfersi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mempertahankan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puas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loyal.</a:t>
            </a:r>
          </a:p>
          <a:p>
            <a:pPr algn="just"/>
            <a:endParaRPr lang="en-ID" sz="36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C530AE-D57D-4A69-B0B5-65110BA91BB4}"/>
              </a:ext>
            </a:extLst>
          </p:cNvPr>
          <p:cNvSpPr/>
          <p:nvPr/>
        </p:nvSpPr>
        <p:spPr>
          <a:xfrm>
            <a:off x="609600" y="495300"/>
            <a:ext cx="1706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memaksimalkan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berguna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dihadapi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digemari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EF811B8-4351-4D6D-9B6E-0D76A1E01122}"/>
              </a:ext>
            </a:extLst>
          </p:cNvPr>
          <p:cNvSpPr txBox="1"/>
          <p:nvPr/>
        </p:nvSpPr>
        <p:spPr>
          <a:xfrm>
            <a:off x="228600" y="342900"/>
            <a:ext cx="164973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F8CF2C"/>
                </a:solidFill>
                <a:latin typeface="Norwester Bold"/>
              </a:rPr>
              <a:t>2. PENGERTIAN CRM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C62D6-9906-408B-8F93-BB16B0061175}"/>
              </a:ext>
            </a:extLst>
          </p:cNvPr>
          <p:cNvSpPr/>
          <p:nvPr/>
        </p:nvSpPr>
        <p:spPr>
          <a:xfrm>
            <a:off x="914400" y="7277100"/>
            <a:ext cx="1630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Kotler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CRM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menjalin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tiap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Photos — Philip Kotler">
            <a:extLst>
              <a:ext uri="{FF2B5EF4-FFF2-40B4-BE49-F238E27FC236}">
                <a16:creationId xmlns:a16="http://schemas.microsoft.com/office/drawing/2014/main" id="{49D14CF5-FA58-4BB9-9CBA-2C380424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814">
            <a:off x="6629400" y="31623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9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3086100"/>
            <a:ext cx="4032878" cy="5297573"/>
            <a:chOff x="-22641" y="-19049"/>
            <a:chExt cx="5377170" cy="155818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49"/>
              <a:ext cx="5354529" cy="64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sv-SE" sz="2400" dirty="0">
                  <a:latin typeface="Arial" panose="020B0604020202020204" pitchFamily="34" charset="0"/>
                  <a:cs typeface="Arial" panose="020B0604020202020204" pitchFamily="34" charset="0"/>
                </a:rPr>
                <a:t>Meningkatkan hubungan antara perusahaan dengan pelanggan yang sudah ada.</a:t>
              </a:r>
              <a:endParaRPr lang="en-US" sz="3600" spc="210" dirty="0">
                <a:solidFill>
                  <a:srgbClr val="2528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2641" y="720573"/>
              <a:ext cx="5356023" cy="818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sangat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berguna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membantu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perusahaan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meningkatkan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pendapatan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spc="48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76200"/>
            <a:ext cx="18288000" cy="1943100"/>
          </a:xfrm>
          <a:prstGeom prst="rect">
            <a:avLst/>
          </a:prstGeom>
          <a:solidFill>
            <a:srgbClr val="FFFEE6"/>
          </a:solidFill>
          <a:scene3d>
            <a:camera prst="orthographicFront"/>
            <a:lightRig rig="threePt" dir="t"/>
          </a:scene3d>
          <a:sp3d>
            <a:bevelT prst="convex"/>
          </a:sp3d>
        </p:spPr>
      </p:sp>
      <p:grpSp>
        <p:nvGrpSpPr>
          <p:cNvPr id="11" name="Group 11"/>
          <p:cNvGrpSpPr/>
          <p:nvPr/>
        </p:nvGrpSpPr>
        <p:grpSpPr>
          <a:xfrm>
            <a:off x="5143654" y="3086100"/>
            <a:ext cx="4017018" cy="6893957"/>
            <a:chOff x="0" y="-19049"/>
            <a:chExt cx="5356024" cy="274665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9049"/>
              <a:ext cx="5354529" cy="1258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nn-NO" sz="2400" dirty="0">
                  <a:latin typeface="Arial" panose="020B0604020202020204" pitchFamily="34" charset="0"/>
                  <a:cs typeface="Arial" panose="020B0604020202020204" pitchFamily="34" charset="0"/>
                </a:rPr>
                <a:t>Menyediakan informasi yang lengkap mengenai pelanggan untuk memaksimalkan hubungan pelanggan dengan perusahaan</a:t>
              </a:r>
              <a:endParaRPr lang="en-US" sz="2400" spc="210" dirty="0">
                <a:solidFill>
                  <a:srgbClr val="2528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05981"/>
              <a:ext cx="5356024" cy="1721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bisa Anda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lakukan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melalui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penjualan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secara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ID" sz="24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selling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dan </a:t>
              </a:r>
              <a:r>
                <a:rPr lang="en-ID" sz="24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 selling. 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begitu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bisa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meningkatkan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keuntungan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mengidentifikasi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menarik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mempertahankan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paling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memberikan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tambah</a:t>
              </a:r>
              <a:endParaRPr lang="en-US" sz="2400" spc="48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25000" y="3086100"/>
            <a:ext cx="4075425" cy="6967000"/>
            <a:chOff x="-79371" y="-19051"/>
            <a:chExt cx="5433900" cy="31774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1"/>
              <a:ext cx="5354529" cy="2401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sv-SE" sz="2400" dirty="0">
                  <a:latin typeface="Arial" panose="020B0604020202020204" pitchFamily="34" charset="0"/>
                  <a:cs typeface="Arial" panose="020B0604020202020204" pitchFamily="34" charset="0"/>
                </a:rPr>
                <a:t>Menggunakan informasi yang terintegrasi untuk menghasilkan layanan terbaik</a:t>
              </a:r>
              <a:endParaRPr lang="en-US" sz="2400" spc="210" dirty="0">
                <a:solidFill>
                  <a:srgbClr val="2528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79371" y="988762"/>
              <a:ext cx="5356024" cy="216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mana, Anda bisa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memanfaatkan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informasi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memenuhi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kebutuhan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mereka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begitu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Anda bisa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memberikan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layanan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terbaik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secara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langsung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tanpa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perlu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mengorek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keinginan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terlalu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lama,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juga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dapat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menghemat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waktu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spc="48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16000" y="3086100"/>
            <a:ext cx="4096698" cy="4959601"/>
            <a:chOff x="-107735" y="-19051"/>
            <a:chExt cx="5462264" cy="240168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9051"/>
              <a:ext cx="5354529" cy="2401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Menghasilkan</a:t>
              </a:r>
              <a:r>
                <a:rPr lang="en-ID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konsistensi</a:t>
              </a:r>
              <a:r>
                <a:rPr lang="en-ID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ID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prosedur</a:t>
              </a:r>
              <a:r>
                <a:rPr lang="en-ID" sz="2400" dirty="0">
                  <a:latin typeface="Arial" panose="020B0604020202020204" pitchFamily="34" charset="0"/>
                  <a:cs typeface="Arial" panose="020B0604020202020204" pitchFamily="34" charset="0"/>
                </a:rPr>
                <a:t> dan proses </a:t>
              </a: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menyalurkan</a:t>
              </a:r>
              <a:r>
                <a:rPr lang="en-ID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ID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kepada</a:t>
              </a:r>
              <a:r>
                <a:rPr lang="en-ID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endParaRPr lang="en-US" sz="2400" spc="210" dirty="0">
                <a:solidFill>
                  <a:srgbClr val="2528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07735" y="1198642"/>
              <a:ext cx="5356024" cy="825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sangat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diperlukan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mendapatkan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perlakuan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sama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waktu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waktu</a:t>
              </a:r>
              <a:r>
                <a:rPr lang="en-ID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spc="48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48D03E-DE4E-4197-B976-037533750F7E}"/>
              </a:ext>
            </a:extLst>
          </p:cNvPr>
          <p:cNvGrpSpPr/>
          <p:nvPr/>
        </p:nvGrpSpPr>
        <p:grpSpPr>
          <a:xfrm>
            <a:off x="533400" y="2247900"/>
            <a:ext cx="17449802" cy="581884"/>
            <a:chOff x="533400" y="3086100"/>
            <a:chExt cx="17449802" cy="581884"/>
          </a:xfrm>
        </p:grpSpPr>
        <p:sp>
          <p:nvSpPr>
            <p:cNvPr id="6" name="AutoShape 6"/>
            <p:cNvSpPr/>
            <p:nvPr/>
          </p:nvSpPr>
          <p:spPr>
            <a:xfrm rot="-5400000">
              <a:off x="9220201" y="-5321591"/>
              <a:ext cx="76200" cy="17449802"/>
            </a:xfrm>
            <a:prstGeom prst="rect">
              <a:avLst/>
            </a:prstGeom>
            <a:solidFill>
              <a:srgbClr val="252827"/>
            </a:solidFill>
          </p:spPr>
        </p:sp>
        <p:grpSp>
          <p:nvGrpSpPr>
            <p:cNvPr id="7" name="Group 7"/>
            <p:cNvGrpSpPr/>
            <p:nvPr/>
          </p:nvGrpSpPr>
          <p:grpSpPr>
            <a:xfrm>
              <a:off x="6627248" y="3086100"/>
              <a:ext cx="581025" cy="581025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5282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2192177" y="3086959"/>
              <a:ext cx="581025" cy="58102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52827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11073924" y="3086959"/>
              <a:ext cx="581025" cy="581025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52827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15624329" y="3086959"/>
              <a:ext cx="581025" cy="58102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52827"/>
              </a:solidFill>
            </p:spPr>
          </p:sp>
        </p:grp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466249D7-0360-499B-BAD3-CFE00A42F32B}"/>
              </a:ext>
            </a:extLst>
          </p:cNvPr>
          <p:cNvSpPr txBox="1"/>
          <p:nvPr/>
        </p:nvSpPr>
        <p:spPr>
          <a:xfrm>
            <a:off x="228600" y="509786"/>
            <a:ext cx="164973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latin typeface="Norwester Bold"/>
              </a:rPr>
              <a:t>3. TUJUAN CRM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76265-ED3F-46D2-B05D-55A3B233A740}"/>
              </a:ext>
            </a:extLst>
          </p:cNvPr>
          <p:cNvSpPr/>
          <p:nvPr/>
        </p:nvSpPr>
        <p:spPr>
          <a:xfrm>
            <a:off x="2209800" y="20955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EDA59-2D7D-47CA-95CA-9647761D2B49}"/>
              </a:ext>
            </a:extLst>
          </p:cNvPr>
          <p:cNvSpPr/>
          <p:nvPr/>
        </p:nvSpPr>
        <p:spPr>
          <a:xfrm>
            <a:off x="6629400" y="20955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4CE0C2-A279-4B62-B71D-D9A457DC0285}"/>
              </a:ext>
            </a:extLst>
          </p:cNvPr>
          <p:cNvSpPr/>
          <p:nvPr/>
        </p:nvSpPr>
        <p:spPr>
          <a:xfrm>
            <a:off x="11049000" y="20193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BAF909-4536-4FEC-9C74-4F33E8BCABE8}"/>
              </a:ext>
            </a:extLst>
          </p:cNvPr>
          <p:cNvSpPr/>
          <p:nvPr/>
        </p:nvSpPr>
        <p:spPr>
          <a:xfrm>
            <a:off x="15621000" y="20955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77246C1-9C0D-463E-B408-7033B5DC6C1C}"/>
              </a:ext>
            </a:extLst>
          </p:cNvPr>
          <p:cNvSpPr txBox="1"/>
          <p:nvPr/>
        </p:nvSpPr>
        <p:spPr>
          <a:xfrm>
            <a:off x="228600" y="342900"/>
            <a:ext cx="164973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F8CF2C"/>
                </a:solidFill>
                <a:latin typeface="Norwester Bold"/>
              </a:rPr>
              <a:t>4.UPSELLING &amp; CROSS-SELLING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713EE-6B29-40ED-8E27-588BBFDB33AE}"/>
              </a:ext>
            </a:extLst>
          </p:cNvPr>
          <p:cNvSpPr/>
          <p:nvPr/>
        </p:nvSpPr>
        <p:spPr>
          <a:xfrm>
            <a:off x="381000" y="2174429"/>
            <a:ext cx="1744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pengusaha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marketer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menghabiskan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terlalu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fokus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mengiklankan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Padahal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faktanya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Gartner Group, 80%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masa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C469D-AA02-40D3-81DA-828F20F4A480}"/>
              </a:ext>
            </a:extLst>
          </p:cNvPr>
          <p:cNvSpPr/>
          <p:nvPr/>
        </p:nvSpPr>
        <p:spPr>
          <a:xfrm>
            <a:off x="457200" y="8039100"/>
            <a:ext cx="1722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upselling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dan </a:t>
            </a:r>
            <a:r>
              <a:rPr lang="en-ID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cross-selling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menguntungkan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24386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E2458-EDDF-42D7-B3A9-AEDA39403BB2}"/>
              </a:ext>
            </a:extLst>
          </p:cNvPr>
          <p:cNvSpPr/>
          <p:nvPr/>
        </p:nvSpPr>
        <p:spPr>
          <a:xfrm>
            <a:off x="990600" y="3086100"/>
            <a:ext cx="1684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Upselling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ID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242FDD-AB89-43AE-BB9A-CFC5F1BA15DE}"/>
              </a:ext>
            </a:extLst>
          </p:cNvPr>
          <p:cNvSpPr/>
          <p:nvPr/>
        </p:nvSpPr>
        <p:spPr>
          <a:xfrm>
            <a:off x="381000" y="800100"/>
            <a:ext cx="4343400" cy="1143000"/>
          </a:xfrm>
          <a:prstGeom prst="rect">
            <a:avLst/>
          </a:prstGeom>
          <a:solidFill>
            <a:srgbClr val="4D240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Upselling</a:t>
            </a:r>
            <a:endParaRPr lang="en-ID" sz="54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Alfamidi akan Buka Balai Latihan Kerja untuk Disabilitas">
            <a:extLst>
              <a:ext uri="{FF2B5EF4-FFF2-40B4-BE49-F238E27FC236}">
                <a16:creationId xmlns:a16="http://schemas.microsoft.com/office/drawing/2014/main" id="{14DBAAC6-AE9D-493C-94E1-9329D242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502">
            <a:off x="928276" y="5731485"/>
            <a:ext cx="4191000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7A02BD-3D8D-434E-88B9-2DA2B4CD2325}"/>
              </a:ext>
            </a:extLst>
          </p:cNvPr>
          <p:cNvSpPr/>
          <p:nvPr/>
        </p:nvSpPr>
        <p:spPr>
          <a:xfrm>
            <a:off x="6248400" y="6210300"/>
            <a:ext cx="533400" cy="53340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75B40E-3E3B-427E-BED4-883D35104157}"/>
              </a:ext>
            </a:extLst>
          </p:cNvPr>
          <p:cNvSpPr/>
          <p:nvPr/>
        </p:nvSpPr>
        <p:spPr>
          <a:xfrm>
            <a:off x="6248400" y="7429500"/>
            <a:ext cx="533400" cy="533400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546CA0-041A-4FFC-87E1-3069A168FD4C}"/>
              </a:ext>
            </a:extLst>
          </p:cNvPr>
          <p:cNvSpPr/>
          <p:nvPr/>
        </p:nvSpPr>
        <p:spPr>
          <a:xfrm>
            <a:off x="7162800" y="5981700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….kami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murah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normalnya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17.000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12.500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B165C-E4BD-4356-9EAB-5422C39A418F}"/>
              </a:ext>
            </a:extLst>
          </p:cNvPr>
          <p:cNvSpPr/>
          <p:nvPr/>
        </p:nvSpPr>
        <p:spPr>
          <a:xfrm>
            <a:off x="7239000" y="7277100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diskon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25 % pada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pcs</a:t>
            </a:r>
          </a:p>
        </p:txBody>
      </p:sp>
    </p:spTree>
    <p:extLst>
      <p:ext uri="{BB962C8B-B14F-4D97-AF65-F5344CB8AC3E}">
        <p14:creationId xmlns:p14="http://schemas.microsoft.com/office/powerpoint/2010/main" val="365085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BD540-6192-4A65-ABD5-F440E31D0F60}"/>
              </a:ext>
            </a:extLst>
          </p:cNvPr>
          <p:cNvSpPr/>
          <p:nvPr/>
        </p:nvSpPr>
        <p:spPr>
          <a:xfrm>
            <a:off x="685800" y="2933700"/>
            <a:ext cx="1676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Cross-selling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ID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EC9CF2-941B-46A1-A1C4-4AA0E2F0A5E3}"/>
              </a:ext>
            </a:extLst>
          </p:cNvPr>
          <p:cNvSpPr/>
          <p:nvPr/>
        </p:nvSpPr>
        <p:spPr>
          <a:xfrm>
            <a:off x="381000" y="800100"/>
            <a:ext cx="5029200" cy="1143000"/>
          </a:xfrm>
          <a:prstGeom prst="rect">
            <a:avLst/>
          </a:prstGeom>
          <a:solidFill>
            <a:srgbClr val="4D240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Cross-selling</a:t>
            </a:r>
            <a:endParaRPr lang="en-ID" sz="54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Perusahaan Ini Ubah Gaya Makan Penduduk Dunia">
            <a:extLst>
              <a:ext uri="{FF2B5EF4-FFF2-40B4-BE49-F238E27FC236}">
                <a16:creationId xmlns:a16="http://schemas.microsoft.com/office/drawing/2014/main" id="{02522AA3-D9DB-4867-919C-907209F4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28">
            <a:off x="965912" y="6225970"/>
            <a:ext cx="4257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38A4BCC-21CF-49A4-9497-FCEA26F04C0A}"/>
              </a:ext>
            </a:extLst>
          </p:cNvPr>
          <p:cNvSpPr/>
          <p:nvPr/>
        </p:nvSpPr>
        <p:spPr>
          <a:xfrm>
            <a:off x="6324600" y="6896100"/>
            <a:ext cx="533400" cy="533400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F4512-08E6-4135-AB1B-12111879E43C}"/>
              </a:ext>
            </a:extLst>
          </p:cNvPr>
          <p:cNvSpPr/>
          <p:nvPr/>
        </p:nvSpPr>
        <p:spPr>
          <a:xfrm>
            <a:off x="7315200" y="6743700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100.000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ID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cup ice tea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219A4D-8BA1-4635-8DEC-35ACA8C694B9}"/>
              </a:ext>
            </a:extLst>
          </p:cNvPr>
          <p:cNvSpPr/>
          <p:nvPr/>
        </p:nvSpPr>
        <p:spPr>
          <a:xfrm>
            <a:off x="7391400" y="8420100"/>
            <a:ext cx="1110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 </a:t>
            </a:r>
            <a:r>
              <a:rPr lang="en-ID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membelinya</a:t>
            </a:r>
            <a:r>
              <a:rPr lang="en-ID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200" b="0" i="0" u="none" strike="noStrike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8D4FDE-7D76-4E03-BF76-1F4CED05C670}"/>
              </a:ext>
            </a:extLst>
          </p:cNvPr>
          <p:cNvSpPr/>
          <p:nvPr/>
        </p:nvSpPr>
        <p:spPr>
          <a:xfrm>
            <a:off x="6324600" y="8496300"/>
            <a:ext cx="533400" cy="5334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131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1B3F9A-E069-423A-85D7-F64D3094948A}"/>
              </a:ext>
            </a:extLst>
          </p:cNvPr>
          <p:cNvSpPr/>
          <p:nvPr/>
        </p:nvSpPr>
        <p:spPr>
          <a:xfrm>
            <a:off x="381000" y="342900"/>
            <a:ext cx="5029200" cy="1143000"/>
          </a:xfrm>
          <a:prstGeom prst="rect">
            <a:avLst/>
          </a:prstGeom>
          <a:solidFill>
            <a:srgbClr val="4D240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Down-selling</a:t>
            </a:r>
            <a:endParaRPr lang="en-ID" sz="5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CA3304-C867-460E-B689-155215DD4B6C}"/>
              </a:ext>
            </a:extLst>
          </p:cNvPr>
          <p:cNvSpPr/>
          <p:nvPr/>
        </p:nvSpPr>
        <p:spPr>
          <a:xfrm>
            <a:off x="1066800" y="1943100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40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experience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berbisnis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Oleh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menerus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buruk</a:t>
            </a:r>
            <a:r>
              <a:rPr lang="en-ID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5C622-E401-424A-993C-D8A7A54EFE0A}"/>
              </a:ext>
            </a:extLst>
          </p:cNvPr>
          <p:cNvSpPr/>
          <p:nvPr/>
        </p:nvSpPr>
        <p:spPr>
          <a:xfrm>
            <a:off x="1143000" y="4152900"/>
            <a:ext cx="1272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Sebenarnya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terkadang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down-selling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jual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Oleh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bisa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murah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dibeli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iPhone X bisa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tawari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iPhone yang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lama.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Meskipun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 </a:t>
            </a:r>
            <a:r>
              <a:rPr lang="en-ID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store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masa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ID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down-selling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loyalty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en-ID" dirty="0"/>
            </a:b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8414E-58B6-4123-8194-9206CDF7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649">
            <a:off x="12986556" y="3558326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1300</Words>
  <Application>Microsoft Office PowerPoint</Application>
  <PresentationFormat>Custom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Norwester Bold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#13</dc:title>
  <cp:lastModifiedBy>Dr. Ir. SUPRIYADI, MM, IPM</cp:lastModifiedBy>
  <cp:revision>57</cp:revision>
  <dcterms:created xsi:type="dcterms:W3CDTF">2006-08-16T00:00:00Z</dcterms:created>
  <dcterms:modified xsi:type="dcterms:W3CDTF">2021-07-17T01:25:11Z</dcterms:modified>
  <dc:identifier>DAEj3bmYevw</dc:identifier>
</cp:coreProperties>
</file>