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5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-114" y="-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9CBD4-225A-40A7-94E5-F293941A1F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A8350E-546F-44A4-B77F-F23E64C76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A4D1B4-440C-4800-8F5E-29BE3AA4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71DD8-5B78-4BFE-8810-1D2E833E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81CAC7-1BDF-4D3A-8ABD-0A9340EA3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306394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6E0499-AA99-4AC0-AAE1-3A7115435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1108F6B-882A-4161-980B-4AB487E23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EC76FE4-2DAD-4216-9F0A-A67B0AAC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F39724-2D8F-48D5-A4AA-813D404A3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10E46D-6828-40FF-89A6-4D638CA7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3292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13C003-48AB-412A-901A-1160012CD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4689ABE-AA8A-4005-AB92-0C0F1BCECE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5D0FEF-2F65-45E3-8942-1034556A4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F1E2F8-EADA-48D8-8037-72A915058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868CC2B-B08C-410B-89A8-5742F93CF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408575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5F22A4-8445-486A-83A4-1B5FFA1C7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CED12B-A055-4F53-A2BC-5B3D4574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92B79A-32DC-43BA-BF12-B17E96484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0620BF-A9E3-4C68-A173-DC97CFDE0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5870DA-34FB-48EA-B830-BEA6BF66B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30811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04CF62-4CDB-47A7-A9CB-FE91605BE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2F2B0DD-6DD7-4C4D-97C8-1DBA12063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DA6FD1-6B89-40F4-9828-D99EA012F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2F6FB1C-09CD-4D93-AE09-0C07DC77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5EF41B1-66A4-4781-8FE1-E10908258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1060749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2F795-942F-42FA-B981-CF8809C8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77B9D7C-6345-49E7-9B70-2B7B7F193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45376F4-1980-420F-B722-F7203FA14B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1FC18BF-63B5-4770-BCB7-3C3FE04E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C7CF429-8003-4D1B-9798-1D56FF858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B5E628-561C-4B1D-BB1F-1566B587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35206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A414F1-6512-484B-A7A6-CF34B36AA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C56E84-A740-4117-8073-BC930F65CD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383264-E159-4C31-B509-6EA45A310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75DCF78-ED79-4AEC-81DA-CBA56ABEB6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FE3F008-7F05-491F-9404-4AC7F60E5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3D1526-5D39-4944-82C6-EF820E7A0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E7985B-4370-4D4C-87ED-F6074EC2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640122C-EEDB-4894-93E2-5CCC0AB37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53729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16CA4-9BF6-4B27-BB7E-4BA137B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7F2D154-FAE8-4416-B5CF-199024F1D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35E31A0-C030-435D-8547-0B97E64F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A4B71F3-40E8-47C8-9151-DB7EAC227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62498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325114C-84C4-4479-9A23-6EEE19D40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42533D1-7A1D-4459-A822-3329EED2E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55B8FFD-9C6D-4681-A15B-7994AED9D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3985779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3C59D5-34D6-43E0-8757-A9C6830E3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6B1E07-0BF8-4B42-BB0D-363AEB372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5B60760-270C-49CE-A9A9-C01DBD29AD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B6A76DD-4FCE-4370-A768-9DB6A383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441B551-A8D6-4499-92DE-3712725F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6AF1762-19C7-4E13-87BA-CB8F71888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140927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236A53-13A2-4C53-99AB-B8F5F404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F052CCC-CB39-4B10-A259-DB1C9E3689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81AC7B1-1808-41BE-A031-05B3FE206B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8CEA543-F099-4177-8F3F-2444531A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A00DED5-4925-4D9F-8CF9-726EAC5B8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A20B1E7-EBBC-49DB-81A0-FFA49E02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756195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262CFD9-2893-4703-9FD0-4E0594184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997FCB0-4472-4170-9A68-766DAD2E2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1F6F8DE-1ADE-41A4-94A1-E9D3A7676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E54E0-8F79-464A-AE59-A232C6542B2D}" type="datetimeFigureOut">
              <a:rPr lang="en-ID" smtClean="0"/>
              <a:pPr/>
              <a:t>8/22/2023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CB1532-64BB-43FB-B6E1-2EF496AD0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5E0004-79F3-448A-A708-FC6152FFC0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99D37-DFED-4CB8-AFFA-A8C8F4A1F06B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5711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="" xmlns:a16="http://schemas.microsoft.com/office/drawing/2014/main" id="{1A9A99A2-4528-4241-8099-5A60D1C36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5477" y="1"/>
            <a:ext cx="11301046" cy="4126524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BAB 1</a:t>
            </a:r>
            <a:br>
              <a:rPr lang="en-US" sz="72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7200" dirty="0" smtClean="0">
                <a:solidFill>
                  <a:schemeClr val="accent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AUDIT KECURANGAN DAN AKUNTANSI FORENSIK </a:t>
            </a:r>
            <a:endParaRPr lang="en-ID" sz="7200" dirty="0">
              <a:solidFill>
                <a:schemeClr val="accent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2369" y="4278142"/>
            <a:ext cx="112541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Hidayatullah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SE.,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Mkom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., CA., CPA., CIISA., CDMP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Institut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Informatika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Bisnis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Darmajaya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-1818119" y="0"/>
            <a:ext cx="6504783" cy="589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3491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Deteksi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304800" y="703384"/>
            <a:ext cx="11418277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Deteksi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pengumpulan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indikasi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evaluasi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pengujian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memastikan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efektivitasnya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Teknik-teknik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khusus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mining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mungkin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-1899138" y="0"/>
            <a:ext cx="10728183" cy="713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36501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3. 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Respons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328246" y="820615"/>
            <a:ext cx="1148861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Respons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lanjut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indikasi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serta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pelaporan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mengatasi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sistem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sanksi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pelaku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memulihkan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ditimbulkan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akibat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-398585" y="0"/>
            <a:ext cx="563723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C.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</a:t>
            </a: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04800" y="797169"/>
            <a:ext cx="1153550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Segitiga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(fraud triangle)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model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Model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pertama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kali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diperkenalkan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bernama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Donald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Cressey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1951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menjadi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banyak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riset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tentang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image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815" y="3243483"/>
            <a:ext cx="11277600" cy="327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81354" y="422030"/>
            <a:ext cx="11605846" cy="5836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19044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Menurut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model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segitiga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fraud,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faktor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harus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bersamaan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agar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Kesempatan</a:t>
            </a:r>
            <a:endParaRPr kumimoji="0" lang="en-US" sz="5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Tekanan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5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Rasionalisasi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46522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D. Fraud Hexagon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98585" y="726831"/>
            <a:ext cx="113948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Fraud Hexagon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model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penyebab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Model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Ernst &amp; Young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pertama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kali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diperkenalkan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tahun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2001.</a:t>
            </a:r>
          </a:p>
        </p:txBody>
      </p:sp>
      <p:pic>
        <p:nvPicPr>
          <p:cNvPr id="7170" name="Picture 2" descr="C:\Users\AFNAN\AppData\Local\Temp\ksohtml3924\wp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2031" y="3186601"/>
            <a:ext cx="11347938" cy="31673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04800" y="293077"/>
            <a:ext cx="11558954" cy="6119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37974" tIns="25392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Model Fraud Hexagon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terdiri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enam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faktor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pemicu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yaitu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Financial Pressure (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Tekanan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Opportunity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Kesempatan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Rationalization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Rasionalisasi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Capability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Personal Integrity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External Pressure (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Tekanan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375138" y="0"/>
            <a:ext cx="7097952" cy="859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28566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E.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75139" y="844062"/>
            <a:ext cx="11277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banyak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sebuah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Skimming: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mencuri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tunai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sebelum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dicatat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penggandaan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kwitansi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menggandakan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faktur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pembayaran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Penyelewengan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mencuri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menjualnya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ilegal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formulir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klaim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asuransi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membuat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klaim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memperbesar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klaim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asuransi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pengembalian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lebih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besar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pajak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memalsukan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pajak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menghindari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pajak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Manipulasi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biaya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dilaporkan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Ponzi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menawarkan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menjanjikan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pengembalian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tinggi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tetapi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sebenarnya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membayar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pengembalian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bagi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 lama.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pengadaan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kontrak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pengisian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survei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jajak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memalsukan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hasil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survei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tanda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tangan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legal,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kontrak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surat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kuasa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930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Keuangan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04800" y="867508"/>
            <a:ext cx="11582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salah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satu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dunia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bisnis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ketika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memanipulasi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memalsukan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menipu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pemangku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investor,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kreditor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regulator.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1692" y="515815"/>
            <a:ext cx="1155895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bentuk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Pendapatan</a:t>
            </a: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Palsu</a:t>
            </a:r>
            <a:endParaRPr kumimoji="0" lang="en-US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Biaya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Pengakuan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Palsu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Dokumen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en-US" sz="4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Tangan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98583" y="328246"/>
            <a:ext cx="1137138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terkenal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LcPeriod"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Skandal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Enron</a:t>
            </a: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WorldCom</a:t>
            </a: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Tyco</a:t>
            </a: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Satyam</a:t>
            </a:r>
          </a:p>
          <a:p>
            <a:pPr indent="360363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lphaL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Toshiba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05455" y="281354"/>
            <a:ext cx="34169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 smtClean="0">
                <a:latin typeface="Aharoni" pitchFamily="2" charset="-79"/>
                <a:cs typeface="Aharoni" pitchFamily="2" charset="-79"/>
              </a:rPr>
              <a:t>KONS</a:t>
            </a:r>
            <a:r>
              <a:rPr lang="id-ID" sz="5400" dirty="0" smtClean="0">
                <a:latin typeface="Aharoni" pitchFamily="2" charset="-79"/>
                <a:cs typeface="Aharoni" pitchFamily="2" charset="-79"/>
              </a:rPr>
              <a:t>E</a:t>
            </a:r>
            <a:r>
              <a:rPr lang="en-US" sz="5400" dirty="0" smtClean="0">
                <a:latin typeface="Aharoni" pitchFamily="2" charset="-79"/>
                <a:cs typeface="Aharoni" pitchFamily="2" charset="-79"/>
              </a:rPr>
              <a:t>P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15815" y="1312985"/>
            <a:ext cx="11277599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Defenisi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Segi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Fraud Hexagon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Laporan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514350" marR="0" lvl="0" indent="-5143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lphaUcPeriod"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1108076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76138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G.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Skema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5138" y="814645"/>
            <a:ext cx="1151206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kerugian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finansial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reputasi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8246" y="319951"/>
            <a:ext cx="1153550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skema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Mencuri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tunai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memasukkan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mencuri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menjualnya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inventaris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mobil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kredit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Pemalsuan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dokumen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dokumen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palsu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faktur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laporan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pengeluaran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membenarkan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aset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mencuri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persediaan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mentah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menjualnya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komputer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perangkat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telepon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menelpon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browsing internet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14400" lvl="1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supplier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supplier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membeli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dibeli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supplier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pembelian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murah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menjual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kembali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45476" y="375139"/>
            <a:ext cx="11183817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aset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terkenal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lain: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Lehman Brothers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Bernie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Madoff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AIG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Toshiba</a:t>
            </a:r>
          </a:p>
          <a:p>
            <a:pPr indent="360363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Skandal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FIFA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-422031" y="0"/>
            <a:ext cx="695267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0" rIns="3151782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H.</a:t>
            </a:r>
            <a:r>
              <a:rPr kumimoji="0" lang="en-US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endParaRPr kumimoji="0" lang="en-US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351692" y="1031631"/>
            <a:ext cx="1155895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jabatan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rangka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maupun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prosedur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melanggar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etika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moral.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sektor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sektor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swasta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sektor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secara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luas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merusak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kelola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pelayanan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publik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merugikan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manusia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menghambat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ekonomi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sosial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693" y="386587"/>
            <a:ext cx="1144172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 algn="just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Suap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pemberian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penerimaan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hadiah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imbalan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pantas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kapasitas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resmi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seringkali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dilarang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merusak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ketidakadilan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merusak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publik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institusi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00755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Nepotisme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586154" y="797169"/>
            <a:ext cx="109728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Nepotisme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perlakuan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khusus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preferensi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anggota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dekat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rangka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mereka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posisi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kesempatan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Praktik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umumnya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etis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karena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mengabaikan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kualifikasi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pengalaman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kompetensi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sebagai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dasar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pengambilan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4115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Pemerasan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04800" y="820615"/>
            <a:ext cx="11324491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Pemerasan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kriminal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ancaman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kekerasan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intimidasi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paksaan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memaksa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properti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layanan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keuntungan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lainnya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pribadi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Pemerasan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seringkali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melibatkan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eksploitasi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ketakutan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rasa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tidak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kerentanan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korban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taktik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ancaman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fisik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ancaman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reputasi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ancaman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bahkan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ancaman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keluarga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orang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dicintai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korban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8464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354" y="868068"/>
            <a:ext cx="1162929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tanggung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jawab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profesional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objektif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situasi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pribadi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penampilan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kompromi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kredibilitas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menjalankan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tugasnya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780" y="2252082"/>
            <a:ext cx="7627620" cy="17947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4699"/>
              </a:lnSpc>
            </a:pP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Terima</a:t>
            </a:r>
            <a:r>
              <a:rPr lang="en-US" sz="96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600" b="1" dirty="0" err="1" smtClean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endParaRPr lang="en-US" sz="9600" b="1" dirty="0">
              <a:solidFill>
                <a:schemeClr val="accent5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4055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71272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Defenisi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97170"/>
            <a:ext cx="3808590" cy="602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056" tIns="4761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Audit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04801" y="1348800"/>
            <a:ext cx="1153550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Detective audit (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disebut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juga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investigatif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jenis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mencari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penyelewengan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detective audit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menemukan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dapat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perbaikan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328246" y="539261"/>
            <a:ext cx="1141827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Contoh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teknik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detective audit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antara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lain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pemeriksaan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dokumen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catatan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wawancara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manajemen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pengamatan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lapangan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seperti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data mining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8246" y="350077"/>
            <a:ext cx="115824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60363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praktiknya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detective audit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biasanya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dugaan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detective audit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proaktif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memastikan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kepatuhan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42194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8923" y="867508"/>
            <a:ext cx="11277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audit,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menyelesaikan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utama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dari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memperoleh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menganalisis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menafsirkan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bukti-bukti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guna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arbitrasi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negosiasi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3603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situasi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kasus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penyalahgunaan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perselisihan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bisnis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proses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tuduhan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korupsi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45477" y="539260"/>
            <a:ext cx="1132449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tugas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yang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oleh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akuntan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investigatif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analisis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keuangan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mendukung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tuntutan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penyelesaian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gugatan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kesaksian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ahli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persidangan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mediasi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saran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kepada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perusahaan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upaya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mencegah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atau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hukum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masa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depan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4375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Lingkup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Audit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81355" y="797169"/>
            <a:ext cx="1155895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Audit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(fraud audit)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adalah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yang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tujuan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untuk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mendeteksi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dalam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suatu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organisasi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Ruang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lingkup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audit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tiga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hal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utama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deteksi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respons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="" xmlns:a16="http://schemas.microsoft.com/office/drawing/2014/main" id="{DD969ECB-05A8-4DFE-9BD5-E5A358130764}"/>
              </a:ext>
            </a:extLst>
          </p:cNvPr>
          <p:cNvSpPr txBox="1">
            <a:spLocks/>
          </p:cNvSpPr>
          <p:nvPr/>
        </p:nvSpPr>
        <p:spPr>
          <a:xfrm>
            <a:off x="4114799" y="6588894"/>
            <a:ext cx="4066674" cy="4291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kumimoji="0" lang="en-ID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Audit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Dan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Akuntansi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ID" b="0" i="0" u="none" strike="noStrike" kern="1200" cap="none" spc="0" normalizeH="0" noProof="0" dirty="0" err="1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Forensik</a:t>
            </a:r>
            <a:r>
              <a:rPr kumimoji="0" lang="en-ID" b="0" i="0" u="none" strike="noStrike" kern="1200" cap="none" spc="0" normalizeH="0" noProof="0" dirty="0" smtClean="0">
                <a:ln>
                  <a:noFill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ID" b="0" i="0" u="none" strike="noStrike" kern="1200" cap="none" spc="0" normalizeH="0" baseline="0" noProof="0" dirty="0" smtClean="0">
              <a:ln>
                <a:noFill/>
              </a:ln>
              <a:solidFill>
                <a:schemeClr val="accent5">
                  <a:lumMod val="60000"/>
                  <a:lumOff val="40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-890954" y="0"/>
            <a:ext cx="7351168" cy="64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37974" tIns="3174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Kecurangan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5477" y="955320"/>
            <a:ext cx="1123070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identifikasi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faktor-faktor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menyebabkan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kecurangan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penerapan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program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pelatihan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karyawan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13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799</Words>
  <Application>Microsoft Office PowerPoint</Application>
  <PresentationFormat>Custom</PresentationFormat>
  <Paragraphs>127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BAB 1 AUDIT KECURANGAN DAN AKUNTANSI FORENSIK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hidayatkampai</dc:creator>
  <cp:lastModifiedBy>ANDIN</cp:lastModifiedBy>
  <cp:revision>56</cp:revision>
  <dcterms:created xsi:type="dcterms:W3CDTF">2023-07-12T06:42:45Z</dcterms:created>
  <dcterms:modified xsi:type="dcterms:W3CDTF">2023-08-22T07:42:34Z</dcterms:modified>
</cp:coreProperties>
</file>