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1" r:id="rId3"/>
    <p:sldId id="309" r:id="rId4"/>
    <p:sldId id="310" r:id="rId5"/>
    <p:sldId id="315" r:id="rId6"/>
    <p:sldId id="316" r:id="rId7"/>
    <p:sldId id="317" r:id="rId8"/>
    <p:sldId id="318" r:id="rId9"/>
    <p:sldId id="311" r:id="rId10"/>
    <p:sldId id="304" r:id="rId11"/>
    <p:sldId id="312" r:id="rId12"/>
    <p:sldId id="319" r:id="rId13"/>
    <p:sldId id="321" r:id="rId14"/>
    <p:sldId id="313" r:id="rId15"/>
    <p:sldId id="314" r:id="rId16"/>
    <p:sldId id="320" r:id="rId17"/>
    <p:sldId id="322" r:id="rId18"/>
    <p:sldId id="274" r:id="rId19"/>
  </p:sldIdLst>
  <p:sldSz cx="9144000" cy="6858000" type="screen4x3"/>
  <p:notesSz cx="6761163" cy="99425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76" d="100"/>
          <a:sy n="76" d="100"/>
        </p:scale>
        <p:origin x="11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I.1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I.1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F1AD13-CA47-49F7-A8AD-713F69A359E8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5DD0B4-E8D9-4F25-AF82-11F30EDCEA92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A395C3-19F2-4EAF-ACD4-FD15506A9DC3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FC76AE-9254-477F-A541-AA8248BADCA4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918-46A8-4508-8CC7-0DF725631CA6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D804E4-66F3-43FD-BD01-54DA0C0A59D5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78ADB7-5E36-4855-8288-A5B153232FE3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F53CEF-FCCB-4D72-B655-C02AC178E95C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67E04A-195B-4385-949E-F87778B8D9D2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TEKNIK PENCARIAN &amp; PELACAKAN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121617-CB26-4424-95B9-E8ACFE3630AB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07/04/2025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987824" y="6356350"/>
            <a:ext cx="3384376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Kode MK :TIF19212,  MK : Kecerdasan Buatan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BREADTH FIRST SEARCH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2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Melebar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72816"/>
            <a:ext cx="8401080" cy="4585142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node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level 	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dikunjungi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dahulu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mengunjungi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node-node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>
                <a:latin typeface="Arial" pitchFamily="34" charset="0"/>
                <a:cs typeface="Arial" pitchFamily="34" charset="0"/>
              </a:rPr>
              <a:t> level n+1.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sv-SE" sz="2400" dirty="0">
                <a:latin typeface="Arial" pitchFamily="34" charset="0"/>
                <a:cs typeface="Arial" pitchFamily="34" charset="0"/>
              </a:rPr>
              <a:t>Mulai dari node akar terus ke level ke-1 dari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berpindah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level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berikutnya</a:t>
            </a:r>
            <a:endParaRPr lang="it-IT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level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ditemukan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dilanjutkan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level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berikutnya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dst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…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terpenuhi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memori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sulit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diimplementasikan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nyata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CADDFC3-7FBE-4BBB-839E-5C5175990256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15816" y="6356350"/>
            <a:ext cx="3456384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03252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BREADTH FIRST SEARCH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2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Melebar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72816"/>
            <a:ext cx="8401080" cy="458514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None/>
            </a:pPr>
            <a:r>
              <a:rPr lang="fi-FI" sz="2400" dirty="0">
                <a:latin typeface="Arial" pitchFamily="34" charset="0"/>
                <a:cs typeface="Arial" pitchFamily="34" charset="0"/>
              </a:rPr>
              <a:t>	-  Tidak akan menemui jalan buntu</a:t>
            </a:r>
          </a:p>
          <a:p>
            <a:pPr marL="623888" indent="-277813">
              <a:buFontTx/>
              <a:buChar char="-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breadth-first search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  </a:t>
            </a:r>
            <a:r>
              <a:rPr lang="fi-FI" sz="2400" dirty="0">
                <a:latin typeface="Arial" pitchFamily="34" charset="0"/>
                <a:cs typeface="Arial" pitchFamily="34" charset="0"/>
              </a:rPr>
              <a:t>menemukannya</a:t>
            </a:r>
          </a:p>
          <a:p>
            <a:pPr marL="682625" indent="-336550">
              <a:buFontTx/>
              <a:buChar char="-"/>
            </a:pPr>
            <a:r>
              <a:rPr lang="fi-FI" sz="2400" dirty="0">
                <a:latin typeface="Arial" pitchFamily="34" charset="0"/>
                <a:cs typeface="Arial" pitchFamily="34" charset="0"/>
              </a:rPr>
              <a:t>jika ada lebih dari satu solusi, maka solusi minimum akan ditemukan.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</a:t>
            </a:r>
          </a:p>
          <a:p>
            <a:pPr marL="623888" indent="-277813">
              <a:buFontTx/>
              <a:buChar char="-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memori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cukup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banyak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623888" indent="-277813">
              <a:buFontTx/>
              <a:buChar char="-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cukup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lama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FE30CAE-F287-4A7D-AA0F-F1C6393F6D34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58294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BREADTH FIRST SEARCH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2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Melebar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FE30CAE-F287-4A7D-AA0F-F1C6393F6D34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371600"/>
            <a:ext cx="7239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201194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B480C-EF43-12D2-1985-AC8A7616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FFEEE-EEFE-155F-0462-F50EEB634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marL="400050" lvl="1" indent="0" algn="just">
              <a:buNone/>
            </a:pPr>
            <a:r>
              <a:rPr lang="en-US" dirty="0"/>
              <a:t>BFS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terpendek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dua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rute</a:t>
            </a:r>
            <a:r>
              <a:rPr lang="en-US" dirty="0"/>
              <a:t> </a:t>
            </a:r>
            <a:r>
              <a:rPr lang="en-US" dirty="0" err="1"/>
              <a:t>tercepat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mentransfer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internet.</a:t>
            </a:r>
          </a:p>
          <a:p>
            <a:pPr algn="just">
              <a:buFont typeface="+mj-lt"/>
              <a:buAutoNum type="arabicPeriod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endParaRPr lang="en-US" dirty="0"/>
          </a:p>
          <a:p>
            <a:pPr marL="400050" lvl="1" indent="0" algn="just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, BFS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terpendek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teroptimal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rute</a:t>
            </a:r>
            <a:r>
              <a:rPr lang="en-US" dirty="0"/>
              <a:t> bus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kereta</a:t>
            </a:r>
            <a:r>
              <a:rPr lang="en-US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err="1"/>
              <a:t>Robotika</a:t>
            </a:r>
            <a:r>
              <a:rPr lang="en-US" dirty="0"/>
              <a:t> dan </a:t>
            </a:r>
            <a:r>
              <a:rPr lang="en-US" dirty="0" err="1"/>
              <a:t>Kecerdasan</a:t>
            </a:r>
            <a:r>
              <a:rPr lang="en-US" dirty="0"/>
              <a:t> </a:t>
            </a:r>
            <a:r>
              <a:rPr lang="en-US" dirty="0" err="1"/>
              <a:t>Buatan</a:t>
            </a:r>
            <a:endParaRPr lang="en-US" dirty="0"/>
          </a:p>
          <a:p>
            <a:pPr marL="400050" lvl="1" indent="0" algn="just">
              <a:buNone/>
            </a:pPr>
            <a:r>
              <a:rPr lang="en-US" dirty="0"/>
              <a:t>BFS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pada </a:t>
            </a:r>
            <a:r>
              <a:rPr lang="en-US" dirty="0" err="1"/>
              <a:t>navigasi</a:t>
            </a:r>
            <a:r>
              <a:rPr lang="en-US" dirty="0"/>
              <a:t> robot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agen</a:t>
            </a:r>
            <a:r>
              <a:rPr lang="en-US" dirty="0"/>
              <a:t> AI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menjelajahi</a:t>
            </a:r>
            <a:r>
              <a:rPr lang="en-US" dirty="0"/>
              <a:t> area </a:t>
            </a:r>
            <a:r>
              <a:rPr lang="en-US" dirty="0" err="1"/>
              <a:t>baru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robot </a:t>
            </a:r>
            <a:r>
              <a:rPr lang="en-US" dirty="0" err="1"/>
              <a:t>penyedot</a:t>
            </a:r>
            <a:r>
              <a:rPr lang="en-US" dirty="0"/>
              <a:t> </a:t>
            </a:r>
            <a:r>
              <a:rPr lang="en-US" dirty="0" err="1"/>
              <a:t>debu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</a:t>
            </a:r>
            <a:r>
              <a:rPr lang="en-US" dirty="0" err="1"/>
              <a:t>dibersihkan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pPr marL="400050" lvl="1" indent="0" algn="just">
              <a:buNone/>
            </a:pPr>
            <a:r>
              <a:rPr lang="en-US" dirty="0"/>
              <a:t>BFS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yang paling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graf</a:t>
            </a:r>
            <a:r>
              <a:rPr lang="en-US" dirty="0"/>
              <a:t> "</a:t>
            </a:r>
            <a:r>
              <a:rPr lang="en-US" dirty="0" err="1"/>
              <a:t>pertemanan</a:t>
            </a:r>
            <a:r>
              <a:rPr lang="en-US" dirty="0"/>
              <a:t>"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koneksi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dua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0E139-2A25-7DCF-F45E-5DED36852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4536D-9CBC-2B53-8B47-02DBA1F7A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81947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DEPTH FIRST SEARCH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2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988840"/>
            <a:ext cx="8401080" cy="4369118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anaknya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dimulai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node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level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tinggi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diulangi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ditemukannya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7E41D326-AA57-41D2-957C-F3811BD3F65D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76353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DEPTH FIRST SEARCH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2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1764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	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memori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kecil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-	Akan </a:t>
            </a:r>
            <a:r>
              <a:rPr lang="fi-FI" sz="2400" dirty="0">
                <a:latin typeface="Arial" pitchFamily="34" charset="0"/>
                <a:cs typeface="Arial" pitchFamily="34" charset="0"/>
              </a:rPr>
              <a:t>menemukan solusi tanpa harus menguji lebih banyak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FontTx/>
              <a:buChar char="-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Memungkinkan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ditemukannya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diharapkan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fi-FI" sz="2400" dirty="0">
                <a:latin typeface="Arial" pitchFamily="34" charset="0"/>
                <a:cs typeface="Arial" pitchFamily="34" charset="0"/>
              </a:rPr>
              <a:t>Hanya akan menemukan 1 solusi pada setiap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7E6F5D5-4151-4D73-98EE-02B1ABAB72B4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528392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1536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DEPTH FIRST SEARCH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2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7E6F5D5-4151-4D73-98EE-02B1ABAB72B4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528392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371600"/>
            <a:ext cx="7696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7249021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21889-C2D8-5C4E-1157-FFD96690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E68C3-F0A4-0D11-B338-6669DA464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Labirin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Peta</a:t>
            </a:r>
          </a:p>
          <a:p>
            <a:pPr marL="400050" lvl="1" indent="0" algn="just">
              <a:buNone/>
            </a:pPr>
            <a:r>
              <a:rPr lang="en-US" dirty="0"/>
              <a:t>DFS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game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labirin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peta</a:t>
            </a:r>
            <a:r>
              <a:rPr lang="en-US" dirty="0"/>
              <a:t>. DFS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Pemrosesan</a:t>
            </a:r>
            <a:r>
              <a:rPr lang="en-US" dirty="0"/>
              <a:t> Gambar</a:t>
            </a:r>
          </a:p>
          <a:p>
            <a:pPr marL="400050" lvl="1" indent="0" algn="just">
              <a:buNone/>
            </a:pPr>
            <a:r>
              <a:rPr lang="en-US" dirty="0"/>
              <a:t>DFS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segmentasi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menjelajahi</a:t>
            </a:r>
            <a:r>
              <a:rPr lang="en-US" dirty="0"/>
              <a:t> </a:t>
            </a:r>
            <a:r>
              <a:rPr lang="en-US" dirty="0" err="1"/>
              <a:t>piksel-piksel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wilayah.</a:t>
            </a:r>
          </a:p>
          <a:p>
            <a:pPr algn="just"/>
            <a:r>
              <a:rPr lang="en-US" dirty="0" err="1"/>
              <a:t>Penyelesaian</a:t>
            </a:r>
            <a:r>
              <a:rPr lang="en-US" dirty="0"/>
              <a:t> Puzzle</a:t>
            </a:r>
          </a:p>
          <a:p>
            <a:pPr marL="400050" lvl="1" indent="0" algn="just">
              <a:buNone/>
            </a:pPr>
            <a:r>
              <a:rPr lang="en-US" dirty="0"/>
              <a:t>DFS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AI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puzzle yang </a:t>
            </a:r>
            <a:r>
              <a:rPr lang="en-US" dirty="0" err="1"/>
              <a:t>rumit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Sudoku, </a:t>
            </a:r>
            <a:r>
              <a:rPr lang="en-US" dirty="0" err="1"/>
              <a:t>catur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teka-teki</a:t>
            </a:r>
            <a:r>
              <a:rPr lang="en-US" dirty="0"/>
              <a:t> </a:t>
            </a:r>
            <a:r>
              <a:rPr lang="en-US" dirty="0" err="1"/>
              <a:t>rubik</a:t>
            </a:r>
            <a:r>
              <a:rPr lang="en-US" dirty="0"/>
              <a:t>.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beralih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lain.</a:t>
            </a:r>
          </a:p>
          <a:p>
            <a:pPr algn="just"/>
            <a:r>
              <a:rPr lang="en-US" dirty="0" err="1"/>
              <a:t>Genealogis</a:t>
            </a:r>
            <a:r>
              <a:rPr lang="en-US" dirty="0"/>
              <a:t> dan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400050" lvl="1" indent="0" algn="just">
              <a:buNone/>
            </a:pPr>
            <a:r>
              <a:rPr lang="en-US" dirty="0"/>
              <a:t>DFS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menjelajahi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unit.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A9E7A-CFE1-6D74-FD13-134794829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1688A-7456-AF5F-B39A-231474923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846382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F093-B8BD-446E-BAAC-6E429D841E07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Pencarian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Empat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Pemecahan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Pencarian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>
                <a:latin typeface="Arial" pitchFamily="34" charset="0"/>
                <a:cs typeface="Arial" pitchFamily="34" charset="0"/>
              </a:rPr>
              <a:t>Breadth First Search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Pendahuluan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Algoritma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Kelemahan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Analsis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</a:p>
          <a:p>
            <a:pPr lvl="0"/>
            <a:r>
              <a:rPr lang="en-US" dirty="0">
                <a:latin typeface="Arial" pitchFamily="34" charset="0"/>
                <a:cs typeface="Arial" pitchFamily="34" charset="0"/>
              </a:rPr>
              <a:t>Depth First Search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Pendahuluan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Algoritma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Kelemahan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Analsis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Waktu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D60D-8F34-4263-9222-6BA4948D3766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384376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KONSEP PENCARIAN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solusi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Solusi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lintasan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</a:t>
            </a: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sekarang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awal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Tujuan-solusi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9CFB-8974-428B-B2A5-DE24060E5046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384376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30246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EMPAT TEKNIK PEMECAHAN MASALAH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F595-E7D2-49D7-84C6-36CEBA403E54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15817" y="6356350"/>
            <a:ext cx="3383094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3260436" y="1643050"/>
            <a:ext cx="2447925" cy="676292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ARTIFICIAL INTELLIGENCE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841086" y="3290892"/>
            <a:ext cx="1381125" cy="381000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SEARCHING</a:t>
            </a:r>
            <a:endParaRPr kumimoji="0" 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600" b="1" dirty="0">
                <a:latin typeface="Calibri" pitchFamily="34" charset="0"/>
              </a:rPr>
              <a:t>Teknik Pencarian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2803236" y="3262317"/>
            <a:ext cx="1381125" cy="381000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REASONING</a:t>
            </a:r>
            <a:endParaRPr kumimoji="0" 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600" b="1" dirty="0">
                <a:latin typeface="Calibri" pitchFamily="34" charset="0"/>
              </a:rPr>
              <a:t>Teknik P</a:t>
            </a:r>
            <a:r>
              <a:rPr lang="en-US" sz="1600" b="1" dirty="0">
                <a:latin typeface="Calibri" pitchFamily="34" charset="0"/>
              </a:rPr>
              <a:t>e</a:t>
            </a:r>
            <a:r>
              <a:rPr lang="id-ID" sz="1600" b="1" dirty="0">
                <a:latin typeface="Calibri" pitchFamily="34" charset="0"/>
              </a:rPr>
              <a:t>nalaran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4917786" y="3262317"/>
            <a:ext cx="1381125" cy="381000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PLANNING</a:t>
            </a:r>
            <a:endParaRPr kumimoji="0" 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b="1" dirty="0">
                <a:latin typeface="Calibri" pitchFamily="34" charset="0"/>
              </a:rPr>
              <a:t>Sub Masalah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 Box 25"/>
          <p:cNvSpPr txBox="1">
            <a:spLocks noChangeArrowheads="1"/>
          </p:cNvSpPr>
          <p:nvPr/>
        </p:nvSpPr>
        <p:spPr bwMode="auto">
          <a:xfrm>
            <a:off x="6860886" y="3243267"/>
            <a:ext cx="1381125" cy="381000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LEARNING</a:t>
            </a:r>
            <a:endParaRPr kumimoji="0" 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d-ID" sz="1600" b="1" dirty="0">
                <a:latin typeface="Calibri" pitchFamily="34" charset="0"/>
              </a:rPr>
              <a:t>Teknik Pembelajaran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357158" y="4424367"/>
            <a:ext cx="1998403" cy="1457325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BLIND/UN-INFORMED SEARCH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METODE PENCARIAN HEURISTIK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FUNGSI HEURISTIK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2571736" y="4424367"/>
            <a:ext cx="1864014" cy="1433525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PROPORTIONAL LOGIC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FIRST ORDER LOGIC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FUZZY SYSTEMS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4746336" y="4433892"/>
            <a:ext cx="1897366" cy="1424000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GOAL STACK PLANNING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CONSTRAINT POSTING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6822786" y="4405317"/>
            <a:ext cx="1892618" cy="1452575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DECISION TREE LEARNING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NEURAL NETWORK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GENETIC ALGORITHM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6" name="AutoShape 30"/>
          <p:cNvCxnSpPr>
            <a:cxnSpLocks noChangeShapeType="1"/>
          </p:cNvCxnSpPr>
          <p:nvPr/>
        </p:nvCxnSpPr>
        <p:spPr bwMode="auto">
          <a:xfrm>
            <a:off x="4451061" y="2319342"/>
            <a:ext cx="0" cy="4667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" name="AutoShape 31"/>
          <p:cNvCxnSpPr>
            <a:cxnSpLocks noChangeShapeType="1"/>
          </p:cNvCxnSpPr>
          <p:nvPr/>
        </p:nvCxnSpPr>
        <p:spPr bwMode="auto">
          <a:xfrm>
            <a:off x="1498311" y="2786067"/>
            <a:ext cx="6219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8" name="AutoShape 32"/>
          <p:cNvCxnSpPr>
            <a:cxnSpLocks noChangeShapeType="1"/>
          </p:cNvCxnSpPr>
          <p:nvPr/>
        </p:nvCxnSpPr>
        <p:spPr bwMode="auto">
          <a:xfrm>
            <a:off x="1498311" y="2786067"/>
            <a:ext cx="0" cy="476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" name="AutoShape 33"/>
          <p:cNvCxnSpPr>
            <a:cxnSpLocks noChangeShapeType="1"/>
          </p:cNvCxnSpPr>
          <p:nvPr/>
        </p:nvCxnSpPr>
        <p:spPr bwMode="auto">
          <a:xfrm>
            <a:off x="3498561" y="2795592"/>
            <a:ext cx="0" cy="476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" name="AutoShape 34"/>
          <p:cNvCxnSpPr>
            <a:cxnSpLocks noChangeShapeType="1"/>
          </p:cNvCxnSpPr>
          <p:nvPr/>
        </p:nvCxnSpPr>
        <p:spPr bwMode="auto">
          <a:xfrm>
            <a:off x="5565486" y="2786067"/>
            <a:ext cx="0" cy="476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1" name="AutoShape 35"/>
          <p:cNvCxnSpPr>
            <a:cxnSpLocks noChangeShapeType="1"/>
          </p:cNvCxnSpPr>
          <p:nvPr/>
        </p:nvCxnSpPr>
        <p:spPr bwMode="auto">
          <a:xfrm>
            <a:off x="7708611" y="2795592"/>
            <a:ext cx="0" cy="476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" name="AutoShape 36"/>
          <p:cNvCxnSpPr>
            <a:cxnSpLocks noChangeShapeType="1"/>
          </p:cNvCxnSpPr>
          <p:nvPr/>
        </p:nvCxnSpPr>
        <p:spPr bwMode="auto">
          <a:xfrm>
            <a:off x="1498311" y="3719517"/>
            <a:ext cx="0" cy="685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3" name="AutoShape 37"/>
          <p:cNvCxnSpPr>
            <a:cxnSpLocks noChangeShapeType="1"/>
          </p:cNvCxnSpPr>
          <p:nvPr/>
        </p:nvCxnSpPr>
        <p:spPr bwMode="auto">
          <a:xfrm>
            <a:off x="3498561" y="3709992"/>
            <a:ext cx="0" cy="685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4" name="AutoShape 38"/>
          <p:cNvCxnSpPr>
            <a:cxnSpLocks noChangeShapeType="1"/>
          </p:cNvCxnSpPr>
          <p:nvPr/>
        </p:nvCxnSpPr>
        <p:spPr bwMode="auto">
          <a:xfrm>
            <a:off x="5565486" y="3719517"/>
            <a:ext cx="0" cy="685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5" name="AutoShape 39"/>
          <p:cNvCxnSpPr>
            <a:cxnSpLocks noChangeShapeType="1"/>
          </p:cNvCxnSpPr>
          <p:nvPr/>
        </p:nvCxnSpPr>
        <p:spPr bwMode="auto">
          <a:xfrm>
            <a:off x="7708611" y="3671892"/>
            <a:ext cx="0" cy="685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412880835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SEARCHING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mempresentasikan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state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sistematis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pembangkitan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pengujian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state-state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initial state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ditemukan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goal state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Searching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rute</a:t>
            </a:r>
            <a:r>
              <a:rPr lang="en-US" dirty="0">
                <a:latin typeface="Arial" pitchFamily="34" charset="0"/>
                <a:cs typeface="Arial" pitchFamily="34" charset="0"/>
              </a:rPr>
              <a:t> optimum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memandu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perjalanan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misal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swedia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taksi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dilengkapi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GPS (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Global Positioning System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r>
              <a:rPr lang="id-ID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8709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penalaran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logic (mathematics tools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merepresentasikan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memanipulasi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). </a:t>
            </a:r>
          </a:p>
          <a:p>
            <a:pPr marL="0" indent="0"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Reasoning : software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permainan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catur</a:t>
            </a:r>
            <a:r>
              <a:rPr lang="en-US" dirty="0">
                <a:latin typeface="Arial" pitchFamily="34" charset="0"/>
                <a:cs typeface="Arial" pitchFamily="34" charset="0"/>
              </a:rPr>
              <a:t> HITECH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AI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berhasil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mengalahkan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grandmaster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dirty="0">
                <a:latin typeface="Arial" pitchFamily="34" charset="0"/>
                <a:cs typeface="Arial" pitchFamily="34" charset="0"/>
              </a:rPr>
              <a:t> Arnold Danker</a:t>
            </a:r>
            <a:r>
              <a:rPr lang="id-ID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4520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metode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memecah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sub-sub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kecil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menyelesaikan</a:t>
            </a:r>
            <a:r>
              <a:rPr lang="en-US" dirty="0">
                <a:latin typeface="Arial" pitchFamily="34" charset="0"/>
                <a:cs typeface="Arial" pitchFamily="34" charset="0"/>
              </a:rPr>
              <a:t> sub-sub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demi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menggabungkan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solusi-solusi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sub-sub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solusi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lengkap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mengingat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menangani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interaksi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sub-sub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. Planning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manufaktur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robotik</a:t>
            </a:r>
            <a:r>
              <a:rPr lang="en-US" dirty="0">
                <a:latin typeface="Arial" pitchFamily="34" charset="0"/>
                <a:cs typeface="Arial" pitchFamily="34" charset="0"/>
              </a:rPr>
              <a:t>. Software Optimum –AIV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>
                <a:latin typeface="Arial" pitchFamily="34" charset="0"/>
                <a:cs typeface="Arial" pitchFamily="34" charset="0"/>
              </a:rPr>
              <a:t> planner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European Space Agency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perakitan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pesawat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terbang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666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otomatis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menemukan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diharapkan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data-data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pernah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ketahui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Learning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transportasi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Software ALVINN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mobil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dikemudikan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  <a:sym typeface="Wingdings"/>
              </a:rPr>
              <a:t>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JST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dilatih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gambar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raya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ditangkap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kamera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mobil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pPr/>
              <a:t>07/04/2025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7773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TEKNIK – TEKNIK PENCARIAN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Blind Search/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</a:t>
            </a:r>
          </a:p>
          <a:p>
            <a:pPr marL="465138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Breadth-First Search (BFS) dan Depth-First Search (DFS)</a:t>
            </a:r>
          </a:p>
          <a:p>
            <a:pPr marL="406400" indent="-406400" algn="just">
              <a:buNone/>
              <a:tabLst>
                <a:tab pos="40640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2. 	Heuristic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Serarch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Terbimbing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</a:t>
            </a:r>
          </a:p>
          <a:p>
            <a:pPr marL="465138" indent="0" algn="just"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Pendakian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Bukit (Hill Climbing) dan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(Best First Search)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B7771-15DC-4029-B806-40D7B8EC0A3A}" type="datetime1">
              <a:rPr lang="id-ID" smtClean="0"/>
              <a:pPr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456384" cy="365125"/>
          </a:xfrm>
        </p:spPr>
        <p:txBody>
          <a:bodyPr/>
          <a:lstStyle/>
          <a:p>
            <a:r>
              <a:rPr lang="en-US"/>
              <a:t>Kode MK :TIF19212,  MK : Kecerdasan Buatan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255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3664</TotalTime>
  <Words>1071</Words>
  <Application>Microsoft Office PowerPoint</Application>
  <PresentationFormat>On-screen Show (4:3)</PresentationFormat>
  <Paragraphs>139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PowerPoint Presentation</vt:lpstr>
      <vt:lpstr>OUTLINE</vt:lpstr>
      <vt:lpstr>KONSEP PENCARIAN</vt:lpstr>
      <vt:lpstr>EMPAT TEKNIK PEMECAHAN MASALAH</vt:lpstr>
      <vt:lpstr>SEARCHING</vt:lpstr>
      <vt:lpstr>REASONING</vt:lpstr>
      <vt:lpstr>PLANNING</vt:lpstr>
      <vt:lpstr>LEARNING</vt:lpstr>
      <vt:lpstr>TEKNIK – TEKNIK PENCARIAN</vt:lpstr>
      <vt:lpstr>BREADTH FIRST SEARCH  (Pencarian Melebar Pertama)</vt:lpstr>
      <vt:lpstr>BREADTH FIRST SEARCH  (Pencarian Melebar Pertama)</vt:lpstr>
      <vt:lpstr>BREADTH FIRST SEARCH  (Pencarian Melebar Pertama)</vt:lpstr>
      <vt:lpstr>Contoh implementasi</vt:lpstr>
      <vt:lpstr>DEPTH FIRST SEARCH  (Pencarian Kedalam Pertama)</vt:lpstr>
      <vt:lpstr>DEPTH FIRST SEARCH  (Pencarian Kedalam Pertama)</vt:lpstr>
      <vt:lpstr>DEPTH FIRST SEARCH  (Pencarian Kedalam Pertama)</vt:lpstr>
      <vt:lpstr>Contoh implementasi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Sri Lestari</cp:lastModifiedBy>
  <cp:revision>431</cp:revision>
  <cp:lastPrinted>2015-09-17T08:41:14Z</cp:lastPrinted>
  <dcterms:created xsi:type="dcterms:W3CDTF">2010-04-18T12:06:30Z</dcterms:created>
  <dcterms:modified xsi:type="dcterms:W3CDTF">2025-04-08T07:55:39Z</dcterms:modified>
</cp:coreProperties>
</file>