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525000" cy="13455650"/>
  <p:notesSz cx="9525000" cy="134556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1362" y="-4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14375" y="4171251"/>
            <a:ext cx="8096250" cy="28256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28750" y="7535164"/>
            <a:ext cx="6667500" cy="33639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515475" y="254"/>
            <a:ext cx="9525" cy="13449300"/>
          </a:xfrm>
          <a:custGeom>
            <a:avLst/>
            <a:gdLst/>
            <a:ahLst/>
            <a:cxnLst/>
            <a:rect l="l" t="t" r="r" b="b"/>
            <a:pathLst>
              <a:path w="9525" h="13449300">
                <a:moveTo>
                  <a:pt x="0" y="0"/>
                </a:moveTo>
                <a:lnTo>
                  <a:pt x="0" y="13449299"/>
                </a:lnTo>
                <a:lnTo>
                  <a:pt x="9524" y="13449299"/>
                </a:lnTo>
                <a:lnTo>
                  <a:pt x="9524" y="0"/>
                </a:lnTo>
                <a:lnTo>
                  <a:pt x="0" y="0"/>
                </a:lnTo>
                <a:close/>
              </a:path>
            </a:pathLst>
          </a:custGeom>
          <a:solidFill>
            <a:srgbClr val="E9E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300" b="0" i="0">
                <a:solidFill>
                  <a:srgbClr val="63491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634915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300" b="0" i="0">
                <a:solidFill>
                  <a:srgbClr val="63491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76250" y="3094799"/>
            <a:ext cx="4143375" cy="88807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905375" y="3094799"/>
            <a:ext cx="4143375" cy="88807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300" b="0" i="0">
                <a:solidFill>
                  <a:srgbClr val="63491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515475" y="254"/>
            <a:ext cx="9525" cy="13449300"/>
          </a:xfrm>
          <a:custGeom>
            <a:avLst/>
            <a:gdLst/>
            <a:ahLst/>
            <a:cxnLst/>
            <a:rect l="l" t="t" r="r" b="b"/>
            <a:pathLst>
              <a:path w="9525" h="13449300">
                <a:moveTo>
                  <a:pt x="0" y="0"/>
                </a:moveTo>
                <a:lnTo>
                  <a:pt x="0" y="13449299"/>
                </a:lnTo>
                <a:lnTo>
                  <a:pt x="9524" y="13449299"/>
                </a:lnTo>
                <a:lnTo>
                  <a:pt x="9524" y="0"/>
                </a:lnTo>
                <a:lnTo>
                  <a:pt x="0" y="0"/>
                </a:lnTo>
                <a:close/>
              </a:path>
            </a:pathLst>
          </a:custGeom>
          <a:solidFill>
            <a:srgbClr val="E9E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254"/>
            <a:ext cx="9525" cy="13449300"/>
          </a:xfrm>
          <a:custGeom>
            <a:avLst/>
            <a:gdLst/>
            <a:ahLst/>
            <a:cxnLst/>
            <a:rect l="l" t="t" r="r" b="b"/>
            <a:pathLst>
              <a:path w="9525" h="13449300">
                <a:moveTo>
                  <a:pt x="0" y="13449299"/>
                </a:moveTo>
                <a:lnTo>
                  <a:pt x="9525" y="13449299"/>
                </a:lnTo>
                <a:lnTo>
                  <a:pt x="9525" y="0"/>
                </a:lnTo>
                <a:lnTo>
                  <a:pt x="0" y="0"/>
                </a:lnTo>
                <a:lnTo>
                  <a:pt x="0" y="13449299"/>
                </a:lnTo>
                <a:close/>
              </a:path>
            </a:pathLst>
          </a:custGeom>
          <a:solidFill>
            <a:srgbClr val="E9E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81611" y="469314"/>
            <a:ext cx="1391284" cy="8369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300" b="0" i="0">
                <a:solidFill>
                  <a:srgbClr val="63491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09433" y="5383603"/>
            <a:ext cx="6906132" cy="66205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634915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238500" y="12513755"/>
            <a:ext cx="3048000" cy="6727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76250" y="12513755"/>
            <a:ext cx="2190750" cy="6727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858000" y="12513755"/>
            <a:ext cx="2190750" cy="6727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515475" y="0"/>
            <a:ext cx="9525" cy="13451205"/>
          </a:xfrm>
          <a:custGeom>
            <a:avLst/>
            <a:gdLst/>
            <a:ahLst/>
            <a:cxnLst/>
            <a:rect l="l" t="t" r="r" b="b"/>
            <a:pathLst>
              <a:path w="9525" h="13451205">
                <a:moveTo>
                  <a:pt x="9525" y="0"/>
                </a:moveTo>
                <a:lnTo>
                  <a:pt x="0" y="0"/>
                </a:lnTo>
                <a:lnTo>
                  <a:pt x="0" y="13450824"/>
                </a:lnTo>
                <a:lnTo>
                  <a:pt x="9525" y="13450824"/>
                </a:lnTo>
                <a:lnTo>
                  <a:pt x="9525" y="0"/>
                </a:lnTo>
                <a:close/>
              </a:path>
            </a:pathLst>
          </a:custGeom>
          <a:solidFill>
            <a:srgbClr val="E9E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525" cy="13451205"/>
          </a:xfrm>
          <a:custGeom>
            <a:avLst/>
            <a:gdLst/>
            <a:ahLst/>
            <a:cxnLst/>
            <a:rect l="l" t="t" r="r" b="b"/>
            <a:pathLst>
              <a:path w="9525" h="13451205">
                <a:moveTo>
                  <a:pt x="9525" y="0"/>
                </a:moveTo>
                <a:lnTo>
                  <a:pt x="0" y="0"/>
                </a:lnTo>
                <a:lnTo>
                  <a:pt x="0" y="13450824"/>
                </a:lnTo>
                <a:lnTo>
                  <a:pt x="9525" y="13450824"/>
                </a:lnTo>
                <a:lnTo>
                  <a:pt x="9525" y="0"/>
                </a:lnTo>
                <a:close/>
              </a:path>
            </a:pathLst>
          </a:custGeom>
          <a:solidFill>
            <a:srgbClr val="E9E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1309433" y="5383603"/>
            <a:ext cx="6906132" cy="544681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1155">
              <a:lnSpc>
                <a:spcPct val="100000"/>
              </a:lnSpc>
              <a:spcBef>
                <a:spcPts val="95"/>
              </a:spcBef>
            </a:pPr>
            <a:r>
              <a:rPr dirty="0"/>
              <a:t>Pada</a:t>
            </a:r>
            <a:r>
              <a:rPr spc="-75" dirty="0"/>
              <a:t> </a:t>
            </a:r>
            <a:r>
              <a:rPr spc="75" dirty="0" err="1"/>
              <a:t>pertemuan</a:t>
            </a:r>
            <a:r>
              <a:rPr spc="-65" dirty="0"/>
              <a:t> </a:t>
            </a:r>
            <a:r>
              <a:rPr dirty="0"/>
              <a:t>ke-</a:t>
            </a:r>
            <a:r>
              <a:rPr spc="70" dirty="0"/>
              <a:t>2</a:t>
            </a:r>
            <a:r>
              <a:rPr spc="-60" dirty="0"/>
              <a:t> </a:t>
            </a:r>
            <a:r>
              <a:rPr dirty="0"/>
              <a:t>ini,</a:t>
            </a:r>
            <a:r>
              <a:rPr spc="-70" dirty="0"/>
              <a:t> </a:t>
            </a:r>
            <a:r>
              <a:rPr dirty="0"/>
              <a:t>kita</a:t>
            </a:r>
            <a:r>
              <a:rPr spc="-75" dirty="0"/>
              <a:t> </a:t>
            </a:r>
            <a:r>
              <a:rPr dirty="0"/>
              <a:t>akan</a:t>
            </a:r>
            <a:r>
              <a:rPr spc="-60" dirty="0"/>
              <a:t> </a:t>
            </a:r>
            <a:r>
              <a:rPr spc="45" dirty="0"/>
              <a:t>mengenal</a:t>
            </a:r>
          </a:p>
          <a:p>
            <a:pPr marL="338455">
              <a:lnSpc>
                <a:spcPct val="100000"/>
              </a:lnSpc>
              <a:spcBef>
                <a:spcPts val="10"/>
              </a:spcBef>
            </a:pPr>
            <a:endParaRPr sz="2400" dirty="0"/>
          </a:p>
          <a:p>
            <a:pPr marL="351155" marR="160655">
              <a:lnSpc>
                <a:spcPct val="64300"/>
              </a:lnSpc>
            </a:pPr>
            <a:r>
              <a:rPr spc="60" dirty="0"/>
              <a:t>lebih</a:t>
            </a:r>
            <a:r>
              <a:rPr spc="-105" dirty="0"/>
              <a:t> </a:t>
            </a:r>
            <a:r>
              <a:rPr dirty="0"/>
              <a:t>jauh</a:t>
            </a:r>
            <a:r>
              <a:rPr spc="25" dirty="0"/>
              <a:t> </a:t>
            </a:r>
            <a:r>
              <a:rPr spc="55" dirty="0"/>
              <a:t>mengenai</a:t>
            </a:r>
            <a:r>
              <a:rPr spc="-110" dirty="0"/>
              <a:t> </a:t>
            </a:r>
            <a:r>
              <a:rPr spc="60" dirty="0"/>
              <a:t>material</a:t>
            </a:r>
            <a:r>
              <a:rPr spc="-114" dirty="0"/>
              <a:t> </a:t>
            </a:r>
            <a:r>
              <a:rPr dirty="0"/>
              <a:t>kertas.</a:t>
            </a:r>
            <a:r>
              <a:rPr spc="-110" dirty="0"/>
              <a:t> </a:t>
            </a:r>
            <a:r>
              <a:rPr spc="-25" dirty="0"/>
              <a:t>Jika</a:t>
            </a:r>
            <a:r>
              <a:rPr spc="-110" dirty="0"/>
              <a:t> </a:t>
            </a:r>
            <a:r>
              <a:rPr spc="-10" dirty="0"/>
              <a:t>biasanya </a:t>
            </a:r>
            <a:r>
              <a:rPr dirty="0"/>
              <a:t>kertas</a:t>
            </a:r>
            <a:r>
              <a:rPr spc="85" dirty="0"/>
              <a:t> </a:t>
            </a:r>
            <a:r>
              <a:rPr spc="50" dirty="0"/>
              <a:t>direspon</a:t>
            </a:r>
            <a:r>
              <a:rPr spc="80" dirty="0"/>
              <a:t> </a:t>
            </a:r>
            <a:r>
              <a:rPr dirty="0"/>
              <a:t>dan</a:t>
            </a:r>
            <a:r>
              <a:rPr spc="80" dirty="0"/>
              <a:t> </a:t>
            </a:r>
            <a:r>
              <a:rPr dirty="0"/>
              <a:t>dikenali</a:t>
            </a:r>
            <a:r>
              <a:rPr spc="70" dirty="0"/>
              <a:t> </a:t>
            </a:r>
            <a:r>
              <a:rPr dirty="0"/>
              <a:t>karakternya</a:t>
            </a:r>
            <a:r>
              <a:rPr spc="70" dirty="0"/>
              <a:t> </a:t>
            </a:r>
            <a:r>
              <a:rPr spc="-10" dirty="0"/>
              <a:t>dengan</a:t>
            </a:r>
          </a:p>
          <a:p>
            <a:pPr marL="351155" marR="5080">
              <a:lnSpc>
                <a:spcPts val="3140"/>
              </a:lnSpc>
              <a:spcBef>
                <a:spcPts val="209"/>
              </a:spcBef>
            </a:pPr>
            <a:r>
              <a:rPr sz="2300" dirty="0"/>
              <a:t>media</a:t>
            </a:r>
            <a:r>
              <a:rPr sz="2300" spc="-145" dirty="0"/>
              <a:t> </a:t>
            </a:r>
            <a:r>
              <a:rPr sz="2300" dirty="0"/>
              <a:t>pendukung</a:t>
            </a:r>
            <a:r>
              <a:rPr sz="2300" spc="-150" dirty="0"/>
              <a:t> </a:t>
            </a:r>
            <a:r>
              <a:rPr sz="2300" spc="-10" dirty="0"/>
              <a:t>cat,</a:t>
            </a:r>
            <a:r>
              <a:rPr sz="2300" spc="-145" dirty="0"/>
              <a:t> </a:t>
            </a:r>
            <a:r>
              <a:rPr sz="2300" dirty="0"/>
              <a:t>tinta,</a:t>
            </a:r>
            <a:r>
              <a:rPr sz="2300" spc="-150" dirty="0"/>
              <a:t> </a:t>
            </a:r>
            <a:r>
              <a:rPr sz="2300" spc="-10" dirty="0"/>
              <a:t>pensil,</a:t>
            </a:r>
            <a:r>
              <a:rPr sz="2300" spc="-145" dirty="0"/>
              <a:t> </a:t>
            </a:r>
            <a:r>
              <a:rPr sz="2300" dirty="0"/>
              <a:t>dan</a:t>
            </a:r>
            <a:r>
              <a:rPr sz="2300" spc="-145" dirty="0"/>
              <a:t> </a:t>
            </a:r>
            <a:r>
              <a:rPr sz="2300" spc="-20" dirty="0"/>
              <a:t>lain </a:t>
            </a:r>
            <a:r>
              <a:rPr dirty="0"/>
              <a:t>sebagainya;</a:t>
            </a:r>
            <a:r>
              <a:rPr spc="30" dirty="0"/>
              <a:t> </a:t>
            </a:r>
            <a:r>
              <a:rPr dirty="0"/>
              <a:t>kali</a:t>
            </a:r>
            <a:r>
              <a:rPr spc="20" dirty="0"/>
              <a:t> </a:t>
            </a:r>
            <a:r>
              <a:rPr dirty="0"/>
              <a:t>ini</a:t>
            </a:r>
            <a:r>
              <a:rPr spc="15" dirty="0"/>
              <a:t> </a:t>
            </a:r>
            <a:r>
              <a:rPr dirty="0"/>
              <a:t>kita</a:t>
            </a:r>
            <a:r>
              <a:rPr spc="20" dirty="0"/>
              <a:t> </a:t>
            </a:r>
            <a:r>
              <a:rPr dirty="0"/>
              <a:t>akan</a:t>
            </a:r>
            <a:r>
              <a:rPr spc="35" dirty="0"/>
              <a:t> </a:t>
            </a:r>
            <a:r>
              <a:rPr dirty="0"/>
              <a:t>menggunakan</a:t>
            </a:r>
            <a:r>
              <a:rPr spc="40" dirty="0"/>
              <a:t> </a:t>
            </a:r>
            <a:r>
              <a:rPr spc="-10" dirty="0"/>
              <a:t>kertas </a:t>
            </a:r>
            <a:r>
              <a:rPr sz="2300" spc="-30" dirty="0"/>
              <a:t>sebagai</a:t>
            </a:r>
            <a:r>
              <a:rPr sz="2300" spc="-95" dirty="0"/>
              <a:t> </a:t>
            </a:r>
            <a:r>
              <a:rPr sz="2300" spc="-35" dirty="0"/>
              <a:t>satu-</a:t>
            </a:r>
            <a:r>
              <a:rPr sz="2300" spc="-20" dirty="0"/>
              <a:t>satunya</a:t>
            </a:r>
            <a:r>
              <a:rPr sz="2300" spc="-75" dirty="0"/>
              <a:t> </a:t>
            </a:r>
            <a:r>
              <a:rPr sz="2300" dirty="0"/>
              <a:t>medium</a:t>
            </a:r>
            <a:r>
              <a:rPr sz="2300" spc="-95" dirty="0"/>
              <a:t> </a:t>
            </a:r>
            <a:r>
              <a:rPr sz="2300" spc="-50" dirty="0"/>
              <a:t>yang</a:t>
            </a:r>
            <a:r>
              <a:rPr sz="2300" spc="-90" dirty="0"/>
              <a:t> </a:t>
            </a:r>
            <a:r>
              <a:rPr sz="2300" dirty="0"/>
              <a:t>dapat</a:t>
            </a:r>
            <a:r>
              <a:rPr sz="2300" spc="-80" dirty="0"/>
              <a:t> </a:t>
            </a:r>
            <a:r>
              <a:rPr sz="2300" spc="-10" dirty="0"/>
              <a:t>dinikmati</a:t>
            </a:r>
            <a:endParaRPr sz="2300" dirty="0"/>
          </a:p>
          <a:p>
            <a:pPr marL="351155">
              <a:lnSpc>
                <a:spcPct val="100000"/>
              </a:lnSpc>
              <a:spcBef>
                <a:spcPts val="235"/>
              </a:spcBef>
            </a:pPr>
            <a:r>
              <a:rPr sz="2300" dirty="0"/>
              <a:t>dari</a:t>
            </a:r>
            <a:r>
              <a:rPr sz="2300" spc="-95" dirty="0"/>
              <a:t> </a:t>
            </a:r>
            <a:r>
              <a:rPr sz="2300" dirty="0"/>
              <a:t>sebuah</a:t>
            </a:r>
            <a:r>
              <a:rPr sz="2300" spc="-80" dirty="0"/>
              <a:t> </a:t>
            </a:r>
            <a:r>
              <a:rPr sz="2300" spc="-35" dirty="0"/>
              <a:t>karya.</a:t>
            </a:r>
            <a:r>
              <a:rPr sz="2300" spc="-85" dirty="0"/>
              <a:t> </a:t>
            </a:r>
            <a:endParaRPr sz="2300" dirty="0"/>
          </a:p>
          <a:p>
            <a:pPr marL="338455">
              <a:lnSpc>
                <a:spcPct val="100000"/>
              </a:lnSpc>
              <a:spcBef>
                <a:spcPts val="5"/>
              </a:spcBef>
            </a:pPr>
            <a:endParaRPr sz="2000" dirty="0"/>
          </a:p>
          <a:p>
            <a:pPr marL="351155" marR="175260">
              <a:lnSpc>
                <a:spcPct val="116599"/>
              </a:lnSpc>
              <a:spcBef>
                <a:spcPts val="5"/>
              </a:spcBef>
            </a:pPr>
            <a:r>
              <a:rPr spc="60" dirty="0"/>
              <a:t>Sebelum</a:t>
            </a:r>
            <a:r>
              <a:rPr spc="-35" dirty="0"/>
              <a:t> </a:t>
            </a:r>
            <a:r>
              <a:rPr dirty="0"/>
              <a:t>beranjak</a:t>
            </a:r>
            <a:r>
              <a:rPr spc="-30" dirty="0"/>
              <a:t> </a:t>
            </a:r>
            <a:r>
              <a:rPr dirty="0"/>
              <a:t>jauh,</a:t>
            </a:r>
            <a:r>
              <a:rPr spc="-35" dirty="0"/>
              <a:t> </a:t>
            </a:r>
            <a:r>
              <a:rPr dirty="0"/>
              <a:t>ada</a:t>
            </a:r>
            <a:r>
              <a:rPr spc="85" dirty="0"/>
              <a:t> </a:t>
            </a:r>
            <a:r>
              <a:rPr dirty="0"/>
              <a:t>baiknya</a:t>
            </a:r>
            <a:r>
              <a:rPr spc="-40" dirty="0"/>
              <a:t> </a:t>
            </a:r>
            <a:r>
              <a:rPr spc="-20" dirty="0"/>
              <a:t>kita </a:t>
            </a:r>
            <a:r>
              <a:rPr spc="60" dirty="0"/>
              <a:t>mengetahui</a:t>
            </a:r>
            <a:r>
              <a:rPr spc="-150" dirty="0"/>
              <a:t> </a:t>
            </a:r>
            <a:r>
              <a:rPr spc="65" dirty="0"/>
              <a:t>beberapa</a:t>
            </a:r>
            <a:r>
              <a:rPr spc="-150" dirty="0"/>
              <a:t> </a:t>
            </a:r>
            <a:r>
              <a:rPr dirty="0"/>
              <a:t>hal</a:t>
            </a:r>
            <a:r>
              <a:rPr spc="-40" dirty="0"/>
              <a:t> </a:t>
            </a:r>
            <a:r>
              <a:rPr dirty="0"/>
              <a:t>yang</a:t>
            </a:r>
            <a:r>
              <a:rPr spc="-140" dirty="0"/>
              <a:t> </a:t>
            </a:r>
            <a:r>
              <a:rPr spc="50" dirty="0"/>
              <a:t>berkaitan</a:t>
            </a:r>
            <a:r>
              <a:rPr spc="-135" dirty="0"/>
              <a:t> </a:t>
            </a:r>
            <a:r>
              <a:rPr spc="-10" dirty="0"/>
              <a:t>dengan </a:t>
            </a:r>
            <a:r>
              <a:rPr dirty="0"/>
              <a:t>teknik</a:t>
            </a:r>
            <a:r>
              <a:rPr spc="10" dirty="0"/>
              <a:t> </a:t>
            </a:r>
            <a:r>
              <a:rPr dirty="0"/>
              <a:t>rekayasa kertas.</a:t>
            </a:r>
            <a:r>
              <a:rPr spc="5" dirty="0"/>
              <a:t> </a:t>
            </a:r>
            <a:r>
              <a:rPr spc="45" dirty="0"/>
              <a:t>Beberapa</a:t>
            </a:r>
            <a:r>
              <a:rPr spc="-5" dirty="0"/>
              <a:t> </a:t>
            </a:r>
            <a:r>
              <a:rPr spc="60" dirty="0"/>
              <a:t>di</a:t>
            </a:r>
            <a:r>
              <a:rPr dirty="0"/>
              <a:t> antaranya </a:t>
            </a:r>
            <a:r>
              <a:rPr spc="-25" dirty="0"/>
              <a:t>ada </a:t>
            </a:r>
            <a:r>
              <a:rPr sz="2300" spc="-20" dirty="0"/>
              <a:t>origami,</a:t>
            </a:r>
            <a:r>
              <a:rPr sz="2300" spc="-114" dirty="0"/>
              <a:t> </a:t>
            </a:r>
            <a:r>
              <a:rPr sz="2300" spc="-30" dirty="0"/>
              <a:t>kirigami,</a:t>
            </a:r>
            <a:r>
              <a:rPr sz="2300" spc="-110" dirty="0"/>
              <a:t> </a:t>
            </a:r>
            <a:r>
              <a:rPr sz="2300" spc="-10" dirty="0"/>
              <a:t>pop-</a:t>
            </a:r>
            <a:r>
              <a:rPr sz="2300" spc="-40" dirty="0"/>
              <a:t>up;</a:t>
            </a:r>
            <a:r>
              <a:rPr sz="2300" spc="-110" dirty="0"/>
              <a:t> </a:t>
            </a:r>
            <a:r>
              <a:rPr sz="2300" spc="-45" dirty="0"/>
              <a:t>yang</a:t>
            </a:r>
            <a:r>
              <a:rPr sz="2300" spc="-110" dirty="0"/>
              <a:t> </a:t>
            </a:r>
            <a:r>
              <a:rPr sz="2300" dirty="0"/>
              <a:t>mana</a:t>
            </a:r>
            <a:r>
              <a:rPr sz="2300" spc="-105" dirty="0"/>
              <a:t> </a:t>
            </a:r>
            <a:r>
              <a:rPr sz="2300" spc="-10" dirty="0"/>
              <a:t>ketiganya </a:t>
            </a:r>
            <a:r>
              <a:rPr sz="2300" spc="-45" dirty="0"/>
              <a:t>sama-</a:t>
            </a:r>
            <a:r>
              <a:rPr sz="2300" spc="-10" dirty="0"/>
              <a:t>sama</a:t>
            </a:r>
            <a:r>
              <a:rPr sz="2300" spc="-90" dirty="0"/>
              <a:t> </a:t>
            </a:r>
            <a:r>
              <a:rPr sz="2300" dirty="0"/>
              <a:t>melibatkan</a:t>
            </a:r>
            <a:r>
              <a:rPr sz="2300" spc="-95" dirty="0"/>
              <a:t> </a:t>
            </a:r>
            <a:r>
              <a:rPr sz="2300" spc="-10" dirty="0"/>
              <a:t>aktivitas</a:t>
            </a:r>
            <a:r>
              <a:rPr sz="2300" spc="-90" dirty="0"/>
              <a:t> </a:t>
            </a:r>
            <a:r>
              <a:rPr sz="2300" dirty="0"/>
              <a:t>melipat</a:t>
            </a:r>
            <a:r>
              <a:rPr sz="2300" spc="-95" dirty="0"/>
              <a:t> </a:t>
            </a:r>
            <a:r>
              <a:rPr sz="2300" spc="-10" dirty="0"/>
              <a:t>kertas </a:t>
            </a:r>
            <a:r>
              <a:rPr sz="2300" dirty="0"/>
              <a:t>untuk</a:t>
            </a:r>
            <a:r>
              <a:rPr sz="2300" spc="-114" dirty="0"/>
              <a:t> </a:t>
            </a:r>
            <a:r>
              <a:rPr sz="2300" dirty="0"/>
              <a:t>membentuk</a:t>
            </a:r>
            <a:r>
              <a:rPr sz="2300" spc="-110" dirty="0"/>
              <a:t> </a:t>
            </a:r>
            <a:r>
              <a:rPr sz="2300" spc="-25" dirty="0"/>
              <a:t>karya</a:t>
            </a:r>
            <a:r>
              <a:rPr sz="2300" spc="-105" dirty="0"/>
              <a:t> </a:t>
            </a:r>
            <a:r>
              <a:rPr sz="2300" spc="-20" dirty="0"/>
              <a:t>tiga</a:t>
            </a:r>
            <a:r>
              <a:rPr sz="2300" spc="-105" dirty="0"/>
              <a:t> </a:t>
            </a:r>
            <a:r>
              <a:rPr sz="2300" spc="-10" dirty="0"/>
              <a:t>dimensi.</a:t>
            </a:r>
            <a:endParaRPr sz="2300" dirty="0"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48396" y="3037194"/>
            <a:ext cx="3906520" cy="10033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3545"/>
              </a:lnSpc>
              <a:spcBef>
                <a:spcPts val="105"/>
              </a:spcBef>
            </a:pPr>
            <a:r>
              <a:rPr sz="3900" spc="-100" dirty="0">
                <a:solidFill>
                  <a:srgbClr val="221F1F"/>
                </a:solidFill>
              </a:rPr>
              <a:t>Nİrmana</a:t>
            </a:r>
            <a:r>
              <a:rPr sz="3900" spc="-180" dirty="0">
                <a:solidFill>
                  <a:srgbClr val="221F1F"/>
                </a:solidFill>
              </a:rPr>
              <a:t> </a:t>
            </a:r>
            <a:r>
              <a:rPr sz="3900" spc="-10" dirty="0">
                <a:solidFill>
                  <a:srgbClr val="221F1F"/>
                </a:solidFill>
              </a:rPr>
              <a:t>Trİmatra</a:t>
            </a:r>
            <a:endParaRPr sz="3900"/>
          </a:p>
          <a:p>
            <a:pPr marL="12700">
              <a:lnSpc>
                <a:spcPts val="4145"/>
              </a:lnSpc>
            </a:pPr>
            <a:r>
              <a:rPr sz="4400" spc="-260" dirty="0">
                <a:solidFill>
                  <a:srgbClr val="221F1F"/>
                </a:solidFill>
              </a:rPr>
              <a:t>K0nfigura3İ</a:t>
            </a:r>
            <a:r>
              <a:rPr sz="4400" spc="-275" dirty="0">
                <a:solidFill>
                  <a:srgbClr val="221F1F"/>
                </a:solidFill>
              </a:rPr>
              <a:t> </a:t>
            </a:r>
            <a:r>
              <a:rPr sz="4400" spc="-695" dirty="0">
                <a:solidFill>
                  <a:srgbClr val="221F1F"/>
                </a:solidFill>
              </a:rPr>
              <a:t>2D</a:t>
            </a:r>
            <a:r>
              <a:rPr sz="4400" spc="-290" dirty="0">
                <a:solidFill>
                  <a:srgbClr val="221F1F"/>
                </a:solidFill>
              </a:rPr>
              <a:t> </a:t>
            </a:r>
            <a:r>
              <a:rPr sz="4400" spc="-365" dirty="0">
                <a:solidFill>
                  <a:srgbClr val="221F1F"/>
                </a:solidFill>
              </a:rPr>
              <a:t>ke</a:t>
            </a:r>
            <a:r>
              <a:rPr sz="4400" spc="-290" dirty="0">
                <a:solidFill>
                  <a:srgbClr val="221F1F"/>
                </a:solidFill>
              </a:rPr>
              <a:t> </a:t>
            </a:r>
            <a:r>
              <a:rPr sz="4400" spc="-720" dirty="0">
                <a:solidFill>
                  <a:srgbClr val="221F1F"/>
                </a:solidFill>
              </a:rPr>
              <a:t>3D</a:t>
            </a:r>
            <a:endParaRPr sz="4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53"/>
            <a:ext cx="5132070" cy="13449300"/>
            <a:chOff x="0" y="253"/>
            <a:chExt cx="5132070" cy="13449300"/>
          </a:xfrm>
        </p:grpSpPr>
        <p:sp>
          <p:nvSpPr>
            <p:cNvPr id="3" name="object 3"/>
            <p:cNvSpPr/>
            <p:nvPr/>
          </p:nvSpPr>
          <p:spPr>
            <a:xfrm>
              <a:off x="0" y="254"/>
              <a:ext cx="9525" cy="13449300"/>
            </a:xfrm>
            <a:custGeom>
              <a:avLst/>
              <a:gdLst/>
              <a:ahLst/>
              <a:cxnLst/>
              <a:rect l="l" t="t" r="r" b="b"/>
              <a:pathLst>
                <a:path w="9525" h="13449300">
                  <a:moveTo>
                    <a:pt x="0" y="13449299"/>
                  </a:moveTo>
                  <a:lnTo>
                    <a:pt x="9525" y="13449299"/>
                  </a:lnTo>
                  <a:lnTo>
                    <a:pt x="9525" y="0"/>
                  </a:lnTo>
                  <a:lnTo>
                    <a:pt x="0" y="0"/>
                  </a:lnTo>
                  <a:lnTo>
                    <a:pt x="0" y="13449299"/>
                  </a:lnTo>
                  <a:close/>
                </a:path>
              </a:pathLst>
            </a:custGeom>
            <a:solidFill>
              <a:srgbClr val="E9ED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9" y="253"/>
              <a:ext cx="5123180" cy="157226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525" y="1571625"/>
              <a:ext cx="5068735" cy="11877675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5481611" y="62422"/>
            <a:ext cx="2795270" cy="8235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000"/>
              </a:lnSpc>
              <a:spcBef>
                <a:spcPts val="100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bentuk</a:t>
            </a:r>
            <a:r>
              <a:rPr sz="22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2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menjadi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kokoh.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49938" y="6121859"/>
            <a:ext cx="2893060" cy="201295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1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putus-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putus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800">
              <a:latin typeface="Tahoma"/>
              <a:cs typeface="Tahoma"/>
            </a:endParaRPr>
          </a:p>
          <a:p>
            <a:pPr marL="12700" marR="5080">
              <a:lnSpc>
                <a:spcPct val="76800"/>
              </a:lnSpc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200" spc="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lipatan,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solid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potong.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49938" y="10782759"/>
            <a:ext cx="2821305" cy="122301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2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ts val="3140"/>
              </a:lnSpc>
              <a:spcBef>
                <a:spcPts val="110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Potong</a:t>
            </a:r>
            <a:r>
              <a:rPr sz="2200" spc="-2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menggunakan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penggaris</a:t>
            </a:r>
            <a:r>
              <a:rPr sz="22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8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2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kater.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449938" y="2648697"/>
            <a:ext cx="2893060" cy="2462213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305" dirty="0" err="1"/>
              <a:t>Bentuk</a:t>
            </a:r>
            <a:r>
              <a:rPr lang="en-US" spc="-305" dirty="0"/>
              <a:t> Prisma </a:t>
            </a:r>
            <a:r>
              <a:rPr lang="en-US" spc="-305" dirty="0" err="1"/>
              <a:t>Segitiga</a:t>
            </a:r>
            <a:endParaRPr spc="-30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53"/>
            <a:ext cx="9515475" cy="13449300"/>
            <a:chOff x="0" y="253"/>
            <a:chExt cx="9515475" cy="134493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9" y="253"/>
              <a:ext cx="5069840" cy="625856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525" y="6257925"/>
              <a:ext cx="9505950" cy="7191375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5449938" y="849887"/>
            <a:ext cx="2270125" cy="1628775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3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ct val="119400"/>
              </a:lnSpc>
              <a:spcBef>
                <a:spcPts val="5"/>
              </a:spcBef>
            </a:pP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Kemudian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lipat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secara tegas</a:t>
            </a:r>
            <a:r>
              <a:rPr sz="2200" spc="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garis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putus-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putusnya.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49938" y="4053752"/>
            <a:ext cx="2795270" cy="162433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4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Buatlah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kuncian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agar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ct val="119100"/>
              </a:lnSpc>
              <a:spcBef>
                <a:spcPts val="15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bentuk</a:t>
            </a:r>
            <a:r>
              <a:rPr sz="22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2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menjadi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kokoh.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78698" y="11278898"/>
            <a:ext cx="2044064" cy="20237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62560" algn="r">
              <a:lnSpc>
                <a:spcPct val="119200"/>
              </a:lnSpc>
              <a:spcBef>
                <a:spcPts val="95"/>
              </a:spcBef>
            </a:pP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Berikut</a:t>
            </a:r>
            <a:r>
              <a:rPr sz="22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adalah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pengembangan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2200" spc="-1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bentuk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silinder,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dengan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menambahkan</a:t>
            </a:r>
            <a:endParaRPr sz="2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89" y="253"/>
            <a:ext cx="9507220" cy="233426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538566" y="0"/>
            <a:ext cx="2085339" cy="12274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marR="5080" indent="84455" algn="r">
              <a:lnSpc>
                <a:spcPct val="119000"/>
              </a:lnSpc>
              <a:spcBef>
                <a:spcPts val="135"/>
              </a:spcBef>
            </a:pP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dua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ruang</a:t>
            </a:r>
            <a:r>
              <a:rPr sz="220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35" dirty="0">
                <a:solidFill>
                  <a:srgbClr val="634915"/>
                </a:solidFill>
                <a:latin typeface="Tahoma"/>
                <a:cs typeface="Tahoma"/>
              </a:rPr>
              <a:t>baru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di</a:t>
            </a:r>
            <a:r>
              <a:rPr sz="220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salah</a:t>
            </a:r>
            <a:r>
              <a:rPr sz="2200" spc="-1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satu</a:t>
            </a:r>
            <a:r>
              <a:rPr sz="2200" spc="-1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sisi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silindernya.</a:t>
            </a:r>
            <a:endParaRPr sz="22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525" y="2333624"/>
            <a:ext cx="9505950" cy="952500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215434" y="7354598"/>
            <a:ext cx="2523490" cy="2823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39445" algn="r">
              <a:lnSpc>
                <a:spcPct val="119200"/>
              </a:lnSpc>
              <a:spcBef>
                <a:spcPts val="95"/>
              </a:spcBef>
            </a:pP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Berikut</a:t>
            </a:r>
            <a:r>
              <a:rPr sz="220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adalah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pengembangan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bentuk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balok,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dengan</a:t>
            </a:r>
            <a:r>
              <a:rPr sz="2200" spc="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menambah beberapa</a:t>
            </a:r>
            <a:r>
              <a:rPr sz="2200" spc="-1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ruang</a:t>
            </a:r>
            <a:endParaRPr sz="2200">
              <a:latin typeface="Tahoma"/>
              <a:cs typeface="Tahoma"/>
            </a:endParaRPr>
          </a:p>
          <a:p>
            <a:pPr marR="19050" algn="r">
              <a:lnSpc>
                <a:spcPct val="100000"/>
              </a:lnSpc>
              <a:spcBef>
                <a:spcPts val="520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di</a:t>
            </a:r>
            <a:r>
              <a:rPr sz="22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kedua</a:t>
            </a:r>
            <a:r>
              <a:rPr sz="22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sisi</a:t>
            </a:r>
            <a:r>
              <a:rPr sz="22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30" dirty="0">
                <a:solidFill>
                  <a:srgbClr val="634915"/>
                </a:solidFill>
                <a:latin typeface="Tahoma"/>
                <a:cs typeface="Tahoma"/>
              </a:rPr>
              <a:t>balok</a:t>
            </a:r>
            <a:endParaRPr sz="2200">
              <a:latin typeface="Tahoma"/>
              <a:cs typeface="Tahoma"/>
            </a:endParaRPr>
          </a:p>
          <a:p>
            <a:pPr marR="16510" algn="r">
              <a:lnSpc>
                <a:spcPct val="100000"/>
              </a:lnSpc>
              <a:spcBef>
                <a:spcPts val="505"/>
              </a:spcBef>
            </a:pP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utamanya.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48396" y="13218706"/>
            <a:ext cx="6801484" cy="3600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6149975" algn="l"/>
              </a:tabLst>
            </a:pP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Beberapa</a:t>
            </a:r>
            <a:r>
              <a:rPr sz="22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contoh</a:t>
            </a:r>
            <a:r>
              <a:rPr sz="220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di</a:t>
            </a:r>
            <a:r>
              <a:rPr sz="22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atas</a:t>
            </a:r>
            <a:r>
              <a:rPr sz="220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merupakan</a:t>
            </a:r>
            <a:r>
              <a:rPr sz="220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pola</a:t>
            </a:r>
            <a:r>
              <a:rPr sz="22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dasar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	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Pola-</a:t>
            </a:r>
            <a:endParaRPr sz="2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25" y="11572885"/>
            <a:ext cx="9505950" cy="187642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610296" y="101957"/>
            <a:ext cx="6821805" cy="5613140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50800" marR="279400">
              <a:lnSpc>
                <a:spcPct val="117500"/>
              </a:lnSpc>
              <a:spcBef>
                <a:spcPts val="155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pola</a:t>
            </a:r>
            <a:r>
              <a:rPr sz="2200" spc="-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tersebut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masih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dapat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dikembangkan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menjadi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bentuk</a:t>
            </a:r>
            <a:r>
              <a:rPr sz="2200" spc="-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200" spc="-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jauh</a:t>
            </a:r>
            <a:r>
              <a:rPr sz="22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lebih</a:t>
            </a:r>
            <a:r>
              <a:rPr sz="22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kompleks</a:t>
            </a:r>
            <a:r>
              <a:rPr sz="22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lagi.</a:t>
            </a:r>
            <a:r>
              <a:rPr sz="2200" spc="-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endParaRPr sz="3000" dirty="0">
              <a:latin typeface="Tahoma"/>
              <a:cs typeface="Tahoma"/>
            </a:endParaRPr>
          </a:p>
          <a:p>
            <a:pPr marL="50800">
              <a:lnSpc>
                <a:spcPct val="100000"/>
              </a:lnSpc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Ingat!</a:t>
            </a:r>
            <a:r>
              <a:rPr sz="2200" spc="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Ada</a:t>
            </a:r>
            <a:r>
              <a:rPr sz="2200" spc="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ketentuan</a:t>
            </a:r>
            <a:r>
              <a:rPr sz="2200" spc="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dalam</a:t>
            </a:r>
            <a:r>
              <a:rPr sz="2200" spc="1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perancangan</a:t>
            </a:r>
            <a:r>
              <a:rPr sz="2200" spc="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endParaRPr sz="2200" dirty="0">
              <a:latin typeface="Tahoma"/>
              <a:cs typeface="Tahoma"/>
            </a:endParaRPr>
          </a:p>
          <a:p>
            <a:pPr marL="50800" marR="193675">
              <a:lnSpc>
                <a:spcPts val="2460"/>
              </a:lnSpc>
              <a:spcBef>
                <a:spcPts val="1435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trimatra</a:t>
            </a:r>
            <a:r>
              <a:rPr sz="22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ini,</a:t>
            </a:r>
            <a:r>
              <a:rPr sz="2200" spc="-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yakni: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3225" i="1" spc="-15" baseline="1291" dirty="0">
                <a:solidFill>
                  <a:srgbClr val="634915"/>
                </a:solidFill>
                <a:latin typeface="Verdana"/>
                <a:cs typeface="Verdana"/>
              </a:rPr>
              <a:t>tidak</a:t>
            </a:r>
            <a:r>
              <a:rPr sz="3225" i="1" spc="-247" baseline="1291" dirty="0">
                <a:solidFill>
                  <a:srgbClr val="634915"/>
                </a:solidFill>
                <a:latin typeface="Verdana"/>
                <a:cs typeface="Verdana"/>
              </a:rPr>
              <a:t> </a:t>
            </a:r>
            <a:r>
              <a:rPr sz="3225" i="1" baseline="1291" dirty="0">
                <a:solidFill>
                  <a:srgbClr val="634915"/>
                </a:solidFill>
                <a:latin typeface="Verdana"/>
                <a:cs typeface="Verdana"/>
              </a:rPr>
              <a:t>ada</a:t>
            </a:r>
            <a:r>
              <a:rPr sz="3225" i="1" spc="-247" baseline="1291" dirty="0">
                <a:solidFill>
                  <a:srgbClr val="634915"/>
                </a:solidFill>
                <a:latin typeface="Verdana"/>
                <a:cs typeface="Verdana"/>
              </a:rPr>
              <a:t> </a:t>
            </a:r>
            <a:r>
              <a:rPr sz="3225" i="1" spc="-15" baseline="1291" dirty="0">
                <a:solidFill>
                  <a:srgbClr val="634915"/>
                </a:solidFill>
                <a:latin typeface="Verdana"/>
                <a:cs typeface="Verdana"/>
              </a:rPr>
              <a:t>area</a:t>
            </a:r>
            <a:r>
              <a:rPr sz="3225" i="1" spc="-247" baseline="1291" dirty="0">
                <a:solidFill>
                  <a:srgbClr val="634915"/>
                </a:solidFill>
                <a:latin typeface="Verdana"/>
                <a:cs typeface="Verdana"/>
              </a:rPr>
              <a:t> </a:t>
            </a:r>
            <a:r>
              <a:rPr sz="3225" i="1" spc="-75" baseline="1291" dirty="0">
                <a:solidFill>
                  <a:srgbClr val="634915"/>
                </a:solidFill>
                <a:latin typeface="Verdana"/>
                <a:cs typeface="Verdana"/>
              </a:rPr>
              <a:t>kertas</a:t>
            </a:r>
            <a:r>
              <a:rPr sz="3225" i="1" spc="-240" baseline="1291" dirty="0">
                <a:solidFill>
                  <a:srgbClr val="634915"/>
                </a:solidFill>
                <a:latin typeface="Verdana"/>
                <a:cs typeface="Verdana"/>
              </a:rPr>
              <a:t> </a:t>
            </a:r>
            <a:r>
              <a:rPr sz="3225" i="1" spc="-30" baseline="1291" dirty="0">
                <a:solidFill>
                  <a:srgbClr val="634915"/>
                </a:solidFill>
                <a:latin typeface="Verdana"/>
                <a:cs typeface="Verdana"/>
              </a:rPr>
              <a:t>yang </a:t>
            </a:r>
            <a:r>
              <a:rPr sz="2150" i="1" spc="-60" dirty="0">
                <a:solidFill>
                  <a:srgbClr val="634915"/>
                </a:solidFill>
                <a:latin typeface="Verdana"/>
                <a:cs typeface="Verdana"/>
              </a:rPr>
              <a:t>terbuang;</a:t>
            </a:r>
            <a:r>
              <a:rPr sz="2150" i="1" spc="-155" dirty="0">
                <a:solidFill>
                  <a:srgbClr val="634915"/>
                </a:solidFill>
                <a:latin typeface="Verdana"/>
                <a:cs typeface="Verdana"/>
              </a:rPr>
              <a:t> </a:t>
            </a:r>
            <a:r>
              <a:rPr sz="2150" i="1" spc="-10" dirty="0">
                <a:solidFill>
                  <a:srgbClr val="634915"/>
                </a:solidFill>
                <a:latin typeface="Verdana"/>
                <a:cs typeface="Verdana"/>
              </a:rPr>
              <a:t>dan</a:t>
            </a:r>
            <a:r>
              <a:rPr sz="2150" i="1" spc="-155" dirty="0">
                <a:solidFill>
                  <a:srgbClr val="634915"/>
                </a:solidFill>
                <a:latin typeface="Verdana"/>
                <a:cs typeface="Verdana"/>
              </a:rPr>
              <a:t> </a:t>
            </a:r>
            <a:r>
              <a:rPr sz="2150" i="1" spc="-10" dirty="0">
                <a:solidFill>
                  <a:srgbClr val="634915"/>
                </a:solidFill>
                <a:latin typeface="Verdana"/>
                <a:cs typeface="Verdana"/>
              </a:rPr>
              <a:t>tidak</a:t>
            </a:r>
            <a:r>
              <a:rPr sz="2150" i="1" spc="-155" dirty="0">
                <a:solidFill>
                  <a:srgbClr val="634915"/>
                </a:solidFill>
                <a:latin typeface="Verdana"/>
                <a:cs typeface="Verdana"/>
              </a:rPr>
              <a:t> </a:t>
            </a:r>
            <a:r>
              <a:rPr sz="2150" i="1" spc="-35" dirty="0">
                <a:solidFill>
                  <a:srgbClr val="634915"/>
                </a:solidFill>
                <a:latin typeface="Verdana"/>
                <a:cs typeface="Verdana"/>
              </a:rPr>
              <a:t>menggunakan</a:t>
            </a:r>
            <a:r>
              <a:rPr sz="2150" i="1" spc="-155" dirty="0">
                <a:solidFill>
                  <a:srgbClr val="634915"/>
                </a:solidFill>
                <a:latin typeface="Verdana"/>
                <a:cs typeface="Verdana"/>
              </a:rPr>
              <a:t> </a:t>
            </a:r>
            <a:r>
              <a:rPr sz="2150" i="1" spc="-10" dirty="0">
                <a:solidFill>
                  <a:srgbClr val="634915"/>
                </a:solidFill>
                <a:latin typeface="Verdana"/>
                <a:cs typeface="Verdana"/>
              </a:rPr>
              <a:t>berbagai</a:t>
            </a:r>
            <a:r>
              <a:rPr sz="2150" i="1" spc="-170" dirty="0">
                <a:solidFill>
                  <a:srgbClr val="634915"/>
                </a:solidFill>
                <a:latin typeface="Verdana"/>
                <a:cs typeface="Verdana"/>
              </a:rPr>
              <a:t> </a:t>
            </a:r>
            <a:r>
              <a:rPr sz="2150" i="1" spc="-20" dirty="0">
                <a:solidFill>
                  <a:srgbClr val="634915"/>
                </a:solidFill>
                <a:latin typeface="Verdana"/>
                <a:cs typeface="Verdana"/>
              </a:rPr>
              <a:t>jenis</a:t>
            </a:r>
            <a:endParaRPr sz="2150" dirty="0">
              <a:latin typeface="Verdana"/>
              <a:cs typeface="Verdana"/>
            </a:endParaRPr>
          </a:p>
          <a:p>
            <a:pPr marL="50165">
              <a:lnSpc>
                <a:spcPct val="100000"/>
              </a:lnSpc>
              <a:spcBef>
                <a:spcPts val="500"/>
              </a:spcBef>
            </a:pPr>
            <a:r>
              <a:rPr sz="2150" i="1" spc="-10" dirty="0">
                <a:solidFill>
                  <a:srgbClr val="634915"/>
                </a:solidFill>
                <a:latin typeface="Verdana"/>
                <a:cs typeface="Verdana"/>
              </a:rPr>
              <a:t>perekat.</a:t>
            </a:r>
            <a:endParaRPr sz="215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600" dirty="0">
              <a:latin typeface="Verdana"/>
              <a:cs typeface="Verdana"/>
            </a:endParaRPr>
          </a:p>
          <a:p>
            <a:pPr marL="50800" marR="17780">
              <a:lnSpc>
                <a:spcPct val="113900"/>
              </a:lnSpc>
            </a:pPr>
            <a:r>
              <a:rPr sz="2300" spc="-30" dirty="0">
                <a:solidFill>
                  <a:srgbClr val="634915"/>
                </a:solidFill>
                <a:latin typeface="Tahoma"/>
                <a:cs typeface="Tahoma"/>
              </a:rPr>
              <a:t>Selanjutnya</a:t>
            </a:r>
            <a:r>
              <a:rPr sz="23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kita</a:t>
            </a:r>
            <a:r>
              <a:rPr sz="23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foto</a:t>
            </a:r>
            <a:r>
              <a:rPr sz="2300" spc="-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dengan</a:t>
            </a:r>
            <a:r>
              <a:rPr sz="23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sudut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3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pencahayaan </a:t>
            </a:r>
            <a:r>
              <a:rPr sz="2300" spc="-5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terbaik.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5" dirty="0">
                <a:solidFill>
                  <a:srgbClr val="634915"/>
                </a:solidFill>
                <a:latin typeface="Tahoma"/>
                <a:cs typeface="Tahoma"/>
              </a:rPr>
              <a:t>Lalu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susun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ke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dalam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format</a:t>
            </a:r>
            <a:r>
              <a:rPr sz="2300" spc="-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40" dirty="0">
                <a:solidFill>
                  <a:srgbClr val="634915"/>
                </a:solidFill>
                <a:latin typeface="Tahoma"/>
                <a:cs typeface="Tahoma"/>
              </a:rPr>
              <a:t>PDF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yang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memuat</a:t>
            </a:r>
            <a:r>
              <a:rPr sz="230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beberapa</a:t>
            </a:r>
            <a:r>
              <a:rPr sz="2300" spc="-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hal</a:t>
            </a:r>
            <a:r>
              <a:rPr sz="23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</a:t>
            </a:r>
            <a:r>
              <a:rPr sz="23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bawah</a:t>
            </a:r>
            <a:r>
              <a:rPr sz="230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ini:</a:t>
            </a:r>
            <a:endParaRPr sz="23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600" dirty="0">
              <a:latin typeface="Tahoma"/>
              <a:cs typeface="Tahoma"/>
            </a:endParaRPr>
          </a:p>
          <a:p>
            <a:pPr marL="339725" marR="900430" indent="-289560">
              <a:lnSpc>
                <a:spcPct val="119100"/>
              </a:lnSpc>
              <a:buChar char="•"/>
              <a:tabLst>
                <a:tab pos="311150" algn="l"/>
              </a:tabLst>
            </a:pPr>
            <a:r>
              <a:rPr lang="en-US" sz="3300" spc="-1889" baseline="26515" dirty="0">
                <a:solidFill>
                  <a:srgbClr val="634915"/>
                </a:solidFill>
                <a:latin typeface="Tahoma"/>
                <a:cs typeface="Tahoma"/>
              </a:rPr>
              <a:t>Nam</a:t>
            </a:r>
          </a:p>
          <a:p>
            <a:pPr marL="339725" marR="900430" indent="-289560">
              <a:lnSpc>
                <a:spcPct val="119100"/>
              </a:lnSpc>
              <a:buChar char="•"/>
              <a:tabLst>
                <a:tab pos="311150" algn="l"/>
              </a:tabLst>
            </a:pPr>
            <a:r>
              <a:rPr lang="en-US" sz="2300" dirty="0">
                <a:solidFill>
                  <a:srgbClr val="634915"/>
                </a:solidFill>
                <a:latin typeface="Tahoma"/>
                <a:cs typeface="Tahoma"/>
              </a:rPr>
              <a:t>Foto</a:t>
            </a:r>
            <a:r>
              <a:rPr lang="en-US" sz="23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lang="en-US" sz="2300" dirty="0">
                <a:solidFill>
                  <a:srgbClr val="634915"/>
                </a:solidFill>
                <a:latin typeface="Tahoma"/>
                <a:cs typeface="Tahoma"/>
              </a:rPr>
              <a:t>2</a:t>
            </a:r>
            <a:r>
              <a:rPr lang="en-US"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lang="en-US" sz="2300" spc="-35" dirty="0" err="1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lang="en-US"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lang="en-US" sz="2300" spc="-20" dirty="0" err="1">
                <a:solidFill>
                  <a:srgbClr val="634915"/>
                </a:solidFill>
                <a:latin typeface="Tahoma"/>
                <a:cs typeface="Tahoma"/>
              </a:rPr>
              <a:t>saat</a:t>
            </a:r>
            <a:r>
              <a:rPr lang="en-US"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lang="en-US" sz="2300" spc="-10" dirty="0" err="1">
                <a:solidFill>
                  <a:srgbClr val="634915"/>
                </a:solidFill>
                <a:latin typeface="Tahoma"/>
                <a:cs typeface="Tahoma"/>
              </a:rPr>
              <a:t>dibentangkan</a:t>
            </a:r>
            <a:r>
              <a:rPr lang="en-US" sz="2300" spc="-10" dirty="0">
                <a:solidFill>
                  <a:srgbClr val="634915"/>
                </a:solidFill>
                <a:latin typeface="Tahoma"/>
                <a:cs typeface="Tahoma"/>
              </a:rPr>
              <a:t>;</a:t>
            </a:r>
            <a:endParaRPr lang="en-US" sz="2300" dirty="0">
              <a:latin typeface="Tahoma"/>
              <a:cs typeface="Tahoma"/>
            </a:endParaRPr>
          </a:p>
          <a:p>
            <a:pPr marL="339725" indent="-289560">
              <a:lnSpc>
                <a:spcPct val="100000"/>
              </a:lnSpc>
              <a:spcBef>
                <a:spcPts val="385"/>
              </a:spcBef>
              <a:buSzPct val="95652"/>
              <a:buChar char="•"/>
              <a:tabLst>
                <a:tab pos="340360" algn="l"/>
              </a:tabLst>
            </a:pP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Foto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2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3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tiga</a:t>
            </a:r>
            <a:r>
              <a:rPr sz="23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dimensi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berbagai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sudut.</a:t>
            </a:r>
            <a:endParaRPr sz="2300" dirty="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61096" y="9890633"/>
            <a:ext cx="2487295" cy="0"/>
          </a:xfrm>
          <a:custGeom>
            <a:avLst/>
            <a:gdLst/>
            <a:ahLst/>
            <a:cxnLst/>
            <a:rect l="l" t="t" r="r" b="b"/>
            <a:pathLst>
              <a:path w="2487295">
                <a:moveTo>
                  <a:pt x="0" y="0"/>
                </a:moveTo>
                <a:lnTo>
                  <a:pt x="2487188" y="0"/>
                </a:lnTo>
              </a:path>
            </a:pathLst>
          </a:custGeom>
          <a:ln w="8583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48396" y="9953786"/>
            <a:ext cx="5741670" cy="4737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7500"/>
              </a:lnSpc>
              <a:spcBef>
                <a:spcPts val="95"/>
              </a:spcBef>
            </a:pPr>
            <a:r>
              <a:rPr sz="1250" dirty="0">
                <a:solidFill>
                  <a:srgbClr val="634915"/>
                </a:solidFill>
                <a:latin typeface="Tahoma"/>
                <a:cs typeface="Tahoma"/>
              </a:rPr>
              <a:t>Foto</a:t>
            </a:r>
            <a:r>
              <a:rPr sz="1250" spc="-5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spc="-1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125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spc="-20" dirty="0">
                <a:solidFill>
                  <a:srgbClr val="634915"/>
                </a:solidFill>
                <a:latin typeface="Tahoma"/>
                <a:cs typeface="Tahoma"/>
              </a:rPr>
              <a:t>kakak</a:t>
            </a:r>
            <a:r>
              <a:rPr sz="1250" spc="-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spc="-35" dirty="0">
                <a:solidFill>
                  <a:srgbClr val="634915"/>
                </a:solidFill>
                <a:latin typeface="Tahoma"/>
                <a:cs typeface="Tahoma"/>
              </a:rPr>
              <a:t>kelas</a:t>
            </a:r>
            <a:r>
              <a:rPr sz="125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dirty="0">
                <a:solidFill>
                  <a:srgbClr val="634915"/>
                </a:solidFill>
                <a:latin typeface="Tahoma"/>
                <a:cs typeface="Tahoma"/>
              </a:rPr>
              <a:t>diambil</a:t>
            </a:r>
            <a:r>
              <a:rPr sz="1250" spc="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125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dirty="0">
                <a:solidFill>
                  <a:srgbClr val="634915"/>
                </a:solidFill>
                <a:latin typeface="Tahoma"/>
                <a:cs typeface="Tahoma"/>
              </a:rPr>
              <a:t>arsip</a:t>
            </a:r>
            <a:r>
              <a:rPr sz="1250" spc="-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spc="-1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125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spc="-10" dirty="0">
                <a:solidFill>
                  <a:srgbClr val="634915"/>
                </a:solidFill>
                <a:latin typeface="Tahoma"/>
                <a:cs typeface="Tahoma"/>
              </a:rPr>
              <a:t>kelas</a:t>
            </a:r>
            <a:r>
              <a:rPr sz="125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dirty="0">
                <a:solidFill>
                  <a:srgbClr val="634915"/>
                </a:solidFill>
                <a:latin typeface="Tahoma"/>
                <a:cs typeface="Tahoma"/>
              </a:rPr>
              <a:t>Nirmana</a:t>
            </a:r>
            <a:r>
              <a:rPr sz="125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dirty="0">
                <a:solidFill>
                  <a:srgbClr val="634915"/>
                </a:solidFill>
                <a:latin typeface="Tahoma"/>
                <a:cs typeface="Tahoma"/>
              </a:rPr>
              <a:t>Trimatra</a:t>
            </a:r>
            <a:r>
              <a:rPr sz="125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spc="-10" dirty="0">
                <a:solidFill>
                  <a:srgbClr val="634915"/>
                </a:solidFill>
                <a:latin typeface="Tahoma"/>
                <a:cs typeface="Tahoma"/>
              </a:rPr>
              <a:t>2008/2009 </a:t>
            </a:r>
            <a:r>
              <a:rPr sz="1250" dirty="0">
                <a:solidFill>
                  <a:srgbClr val="634915"/>
                </a:solidFill>
                <a:latin typeface="Tahoma"/>
                <a:cs typeface="Tahoma"/>
              </a:rPr>
              <a:t>Foto</a:t>
            </a:r>
            <a:r>
              <a:rPr sz="125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dirty="0">
                <a:solidFill>
                  <a:srgbClr val="634915"/>
                </a:solidFill>
                <a:latin typeface="Tahoma"/>
                <a:cs typeface="Tahoma"/>
              </a:rPr>
              <a:t>pola-pola</a:t>
            </a:r>
            <a:r>
              <a:rPr sz="125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spc="-10" dirty="0">
                <a:solidFill>
                  <a:srgbClr val="634915"/>
                </a:solidFill>
                <a:latin typeface="Tahoma"/>
                <a:cs typeface="Tahoma"/>
              </a:rPr>
              <a:t>dasar</a:t>
            </a:r>
            <a:r>
              <a:rPr sz="125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dirty="0">
                <a:solidFill>
                  <a:srgbClr val="634915"/>
                </a:solidFill>
                <a:latin typeface="Tahoma"/>
                <a:cs typeface="Tahoma"/>
              </a:rPr>
              <a:t>oleh</a:t>
            </a:r>
            <a:r>
              <a:rPr sz="1250" spc="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spc="-10" dirty="0">
                <a:solidFill>
                  <a:srgbClr val="634915"/>
                </a:solidFill>
                <a:latin typeface="Tahoma"/>
                <a:cs typeface="Tahoma"/>
              </a:rPr>
              <a:t>Pak</a:t>
            </a:r>
            <a:r>
              <a:rPr sz="125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spc="-10" dirty="0">
                <a:solidFill>
                  <a:srgbClr val="634915"/>
                </a:solidFill>
                <a:latin typeface="Tahoma"/>
                <a:cs typeface="Tahoma"/>
              </a:rPr>
              <a:t>Koskow</a:t>
            </a:r>
            <a:r>
              <a:rPr sz="1250" spc="-5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dirty="0">
                <a:solidFill>
                  <a:srgbClr val="634915"/>
                </a:solidFill>
                <a:latin typeface="Tahoma"/>
                <a:cs typeface="Tahoma"/>
              </a:rPr>
              <a:t>(Maret</a:t>
            </a:r>
            <a:r>
              <a:rPr sz="1250" spc="-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spc="-20" dirty="0">
                <a:solidFill>
                  <a:srgbClr val="634915"/>
                </a:solidFill>
                <a:latin typeface="Tahoma"/>
                <a:cs typeface="Tahoma"/>
              </a:rPr>
              <a:t>2021)</a:t>
            </a:r>
            <a:endParaRPr sz="12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53"/>
            <a:ext cx="9525000" cy="493369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635709" y="308901"/>
            <a:ext cx="6270625" cy="232981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445"/>
              </a:spcBef>
            </a:pP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Baik,</a:t>
            </a:r>
            <a:r>
              <a:rPr sz="265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50" dirty="0">
                <a:solidFill>
                  <a:srgbClr val="634915"/>
                </a:solidFill>
                <a:latin typeface="Tahoma"/>
                <a:cs typeface="Tahoma"/>
              </a:rPr>
              <a:t>selamat</a:t>
            </a:r>
            <a:r>
              <a:rPr sz="265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-10" dirty="0">
                <a:solidFill>
                  <a:srgbClr val="634915"/>
                </a:solidFill>
                <a:latin typeface="Tahoma"/>
                <a:cs typeface="Tahoma"/>
              </a:rPr>
              <a:t>berkarya.</a:t>
            </a:r>
            <a:endParaRPr sz="2650">
              <a:latin typeface="Tahoma"/>
              <a:cs typeface="Tahoma"/>
            </a:endParaRPr>
          </a:p>
          <a:p>
            <a:pPr marL="635" algn="ctr">
              <a:lnSpc>
                <a:spcPct val="100000"/>
              </a:lnSpc>
              <a:spcBef>
                <a:spcPts val="380"/>
              </a:spcBef>
            </a:pPr>
            <a:r>
              <a:rPr sz="2750" spc="-20" dirty="0">
                <a:solidFill>
                  <a:srgbClr val="634915"/>
                </a:solidFill>
                <a:latin typeface="Tahoma"/>
                <a:cs typeface="Tahoma"/>
              </a:rPr>
              <a:t>Senantiasa</a:t>
            </a:r>
            <a:r>
              <a:rPr sz="2750" spc="-15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dirty="0">
                <a:solidFill>
                  <a:srgbClr val="634915"/>
                </a:solidFill>
                <a:latin typeface="Tahoma"/>
                <a:cs typeface="Tahoma"/>
              </a:rPr>
              <a:t>sehat</a:t>
            </a:r>
            <a:r>
              <a:rPr sz="275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75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30" dirty="0">
                <a:solidFill>
                  <a:srgbClr val="634915"/>
                </a:solidFill>
                <a:latin typeface="Tahoma"/>
                <a:cs typeface="Tahoma"/>
              </a:rPr>
              <a:t>sukses</a:t>
            </a:r>
            <a:r>
              <a:rPr sz="275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10" dirty="0">
                <a:solidFill>
                  <a:srgbClr val="634915"/>
                </a:solidFill>
                <a:latin typeface="Tahoma"/>
                <a:cs typeface="Tahoma"/>
              </a:rPr>
              <a:t>selalu.</a:t>
            </a:r>
            <a:endParaRPr sz="27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000">
              <a:latin typeface="Tahoma"/>
              <a:cs typeface="Tahoma"/>
            </a:endParaRPr>
          </a:p>
          <a:p>
            <a:pPr marL="12065" marR="5080" algn="ctr">
              <a:lnSpc>
                <a:spcPct val="76400"/>
              </a:lnSpc>
            </a:pP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650" spc="-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50" dirty="0">
                <a:solidFill>
                  <a:srgbClr val="634915"/>
                </a:solidFill>
                <a:latin typeface="Tahoma"/>
                <a:cs typeface="Tahoma"/>
              </a:rPr>
              <a:t>selamat</a:t>
            </a:r>
            <a:r>
              <a:rPr sz="2650" spc="-9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60" dirty="0">
                <a:solidFill>
                  <a:srgbClr val="634915"/>
                </a:solidFill>
                <a:latin typeface="Tahoma"/>
                <a:cs typeface="Tahoma"/>
              </a:rPr>
              <a:t>menunaikan</a:t>
            </a:r>
            <a:r>
              <a:rPr sz="2650" spc="-9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Ibadah</a:t>
            </a:r>
            <a:r>
              <a:rPr sz="2650" spc="-9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-10" dirty="0">
                <a:solidFill>
                  <a:srgbClr val="634915"/>
                </a:solidFill>
                <a:latin typeface="Tahoma"/>
                <a:cs typeface="Tahoma"/>
              </a:rPr>
              <a:t>Puasa </a:t>
            </a: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bagi</a:t>
            </a:r>
            <a:r>
              <a:rPr sz="265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55" dirty="0">
                <a:solidFill>
                  <a:srgbClr val="634915"/>
                </a:solidFill>
                <a:latin typeface="Tahoma"/>
                <a:cs typeface="Tahoma"/>
              </a:rPr>
              <a:t>teman-</a:t>
            </a:r>
            <a:r>
              <a:rPr sz="2650" spc="80" dirty="0">
                <a:solidFill>
                  <a:srgbClr val="634915"/>
                </a:solidFill>
                <a:latin typeface="Tahoma"/>
                <a:cs typeface="Tahoma"/>
              </a:rPr>
              <a:t>teman</a:t>
            </a:r>
            <a:r>
              <a:rPr sz="265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650" spc="-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-10" dirty="0">
                <a:solidFill>
                  <a:srgbClr val="634915"/>
                </a:solidFill>
                <a:latin typeface="Tahoma"/>
                <a:cs typeface="Tahoma"/>
              </a:rPr>
              <a:t>menjalankannya</a:t>
            </a:r>
            <a:endParaRPr sz="265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459"/>
              </a:spcBef>
            </a:pPr>
            <a:r>
              <a:rPr sz="2650" spc="-25" dirty="0">
                <a:solidFill>
                  <a:srgbClr val="634915"/>
                </a:solidFill>
                <a:latin typeface="Tahoma"/>
                <a:cs typeface="Tahoma"/>
              </a:rPr>
              <a:t>:)</a:t>
            </a:r>
            <a:endParaRPr sz="26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35747" y="6218935"/>
            <a:ext cx="5279936" cy="3442512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5747" y="9798722"/>
            <a:ext cx="3326358" cy="236541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648396" y="1415159"/>
            <a:ext cx="6588759" cy="4410075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 marR="5080">
              <a:lnSpc>
                <a:spcPct val="117200"/>
              </a:lnSpc>
              <a:spcBef>
                <a:spcPts val="30"/>
              </a:spcBef>
            </a:pP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Origami</a:t>
            </a:r>
            <a:r>
              <a:rPr sz="2200" spc="-1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sendiri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merupakan</a:t>
            </a:r>
            <a:r>
              <a:rPr sz="2200" spc="-1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seni</a:t>
            </a:r>
            <a:r>
              <a:rPr sz="2200" spc="-1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melipat</a:t>
            </a:r>
            <a:r>
              <a:rPr sz="2200" spc="-1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kertas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untuk</a:t>
            </a:r>
            <a:r>
              <a:rPr sz="23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membuat</a:t>
            </a:r>
            <a:r>
              <a:rPr sz="23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figur/bentuk</a:t>
            </a:r>
            <a:r>
              <a:rPr sz="2300" spc="9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tertentu,</a:t>
            </a:r>
            <a:r>
              <a:rPr sz="23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tanpa </a:t>
            </a:r>
            <a:r>
              <a:rPr sz="2200" spc="90" dirty="0">
                <a:solidFill>
                  <a:srgbClr val="634915"/>
                </a:solidFill>
                <a:latin typeface="Tahoma"/>
                <a:cs typeface="Tahoma"/>
              </a:rPr>
              <a:t>memotong</a:t>
            </a:r>
            <a:r>
              <a:rPr sz="2200" spc="-9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bagian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200" spc="-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200" spc="-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tanpa</a:t>
            </a:r>
            <a:r>
              <a:rPr sz="2200" spc="-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menggunakan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perekat</a:t>
            </a:r>
            <a:r>
              <a:rPr sz="2200" spc="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(lem,</a:t>
            </a:r>
            <a:r>
              <a:rPr sz="2200" spc="-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isolasi, dll).</a:t>
            </a:r>
            <a:r>
              <a:rPr sz="2200" spc="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Pada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saat</a:t>
            </a:r>
            <a:r>
              <a:rPr sz="2200" spc="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200" spc="-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origami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dibentangkan,</a:t>
            </a:r>
            <a:r>
              <a:rPr sz="2200" spc="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lembar</a:t>
            </a:r>
            <a:r>
              <a:rPr sz="2200" spc="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kertasnya</a:t>
            </a:r>
            <a:r>
              <a:rPr sz="2200" spc="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akan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tetap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utuh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seperti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saat</a:t>
            </a:r>
            <a:r>
              <a:rPr sz="23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sebelum</a:t>
            </a:r>
            <a:r>
              <a:rPr sz="23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dilipat.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Gramatur</a:t>
            </a:r>
            <a:r>
              <a:rPr sz="23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3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yang digunakan</a:t>
            </a:r>
            <a:r>
              <a:rPr sz="2300" spc="-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sekitar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80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60" dirty="0">
                <a:solidFill>
                  <a:srgbClr val="634915"/>
                </a:solidFill>
                <a:latin typeface="Tahoma"/>
                <a:cs typeface="Tahoma"/>
              </a:rPr>
              <a:t>gsm.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Relatif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tipis,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karena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origami</a:t>
            </a:r>
            <a:r>
              <a:rPr sz="22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terdiri</a:t>
            </a:r>
            <a:r>
              <a:rPr sz="22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banyak</a:t>
            </a:r>
            <a:r>
              <a:rPr sz="2200" spc="-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pertemuan</a:t>
            </a:r>
            <a:r>
              <a:rPr sz="22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lipatan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kertas.</a:t>
            </a:r>
            <a:r>
              <a:rPr sz="2200" spc="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5" dirty="0">
                <a:solidFill>
                  <a:srgbClr val="634915"/>
                </a:solidFill>
                <a:latin typeface="Tahoma"/>
                <a:cs typeface="Tahoma"/>
              </a:rPr>
              <a:t>Jika</a:t>
            </a:r>
            <a:r>
              <a:rPr sz="2200" spc="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menggunakan</a:t>
            </a:r>
            <a:r>
              <a:rPr sz="2200" spc="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200" spc="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200" spc="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ketebalannya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tidak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seimbang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dengan</a:t>
            </a:r>
            <a:r>
              <a:rPr sz="23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ukuran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45" dirty="0">
                <a:solidFill>
                  <a:srgbClr val="634915"/>
                </a:solidFill>
                <a:latin typeface="Tahoma"/>
                <a:cs typeface="Tahoma"/>
              </a:rPr>
              <a:t>karya,</a:t>
            </a:r>
            <a:r>
              <a:rPr sz="23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maka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akan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mengurangi</a:t>
            </a:r>
            <a:r>
              <a:rPr sz="2200" spc="-1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keindahan</a:t>
            </a:r>
            <a:r>
              <a:rPr sz="220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2200" spc="-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200" spc="-1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origami</a:t>
            </a:r>
            <a:r>
              <a:rPr sz="2200" spc="-1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tersebut.</a:t>
            </a:r>
            <a:endParaRPr sz="2200" dirty="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18353" y="9764899"/>
            <a:ext cx="1692275" cy="48640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6199"/>
              </a:lnSpc>
              <a:spcBef>
                <a:spcPts val="90"/>
              </a:spcBef>
            </a:pPr>
            <a:r>
              <a:rPr sz="1300" i="1" dirty="0">
                <a:solidFill>
                  <a:srgbClr val="646162"/>
                </a:solidFill>
                <a:latin typeface="Trebuchet MS"/>
                <a:cs typeface="Trebuchet MS"/>
              </a:rPr>
              <a:t>Origami</a:t>
            </a:r>
            <a:r>
              <a:rPr sz="1300" i="1" spc="110" dirty="0">
                <a:solidFill>
                  <a:srgbClr val="646162"/>
                </a:solidFill>
                <a:latin typeface="Trebuchet MS"/>
                <a:cs typeface="Trebuchet MS"/>
              </a:rPr>
              <a:t> </a:t>
            </a:r>
            <a:r>
              <a:rPr sz="1300" i="1" dirty="0">
                <a:solidFill>
                  <a:srgbClr val="646162"/>
                </a:solidFill>
                <a:latin typeface="Trebuchet MS"/>
                <a:cs typeface="Trebuchet MS"/>
              </a:rPr>
              <a:t>Bunny</a:t>
            </a:r>
            <a:r>
              <a:rPr sz="1300" i="1" spc="110" dirty="0">
                <a:solidFill>
                  <a:srgbClr val="646162"/>
                </a:solidFill>
                <a:latin typeface="Trebuchet MS"/>
                <a:cs typeface="Trebuchet MS"/>
              </a:rPr>
              <a:t> </a:t>
            </a:r>
            <a:r>
              <a:rPr sz="1300" i="1" spc="-10" dirty="0">
                <a:solidFill>
                  <a:srgbClr val="646162"/>
                </a:solidFill>
                <a:latin typeface="Trebuchet MS"/>
                <a:cs typeface="Trebuchet MS"/>
              </a:rPr>
              <a:t>Rabbit (paperkawaii.com)</a:t>
            </a:r>
            <a:endParaRPr sz="13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46301" y="4581131"/>
            <a:ext cx="3801554" cy="2882836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46301" y="7590687"/>
            <a:ext cx="3801554" cy="47625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648396" y="1409754"/>
            <a:ext cx="6598284" cy="28238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118000"/>
              </a:lnSpc>
              <a:spcBef>
                <a:spcPts val="125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Kirigami</a:t>
            </a:r>
            <a:r>
              <a:rPr sz="2200" spc="-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seni </a:t>
            </a:r>
            <a:r>
              <a:rPr sz="2200" spc="90" dirty="0">
                <a:solidFill>
                  <a:srgbClr val="634915"/>
                </a:solidFill>
                <a:latin typeface="Tahoma"/>
                <a:cs typeface="Tahoma"/>
              </a:rPr>
              <a:t>memotong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melipat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kertas,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dengan</a:t>
            </a:r>
            <a:r>
              <a:rPr sz="2200" spc="-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tanpa</a:t>
            </a:r>
            <a:r>
              <a:rPr sz="2200" spc="-9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memberikan</a:t>
            </a:r>
            <a:r>
              <a:rPr sz="2200" spc="-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tambahan</a:t>
            </a:r>
            <a:r>
              <a:rPr sz="2200" spc="-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tempelan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kertas.</a:t>
            </a:r>
            <a:r>
              <a:rPr sz="2200" spc="-9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Teknik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ini</a:t>
            </a:r>
            <a:r>
              <a:rPr sz="2200" spc="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membutuhkan</a:t>
            </a:r>
            <a:r>
              <a:rPr sz="2200" spc="-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kekokohan</a:t>
            </a:r>
            <a:r>
              <a:rPr sz="2200" spc="-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kertas, </a:t>
            </a:r>
            <a:r>
              <a:rPr sz="2300" spc="-35" dirty="0">
                <a:solidFill>
                  <a:srgbClr val="634915"/>
                </a:solidFill>
                <a:latin typeface="Tahoma"/>
                <a:cs typeface="Tahoma"/>
              </a:rPr>
              <a:t>sehingga</a:t>
            </a:r>
            <a:r>
              <a:rPr sz="23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gramatur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45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digunakan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setidaknya</a:t>
            </a:r>
            <a:endParaRPr sz="23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210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gsm.</a:t>
            </a:r>
            <a:r>
              <a:rPr sz="2200" spc="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Semakin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besar</a:t>
            </a:r>
            <a:r>
              <a:rPr sz="2200" spc="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ukuran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kirigami,</a:t>
            </a:r>
            <a:r>
              <a:rPr sz="2200" spc="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35" dirty="0">
                <a:solidFill>
                  <a:srgbClr val="634915"/>
                </a:solidFill>
                <a:latin typeface="Tahoma"/>
                <a:cs typeface="Tahoma"/>
              </a:rPr>
              <a:t>tentunya</a:t>
            </a:r>
            <a:endParaRPr sz="2200">
              <a:latin typeface="Tahoma"/>
              <a:cs typeface="Tahoma"/>
            </a:endParaRPr>
          </a:p>
          <a:p>
            <a:pPr marL="12700" marR="1198880">
              <a:lnSpc>
                <a:spcPct val="119100"/>
              </a:lnSpc>
              <a:spcBef>
                <a:spcPts val="15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gramatur</a:t>
            </a:r>
            <a:r>
              <a:rPr sz="2200" spc="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200" spc="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digunakan</a:t>
            </a:r>
            <a:r>
              <a:rPr sz="2200" spc="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juga</a:t>
            </a:r>
            <a:r>
              <a:rPr sz="2200" spc="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akan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menyesuaikan</a:t>
            </a:r>
            <a:r>
              <a:rPr sz="2200" spc="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(semakin</a:t>
            </a:r>
            <a:r>
              <a:rPr sz="2200" spc="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besar</a:t>
            </a:r>
            <a:r>
              <a:rPr sz="2200" spc="3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pula).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42127" y="11586511"/>
            <a:ext cx="1477645" cy="781685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4"/>
              </a:spcBef>
            </a:pPr>
            <a:r>
              <a:rPr sz="1300" i="1" dirty="0">
                <a:solidFill>
                  <a:srgbClr val="646162"/>
                </a:solidFill>
                <a:latin typeface="Trebuchet MS"/>
                <a:cs typeface="Trebuchet MS"/>
              </a:rPr>
              <a:t>Kirigami</a:t>
            </a:r>
            <a:r>
              <a:rPr sz="1300" i="1" spc="45" dirty="0">
                <a:solidFill>
                  <a:srgbClr val="646162"/>
                </a:solidFill>
                <a:latin typeface="Trebuchet MS"/>
                <a:cs typeface="Trebuchet MS"/>
              </a:rPr>
              <a:t> </a:t>
            </a:r>
            <a:r>
              <a:rPr sz="1300" i="1" spc="-10" dirty="0">
                <a:solidFill>
                  <a:srgbClr val="646162"/>
                </a:solidFill>
                <a:latin typeface="Trebuchet MS"/>
                <a:cs typeface="Trebuchet MS"/>
              </a:rPr>
              <a:t>Simple </a:t>
            </a:r>
            <a:endParaRPr sz="1300">
              <a:latin typeface="Trebuchet MS"/>
              <a:cs typeface="Trebuchet MS"/>
            </a:endParaRPr>
          </a:p>
          <a:p>
            <a:pPr marL="12700" marR="5080">
              <a:lnSpc>
                <a:spcPts val="1330"/>
              </a:lnSpc>
              <a:spcBef>
                <a:spcPts val="985"/>
              </a:spcBef>
            </a:pPr>
            <a:r>
              <a:rPr sz="1300" i="1" dirty="0">
                <a:solidFill>
                  <a:srgbClr val="646162"/>
                </a:solidFill>
                <a:latin typeface="Trebuchet MS"/>
                <a:cs typeface="Trebuchet MS"/>
              </a:rPr>
              <a:t>Escher</a:t>
            </a:r>
            <a:r>
              <a:rPr sz="1300" i="1" spc="10" dirty="0">
                <a:solidFill>
                  <a:srgbClr val="646162"/>
                </a:solidFill>
                <a:latin typeface="Trebuchet MS"/>
                <a:cs typeface="Trebuchet MS"/>
              </a:rPr>
              <a:t> </a:t>
            </a:r>
            <a:r>
              <a:rPr sz="1300" i="1" spc="-10" dirty="0">
                <a:solidFill>
                  <a:srgbClr val="646162"/>
                </a:solidFill>
                <a:latin typeface="Trebuchet MS"/>
                <a:cs typeface="Trebuchet MS"/>
              </a:rPr>
              <a:t>Staircase (instructables.com)</a:t>
            </a:r>
            <a:endParaRPr sz="13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48396" y="1186970"/>
            <a:ext cx="6607175" cy="11895501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2700" marR="485775">
              <a:lnSpc>
                <a:spcPct val="116300"/>
              </a:lnSpc>
              <a:spcBef>
                <a:spcPts val="170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Bagaimana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dengan</a:t>
            </a:r>
            <a:r>
              <a:rPr sz="2200" spc="-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pop-</a:t>
            </a:r>
            <a:r>
              <a:rPr sz="2200" spc="90" dirty="0">
                <a:solidFill>
                  <a:srgbClr val="634915"/>
                </a:solidFill>
                <a:latin typeface="Tahoma"/>
                <a:cs typeface="Tahoma"/>
              </a:rPr>
              <a:t>up?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Pop-</a:t>
            </a: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up</a:t>
            </a:r>
            <a:r>
              <a:rPr sz="2200" spc="-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merupakan sebuah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media</a:t>
            </a:r>
            <a:r>
              <a:rPr sz="2200" spc="-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satu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atau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lebih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2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yang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dilipat</a:t>
            </a:r>
            <a:r>
              <a:rPr sz="23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30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disusun</a:t>
            </a:r>
            <a:r>
              <a:rPr sz="230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30" dirty="0">
                <a:solidFill>
                  <a:srgbClr val="634915"/>
                </a:solidFill>
                <a:latin typeface="Tahoma"/>
                <a:cs typeface="Tahoma"/>
              </a:rPr>
              <a:t>hingga</a:t>
            </a:r>
            <a:r>
              <a:rPr sz="2300" spc="-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membentuk</a:t>
            </a:r>
            <a:r>
              <a:rPr sz="230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bidang/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kesan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3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dimensi</a:t>
            </a:r>
            <a:r>
              <a:rPr sz="2300" spc="-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ketika</a:t>
            </a:r>
            <a:r>
              <a:rPr sz="23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b="1" dirty="0">
                <a:solidFill>
                  <a:srgbClr val="634915"/>
                </a:solidFill>
                <a:latin typeface="Tahoma"/>
                <a:cs typeface="Tahoma"/>
              </a:rPr>
              <a:t>media</a:t>
            </a:r>
            <a:r>
              <a:rPr sz="2300" b="1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b="1" dirty="0">
                <a:solidFill>
                  <a:srgbClr val="634915"/>
                </a:solidFill>
                <a:latin typeface="Tahoma"/>
                <a:cs typeface="Tahoma"/>
              </a:rPr>
              <a:t>tersebut</a:t>
            </a:r>
            <a:r>
              <a:rPr sz="2300" b="1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b="1" spc="-10" dirty="0" err="1">
                <a:solidFill>
                  <a:srgbClr val="634915"/>
                </a:solidFill>
                <a:latin typeface="Tahoma"/>
                <a:cs typeface="Tahoma"/>
              </a:rPr>
              <a:t>dibuka</a:t>
            </a:r>
            <a:r>
              <a:rPr sz="2300" b="1" spc="-10" dirty="0">
                <a:solidFill>
                  <a:srgbClr val="634915"/>
                </a:solidFill>
                <a:latin typeface="Tahoma"/>
                <a:cs typeface="Tahoma"/>
              </a:rPr>
              <a:t>,</a:t>
            </a:r>
            <a:r>
              <a:rPr lang="en-US" sz="2300" b="1" spc="-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b="1" dirty="0" err="1">
                <a:solidFill>
                  <a:srgbClr val="634915"/>
                </a:solidFill>
                <a:latin typeface="Tahoma"/>
                <a:cs typeface="Tahoma"/>
              </a:rPr>
              <a:t>ditarik</a:t>
            </a:r>
            <a:r>
              <a:rPr sz="2200" b="1" dirty="0">
                <a:solidFill>
                  <a:srgbClr val="634915"/>
                </a:solidFill>
                <a:latin typeface="Tahoma"/>
                <a:cs typeface="Tahoma"/>
              </a:rPr>
              <a:t>,</a:t>
            </a:r>
            <a:r>
              <a:rPr sz="2200" b="1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b="1" dirty="0">
                <a:solidFill>
                  <a:srgbClr val="634915"/>
                </a:solidFill>
                <a:latin typeface="Tahoma"/>
                <a:cs typeface="Tahoma"/>
              </a:rPr>
              <a:t>atau</a:t>
            </a:r>
            <a:r>
              <a:rPr sz="2200" b="1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b="1" dirty="0">
                <a:solidFill>
                  <a:srgbClr val="634915"/>
                </a:solidFill>
                <a:latin typeface="Tahoma"/>
                <a:cs typeface="Tahoma"/>
              </a:rPr>
              <a:t>diangkat.</a:t>
            </a:r>
            <a:r>
              <a:rPr sz="220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Ada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beberapa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pop-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up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termasuk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dalam</a:t>
            </a:r>
            <a:r>
              <a:rPr sz="2200" spc="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kategori</a:t>
            </a:r>
            <a:r>
              <a:rPr sz="2200" spc="-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kirigami,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contohnya</a:t>
            </a:r>
            <a:endParaRPr sz="2200" dirty="0">
              <a:latin typeface="Tahoma"/>
              <a:cs typeface="Tahoma"/>
            </a:endParaRPr>
          </a:p>
          <a:p>
            <a:pPr marL="12700" marR="415925">
              <a:lnSpc>
                <a:spcPct val="117500"/>
              </a:lnSpc>
              <a:spcBef>
                <a:spcPts val="45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teknik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dasar</a:t>
            </a:r>
            <a:r>
              <a:rPr sz="2200" spc="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internal</a:t>
            </a:r>
            <a:r>
              <a:rPr sz="2200" spc="-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stand.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Mengapa?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Karena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terdiri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potongan</a:t>
            </a:r>
            <a:r>
              <a:rPr sz="22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2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lipatan,</a:t>
            </a:r>
            <a:r>
              <a:rPr sz="22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namun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tidak</a:t>
            </a:r>
            <a:r>
              <a:rPr sz="230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melibatkan</a:t>
            </a:r>
            <a:r>
              <a:rPr sz="2300" spc="-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aktivitas</a:t>
            </a:r>
            <a:r>
              <a:rPr sz="2300" spc="-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tempel-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menempel.</a:t>
            </a:r>
            <a:endParaRPr sz="23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495"/>
              </a:spcBef>
            </a:pPr>
            <a:r>
              <a:rPr sz="2200" spc="-50" dirty="0">
                <a:solidFill>
                  <a:srgbClr val="634915"/>
                </a:solidFill>
                <a:latin typeface="Tahoma"/>
                <a:cs typeface="Tahoma"/>
              </a:rPr>
              <a:t>---</a:t>
            </a:r>
            <a:endParaRPr sz="22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2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Untuk</a:t>
            </a:r>
            <a:r>
              <a:rPr sz="220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pekan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ini</a:t>
            </a:r>
            <a:r>
              <a:rPr sz="220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kita</a:t>
            </a:r>
            <a:r>
              <a:rPr sz="2200" spc="-15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akan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85" dirty="0">
                <a:solidFill>
                  <a:srgbClr val="634915"/>
                </a:solidFill>
                <a:latin typeface="Tahoma"/>
                <a:cs typeface="Tahoma"/>
              </a:rPr>
              <a:t>membuat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endParaRPr sz="2200" dirty="0">
              <a:latin typeface="Tahoma"/>
              <a:cs typeface="Tahoma"/>
            </a:endParaRPr>
          </a:p>
          <a:p>
            <a:pPr marL="12700">
              <a:lnSpc>
                <a:spcPts val="2520"/>
              </a:lnSpc>
              <a:spcBef>
                <a:spcPts val="1200"/>
              </a:spcBef>
            </a:pPr>
            <a:r>
              <a:rPr sz="2150" spc="-10" dirty="0">
                <a:solidFill>
                  <a:srgbClr val="634915"/>
                </a:solidFill>
                <a:latin typeface="Lucida Sans Unicode"/>
                <a:cs typeface="Lucida Sans Unicode"/>
              </a:rPr>
              <a:t>transformasi</a:t>
            </a:r>
            <a:r>
              <a:rPr sz="2150" spc="-90" dirty="0">
                <a:solidFill>
                  <a:srgbClr val="634915"/>
                </a:solidFill>
                <a:latin typeface="Lucida Sans Unicode"/>
                <a:cs typeface="Lucida Sans Unicode"/>
              </a:rPr>
              <a:t> </a:t>
            </a:r>
            <a:r>
              <a:rPr sz="2150" dirty="0">
                <a:solidFill>
                  <a:srgbClr val="634915"/>
                </a:solidFill>
                <a:latin typeface="Lucida Sans Unicode"/>
                <a:cs typeface="Lucida Sans Unicode"/>
              </a:rPr>
              <a:t>dari</a:t>
            </a:r>
            <a:r>
              <a:rPr sz="2150" spc="-90" dirty="0">
                <a:solidFill>
                  <a:srgbClr val="634915"/>
                </a:solidFill>
                <a:latin typeface="Lucida Sans Unicode"/>
                <a:cs typeface="Lucida Sans Unicode"/>
              </a:rPr>
              <a:t> </a:t>
            </a:r>
            <a:r>
              <a:rPr sz="2150" dirty="0">
                <a:solidFill>
                  <a:srgbClr val="634915"/>
                </a:solidFill>
                <a:latin typeface="Lucida Sans Unicode"/>
                <a:cs typeface="Lucida Sans Unicode"/>
              </a:rPr>
              <a:t>bentuk</a:t>
            </a:r>
            <a:r>
              <a:rPr sz="2150" spc="-80" dirty="0">
                <a:solidFill>
                  <a:srgbClr val="634915"/>
                </a:solidFill>
                <a:latin typeface="Lucida Sans Unicode"/>
                <a:cs typeface="Lucida Sans Unicode"/>
              </a:rPr>
              <a:t> </a:t>
            </a:r>
            <a:r>
              <a:rPr sz="2150" dirty="0">
                <a:solidFill>
                  <a:srgbClr val="634915"/>
                </a:solidFill>
                <a:latin typeface="Lucida Sans Unicode"/>
                <a:cs typeface="Lucida Sans Unicode"/>
              </a:rPr>
              <a:t>dua</a:t>
            </a:r>
            <a:r>
              <a:rPr sz="2150" spc="-85" dirty="0">
                <a:solidFill>
                  <a:srgbClr val="634915"/>
                </a:solidFill>
                <a:latin typeface="Lucida Sans Unicode"/>
                <a:cs typeface="Lucida Sans Unicode"/>
              </a:rPr>
              <a:t> </a:t>
            </a:r>
            <a:r>
              <a:rPr sz="2150" spc="-10" dirty="0">
                <a:solidFill>
                  <a:srgbClr val="634915"/>
                </a:solidFill>
                <a:latin typeface="Lucida Sans Unicode"/>
                <a:cs typeface="Lucida Sans Unicode"/>
              </a:rPr>
              <a:t>dimensi</a:t>
            </a:r>
            <a:r>
              <a:rPr sz="2150" spc="-85" dirty="0">
                <a:solidFill>
                  <a:srgbClr val="634915"/>
                </a:solidFill>
                <a:latin typeface="Lucida Sans Unicode"/>
                <a:cs typeface="Lucida Sans Unicode"/>
              </a:rPr>
              <a:t> </a:t>
            </a:r>
            <a:r>
              <a:rPr sz="2150" dirty="0">
                <a:solidFill>
                  <a:srgbClr val="634915"/>
                </a:solidFill>
                <a:latin typeface="Lucida Sans Unicode"/>
                <a:cs typeface="Lucida Sans Unicode"/>
              </a:rPr>
              <a:t>ke</a:t>
            </a:r>
            <a:r>
              <a:rPr sz="2150" spc="-75" dirty="0">
                <a:solidFill>
                  <a:srgbClr val="634915"/>
                </a:solidFill>
                <a:latin typeface="Lucida Sans Unicode"/>
                <a:cs typeface="Lucida Sans Unicode"/>
              </a:rPr>
              <a:t> </a:t>
            </a:r>
            <a:r>
              <a:rPr sz="2150" spc="-20" dirty="0">
                <a:solidFill>
                  <a:srgbClr val="634915"/>
                </a:solidFill>
                <a:latin typeface="Lucida Sans Unicode"/>
                <a:cs typeface="Lucida Sans Unicode"/>
              </a:rPr>
              <a:t>tiga</a:t>
            </a:r>
            <a:endParaRPr sz="2150" dirty="0">
              <a:latin typeface="Lucida Sans Unicode"/>
              <a:cs typeface="Lucida Sans Unicode"/>
            </a:endParaRPr>
          </a:p>
          <a:p>
            <a:pPr marL="12700">
              <a:lnSpc>
                <a:spcPts val="2580"/>
              </a:lnSpc>
            </a:pPr>
            <a:r>
              <a:rPr sz="2150" spc="-10" dirty="0">
                <a:solidFill>
                  <a:srgbClr val="634915"/>
                </a:solidFill>
                <a:latin typeface="Lucida Sans Unicode"/>
                <a:cs typeface="Lucida Sans Unicode"/>
              </a:rPr>
              <a:t>dimensi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,</a:t>
            </a:r>
            <a:r>
              <a:rPr sz="2200" spc="-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dengan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meminjam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prinsip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origami</a:t>
            </a:r>
            <a:r>
              <a:rPr sz="2200" spc="-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3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endParaRPr sz="22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kirigami</a:t>
            </a: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sebagai</a:t>
            </a:r>
            <a:r>
              <a:rPr sz="2200" spc="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berikut:</a:t>
            </a:r>
            <a:endParaRPr sz="2200" dirty="0">
              <a:latin typeface="Tahoma"/>
              <a:cs typeface="Tahoma"/>
            </a:endParaRPr>
          </a:p>
          <a:p>
            <a:pPr marL="588645" indent="-287655">
              <a:lnSpc>
                <a:spcPct val="100000"/>
              </a:lnSpc>
              <a:spcBef>
                <a:spcPts val="1435"/>
              </a:spcBef>
              <a:buSzPct val="39130"/>
              <a:buFont typeface="Times New Roman"/>
              <a:buChar char="•"/>
              <a:tabLst>
                <a:tab pos="588645" algn="l"/>
                <a:tab pos="589280" algn="l"/>
              </a:tabLst>
            </a:pPr>
            <a:r>
              <a:rPr sz="2300" spc="75" dirty="0">
                <a:solidFill>
                  <a:srgbClr val="634915"/>
                </a:solidFill>
                <a:latin typeface="Tahoma"/>
                <a:cs typeface="Tahoma"/>
              </a:rPr>
              <a:t>Membuat</a:t>
            </a:r>
            <a:r>
              <a:rPr sz="2300" spc="-1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bentuk</a:t>
            </a:r>
            <a:r>
              <a:rPr sz="2300" spc="-1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tiga</a:t>
            </a:r>
            <a:r>
              <a:rPr sz="2300" spc="-15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dimensi</a:t>
            </a:r>
            <a:r>
              <a:rPr sz="23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35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300" spc="-1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dihasilkan</a:t>
            </a:r>
            <a:endParaRPr sz="2300" dirty="0">
              <a:latin typeface="Tahoma"/>
              <a:cs typeface="Tahoma"/>
            </a:endParaRPr>
          </a:p>
          <a:p>
            <a:pPr marL="588645">
              <a:lnSpc>
                <a:spcPct val="100000"/>
              </a:lnSpc>
              <a:spcBef>
                <a:spcPts val="484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potongan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lipatan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kertas.</a:t>
            </a:r>
            <a:endParaRPr sz="2200" dirty="0">
              <a:latin typeface="Tahoma"/>
              <a:cs typeface="Tahoma"/>
            </a:endParaRPr>
          </a:p>
          <a:p>
            <a:pPr marL="588645" marR="5080" indent="-287655">
              <a:lnSpc>
                <a:spcPct val="116700"/>
              </a:lnSpc>
              <a:spcBef>
                <a:spcPts val="975"/>
              </a:spcBef>
              <a:buSzPct val="39130"/>
              <a:buFont typeface="Times New Roman"/>
              <a:buChar char="•"/>
              <a:tabLst>
                <a:tab pos="588645" algn="l"/>
                <a:tab pos="589280" algn="l"/>
              </a:tabLst>
            </a:pPr>
            <a:r>
              <a:rPr sz="2300" spc="60" dirty="0">
                <a:solidFill>
                  <a:srgbClr val="634915"/>
                </a:solidFill>
                <a:latin typeface="Tahoma"/>
                <a:cs typeface="Tahoma"/>
              </a:rPr>
              <a:t>Membuat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3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tiga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dimensi</a:t>
            </a:r>
            <a:r>
              <a:rPr sz="230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230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satu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kertas </a:t>
            </a:r>
            <a:r>
              <a:rPr sz="2300" spc="-45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utuh.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Dalam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5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ini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30" dirty="0">
                <a:solidFill>
                  <a:srgbClr val="634915"/>
                </a:solidFill>
                <a:latin typeface="Tahoma"/>
                <a:cs typeface="Tahoma"/>
              </a:rPr>
              <a:t>artinya:</a:t>
            </a:r>
            <a:r>
              <a:rPr sz="2300" spc="-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diawali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dari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A4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kemudian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dibentuk</a:t>
            </a:r>
            <a:r>
              <a:rPr sz="2200" spc="-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menjadi</a:t>
            </a:r>
            <a:r>
              <a:rPr sz="2200" spc="4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tiga</a:t>
            </a:r>
            <a:r>
              <a:rPr sz="23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dimensi;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lalu</a:t>
            </a:r>
            <a:r>
              <a:rPr sz="230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saat</a:t>
            </a:r>
            <a:r>
              <a:rPr sz="23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dibentangkan,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akan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tetap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menjadi</a:t>
            </a:r>
            <a:r>
              <a:rPr sz="2200" spc="-15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ukuran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A4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20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utuh</a:t>
            </a:r>
            <a:r>
              <a:rPr sz="2200" spc="-1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tanpa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</a:t>
            </a:r>
            <a:r>
              <a:rPr sz="22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bagian</a:t>
            </a:r>
            <a:r>
              <a:rPr sz="2200" spc="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200" spc="-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200" spc="-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terbuang.</a:t>
            </a:r>
            <a:endParaRPr sz="2200" dirty="0">
              <a:latin typeface="Tahoma"/>
              <a:cs typeface="Tahoma"/>
            </a:endParaRPr>
          </a:p>
          <a:p>
            <a:pPr marL="588645" indent="-287655">
              <a:lnSpc>
                <a:spcPct val="100000"/>
              </a:lnSpc>
              <a:spcBef>
                <a:spcPts val="1430"/>
              </a:spcBef>
              <a:buSzPct val="39130"/>
              <a:buFont typeface="Times New Roman"/>
              <a:buChar char="•"/>
              <a:tabLst>
                <a:tab pos="588645" algn="l"/>
                <a:tab pos="589280" algn="l"/>
              </a:tabLst>
            </a:pPr>
            <a:r>
              <a:rPr sz="2300" spc="-3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300" spc="-1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tidak</a:t>
            </a:r>
            <a:r>
              <a:rPr sz="23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dilem,</a:t>
            </a:r>
            <a:r>
              <a:rPr sz="2300" spc="-1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disteples,</a:t>
            </a:r>
            <a:r>
              <a:rPr sz="2300" spc="-1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diisolasi,</a:t>
            </a:r>
            <a:r>
              <a:rPr sz="23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atau</a:t>
            </a:r>
            <a:endParaRPr sz="2300" dirty="0">
              <a:latin typeface="Tahoma"/>
              <a:cs typeface="Tahoma"/>
            </a:endParaRPr>
          </a:p>
          <a:p>
            <a:pPr marL="588645">
              <a:lnSpc>
                <a:spcPct val="100000"/>
              </a:lnSpc>
              <a:spcBef>
                <a:spcPts val="470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sejenis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kegiatan</a:t>
            </a:r>
            <a:r>
              <a:rPr sz="2200" spc="-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90" dirty="0">
                <a:solidFill>
                  <a:srgbClr val="634915"/>
                </a:solidFill>
                <a:latin typeface="Tahoma"/>
                <a:cs typeface="Tahoma"/>
              </a:rPr>
              <a:t>menempel</a:t>
            </a: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lainnya.</a:t>
            </a:r>
            <a:endParaRPr sz="2200" dirty="0">
              <a:latin typeface="Tahoma"/>
              <a:cs typeface="Tahoma"/>
            </a:endParaRPr>
          </a:p>
          <a:p>
            <a:pPr marL="12700" marR="661035">
              <a:lnSpc>
                <a:spcPct val="119700"/>
              </a:lnSpc>
              <a:spcBef>
                <a:spcPts val="994"/>
              </a:spcBef>
            </a:pPr>
            <a:r>
              <a:rPr sz="2200" spc="120" dirty="0">
                <a:solidFill>
                  <a:srgbClr val="634915"/>
                </a:solidFill>
                <a:latin typeface="Tahoma"/>
                <a:cs typeface="Tahoma"/>
              </a:rPr>
              <a:t>Mari</a:t>
            </a:r>
            <a:r>
              <a:rPr sz="22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simak</a:t>
            </a:r>
            <a:r>
              <a:rPr sz="2200" spc="-5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beberapa</a:t>
            </a:r>
            <a:r>
              <a:rPr sz="220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contoh</a:t>
            </a:r>
            <a:r>
              <a:rPr sz="2200" spc="-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20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kakak</a:t>
            </a:r>
            <a:r>
              <a:rPr sz="2200" spc="-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kelas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berikut</a:t>
            </a:r>
            <a:r>
              <a:rPr sz="22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ini!</a:t>
            </a:r>
            <a:endParaRPr sz="22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8636" y="693026"/>
            <a:ext cx="8395093" cy="557560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8636" y="6743827"/>
            <a:ext cx="8395093" cy="526936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9198" y="13150687"/>
            <a:ext cx="8384540" cy="29861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8959" y="253"/>
            <a:ext cx="8385810" cy="445389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9198" y="4949634"/>
            <a:ext cx="8384540" cy="587128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525" y="11391896"/>
            <a:ext cx="9505950" cy="205740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317889" y="12906154"/>
            <a:ext cx="4899025" cy="446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750" spc="-105" dirty="0">
                <a:solidFill>
                  <a:srgbClr val="634915"/>
                </a:solidFill>
                <a:latin typeface="Tahoma"/>
                <a:cs typeface="Tahoma"/>
              </a:rPr>
              <a:t>Ya,</a:t>
            </a:r>
            <a:r>
              <a:rPr sz="2750" spc="-1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25" dirty="0">
                <a:solidFill>
                  <a:srgbClr val="634915"/>
                </a:solidFill>
                <a:latin typeface="Tahoma"/>
                <a:cs typeface="Tahoma"/>
              </a:rPr>
              <a:t>saat</a:t>
            </a:r>
            <a:r>
              <a:rPr sz="2750" spc="-1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dirty="0">
                <a:solidFill>
                  <a:srgbClr val="634915"/>
                </a:solidFill>
                <a:latin typeface="Tahoma"/>
                <a:cs typeface="Tahoma"/>
              </a:rPr>
              <a:t>itu</a:t>
            </a:r>
            <a:r>
              <a:rPr sz="2750" spc="-19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10" dirty="0">
                <a:solidFill>
                  <a:srgbClr val="634915"/>
                </a:solidFill>
                <a:latin typeface="Tahoma"/>
                <a:cs typeface="Tahoma"/>
              </a:rPr>
              <a:t>ada</a:t>
            </a:r>
            <a:r>
              <a:rPr sz="2750" spc="-1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10" dirty="0">
                <a:solidFill>
                  <a:srgbClr val="634915"/>
                </a:solidFill>
                <a:latin typeface="Tahoma"/>
                <a:cs typeface="Tahoma"/>
              </a:rPr>
              <a:t>mahasiswa</a:t>
            </a:r>
            <a:r>
              <a:rPr sz="2750" spc="-19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2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endParaRPr sz="27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89" y="253"/>
            <a:ext cx="9507220" cy="474345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866900" y="564263"/>
            <a:ext cx="6302375" cy="1826782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2950" dirty="0">
              <a:latin typeface="Tahoma"/>
              <a:cs typeface="Tahoma"/>
            </a:endParaRPr>
          </a:p>
          <a:p>
            <a:pPr marL="12700" marR="5080" indent="4445" algn="ctr">
              <a:lnSpc>
                <a:spcPct val="114199"/>
              </a:lnSpc>
            </a:pPr>
            <a:r>
              <a:rPr sz="2750" dirty="0">
                <a:solidFill>
                  <a:srgbClr val="634915"/>
                </a:solidFill>
                <a:latin typeface="Tahoma"/>
                <a:cs typeface="Tahoma"/>
              </a:rPr>
              <a:t>Nah,</a:t>
            </a:r>
            <a:r>
              <a:rPr sz="275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10" dirty="0">
                <a:solidFill>
                  <a:srgbClr val="634915"/>
                </a:solidFill>
                <a:latin typeface="Tahoma"/>
                <a:cs typeface="Tahoma"/>
              </a:rPr>
              <a:t>selanjutnya</a:t>
            </a:r>
            <a:r>
              <a:rPr sz="275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dirty="0">
                <a:solidFill>
                  <a:srgbClr val="634915"/>
                </a:solidFill>
                <a:latin typeface="Tahoma"/>
                <a:cs typeface="Tahoma"/>
              </a:rPr>
              <a:t>amati</a:t>
            </a:r>
            <a:r>
              <a:rPr sz="275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dirty="0">
                <a:solidFill>
                  <a:srgbClr val="634915"/>
                </a:solidFill>
                <a:latin typeface="Tahoma"/>
                <a:cs typeface="Tahoma"/>
              </a:rPr>
              <a:t>teknik</a:t>
            </a:r>
            <a:r>
              <a:rPr sz="275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10" dirty="0">
                <a:solidFill>
                  <a:srgbClr val="634915"/>
                </a:solidFill>
                <a:latin typeface="Tahoma"/>
                <a:cs typeface="Tahoma"/>
              </a:rPr>
              <a:t>dasar</a:t>
            </a:r>
            <a:r>
              <a:rPr sz="275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20" dirty="0">
                <a:solidFill>
                  <a:srgbClr val="634915"/>
                </a:solidFill>
                <a:latin typeface="Tahoma"/>
                <a:cs typeface="Tahoma"/>
              </a:rPr>
              <a:t>dari </a:t>
            </a: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tugas</a:t>
            </a:r>
            <a:r>
              <a:rPr sz="2650" spc="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ini,</a:t>
            </a:r>
            <a:r>
              <a:rPr sz="2650" spc="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sebagai</a:t>
            </a:r>
            <a:r>
              <a:rPr sz="2650" spc="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landasan</a:t>
            </a:r>
            <a:r>
              <a:rPr sz="2650" spc="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55" dirty="0">
                <a:solidFill>
                  <a:srgbClr val="634915"/>
                </a:solidFill>
                <a:latin typeface="Tahoma"/>
                <a:cs typeface="Tahoma"/>
              </a:rPr>
              <a:t>teman-</a:t>
            </a:r>
            <a:r>
              <a:rPr sz="2650" spc="70" dirty="0">
                <a:solidFill>
                  <a:srgbClr val="634915"/>
                </a:solidFill>
                <a:latin typeface="Tahoma"/>
                <a:cs typeface="Tahoma"/>
              </a:rPr>
              <a:t>teman </a:t>
            </a:r>
            <a:r>
              <a:rPr sz="2650" spc="60" dirty="0">
                <a:solidFill>
                  <a:srgbClr val="634915"/>
                </a:solidFill>
                <a:latin typeface="Tahoma"/>
                <a:cs typeface="Tahoma"/>
              </a:rPr>
              <a:t>dalam</a:t>
            </a:r>
            <a:r>
              <a:rPr sz="265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-10" dirty="0">
                <a:solidFill>
                  <a:srgbClr val="634915"/>
                </a:solidFill>
                <a:latin typeface="Tahoma"/>
                <a:cs typeface="Tahoma"/>
              </a:rPr>
              <a:t>berkarya.</a:t>
            </a:r>
            <a:endParaRPr sz="2650" dirty="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525" y="4743455"/>
            <a:ext cx="5301056" cy="870585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675922" y="8698130"/>
            <a:ext cx="2893060" cy="201295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1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putus-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putus</a:t>
            </a:r>
            <a:endParaRPr sz="2300">
              <a:latin typeface="Tahoma"/>
              <a:cs typeface="Tahoma"/>
            </a:endParaRPr>
          </a:p>
          <a:p>
            <a:pPr marL="12700" marR="5080">
              <a:lnSpc>
                <a:spcPct val="113999"/>
              </a:lnSpc>
              <a:spcBef>
                <a:spcPts val="395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200" spc="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lipatan,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solid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garis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potong.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75922" y="13102615"/>
            <a:ext cx="187960" cy="3600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2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75922" y="6637869"/>
            <a:ext cx="1941830" cy="164338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0"/>
              </a:spcBef>
            </a:pPr>
            <a:r>
              <a:rPr sz="5300" spc="-305" dirty="0">
                <a:solidFill>
                  <a:srgbClr val="634915"/>
                </a:solidFill>
                <a:latin typeface="Calibri"/>
                <a:cs typeface="Calibri"/>
              </a:rPr>
              <a:t>Bentuk </a:t>
            </a:r>
            <a:r>
              <a:rPr sz="5300" spc="-175" dirty="0">
                <a:solidFill>
                  <a:srgbClr val="634915"/>
                </a:solidFill>
                <a:latin typeface="Calibri"/>
                <a:cs typeface="Calibri"/>
              </a:rPr>
              <a:t>Sİlİnder</a:t>
            </a:r>
            <a:endParaRPr sz="5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53"/>
            <a:ext cx="5311140" cy="13449300"/>
            <a:chOff x="0" y="253"/>
            <a:chExt cx="5311140" cy="134493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9" y="253"/>
              <a:ext cx="5302250" cy="1033399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8270" y="10334630"/>
              <a:ext cx="4352245" cy="3114675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5675922" y="0"/>
            <a:ext cx="2821305" cy="16243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Potong</a:t>
            </a:r>
            <a:r>
              <a:rPr sz="2200" spc="-2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menggunakan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penggaris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8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kater.</a:t>
            </a:r>
            <a:endParaRPr sz="2200">
              <a:latin typeface="Tahoma"/>
              <a:cs typeface="Tahoma"/>
            </a:endParaRPr>
          </a:p>
          <a:p>
            <a:pPr marL="12700" marR="172085">
              <a:lnSpc>
                <a:spcPts val="3160"/>
              </a:lnSpc>
              <a:spcBef>
                <a:spcPts val="80"/>
              </a:spcBef>
            </a:pP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Kemudian</a:t>
            </a:r>
            <a:r>
              <a:rPr sz="22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lipat</a:t>
            </a:r>
            <a:r>
              <a:rPr sz="22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30" dirty="0">
                <a:solidFill>
                  <a:srgbClr val="634915"/>
                </a:solidFill>
                <a:latin typeface="Tahoma"/>
                <a:cs typeface="Tahoma"/>
              </a:rPr>
              <a:t>pada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200" spc="1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putus-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putus.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75922" y="3937470"/>
            <a:ext cx="2974340" cy="201295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3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Kenali</a:t>
            </a:r>
            <a:r>
              <a:rPr sz="2300" spc="-1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sifat</a:t>
            </a:r>
            <a:r>
              <a:rPr sz="2300" spc="-15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kertas,</a:t>
            </a:r>
            <a:endParaRPr sz="23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terutama</a:t>
            </a:r>
            <a:r>
              <a:rPr sz="2200" spc="-1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untuk</a:t>
            </a:r>
            <a:r>
              <a:rPr sz="2200" spc="-1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bidang</a:t>
            </a:r>
            <a:endParaRPr sz="2200">
              <a:latin typeface="Tahoma"/>
              <a:cs typeface="Tahoma"/>
            </a:endParaRPr>
          </a:p>
          <a:p>
            <a:pPr marL="12700" marR="322580">
              <a:lnSpc>
                <a:spcPct val="119100"/>
              </a:lnSpc>
              <a:spcBef>
                <a:spcPts val="15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lengkung</a:t>
            </a:r>
            <a:r>
              <a:rPr sz="2200" spc="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jangan</a:t>
            </a:r>
            <a:r>
              <a:rPr sz="2200" spc="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5" dirty="0">
                <a:solidFill>
                  <a:srgbClr val="634915"/>
                </a:solidFill>
                <a:latin typeface="Tahoma"/>
                <a:cs typeface="Tahoma"/>
              </a:rPr>
              <a:t>ada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lipatan.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75922" y="8065310"/>
            <a:ext cx="2795270" cy="148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600"/>
              </a:lnSpc>
              <a:spcBef>
                <a:spcPts val="95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4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ts val="2600"/>
              </a:lnSpc>
            </a:pP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Buatlah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kuncian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agar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ts val="3160"/>
              </a:lnSpc>
              <a:spcBef>
                <a:spcPts val="80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bentuk</a:t>
            </a:r>
            <a:r>
              <a:rPr sz="22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2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menjadi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kokoh.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81611" y="12535279"/>
            <a:ext cx="1754505" cy="836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300" spc="-305" dirty="0">
                <a:solidFill>
                  <a:srgbClr val="634915"/>
                </a:solidFill>
                <a:latin typeface="Calibri"/>
                <a:cs typeface="Calibri"/>
              </a:rPr>
              <a:t>Bentuk</a:t>
            </a:r>
            <a:endParaRPr sz="5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53"/>
            <a:ext cx="5132070" cy="134493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481611" y="1203262"/>
            <a:ext cx="2893060" cy="201295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1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putus-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putus</a:t>
            </a:r>
            <a:endParaRPr sz="23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200" spc="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lipatan,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ct val="119100"/>
              </a:lnSpc>
              <a:spcBef>
                <a:spcPts val="15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solid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garis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potong.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81611" y="5866246"/>
            <a:ext cx="2821305" cy="1286510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2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ct val="101400"/>
              </a:lnSpc>
              <a:spcBef>
                <a:spcPts val="950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Potong</a:t>
            </a:r>
            <a:r>
              <a:rPr sz="2200" spc="-2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menggunakan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penggaris</a:t>
            </a:r>
            <a:r>
              <a:rPr sz="22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8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2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kater.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81611" y="9511515"/>
            <a:ext cx="2270125" cy="162433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3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Kemudian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lipat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ct val="119100"/>
              </a:lnSpc>
              <a:spcBef>
                <a:spcPts val="15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secara tegas</a:t>
            </a:r>
            <a:r>
              <a:rPr sz="2200" spc="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garis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putus-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putusnya.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81611" y="12709043"/>
            <a:ext cx="2697480" cy="82804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4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Buatlah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kuncian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agar</a:t>
            </a:r>
            <a:endParaRPr sz="2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734</Words>
  <Application>Microsoft Office PowerPoint</Application>
  <PresentationFormat>Custom</PresentationFormat>
  <Paragraphs>94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Calibri</vt:lpstr>
      <vt:lpstr>Lucida Sans Unicode</vt:lpstr>
      <vt:lpstr>Tahoma</vt:lpstr>
      <vt:lpstr>Times New Roman</vt:lpstr>
      <vt:lpstr>Trebuchet MS</vt:lpstr>
      <vt:lpstr>Verdana</vt:lpstr>
      <vt:lpstr>Office Theme</vt:lpstr>
      <vt:lpstr>Nİrmana Trİmatra K0nfigura3İ 2D ke 3D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Bentuk Prisma Segitiga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Nİrmana Trİmatra K0nfigura3İ 2D ke 3D</dc:title>
  <dc:creator>USER</dc:creator>
  <cp:lastModifiedBy>USER</cp:lastModifiedBy>
  <cp:revision>5</cp:revision>
  <dcterms:created xsi:type="dcterms:W3CDTF">2025-03-19T01:10:12Z</dcterms:created>
  <dcterms:modified xsi:type="dcterms:W3CDTF">2025-03-19T02:56:15Z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2024-04-23T00:00:00Z</vt:filetime>
  </property>
  <property fmtid="{D5CDD505-2E9C-101B-9397-08002B2CF9AE}" pid="3" name="LastSaved">
    <vt:filetime>2025-03-19T00:00:00Z</vt:filetime>
  </property>
</Properties>
</file>