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96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2668" y="350520"/>
            <a:ext cx="1900427" cy="118871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72668" y="1630680"/>
            <a:ext cx="532130" cy="227329"/>
          </a:xfrm>
          <a:custGeom>
            <a:avLst/>
            <a:gdLst/>
            <a:ahLst/>
            <a:cxnLst/>
            <a:rect l="l" t="t" r="r" b="b"/>
            <a:pathLst>
              <a:path w="532130" h="227330">
                <a:moveTo>
                  <a:pt x="531875" y="0"/>
                </a:moveTo>
                <a:lnTo>
                  <a:pt x="0" y="0"/>
                </a:lnTo>
                <a:lnTo>
                  <a:pt x="0" y="227075"/>
                </a:lnTo>
                <a:lnTo>
                  <a:pt x="531875" y="227075"/>
                </a:lnTo>
                <a:lnTo>
                  <a:pt x="531875" y="0"/>
                </a:lnTo>
                <a:close/>
              </a:path>
            </a:pathLst>
          </a:custGeom>
          <a:solidFill>
            <a:srgbClr val="E46B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74852" y="2082975"/>
            <a:ext cx="2588259" cy="4053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Cambria Math"/>
                <a:cs typeface="Cambria Math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2668" y="350520"/>
            <a:ext cx="9142730" cy="3430904"/>
          </a:xfrm>
          <a:custGeom>
            <a:avLst/>
            <a:gdLst/>
            <a:ahLst/>
            <a:cxnLst/>
            <a:rect l="l" t="t" r="r" b="b"/>
            <a:pathLst>
              <a:path w="9142730" h="3430904">
                <a:moveTo>
                  <a:pt x="9142475" y="0"/>
                </a:moveTo>
                <a:lnTo>
                  <a:pt x="0" y="0"/>
                </a:lnTo>
                <a:lnTo>
                  <a:pt x="0" y="3430523"/>
                </a:lnTo>
                <a:lnTo>
                  <a:pt x="9142475" y="3430523"/>
                </a:lnTo>
                <a:lnTo>
                  <a:pt x="9142475" y="0"/>
                </a:lnTo>
                <a:close/>
              </a:path>
            </a:pathLst>
          </a:custGeom>
          <a:solidFill>
            <a:srgbClr val="1F49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4672" y="426720"/>
            <a:ext cx="316991" cy="117043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3184" y="426720"/>
            <a:ext cx="36575" cy="2438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21151" y="426720"/>
            <a:ext cx="6766559" cy="335432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19200" y="1267968"/>
            <a:ext cx="1816607" cy="251307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4672" y="3474720"/>
            <a:ext cx="73152" cy="30632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2668" y="350520"/>
            <a:ext cx="1900427" cy="118871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64055" y="711200"/>
            <a:ext cx="7765288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2668" y="1630680"/>
            <a:ext cx="9139555" cy="3056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62388" y="6833129"/>
            <a:ext cx="2656840" cy="234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653388" y="6833323"/>
            <a:ext cx="771525" cy="234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jpg"/><Relationship Id="rId18" Type="http://schemas.openxmlformats.org/officeDocument/2006/relationships/image" Target="../media/image30.jpg"/><Relationship Id="rId26" Type="http://schemas.openxmlformats.org/officeDocument/2006/relationships/image" Target="../media/image38.jpg"/><Relationship Id="rId39" Type="http://schemas.openxmlformats.org/officeDocument/2006/relationships/image" Target="../media/image51.jpg"/><Relationship Id="rId21" Type="http://schemas.openxmlformats.org/officeDocument/2006/relationships/image" Target="../media/image33.jpg"/><Relationship Id="rId34" Type="http://schemas.openxmlformats.org/officeDocument/2006/relationships/image" Target="../media/image46.jpg"/><Relationship Id="rId42" Type="http://schemas.openxmlformats.org/officeDocument/2006/relationships/image" Target="../media/image54.jpg"/><Relationship Id="rId47" Type="http://schemas.openxmlformats.org/officeDocument/2006/relationships/image" Target="../media/image59.jpg"/><Relationship Id="rId50" Type="http://schemas.openxmlformats.org/officeDocument/2006/relationships/image" Target="../media/image62.jpg"/><Relationship Id="rId55" Type="http://schemas.openxmlformats.org/officeDocument/2006/relationships/image" Target="../media/image67.jpg"/><Relationship Id="rId7" Type="http://schemas.openxmlformats.org/officeDocument/2006/relationships/image" Target="../media/image19.jpg"/><Relationship Id="rId12" Type="http://schemas.openxmlformats.org/officeDocument/2006/relationships/image" Target="../media/image24.jpg"/><Relationship Id="rId17" Type="http://schemas.openxmlformats.org/officeDocument/2006/relationships/image" Target="../media/image29.jpg"/><Relationship Id="rId25" Type="http://schemas.openxmlformats.org/officeDocument/2006/relationships/image" Target="../media/image37.jpg"/><Relationship Id="rId33" Type="http://schemas.openxmlformats.org/officeDocument/2006/relationships/image" Target="../media/image45.png"/><Relationship Id="rId38" Type="http://schemas.openxmlformats.org/officeDocument/2006/relationships/image" Target="../media/image50.jpg"/><Relationship Id="rId46" Type="http://schemas.openxmlformats.org/officeDocument/2006/relationships/image" Target="../media/image58.jpg"/><Relationship Id="rId2" Type="http://schemas.openxmlformats.org/officeDocument/2006/relationships/image" Target="../media/image14.png"/><Relationship Id="rId16" Type="http://schemas.openxmlformats.org/officeDocument/2006/relationships/image" Target="../media/image28.jpg"/><Relationship Id="rId20" Type="http://schemas.openxmlformats.org/officeDocument/2006/relationships/image" Target="../media/image32.jpg"/><Relationship Id="rId29" Type="http://schemas.openxmlformats.org/officeDocument/2006/relationships/image" Target="../media/image41.jpg"/><Relationship Id="rId41" Type="http://schemas.openxmlformats.org/officeDocument/2006/relationships/image" Target="../media/image53.png"/><Relationship Id="rId54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11" Type="http://schemas.openxmlformats.org/officeDocument/2006/relationships/image" Target="../media/image23.jpg"/><Relationship Id="rId24" Type="http://schemas.openxmlformats.org/officeDocument/2006/relationships/image" Target="../media/image36.png"/><Relationship Id="rId32" Type="http://schemas.openxmlformats.org/officeDocument/2006/relationships/image" Target="../media/image44.jpg"/><Relationship Id="rId37" Type="http://schemas.openxmlformats.org/officeDocument/2006/relationships/image" Target="../media/image49.jpg"/><Relationship Id="rId40" Type="http://schemas.openxmlformats.org/officeDocument/2006/relationships/image" Target="../media/image52.png"/><Relationship Id="rId45" Type="http://schemas.openxmlformats.org/officeDocument/2006/relationships/image" Target="../media/image57.jpg"/><Relationship Id="rId53" Type="http://schemas.openxmlformats.org/officeDocument/2006/relationships/image" Target="../media/image65.jpg"/><Relationship Id="rId5" Type="http://schemas.openxmlformats.org/officeDocument/2006/relationships/image" Target="../media/image17.jpg"/><Relationship Id="rId15" Type="http://schemas.openxmlformats.org/officeDocument/2006/relationships/image" Target="../media/image27.png"/><Relationship Id="rId23" Type="http://schemas.openxmlformats.org/officeDocument/2006/relationships/image" Target="../media/image35.jpg"/><Relationship Id="rId28" Type="http://schemas.openxmlformats.org/officeDocument/2006/relationships/image" Target="../media/image40.jpg"/><Relationship Id="rId36" Type="http://schemas.openxmlformats.org/officeDocument/2006/relationships/image" Target="../media/image48.jpg"/><Relationship Id="rId49" Type="http://schemas.openxmlformats.org/officeDocument/2006/relationships/image" Target="../media/image61.jpg"/><Relationship Id="rId10" Type="http://schemas.openxmlformats.org/officeDocument/2006/relationships/image" Target="../media/image22.jpg"/><Relationship Id="rId19" Type="http://schemas.openxmlformats.org/officeDocument/2006/relationships/image" Target="../media/image31.jpg"/><Relationship Id="rId31" Type="http://schemas.openxmlformats.org/officeDocument/2006/relationships/image" Target="../media/image43.jpg"/><Relationship Id="rId44" Type="http://schemas.openxmlformats.org/officeDocument/2006/relationships/image" Target="../media/image56.png"/><Relationship Id="rId52" Type="http://schemas.openxmlformats.org/officeDocument/2006/relationships/image" Target="../media/image64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Relationship Id="rId14" Type="http://schemas.openxmlformats.org/officeDocument/2006/relationships/image" Target="../media/image26.jpg"/><Relationship Id="rId22" Type="http://schemas.openxmlformats.org/officeDocument/2006/relationships/image" Target="../media/image34.jpg"/><Relationship Id="rId27" Type="http://schemas.openxmlformats.org/officeDocument/2006/relationships/image" Target="../media/image39.jpg"/><Relationship Id="rId30" Type="http://schemas.openxmlformats.org/officeDocument/2006/relationships/image" Target="../media/image42.jpg"/><Relationship Id="rId35" Type="http://schemas.openxmlformats.org/officeDocument/2006/relationships/image" Target="../media/image47.jpg"/><Relationship Id="rId43" Type="http://schemas.openxmlformats.org/officeDocument/2006/relationships/image" Target="../media/image55.jpg"/><Relationship Id="rId48" Type="http://schemas.openxmlformats.org/officeDocument/2006/relationships/image" Target="../media/image60.png"/><Relationship Id="rId56" Type="http://schemas.openxmlformats.org/officeDocument/2006/relationships/image" Target="../media/image68.jpg"/><Relationship Id="rId8" Type="http://schemas.openxmlformats.org/officeDocument/2006/relationships/image" Target="../media/image20.jpg"/><Relationship Id="rId51" Type="http://schemas.openxmlformats.org/officeDocument/2006/relationships/image" Target="../media/image63.jpg"/><Relationship Id="rId3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13" Type="http://schemas.openxmlformats.org/officeDocument/2006/relationships/image" Target="../media/image78.jpg"/><Relationship Id="rId3" Type="http://schemas.openxmlformats.org/officeDocument/2006/relationships/image" Target="../media/image36.png"/><Relationship Id="rId7" Type="http://schemas.openxmlformats.org/officeDocument/2006/relationships/image" Target="../media/image72.jpg"/><Relationship Id="rId12" Type="http://schemas.openxmlformats.org/officeDocument/2006/relationships/image" Target="../media/image77.jpg"/><Relationship Id="rId17" Type="http://schemas.openxmlformats.org/officeDocument/2006/relationships/image" Target="../media/image82.jpg"/><Relationship Id="rId2" Type="http://schemas.openxmlformats.org/officeDocument/2006/relationships/image" Target="../media/image1.jpg"/><Relationship Id="rId16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11" Type="http://schemas.openxmlformats.org/officeDocument/2006/relationships/image" Target="../media/image76.jpg"/><Relationship Id="rId5" Type="http://schemas.openxmlformats.org/officeDocument/2006/relationships/image" Target="../media/image70.jpg"/><Relationship Id="rId15" Type="http://schemas.openxmlformats.org/officeDocument/2006/relationships/image" Target="../media/image80.jpg"/><Relationship Id="rId10" Type="http://schemas.openxmlformats.org/officeDocument/2006/relationships/image" Target="../media/image75.jpg"/><Relationship Id="rId4" Type="http://schemas.openxmlformats.org/officeDocument/2006/relationships/image" Target="../media/image69.png"/><Relationship Id="rId9" Type="http://schemas.openxmlformats.org/officeDocument/2006/relationships/image" Target="../media/image74.jpg"/><Relationship Id="rId14" Type="http://schemas.openxmlformats.org/officeDocument/2006/relationships/image" Target="../media/image79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g"/><Relationship Id="rId13" Type="http://schemas.openxmlformats.org/officeDocument/2006/relationships/image" Target="../media/image92.jpg"/><Relationship Id="rId18" Type="http://schemas.openxmlformats.org/officeDocument/2006/relationships/image" Target="../media/image97.jpg"/><Relationship Id="rId3" Type="http://schemas.openxmlformats.org/officeDocument/2006/relationships/image" Target="../media/image36.png"/><Relationship Id="rId21" Type="http://schemas.openxmlformats.org/officeDocument/2006/relationships/image" Target="../media/image100.jpg"/><Relationship Id="rId7" Type="http://schemas.openxmlformats.org/officeDocument/2006/relationships/image" Target="../media/image86.jpg"/><Relationship Id="rId12" Type="http://schemas.openxmlformats.org/officeDocument/2006/relationships/image" Target="../media/image91.jpg"/><Relationship Id="rId17" Type="http://schemas.openxmlformats.org/officeDocument/2006/relationships/image" Target="../media/image96.jpg"/><Relationship Id="rId2" Type="http://schemas.openxmlformats.org/officeDocument/2006/relationships/image" Target="../media/image1.jpg"/><Relationship Id="rId16" Type="http://schemas.openxmlformats.org/officeDocument/2006/relationships/image" Target="../media/image95.jpg"/><Relationship Id="rId20" Type="http://schemas.openxmlformats.org/officeDocument/2006/relationships/image" Target="../media/image9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g"/><Relationship Id="rId11" Type="http://schemas.openxmlformats.org/officeDocument/2006/relationships/image" Target="../media/image90.jpg"/><Relationship Id="rId5" Type="http://schemas.openxmlformats.org/officeDocument/2006/relationships/image" Target="../media/image84.jpg"/><Relationship Id="rId15" Type="http://schemas.openxmlformats.org/officeDocument/2006/relationships/image" Target="../media/image94.jpg"/><Relationship Id="rId10" Type="http://schemas.openxmlformats.org/officeDocument/2006/relationships/image" Target="../media/image89.jpg"/><Relationship Id="rId19" Type="http://schemas.openxmlformats.org/officeDocument/2006/relationships/image" Target="../media/image98.jpg"/><Relationship Id="rId4" Type="http://schemas.openxmlformats.org/officeDocument/2006/relationships/image" Target="../media/image83.jpg"/><Relationship Id="rId9" Type="http://schemas.openxmlformats.org/officeDocument/2006/relationships/image" Target="../media/image88.jpg"/><Relationship Id="rId14" Type="http://schemas.openxmlformats.org/officeDocument/2006/relationships/image" Target="../media/image93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g"/><Relationship Id="rId3" Type="http://schemas.openxmlformats.org/officeDocument/2006/relationships/image" Target="../media/image102.jpg"/><Relationship Id="rId7" Type="http://schemas.openxmlformats.org/officeDocument/2006/relationships/image" Target="../media/image106.jp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g"/><Relationship Id="rId5" Type="http://schemas.openxmlformats.org/officeDocument/2006/relationships/image" Target="../media/image104.jpg"/><Relationship Id="rId4" Type="http://schemas.openxmlformats.org/officeDocument/2006/relationships/image" Target="../media/image103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2668" y="3779520"/>
            <a:ext cx="9142475" cy="254507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213607" y="4495291"/>
            <a:ext cx="534543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35" dirty="0">
                <a:solidFill>
                  <a:srgbClr val="E46B0A"/>
                </a:solidFill>
                <a:latin typeface="Cambria"/>
                <a:cs typeface="Cambria"/>
              </a:rPr>
              <a:t>OPERASI</a:t>
            </a:r>
            <a:r>
              <a:rPr sz="5400" b="1" spc="484" dirty="0">
                <a:solidFill>
                  <a:srgbClr val="E46B0A"/>
                </a:solidFill>
                <a:latin typeface="Cambria"/>
                <a:cs typeface="Cambria"/>
              </a:rPr>
              <a:t> </a:t>
            </a:r>
            <a:r>
              <a:rPr sz="5400" b="1" spc="-20" dirty="0">
                <a:solidFill>
                  <a:srgbClr val="E46B0A"/>
                </a:solidFill>
                <a:latin typeface="Cambria"/>
                <a:cs typeface="Cambria"/>
              </a:rPr>
              <a:t>DAN</a:t>
            </a:r>
            <a:endParaRPr sz="5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5400" b="1" spc="-5" dirty="0">
                <a:solidFill>
                  <a:srgbClr val="E46B0A"/>
                </a:solidFill>
                <a:latin typeface="Cambria"/>
                <a:cs typeface="Cambria"/>
              </a:rPr>
              <a:t>P</a:t>
            </a:r>
            <a:r>
              <a:rPr sz="5400" b="1" spc="-75" dirty="0">
                <a:solidFill>
                  <a:srgbClr val="E46B0A"/>
                </a:solidFill>
                <a:latin typeface="Cambria"/>
                <a:cs typeface="Cambria"/>
              </a:rPr>
              <a:t>R</a:t>
            </a:r>
            <a:r>
              <a:rPr sz="5400" b="1" spc="5" dirty="0">
                <a:solidFill>
                  <a:srgbClr val="E46B0A"/>
                </a:solidFill>
                <a:latin typeface="Cambria"/>
                <a:cs typeface="Cambria"/>
              </a:rPr>
              <a:t>O</a:t>
            </a:r>
            <a:r>
              <a:rPr sz="5400" b="1" spc="-15" dirty="0">
                <a:solidFill>
                  <a:srgbClr val="E46B0A"/>
                </a:solidFill>
                <a:latin typeface="Cambria"/>
                <a:cs typeface="Cambria"/>
              </a:rPr>
              <a:t>D</a:t>
            </a:r>
            <a:r>
              <a:rPr sz="5400" b="1" spc="80" dirty="0">
                <a:solidFill>
                  <a:srgbClr val="E46B0A"/>
                </a:solidFill>
                <a:latin typeface="Cambria"/>
                <a:cs typeface="Cambria"/>
              </a:rPr>
              <a:t>U</a:t>
            </a:r>
            <a:r>
              <a:rPr sz="5400" b="1" spc="-80" dirty="0">
                <a:solidFill>
                  <a:srgbClr val="E46B0A"/>
                </a:solidFill>
                <a:latin typeface="Cambria"/>
                <a:cs typeface="Cambria"/>
              </a:rPr>
              <a:t>K</a:t>
            </a:r>
            <a:r>
              <a:rPr sz="5400" b="1" spc="-35" dirty="0">
                <a:solidFill>
                  <a:srgbClr val="E46B0A"/>
                </a:solidFill>
                <a:latin typeface="Cambria"/>
                <a:cs typeface="Cambria"/>
              </a:rPr>
              <a:t>T</a:t>
            </a:r>
            <a:r>
              <a:rPr sz="5400" b="1" spc="130" dirty="0">
                <a:solidFill>
                  <a:srgbClr val="E46B0A"/>
                </a:solidFill>
                <a:latin typeface="Cambria"/>
                <a:cs typeface="Cambria"/>
              </a:rPr>
              <a:t>I</a:t>
            </a:r>
            <a:r>
              <a:rPr sz="5400" b="1" spc="70" dirty="0">
                <a:solidFill>
                  <a:srgbClr val="E46B0A"/>
                </a:solidFill>
                <a:latin typeface="Cambria"/>
                <a:cs typeface="Cambria"/>
              </a:rPr>
              <a:t>V</a:t>
            </a:r>
            <a:r>
              <a:rPr sz="5400" b="1" spc="120" dirty="0">
                <a:solidFill>
                  <a:srgbClr val="E46B0A"/>
                </a:solidFill>
                <a:latin typeface="Cambria"/>
                <a:cs typeface="Cambria"/>
              </a:rPr>
              <a:t>I</a:t>
            </a:r>
            <a:r>
              <a:rPr sz="5400" b="1" spc="-445" dirty="0">
                <a:solidFill>
                  <a:srgbClr val="E46B0A"/>
                </a:solidFill>
                <a:latin typeface="Cambria"/>
                <a:cs typeface="Cambria"/>
              </a:rPr>
              <a:t>T</a:t>
            </a:r>
            <a:r>
              <a:rPr sz="5400" b="1" spc="-10" dirty="0">
                <a:solidFill>
                  <a:srgbClr val="E46B0A"/>
                </a:solidFill>
                <a:latin typeface="Cambria"/>
                <a:cs typeface="Cambria"/>
              </a:rPr>
              <a:t>A</a:t>
            </a:r>
            <a:r>
              <a:rPr sz="5400" b="1" spc="-95" dirty="0">
                <a:solidFill>
                  <a:srgbClr val="E46B0A"/>
                </a:solidFill>
                <a:latin typeface="Cambria"/>
                <a:cs typeface="Cambria"/>
              </a:rPr>
              <a:t>S</a:t>
            </a:r>
            <a:endParaRPr sz="5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1819" y="6394703"/>
            <a:ext cx="6783705" cy="557845"/>
          </a:xfrm>
          <a:prstGeom prst="rect">
            <a:avLst/>
          </a:prstGeom>
          <a:solidFill>
            <a:srgbClr val="4F80BC"/>
          </a:solidFill>
        </p:spPr>
        <p:txBody>
          <a:bodyPr vert="horz" wrap="square" lIns="0" tIns="125730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990"/>
              </a:spcBef>
            </a:pPr>
            <a:r>
              <a:rPr sz="2800" b="1" spc="-110" dirty="0" smtClean="0">
                <a:latin typeface="Cambria"/>
                <a:cs typeface="Cambria"/>
              </a:rPr>
              <a:t>MA</a:t>
            </a:r>
            <a:r>
              <a:rPr lang="en-US" sz="2800" b="1" spc="-110" dirty="0" smtClean="0">
                <a:latin typeface="Cambria"/>
                <a:cs typeface="Cambria"/>
              </a:rPr>
              <a:t>N214</a:t>
            </a:r>
            <a:r>
              <a:rPr sz="2800" b="1" spc="-110" dirty="0" smtClean="0">
                <a:latin typeface="Cambria"/>
                <a:cs typeface="Cambria"/>
              </a:rPr>
              <a:t>30</a:t>
            </a:r>
            <a:r>
              <a:rPr sz="2800" b="1" spc="-90" dirty="0" smtClean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–</a:t>
            </a:r>
            <a:r>
              <a:rPr sz="2800" b="1" spc="-50" dirty="0">
                <a:latin typeface="Cambria"/>
                <a:cs typeface="Cambria"/>
              </a:rPr>
              <a:t> </a:t>
            </a:r>
            <a:r>
              <a:rPr sz="2800" b="1" spc="-150" dirty="0">
                <a:latin typeface="Cambria"/>
                <a:cs typeface="Cambria"/>
              </a:rPr>
              <a:t>Manajemen</a:t>
            </a:r>
            <a:r>
              <a:rPr sz="2800" b="1" spc="-85" dirty="0">
                <a:latin typeface="Cambria"/>
                <a:cs typeface="Cambria"/>
              </a:rPr>
              <a:t> </a:t>
            </a:r>
            <a:r>
              <a:rPr sz="2800" b="1" spc="-145" dirty="0">
                <a:latin typeface="Cambria"/>
                <a:cs typeface="Cambria"/>
              </a:rPr>
              <a:t>Operasional</a:t>
            </a:r>
            <a:endParaRPr sz="2800" dirty="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2668" y="6403847"/>
            <a:ext cx="2239010" cy="711835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135255" rIns="0" bIns="0" rtlCol="0">
            <a:spAutoFit/>
          </a:bodyPr>
          <a:lstStyle/>
          <a:p>
            <a:pPr marL="572770">
              <a:lnSpc>
                <a:spcPct val="100000"/>
              </a:lnSpc>
              <a:spcBef>
                <a:spcPts val="1065"/>
              </a:spcBef>
            </a:pPr>
            <a:r>
              <a:rPr sz="2800" b="1" spc="-114" dirty="0">
                <a:latin typeface="Cambria"/>
                <a:cs typeface="Cambria"/>
              </a:rPr>
              <a:t>M</a:t>
            </a:r>
            <a:r>
              <a:rPr sz="2800" b="1" spc="-145" dirty="0">
                <a:latin typeface="Cambria"/>
                <a:cs typeface="Cambria"/>
              </a:rPr>
              <a:t>a</a:t>
            </a:r>
            <a:r>
              <a:rPr sz="2800" b="1" spc="-130" dirty="0">
                <a:latin typeface="Cambria"/>
                <a:cs typeface="Cambria"/>
              </a:rPr>
              <a:t>t</a:t>
            </a:r>
            <a:r>
              <a:rPr sz="2800" b="1" spc="-160" dirty="0">
                <a:latin typeface="Cambria"/>
                <a:cs typeface="Cambria"/>
              </a:rPr>
              <a:t>er</a:t>
            </a:r>
            <a:r>
              <a:rPr sz="2800" b="1" spc="-105" dirty="0">
                <a:latin typeface="Cambria"/>
                <a:cs typeface="Cambria"/>
              </a:rPr>
              <a:t>i</a:t>
            </a:r>
            <a:r>
              <a:rPr sz="2800" b="1" spc="-75" dirty="0">
                <a:latin typeface="Cambria"/>
                <a:cs typeface="Cambria"/>
              </a:rPr>
              <a:t> </a:t>
            </a:r>
            <a:r>
              <a:rPr sz="2800" b="1" spc="-15" dirty="0">
                <a:latin typeface="Cambria"/>
                <a:cs typeface="Cambria"/>
              </a:rPr>
              <a:t>#</a:t>
            </a:r>
            <a:r>
              <a:rPr sz="2800" b="1" spc="-114" dirty="0">
                <a:latin typeface="Cambria"/>
                <a:cs typeface="Cambria"/>
              </a:rPr>
              <a:t>2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49231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90" dirty="0"/>
              <a:t>M</a:t>
            </a:r>
            <a:r>
              <a:rPr spc="-229" dirty="0"/>
              <a:t>a</a:t>
            </a:r>
            <a:r>
              <a:rPr spc="-155" dirty="0"/>
              <a:t>s</a:t>
            </a:r>
            <a:r>
              <a:rPr spc="-245" dirty="0"/>
              <a:t>a</a:t>
            </a:r>
            <a:r>
              <a:rPr spc="-180" dirty="0"/>
              <a:t>l</a:t>
            </a:r>
            <a:r>
              <a:rPr spc="-245" dirty="0"/>
              <a:t>a</a:t>
            </a:r>
            <a:r>
              <a:rPr spc="-200" dirty="0"/>
              <a:t>h</a:t>
            </a:r>
            <a:r>
              <a:rPr spc="-110" dirty="0"/>
              <a:t> </a:t>
            </a:r>
            <a:r>
              <a:rPr spc="-330" dirty="0"/>
              <a:t>P</a:t>
            </a:r>
            <a:r>
              <a:rPr spc="-220" dirty="0"/>
              <a:t>e</a:t>
            </a:r>
            <a:r>
              <a:rPr spc="-235" dirty="0"/>
              <a:t>n</a:t>
            </a:r>
            <a:r>
              <a:rPr spc="-145" dirty="0"/>
              <a:t>g</a:t>
            </a:r>
            <a:r>
              <a:rPr spc="-250" dirty="0"/>
              <a:t>u</a:t>
            </a:r>
            <a:r>
              <a:rPr spc="-400" dirty="0"/>
              <a:t>k</a:t>
            </a:r>
            <a:r>
              <a:rPr spc="-250" dirty="0"/>
              <a:t>u</a:t>
            </a:r>
            <a:r>
              <a:rPr spc="-330" dirty="0"/>
              <a:t>r</a:t>
            </a:r>
            <a:r>
              <a:rPr spc="-245" dirty="0"/>
              <a:t>a</a:t>
            </a:r>
            <a:r>
              <a:rPr spc="-200" dirty="0"/>
              <a:t>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4055" y="1973072"/>
            <a:ext cx="6242050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  <a:tab pos="1886585" algn="l"/>
                <a:tab pos="3067685" algn="l"/>
                <a:tab pos="4674235" algn="l"/>
              </a:tabLst>
            </a:pPr>
            <a:r>
              <a:rPr sz="2900" spc="-90" dirty="0">
                <a:latin typeface="Cambria Math"/>
                <a:cs typeface="Cambria Math"/>
              </a:rPr>
              <a:t>K</a:t>
            </a:r>
            <a:r>
              <a:rPr sz="2900" dirty="0">
                <a:latin typeface="Cambria Math"/>
                <a:cs typeface="Cambria Math"/>
              </a:rPr>
              <a:t>u</a:t>
            </a:r>
            <a:r>
              <a:rPr sz="2900" spc="-5" dirty="0">
                <a:latin typeface="Cambria Math"/>
                <a:cs typeface="Cambria Math"/>
              </a:rPr>
              <a:t>a</a:t>
            </a:r>
            <a:r>
              <a:rPr sz="2900" spc="-10" dirty="0">
                <a:latin typeface="Cambria Math"/>
                <a:cs typeface="Cambria Math"/>
              </a:rPr>
              <a:t>l</a:t>
            </a:r>
            <a:r>
              <a:rPr sz="2900" spc="-5" dirty="0">
                <a:latin typeface="Cambria Math"/>
                <a:cs typeface="Cambria Math"/>
              </a:rPr>
              <a:t>ita</a:t>
            </a:r>
            <a:r>
              <a:rPr sz="2900" dirty="0">
                <a:latin typeface="Cambria Math"/>
                <a:cs typeface="Cambria Math"/>
              </a:rPr>
              <a:t>s	</a:t>
            </a:r>
            <a:r>
              <a:rPr sz="2900" spc="-5" dirty="0">
                <a:latin typeface="Cambria Math"/>
                <a:cs typeface="Cambria Math"/>
              </a:rPr>
              <a:t>da</a:t>
            </a:r>
            <a:r>
              <a:rPr sz="2900" dirty="0">
                <a:latin typeface="Cambria Math"/>
                <a:cs typeface="Cambria Math"/>
              </a:rPr>
              <a:t>p</a:t>
            </a:r>
            <a:r>
              <a:rPr sz="2900" spc="-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t	</a:t>
            </a:r>
            <a:r>
              <a:rPr sz="2900" spc="-5" dirty="0">
                <a:latin typeface="Cambria Math"/>
                <a:cs typeface="Cambria Math"/>
              </a:rPr>
              <a:t>ber</a:t>
            </a:r>
            <a:r>
              <a:rPr sz="2900" dirty="0">
                <a:latin typeface="Cambria Math"/>
                <a:cs typeface="Cambria Math"/>
              </a:rPr>
              <a:t>u</a:t>
            </a:r>
            <a:r>
              <a:rPr sz="2900" spc="-5" dirty="0">
                <a:latin typeface="Cambria Math"/>
                <a:cs typeface="Cambria Math"/>
              </a:rPr>
              <a:t>b</a:t>
            </a:r>
            <a:r>
              <a:rPr sz="2900" spc="-1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h	</a:t>
            </a:r>
            <a:r>
              <a:rPr sz="2900" spc="-55" dirty="0">
                <a:latin typeface="Cambria Math"/>
                <a:cs typeface="Cambria Math"/>
              </a:rPr>
              <a:t>w</a:t>
            </a:r>
            <a:r>
              <a:rPr sz="2900" spc="-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l</a:t>
            </a:r>
            <a:r>
              <a:rPr sz="2900" spc="-1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u</a:t>
            </a:r>
            <a:r>
              <a:rPr sz="2900" spc="-10" dirty="0">
                <a:latin typeface="Cambria Math"/>
                <a:cs typeface="Cambria Math"/>
              </a:rPr>
              <a:t>pu</a:t>
            </a:r>
            <a:r>
              <a:rPr sz="2900" dirty="0">
                <a:latin typeface="Cambria Math"/>
                <a:cs typeface="Cambria Math"/>
              </a:rPr>
              <a:t>n  </a:t>
            </a:r>
            <a:r>
              <a:rPr sz="2900" spc="-5" dirty="0">
                <a:latin typeface="Cambria Math"/>
                <a:cs typeface="Cambria Math"/>
              </a:rPr>
              <a:t>input</a:t>
            </a:r>
            <a:r>
              <a:rPr sz="2900" spc="-35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dan output tetap.</a:t>
            </a:r>
            <a:endParaRPr sz="29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65440" y="1973072"/>
            <a:ext cx="149352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Cambria Math"/>
                <a:cs typeface="Cambria Math"/>
              </a:rPr>
              <a:t>kuantitas</a:t>
            </a:r>
            <a:endParaRPr sz="29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4055" y="3161792"/>
            <a:ext cx="7995284" cy="2098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6985" indent="-320040">
              <a:lnSpc>
                <a:spcPct val="100000"/>
              </a:lnSpc>
              <a:spcBef>
                <a:spcPts val="10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  <a:tab pos="1673225" algn="l"/>
                <a:tab pos="3522345" algn="l"/>
                <a:tab pos="4799330" algn="l"/>
                <a:tab pos="6457315" algn="l"/>
              </a:tabLst>
            </a:pPr>
            <a:r>
              <a:rPr sz="2900" spc="-5" dirty="0">
                <a:latin typeface="Cambria Math"/>
                <a:cs typeface="Cambria Math"/>
              </a:rPr>
              <a:t>Un</a:t>
            </a:r>
            <a:r>
              <a:rPr sz="2900" spc="-15" dirty="0">
                <a:latin typeface="Cambria Math"/>
                <a:cs typeface="Cambria Math"/>
              </a:rPr>
              <a:t>s</a:t>
            </a:r>
            <a:r>
              <a:rPr sz="2900" dirty="0">
                <a:latin typeface="Cambria Math"/>
                <a:cs typeface="Cambria Math"/>
              </a:rPr>
              <a:t>ur	</a:t>
            </a:r>
            <a:r>
              <a:rPr sz="2900" spc="-15" dirty="0">
                <a:latin typeface="Cambria Math"/>
                <a:cs typeface="Cambria Math"/>
              </a:rPr>
              <a:t>e</a:t>
            </a:r>
            <a:r>
              <a:rPr sz="2900" spc="-25" dirty="0">
                <a:latin typeface="Cambria Math"/>
                <a:cs typeface="Cambria Math"/>
              </a:rPr>
              <a:t>k</a:t>
            </a:r>
            <a:r>
              <a:rPr sz="2900" spc="-5" dirty="0">
                <a:latin typeface="Cambria Math"/>
                <a:cs typeface="Cambria Math"/>
              </a:rPr>
              <a:t>s</a:t>
            </a:r>
            <a:r>
              <a:rPr sz="2900" spc="-25" dirty="0">
                <a:latin typeface="Cambria Math"/>
                <a:cs typeface="Cambria Math"/>
              </a:rPr>
              <a:t>t</a:t>
            </a:r>
            <a:r>
              <a:rPr sz="2900" spc="-5" dirty="0">
                <a:latin typeface="Cambria Math"/>
                <a:cs typeface="Cambria Math"/>
              </a:rPr>
              <a:t>erna</a:t>
            </a:r>
            <a:r>
              <a:rPr sz="2900" dirty="0">
                <a:latin typeface="Cambria Math"/>
                <a:cs typeface="Cambria Math"/>
              </a:rPr>
              <a:t>l	</a:t>
            </a:r>
            <a:r>
              <a:rPr sz="2900" spc="-5" dirty="0">
                <a:latin typeface="Cambria Math"/>
                <a:cs typeface="Cambria Math"/>
              </a:rPr>
              <a:t>da</a:t>
            </a:r>
            <a:r>
              <a:rPr sz="2900" dirty="0">
                <a:latin typeface="Cambria Math"/>
                <a:cs typeface="Cambria Math"/>
              </a:rPr>
              <a:t>p</a:t>
            </a:r>
            <a:r>
              <a:rPr sz="2900" spc="-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t	</a:t>
            </a:r>
            <a:r>
              <a:rPr sz="2900" spc="-5" dirty="0">
                <a:latin typeface="Cambria Math"/>
                <a:cs typeface="Cambria Math"/>
              </a:rPr>
              <a:t>men</a:t>
            </a:r>
            <a:r>
              <a:rPr sz="2900" spc="-10" dirty="0">
                <a:latin typeface="Cambria Math"/>
                <a:cs typeface="Cambria Math"/>
              </a:rPr>
              <a:t>j</a:t>
            </a:r>
            <a:r>
              <a:rPr sz="2900" spc="-5" dirty="0">
                <a:latin typeface="Cambria Math"/>
                <a:cs typeface="Cambria Math"/>
              </a:rPr>
              <a:t>ad</a:t>
            </a:r>
            <a:r>
              <a:rPr sz="2900" dirty="0">
                <a:latin typeface="Cambria Math"/>
                <a:cs typeface="Cambria Math"/>
              </a:rPr>
              <a:t>i	p</a:t>
            </a:r>
            <a:r>
              <a:rPr sz="2900" spc="-5" dirty="0">
                <a:latin typeface="Cambria Math"/>
                <a:cs typeface="Cambria Math"/>
              </a:rPr>
              <a:t>e</a:t>
            </a:r>
            <a:r>
              <a:rPr sz="2900" spc="-65" dirty="0">
                <a:latin typeface="Cambria Math"/>
                <a:cs typeface="Cambria Math"/>
              </a:rPr>
              <a:t>ny</a:t>
            </a:r>
            <a:r>
              <a:rPr sz="2900" spc="-15" dirty="0">
                <a:latin typeface="Cambria Math"/>
                <a:cs typeface="Cambria Math"/>
              </a:rPr>
              <a:t>e</a:t>
            </a:r>
            <a:r>
              <a:rPr sz="2900" spc="-5" dirty="0">
                <a:latin typeface="Cambria Math"/>
                <a:cs typeface="Cambria Math"/>
              </a:rPr>
              <a:t>bab  </a:t>
            </a:r>
            <a:r>
              <a:rPr sz="2900" spc="-10" dirty="0">
                <a:latin typeface="Cambria Math"/>
                <a:cs typeface="Cambria Math"/>
              </a:rPr>
              <a:t>peningkatan</a:t>
            </a:r>
            <a:r>
              <a:rPr sz="2900" spc="-5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atau</a:t>
            </a:r>
            <a:r>
              <a:rPr sz="2900" spc="-15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penurunan</a:t>
            </a:r>
            <a:r>
              <a:rPr sz="2900" spc="-4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produktivitas.</a:t>
            </a:r>
            <a:endParaRPr sz="2900">
              <a:latin typeface="Cambria Math"/>
              <a:cs typeface="Cambria Math"/>
            </a:endParaRPr>
          </a:p>
          <a:p>
            <a:pPr marL="332105" marR="5080" indent="-320040">
              <a:lnSpc>
                <a:spcPct val="100000"/>
              </a:lnSpc>
              <a:spcBef>
                <a:spcPts val="2400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  <a:tab pos="1918970" algn="l"/>
                <a:tab pos="3055620" algn="l"/>
                <a:tab pos="4665345" algn="l"/>
                <a:tab pos="5917565" algn="l"/>
                <a:tab pos="6929755" algn="l"/>
              </a:tabLst>
            </a:pPr>
            <a:r>
              <a:rPr sz="2900" spc="-90" dirty="0">
                <a:latin typeface="Cambria Math"/>
                <a:cs typeface="Cambria Math"/>
              </a:rPr>
              <a:t>K</a:t>
            </a:r>
            <a:r>
              <a:rPr sz="2900" dirty="0">
                <a:latin typeface="Cambria Math"/>
                <a:cs typeface="Cambria Math"/>
              </a:rPr>
              <a:t>u</a:t>
            </a:r>
            <a:r>
              <a:rPr sz="2900" spc="-50" dirty="0">
                <a:latin typeface="Cambria Math"/>
                <a:cs typeface="Cambria Math"/>
              </a:rPr>
              <a:t>r</a:t>
            </a:r>
            <a:r>
              <a:rPr sz="2900" spc="-15" dirty="0">
                <a:latin typeface="Cambria Math"/>
                <a:cs typeface="Cambria Math"/>
              </a:rPr>
              <a:t>a</a:t>
            </a:r>
            <a:r>
              <a:rPr sz="2900" spc="-5" dirty="0">
                <a:latin typeface="Cambria Math"/>
                <a:cs typeface="Cambria Math"/>
              </a:rPr>
              <a:t>n</a:t>
            </a:r>
            <a:r>
              <a:rPr sz="2900" dirty="0">
                <a:latin typeface="Cambria Math"/>
                <a:cs typeface="Cambria Math"/>
              </a:rPr>
              <a:t>g	</a:t>
            </a:r>
            <a:r>
              <a:rPr sz="2900" spc="-5" dirty="0">
                <a:latin typeface="Cambria Math"/>
                <a:cs typeface="Cambria Math"/>
              </a:rPr>
              <a:t>ata</a:t>
            </a:r>
            <a:r>
              <a:rPr sz="2900" dirty="0">
                <a:latin typeface="Cambria Math"/>
                <a:cs typeface="Cambria Math"/>
              </a:rPr>
              <a:t>u	</a:t>
            </a:r>
            <a:r>
              <a:rPr sz="2900" spc="-5" dirty="0">
                <a:latin typeface="Cambria Math"/>
                <a:cs typeface="Cambria Math"/>
              </a:rPr>
              <a:t>ba</a:t>
            </a:r>
            <a:r>
              <a:rPr sz="2900" dirty="0">
                <a:latin typeface="Cambria Math"/>
                <a:cs typeface="Cambria Math"/>
              </a:rPr>
              <a:t>h</a:t>
            </a:r>
            <a:r>
              <a:rPr sz="2900" spc="-25" dirty="0">
                <a:latin typeface="Cambria Math"/>
                <a:cs typeface="Cambria Math"/>
              </a:rPr>
              <a:t>k</a:t>
            </a:r>
            <a:r>
              <a:rPr sz="2900" spc="-1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n	</a:t>
            </a:r>
            <a:r>
              <a:rPr sz="2900" spc="-5" dirty="0">
                <a:latin typeface="Cambria Math"/>
                <a:cs typeface="Cambria Math"/>
              </a:rPr>
              <a:t>tida</a:t>
            </a:r>
            <a:r>
              <a:rPr sz="2900" dirty="0">
                <a:latin typeface="Cambria Math"/>
                <a:cs typeface="Cambria Math"/>
              </a:rPr>
              <a:t>k	</a:t>
            </a:r>
            <a:r>
              <a:rPr sz="2900" spc="-5" dirty="0">
                <a:latin typeface="Cambria Math"/>
                <a:cs typeface="Cambria Math"/>
              </a:rPr>
              <a:t>ad</a:t>
            </a:r>
            <a:r>
              <a:rPr sz="2900" dirty="0">
                <a:latin typeface="Cambria Math"/>
                <a:cs typeface="Cambria Math"/>
              </a:rPr>
              <a:t>a	</a:t>
            </a:r>
            <a:r>
              <a:rPr sz="2900" spc="-5" dirty="0">
                <a:latin typeface="Cambria Math"/>
                <a:cs typeface="Cambria Math"/>
              </a:rPr>
              <a:t>sat</a:t>
            </a:r>
            <a:r>
              <a:rPr sz="2900" dirty="0">
                <a:latin typeface="Cambria Math"/>
                <a:cs typeface="Cambria Math"/>
              </a:rPr>
              <a:t>u</a:t>
            </a:r>
            <a:r>
              <a:rPr sz="2900" spc="-5" dirty="0">
                <a:latin typeface="Cambria Math"/>
                <a:cs typeface="Cambria Math"/>
              </a:rPr>
              <a:t>an  </a:t>
            </a:r>
            <a:r>
              <a:rPr sz="2900" spc="-10" dirty="0">
                <a:latin typeface="Cambria Math"/>
                <a:cs typeface="Cambria Math"/>
              </a:rPr>
              <a:t>pengukuran</a:t>
            </a:r>
            <a:r>
              <a:rPr sz="2900" spc="-55" dirty="0">
                <a:latin typeface="Cambria Math"/>
                <a:cs typeface="Cambria Math"/>
              </a:rPr>
              <a:t> </a:t>
            </a:r>
            <a:r>
              <a:rPr sz="2900" spc="-20" dirty="0">
                <a:latin typeface="Cambria Math"/>
                <a:cs typeface="Cambria Math"/>
              </a:rPr>
              <a:t>yang</a:t>
            </a:r>
            <a:r>
              <a:rPr sz="2900" spc="-10" dirty="0">
                <a:latin typeface="Cambria Math"/>
                <a:cs typeface="Cambria Math"/>
              </a:rPr>
              <a:t> akurat.</a:t>
            </a:r>
            <a:endParaRPr sz="29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10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52463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30" dirty="0"/>
              <a:t>V</a:t>
            </a:r>
            <a:r>
              <a:rPr spc="-229" dirty="0"/>
              <a:t>a</a:t>
            </a:r>
            <a:r>
              <a:rPr spc="-245" dirty="0"/>
              <a:t>r</a:t>
            </a:r>
            <a:r>
              <a:rPr spc="-190" dirty="0"/>
              <a:t>i</a:t>
            </a:r>
            <a:r>
              <a:rPr spc="-245" dirty="0"/>
              <a:t>ab</a:t>
            </a:r>
            <a:r>
              <a:rPr spc="-240" dirty="0"/>
              <a:t>e</a:t>
            </a:r>
            <a:r>
              <a:rPr spc="-160" dirty="0"/>
              <a:t>l</a:t>
            </a:r>
            <a:r>
              <a:rPr spc="-90" dirty="0"/>
              <a:t> </a:t>
            </a:r>
            <a:r>
              <a:rPr spc="-245" dirty="0"/>
              <a:t>P</a:t>
            </a:r>
            <a:r>
              <a:rPr spc="-295" dirty="0"/>
              <a:t>r</a:t>
            </a:r>
            <a:r>
              <a:rPr spc="-204" dirty="0"/>
              <a:t>o</a:t>
            </a:r>
            <a:r>
              <a:rPr spc="-220" dirty="0"/>
              <a:t>d</a:t>
            </a:r>
            <a:r>
              <a:rPr spc="-250" dirty="0"/>
              <a:t>u</a:t>
            </a:r>
            <a:r>
              <a:rPr spc="-350" dirty="0"/>
              <a:t>k</a:t>
            </a:r>
            <a:r>
              <a:rPr spc="-145" dirty="0"/>
              <a:t>t</a:t>
            </a:r>
            <a:r>
              <a:rPr spc="-270" dirty="0"/>
              <a:t>i</a:t>
            </a:r>
            <a:r>
              <a:rPr spc="-170" dirty="0"/>
              <a:t>v</a:t>
            </a:r>
            <a:r>
              <a:rPr spc="-190" dirty="0"/>
              <a:t>i</a:t>
            </a:r>
            <a:r>
              <a:rPr spc="-145" dirty="0"/>
              <a:t>t</a:t>
            </a:r>
            <a:r>
              <a:rPr spc="-245" dirty="0"/>
              <a:t>a</a:t>
            </a:r>
            <a:r>
              <a:rPr spc="-130" dirty="0"/>
              <a:t>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4055" y="1973072"/>
            <a:ext cx="5680710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  <a:tab pos="1862455" algn="l"/>
                <a:tab pos="3154680" algn="l"/>
              </a:tabLst>
            </a:pPr>
            <a:r>
              <a:rPr sz="2900" spc="-50" dirty="0">
                <a:latin typeface="Cambria Math"/>
                <a:cs typeface="Cambria Math"/>
              </a:rPr>
              <a:t>Tenaga	</a:t>
            </a:r>
            <a:r>
              <a:rPr sz="2900" spc="-15" dirty="0">
                <a:latin typeface="Cambria Math"/>
                <a:cs typeface="Cambria Math"/>
              </a:rPr>
              <a:t>kerja,	</a:t>
            </a:r>
            <a:r>
              <a:rPr sz="2900" spc="-10" dirty="0">
                <a:latin typeface="Cambria Math"/>
                <a:cs typeface="Cambria Math"/>
              </a:rPr>
              <a:t>berkontribusi </a:t>
            </a:r>
            <a:r>
              <a:rPr sz="2900" spc="-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penigkatan</a:t>
            </a:r>
            <a:r>
              <a:rPr sz="2900" spc="-25" dirty="0">
                <a:latin typeface="Cambria Math"/>
                <a:cs typeface="Cambria Math"/>
              </a:rPr>
              <a:t> </a:t>
            </a:r>
            <a:r>
              <a:rPr sz="2900" spc="-15" dirty="0">
                <a:latin typeface="Cambria Math"/>
                <a:cs typeface="Cambria Math"/>
              </a:rPr>
              <a:t>produktivitas</a:t>
            </a:r>
            <a:r>
              <a:rPr sz="2900" spc="2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tahunan</a:t>
            </a:r>
            <a:endParaRPr sz="29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89723" y="1973072"/>
            <a:ext cx="226949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20825" algn="l"/>
              </a:tabLst>
            </a:pPr>
            <a:r>
              <a:rPr sz="2900" spc="-5" dirty="0">
                <a:latin typeface="Cambria Math"/>
                <a:cs typeface="Cambria Math"/>
              </a:rPr>
              <a:t>sek</a:t>
            </a:r>
            <a:r>
              <a:rPr sz="2900" spc="-20" dirty="0">
                <a:latin typeface="Cambria Math"/>
                <a:cs typeface="Cambria Math"/>
              </a:rPr>
              <a:t>i</a:t>
            </a:r>
            <a:r>
              <a:rPr sz="2900" spc="-5" dirty="0">
                <a:latin typeface="Cambria Math"/>
                <a:cs typeface="Cambria Math"/>
              </a:rPr>
              <a:t>ta</a:t>
            </a:r>
            <a:r>
              <a:rPr sz="2900" dirty="0">
                <a:latin typeface="Cambria Math"/>
                <a:cs typeface="Cambria Math"/>
              </a:rPr>
              <a:t>r	</a:t>
            </a:r>
            <a:r>
              <a:rPr sz="2900" spc="-5" dirty="0">
                <a:latin typeface="Cambria Math"/>
                <a:cs typeface="Cambria Math"/>
              </a:rPr>
              <a:t>1</a:t>
            </a:r>
            <a:r>
              <a:rPr sz="2900" spc="-10" dirty="0">
                <a:latin typeface="Cambria Math"/>
                <a:cs typeface="Cambria Math"/>
              </a:rPr>
              <a:t>0</a:t>
            </a:r>
            <a:r>
              <a:rPr sz="2900" dirty="0">
                <a:latin typeface="Cambria Math"/>
                <a:cs typeface="Cambria Math"/>
              </a:rPr>
              <a:t>%</a:t>
            </a:r>
            <a:endParaRPr sz="29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4055" y="3161792"/>
            <a:ext cx="7996555" cy="2098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6350" indent="-320040">
              <a:lnSpc>
                <a:spcPct val="100000"/>
              </a:lnSpc>
              <a:spcBef>
                <a:spcPts val="10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  <a:tab pos="1602105" algn="l"/>
                <a:tab pos="3979545" algn="l"/>
                <a:tab pos="5282565" algn="l"/>
                <a:tab pos="6229985" algn="l"/>
              </a:tabLst>
            </a:pPr>
            <a:r>
              <a:rPr sz="2900" spc="-5" dirty="0">
                <a:latin typeface="Cambria Math"/>
                <a:cs typeface="Cambria Math"/>
              </a:rPr>
              <a:t>M</a:t>
            </a:r>
            <a:r>
              <a:rPr sz="2900" spc="-10" dirty="0">
                <a:latin typeface="Cambria Math"/>
                <a:cs typeface="Cambria Math"/>
              </a:rPr>
              <a:t>o</a:t>
            </a:r>
            <a:r>
              <a:rPr sz="2900" spc="-5" dirty="0">
                <a:latin typeface="Cambria Math"/>
                <a:cs typeface="Cambria Math"/>
              </a:rPr>
              <a:t>da</a:t>
            </a:r>
            <a:r>
              <a:rPr sz="2900" dirty="0">
                <a:latin typeface="Cambria Math"/>
                <a:cs typeface="Cambria Math"/>
              </a:rPr>
              <a:t>l,	</a:t>
            </a:r>
            <a:r>
              <a:rPr sz="2900" spc="-5" dirty="0">
                <a:latin typeface="Cambria Math"/>
                <a:cs typeface="Cambria Math"/>
              </a:rPr>
              <a:t>be</a:t>
            </a:r>
            <a:r>
              <a:rPr sz="2900" spc="-15" dirty="0">
                <a:latin typeface="Cambria Math"/>
                <a:cs typeface="Cambria Math"/>
              </a:rPr>
              <a:t>r</a:t>
            </a:r>
            <a:r>
              <a:rPr sz="2900" spc="-50" dirty="0">
                <a:latin typeface="Cambria Math"/>
                <a:cs typeface="Cambria Math"/>
              </a:rPr>
              <a:t>k</a:t>
            </a:r>
            <a:r>
              <a:rPr sz="2900" spc="-10" dirty="0">
                <a:latin typeface="Cambria Math"/>
                <a:cs typeface="Cambria Math"/>
              </a:rPr>
              <a:t>o</a:t>
            </a:r>
            <a:r>
              <a:rPr sz="2900" spc="-5" dirty="0">
                <a:latin typeface="Cambria Math"/>
                <a:cs typeface="Cambria Math"/>
              </a:rPr>
              <a:t>ntri</a:t>
            </a:r>
            <a:r>
              <a:rPr sz="2900" spc="-20" dirty="0">
                <a:latin typeface="Cambria Math"/>
                <a:cs typeface="Cambria Math"/>
              </a:rPr>
              <a:t>b</a:t>
            </a:r>
            <a:r>
              <a:rPr sz="2900" dirty="0">
                <a:latin typeface="Cambria Math"/>
                <a:cs typeface="Cambria Math"/>
              </a:rPr>
              <a:t>u</a:t>
            </a:r>
            <a:r>
              <a:rPr sz="2900" spc="-5" dirty="0">
                <a:latin typeface="Cambria Math"/>
                <a:cs typeface="Cambria Math"/>
              </a:rPr>
              <a:t>s</a:t>
            </a:r>
            <a:r>
              <a:rPr sz="2900" dirty="0">
                <a:latin typeface="Cambria Math"/>
                <a:cs typeface="Cambria Math"/>
              </a:rPr>
              <a:t>i	</a:t>
            </a:r>
            <a:r>
              <a:rPr sz="2900" spc="-5" dirty="0">
                <a:latin typeface="Cambria Math"/>
                <a:cs typeface="Cambria Math"/>
              </a:rPr>
              <a:t>seki</a:t>
            </a:r>
            <a:r>
              <a:rPr sz="2900" spc="-15" dirty="0">
                <a:latin typeface="Cambria Math"/>
                <a:cs typeface="Cambria Math"/>
              </a:rPr>
              <a:t>t</a:t>
            </a:r>
            <a:r>
              <a:rPr sz="2900" spc="-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r	</a:t>
            </a:r>
            <a:r>
              <a:rPr sz="2900" spc="-5" dirty="0">
                <a:latin typeface="Cambria Math"/>
                <a:cs typeface="Cambria Math"/>
              </a:rPr>
              <a:t>3</a:t>
            </a:r>
            <a:r>
              <a:rPr sz="2900" spc="-10" dirty="0">
                <a:latin typeface="Cambria Math"/>
                <a:cs typeface="Cambria Math"/>
              </a:rPr>
              <a:t>2</a:t>
            </a:r>
            <a:r>
              <a:rPr sz="2900" dirty="0">
                <a:latin typeface="Cambria Math"/>
                <a:cs typeface="Cambria Math"/>
              </a:rPr>
              <a:t>%	p</a:t>
            </a:r>
            <a:r>
              <a:rPr sz="2900" spc="-15" dirty="0">
                <a:latin typeface="Cambria Math"/>
                <a:cs typeface="Cambria Math"/>
              </a:rPr>
              <a:t>e</a:t>
            </a:r>
            <a:r>
              <a:rPr sz="2900" spc="-5" dirty="0">
                <a:latin typeface="Cambria Math"/>
                <a:cs typeface="Cambria Math"/>
              </a:rPr>
              <a:t>ni</a:t>
            </a:r>
            <a:r>
              <a:rPr sz="2900" spc="-20" dirty="0">
                <a:latin typeface="Cambria Math"/>
                <a:cs typeface="Cambria Math"/>
              </a:rPr>
              <a:t>g</a:t>
            </a:r>
            <a:r>
              <a:rPr sz="2900" spc="-25" dirty="0">
                <a:latin typeface="Cambria Math"/>
                <a:cs typeface="Cambria Math"/>
              </a:rPr>
              <a:t>k</a:t>
            </a:r>
            <a:r>
              <a:rPr sz="2900" spc="-5" dirty="0">
                <a:latin typeface="Cambria Math"/>
                <a:cs typeface="Cambria Math"/>
              </a:rPr>
              <a:t>at</a:t>
            </a:r>
            <a:r>
              <a:rPr sz="2900" spc="-1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n  </a:t>
            </a:r>
            <a:r>
              <a:rPr sz="2900" spc="-15" dirty="0">
                <a:latin typeface="Cambria Math"/>
                <a:cs typeface="Cambria Math"/>
              </a:rPr>
              <a:t>produktivitas</a:t>
            </a:r>
            <a:r>
              <a:rPr sz="2900" spc="-5" dirty="0">
                <a:latin typeface="Cambria Math"/>
                <a:cs typeface="Cambria Math"/>
              </a:rPr>
              <a:t> tahunan</a:t>
            </a:r>
            <a:endParaRPr sz="2900">
              <a:latin typeface="Cambria Math"/>
              <a:cs typeface="Cambria Math"/>
            </a:endParaRPr>
          </a:p>
          <a:p>
            <a:pPr marL="332105" marR="5080" indent="-320040">
              <a:lnSpc>
                <a:spcPct val="100000"/>
              </a:lnSpc>
              <a:spcBef>
                <a:spcPts val="2400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  <a:tab pos="2825750" algn="l"/>
                <a:tab pos="5573395" algn="l"/>
                <a:tab pos="7248525" algn="l"/>
              </a:tabLst>
            </a:pPr>
            <a:r>
              <a:rPr sz="2900" spc="-5" dirty="0">
                <a:latin typeface="Cambria Math"/>
                <a:cs typeface="Cambria Math"/>
              </a:rPr>
              <a:t>Manaje</a:t>
            </a:r>
            <a:r>
              <a:rPr sz="2900" spc="-20" dirty="0">
                <a:latin typeface="Cambria Math"/>
                <a:cs typeface="Cambria Math"/>
              </a:rPr>
              <a:t>m</a:t>
            </a:r>
            <a:r>
              <a:rPr sz="2900" spc="-5" dirty="0">
                <a:latin typeface="Cambria Math"/>
                <a:cs typeface="Cambria Math"/>
              </a:rPr>
              <a:t>en</a:t>
            </a:r>
            <a:r>
              <a:rPr sz="2900" dirty="0">
                <a:latin typeface="Cambria Math"/>
                <a:cs typeface="Cambria Math"/>
              </a:rPr>
              <a:t>,	</a:t>
            </a:r>
            <a:r>
              <a:rPr sz="2900" spc="-5" dirty="0">
                <a:latin typeface="Cambria Math"/>
                <a:cs typeface="Cambria Math"/>
              </a:rPr>
              <a:t>be</a:t>
            </a:r>
            <a:r>
              <a:rPr sz="2900" spc="-15" dirty="0">
                <a:latin typeface="Cambria Math"/>
                <a:cs typeface="Cambria Math"/>
              </a:rPr>
              <a:t>r</a:t>
            </a:r>
            <a:r>
              <a:rPr sz="2900" spc="-50" dirty="0">
                <a:latin typeface="Cambria Math"/>
                <a:cs typeface="Cambria Math"/>
              </a:rPr>
              <a:t>k</a:t>
            </a:r>
            <a:r>
              <a:rPr sz="2900" spc="-10" dirty="0">
                <a:latin typeface="Cambria Math"/>
                <a:cs typeface="Cambria Math"/>
              </a:rPr>
              <a:t>o</a:t>
            </a:r>
            <a:r>
              <a:rPr sz="2900" spc="-5" dirty="0">
                <a:latin typeface="Cambria Math"/>
                <a:cs typeface="Cambria Math"/>
              </a:rPr>
              <a:t>ntrib</a:t>
            </a:r>
            <a:r>
              <a:rPr sz="2900" spc="-10" dirty="0">
                <a:latin typeface="Cambria Math"/>
                <a:cs typeface="Cambria Math"/>
              </a:rPr>
              <a:t>u</a:t>
            </a:r>
            <a:r>
              <a:rPr sz="2900" spc="-5" dirty="0">
                <a:latin typeface="Cambria Math"/>
                <a:cs typeface="Cambria Math"/>
              </a:rPr>
              <a:t>s</a:t>
            </a:r>
            <a:r>
              <a:rPr sz="2900" dirty="0">
                <a:latin typeface="Cambria Math"/>
                <a:cs typeface="Cambria Math"/>
              </a:rPr>
              <a:t>i	</a:t>
            </a:r>
            <a:r>
              <a:rPr sz="2900" spc="-5" dirty="0">
                <a:latin typeface="Cambria Math"/>
                <a:cs typeface="Cambria Math"/>
              </a:rPr>
              <a:t>sekita</a:t>
            </a:r>
            <a:r>
              <a:rPr sz="2900" dirty="0">
                <a:latin typeface="Cambria Math"/>
                <a:cs typeface="Cambria Math"/>
              </a:rPr>
              <a:t>r	</a:t>
            </a:r>
            <a:r>
              <a:rPr sz="2900" spc="-5" dirty="0">
                <a:latin typeface="Cambria Math"/>
                <a:cs typeface="Cambria Math"/>
              </a:rPr>
              <a:t>5</a:t>
            </a:r>
            <a:r>
              <a:rPr sz="2900" spc="-10" dirty="0">
                <a:latin typeface="Cambria Math"/>
                <a:cs typeface="Cambria Math"/>
              </a:rPr>
              <a:t>2</a:t>
            </a:r>
            <a:r>
              <a:rPr sz="2900" dirty="0">
                <a:latin typeface="Cambria Math"/>
                <a:cs typeface="Cambria Math"/>
              </a:rPr>
              <a:t>%  </a:t>
            </a:r>
            <a:r>
              <a:rPr sz="2900" spc="-10" dirty="0">
                <a:latin typeface="Cambria Math"/>
                <a:cs typeface="Cambria Math"/>
              </a:rPr>
              <a:t>penigkatan</a:t>
            </a:r>
            <a:r>
              <a:rPr sz="2900" spc="-35" dirty="0">
                <a:latin typeface="Cambria Math"/>
                <a:cs typeface="Cambria Math"/>
              </a:rPr>
              <a:t> </a:t>
            </a:r>
            <a:r>
              <a:rPr sz="2900" spc="-15" dirty="0">
                <a:latin typeface="Cambria Math"/>
                <a:cs typeface="Cambria Math"/>
              </a:rPr>
              <a:t>produktivitas</a:t>
            </a:r>
            <a:r>
              <a:rPr sz="2900" spc="1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tahunan</a:t>
            </a:r>
            <a:endParaRPr sz="29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11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75208"/>
            <a:ext cx="7669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60" dirty="0"/>
              <a:t>P</a:t>
            </a:r>
            <a:r>
              <a:rPr sz="3600" spc="-185" dirty="0"/>
              <a:t>e</a:t>
            </a:r>
            <a:r>
              <a:rPr sz="3600" spc="-195" dirty="0"/>
              <a:t>n</a:t>
            </a:r>
            <a:r>
              <a:rPr sz="3600" spc="-155" dirty="0"/>
              <a:t>i</a:t>
            </a:r>
            <a:r>
              <a:rPr sz="3600" spc="-195" dirty="0"/>
              <a:t>n</a:t>
            </a:r>
            <a:r>
              <a:rPr sz="3600" spc="-150" dirty="0"/>
              <a:t>g</a:t>
            </a:r>
            <a:r>
              <a:rPr sz="3600" spc="-310" dirty="0"/>
              <a:t>k</a:t>
            </a:r>
            <a:r>
              <a:rPr sz="3600" spc="-200" dirty="0"/>
              <a:t>a</a:t>
            </a:r>
            <a:r>
              <a:rPr sz="3600" spc="-120" dirty="0"/>
              <a:t>t</a:t>
            </a:r>
            <a:r>
              <a:rPr sz="3600" spc="-200" dirty="0"/>
              <a:t>a</a:t>
            </a:r>
            <a:r>
              <a:rPr sz="3600" spc="-165" dirty="0"/>
              <a:t>n</a:t>
            </a:r>
            <a:r>
              <a:rPr sz="3600" spc="-100" dirty="0"/>
              <a:t> </a:t>
            </a:r>
            <a:r>
              <a:rPr sz="3600" spc="-190" dirty="0"/>
              <a:t>P</a:t>
            </a:r>
            <a:r>
              <a:rPr sz="3600" spc="-250" dirty="0"/>
              <a:t>r</a:t>
            </a:r>
            <a:r>
              <a:rPr sz="3600" spc="-170" dirty="0"/>
              <a:t>o</a:t>
            </a:r>
            <a:r>
              <a:rPr sz="3600" spc="-190" dirty="0"/>
              <a:t>d</a:t>
            </a:r>
            <a:r>
              <a:rPr sz="3600" spc="-210" dirty="0"/>
              <a:t>u</a:t>
            </a:r>
            <a:r>
              <a:rPr sz="3600" spc="-290" dirty="0"/>
              <a:t>k</a:t>
            </a:r>
            <a:r>
              <a:rPr sz="3600" spc="-120" dirty="0"/>
              <a:t>t</a:t>
            </a:r>
            <a:r>
              <a:rPr sz="3600" spc="-225" dirty="0"/>
              <a:t>i</a:t>
            </a:r>
            <a:r>
              <a:rPr sz="3600" spc="-130" dirty="0"/>
              <a:t>v</a:t>
            </a:r>
            <a:r>
              <a:rPr sz="3600" spc="-155" dirty="0"/>
              <a:t>i</a:t>
            </a:r>
            <a:r>
              <a:rPr sz="3600" spc="-120" dirty="0"/>
              <a:t>t</a:t>
            </a:r>
            <a:r>
              <a:rPr sz="3600" spc="-200" dirty="0"/>
              <a:t>a</a:t>
            </a:r>
            <a:r>
              <a:rPr sz="3600" spc="-110" dirty="0"/>
              <a:t>s</a:t>
            </a:r>
            <a:r>
              <a:rPr sz="3600" spc="-100" dirty="0"/>
              <a:t> </a:t>
            </a:r>
            <a:r>
              <a:rPr sz="3600" spc="-484" dirty="0"/>
              <a:t>T</a:t>
            </a:r>
            <a:r>
              <a:rPr sz="3600" spc="-175" dirty="0"/>
              <a:t>e</a:t>
            </a:r>
            <a:r>
              <a:rPr sz="3600" spc="-195" dirty="0"/>
              <a:t>n</a:t>
            </a:r>
            <a:r>
              <a:rPr sz="3600" spc="-200" dirty="0"/>
              <a:t>a</a:t>
            </a:r>
            <a:r>
              <a:rPr sz="3600" spc="-160" dirty="0"/>
              <a:t>g</a:t>
            </a:r>
            <a:r>
              <a:rPr sz="3600" spc="-170" dirty="0"/>
              <a:t>a</a:t>
            </a:r>
            <a:r>
              <a:rPr sz="3600" spc="-90" dirty="0"/>
              <a:t> </a:t>
            </a:r>
            <a:r>
              <a:rPr sz="3600" spc="-300" dirty="0"/>
              <a:t>K</a:t>
            </a:r>
            <a:r>
              <a:rPr sz="3600" spc="-175" dirty="0"/>
              <a:t>e</a:t>
            </a:r>
            <a:r>
              <a:rPr sz="3600" spc="-200" dirty="0"/>
              <a:t>r</a:t>
            </a:r>
            <a:r>
              <a:rPr sz="3600" spc="-145" dirty="0"/>
              <a:t>j</a:t>
            </a:r>
            <a:r>
              <a:rPr sz="3600" spc="-170" dirty="0"/>
              <a:t>a</a:t>
            </a:r>
            <a:endParaRPr sz="360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4055" y="1973072"/>
            <a:ext cx="7994015" cy="2845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5715" indent="-320040">
              <a:lnSpc>
                <a:spcPct val="100000"/>
              </a:lnSpc>
              <a:spcBef>
                <a:spcPts val="10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  <a:tab pos="2235835" algn="l"/>
                <a:tab pos="4110354" algn="l"/>
                <a:tab pos="5219700" algn="l"/>
                <a:tab pos="6012180" algn="l"/>
                <a:tab pos="7184390" algn="l"/>
              </a:tabLst>
            </a:pPr>
            <a:r>
              <a:rPr sz="2900" spc="-55" dirty="0">
                <a:latin typeface="Cambria Math"/>
                <a:cs typeface="Cambria Math"/>
              </a:rPr>
              <a:t>P</a:t>
            </a:r>
            <a:r>
              <a:rPr sz="2900" spc="-5" dirty="0">
                <a:latin typeface="Cambria Math"/>
                <a:cs typeface="Cambria Math"/>
              </a:rPr>
              <a:t>endidi</a:t>
            </a:r>
            <a:r>
              <a:rPr sz="2900" spc="-40" dirty="0">
                <a:latin typeface="Cambria Math"/>
                <a:cs typeface="Cambria Math"/>
              </a:rPr>
              <a:t>k</a:t>
            </a:r>
            <a:r>
              <a:rPr sz="2900" spc="-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n	</a:t>
            </a:r>
            <a:r>
              <a:rPr sz="2900" spc="-5" dirty="0">
                <a:latin typeface="Cambria Math"/>
                <a:cs typeface="Cambria Math"/>
              </a:rPr>
              <a:t>dasa</a:t>
            </a:r>
            <a:r>
              <a:rPr sz="2900" dirty="0">
                <a:latin typeface="Cambria Math"/>
                <a:cs typeface="Cambria Math"/>
              </a:rPr>
              <a:t>r </a:t>
            </a:r>
            <a:r>
              <a:rPr sz="2900" spc="-285" dirty="0">
                <a:latin typeface="Cambria Math"/>
                <a:cs typeface="Cambria Math"/>
              </a:rPr>
              <a:t> </a:t>
            </a:r>
            <a:r>
              <a:rPr sz="2900" spc="-65" dirty="0">
                <a:latin typeface="Cambria Math"/>
                <a:cs typeface="Cambria Math"/>
              </a:rPr>
              <a:t>y</a:t>
            </a:r>
            <a:r>
              <a:rPr sz="2900" spc="-5" dirty="0">
                <a:latin typeface="Cambria Math"/>
                <a:cs typeface="Cambria Math"/>
              </a:rPr>
              <a:t>an</a:t>
            </a:r>
            <a:r>
              <a:rPr sz="2900" dirty="0">
                <a:latin typeface="Cambria Math"/>
                <a:cs typeface="Cambria Math"/>
              </a:rPr>
              <a:t>g	</a:t>
            </a:r>
            <a:r>
              <a:rPr sz="2900" spc="-5" dirty="0">
                <a:latin typeface="Cambria Math"/>
                <a:cs typeface="Cambria Math"/>
              </a:rPr>
              <a:t>se</a:t>
            </a:r>
            <a:r>
              <a:rPr sz="2900" spc="-15" dirty="0">
                <a:latin typeface="Cambria Math"/>
                <a:cs typeface="Cambria Math"/>
              </a:rPr>
              <a:t>s</a:t>
            </a:r>
            <a:r>
              <a:rPr sz="2900" dirty="0">
                <a:latin typeface="Cambria Math"/>
                <a:cs typeface="Cambria Math"/>
              </a:rPr>
              <a:t>u</a:t>
            </a:r>
            <a:r>
              <a:rPr sz="2900" spc="-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i	</a:t>
            </a:r>
            <a:r>
              <a:rPr sz="2900" spc="-5" dirty="0">
                <a:latin typeface="Cambria Math"/>
                <a:cs typeface="Cambria Math"/>
              </a:rPr>
              <a:t>b</a:t>
            </a:r>
            <a:r>
              <a:rPr sz="2900" spc="-15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gi	</a:t>
            </a:r>
            <a:r>
              <a:rPr sz="2900" spc="-35" dirty="0">
                <a:latin typeface="Cambria Math"/>
                <a:cs typeface="Cambria Math"/>
              </a:rPr>
              <a:t>t</a:t>
            </a:r>
            <a:r>
              <a:rPr sz="2900" spc="-5" dirty="0">
                <a:latin typeface="Cambria Math"/>
                <a:cs typeface="Cambria Math"/>
              </a:rPr>
              <a:t>ena</a:t>
            </a:r>
            <a:r>
              <a:rPr sz="2900" spc="-35" dirty="0">
                <a:latin typeface="Cambria Math"/>
                <a:cs typeface="Cambria Math"/>
              </a:rPr>
              <a:t>g</a:t>
            </a:r>
            <a:r>
              <a:rPr sz="2900" dirty="0">
                <a:latin typeface="Cambria Math"/>
                <a:cs typeface="Cambria Math"/>
              </a:rPr>
              <a:t>a	</a:t>
            </a:r>
            <a:r>
              <a:rPr sz="2900" spc="-50" dirty="0">
                <a:latin typeface="Cambria Math"/>
                <a:cs typeface="Cambria Math"/>
              </a:rPr>
              <a:t>k</a:t>
            </a:r>
            <a:r>
              <a:rPr sz="2900" spc="-15" dirty="0">
                <a:latin typeface="Cambria Math"/>
                <a:cs typeface="Cambria Math"/>
              </a:rPr>
              <a:t>e</a:t>
            </a:r>
            <a:r>
              <a:rPr sz="2900" spc="-5" dirty="0">
                <a:latin typeface="Cambria Math"/>
                <a:cs typeface="Cambria Math"/>
              </a:rPr>
              <a:t>rj</a:t>
            </a:r>
            <a:r>
              <a:rPr sz="2900" dirty="0">
                <a:latin typeface="Cambria Math"/>
                <a:cs typeface="Cambria Math"/>
              </a:rPr>
              <a:t>a  </a:t>
            </a:r>
            <a:r>
              <a:rPr sz="2900" spc="-20" dirty="0">
                <a:latin typeface="Cambria Math"/>
                <a:cs typeface="Cambria Math"/>
              </a:rPr>
              <a:t>yang</a:t>
            </a:r>
            <a:r>
              <a:rPr sz="2900" spc="-3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efektif.</a:t>
            </a:r>
            <a:endParaRPr sz="290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spcBef>
                <a:spcPts val="2400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0" dirty="0">
                <a:latin typeface="Cambria Math"/>
                <a:cs typeface="Cambria Math"/>
              </a:rPr>
              <a:t>Pengetatan</a:t>
            </a:r>
            <a:r>
              <a:rPr sz="2900" spc="-3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angka</a:t>
            </a:r>
            <a:r>
              <a:rPr sz="2900" spc="-2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tenaga</a:t>
            </a:r>
            <a:r>
              <a:rPr sz="2900" spc="-20" dirty="0">
                <a:latin typeface="Cambria Math"/>
                <a:cs typeface="Cambria Math"/>
              </a:rPr>
              <a:t> </a:t>
            </a:r>
            <a:r>
              <a:rPr sz="2900" spc="-15" dirty="0">
                <a:latin typeface="Cambria Math"/>
                <a:cs typeface="Cambria Math"/>
              </a:rPr>
              <a:t>kerja.</a:t>
            </a:r>
            <a:endParaRPr sz="2900">
              <a:latin typeface="Cambria Math"/>
              <a:cs typeface="Cambria Math"/>
            </a:endParaRPr>
          </a:p>
          <a:p>
            <a:pPr marL="332105" marR="5080" indent="-320040">
              <a:lnSpc>
                <a:spcPct val="100000"/>
              </a:lnSpc>
              <a:spcBef>
                <a:spcPts val="239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  <a:tab pos="1516380" algn="l"/>
                <a:tab pos="2737485" algn="l"/>
                <a:tab pos="4264025" algn="l"/>
                <a:tab pos="5178425" algn="l"/>
                <a:tab pos="7237730" algn="l"/>
              </a:tabLst>
            </a:pPr>
            <a:r>
              <a:rPr sz="2900" spc="-5" dirty="0">
                <a:latin typeface="Cambria Math"/>
                <a:cs typeface="Cambria Math"/>
              </a:rPr>
              <a:t>Bi</a:t>
            </a:r>
            <a:r>
              <a:rPr sz="2900" spc="-65" dirty="0">
                <a:latin typeface="Cambria Math"/>
                <a:cs typeface="Cambria Math"/>
              </a:rPr>
              <a:t>ay</a:t>
            </a:r>
            <a:r>
              <a:rPr sz="2900" dirty="0">
                <a:latin typeface="Cambria Math"/>
                <a:cs typeface="Cambria Math"/>
              </a:rPr>
              <a:t>a	</a:t>
            </a:r>
            <a:r>
              <a:rPr sz="2900" spc="-5" dirty="0">
                <a:latin typeface="Cambria Math"/>
                <a:cs typeface="Cambria Math"/>
              </a:rPr>
              <a:t>sosia</a:t>
            </a:r>
            <a:r>
              <a:rPr sz="2900" dirty="0">
                <a:latin typeface="Cambria Math"/>
                <a:cs typeface="Cambria Math"/>
              </a:rPr>
              <a:t>l	</a:t>
            </a:r>
            <a:r>
              <a:rPr sz="2900" spc="-10" dirty="0">
                <a:latin typeface="Cambria Math"/>
                <a:cs typeface="Cambria Math"/>
              </a:rPr>
              <a:t>(</a:t>
            </a:r>
            <a:r>
              <a:rPr sz="2900" spc="-5" dirty="0">
                <a:latin typeface="Cambria Math"/>
                <a:cs typeface="Cambria Math"/>
              </a:rPr>
              <a:t>sa</a:t>
            </a:r>
            <a:r>
              <a:rPr sz="2900" spc="-65" dirty="0">
                <a:latin typeface="Cambria Math"/>
                <a:cs typeface="Cambria Math"/>
              </a:rPr>
              <a:t>r</a:t>
            </a:r>
            <a:r>
              <a:rPr sz="2900" spc="-5" dirty="0">
                <a:latin typeface="Cambria Math"/>
                <a:cs typeface="Cambria Math"/>
              </a:rPr>
              <a:t>an</a:t>
            </a:r>
            <a:r>
              <a:rPr sz="2900" dirty="0">
                <a:latin typeface="Cambria Math"/>
                <a:cs typeface="Cambria Math"/>
              </a:rPr>
              <a:t>a	</a:t>
            </a:r>
            <a:r>
              <a:rPr sz="2900" spc="-5" dirty="0">
                <a:latin typeface="Cambria Math"/>
                <a:cs typeface="Cambria Math"/>
              </a:rPr>
              <a:t>da</a:t>
            </a:r>
            <a:r>
              <a:rPr sz="2900" dirty="0">
                <a:latin typeface="Cambria Math"/>
                <a:cs typeface="Cambria Math"/>
              </a:rPr>
              <a:t>n	p</a:t>
            </a:r>
            <a:r>
              <a:rPr sz="2900" spc="-50" dirty="0">
                <a:latin typeface="Cambria Math"/>
                <a:cs typeface="Cambria Math"/>
              </a:rPr>
              <a:t>r</a:t>
            </a:r>
            <a:r>
              <a:rPr sz="2900" spc="-5" dirty="0">
                <a:latin typeface="Cambria Math"/>
                <a:cs typeface="Cambria Math"/>
              </a:rPr>
              <a:t>asa</a:t>
            </a:r>
            <a:r>
              <a:rPr sz="2900" spc="-50" dirty="0">
                <a:latin typeface="Cambria Math"/>
                <a:cs typeface="Cambria Math"/>
              </a:rPr>
              <a:t>r</a:t>
            </a:r>
            <a:r>
              <a:rPr sz="2900" spc="-15" dirty="0">
                <a:latin typeface="Cambria Math"/>
                <a:cs typeface="Cambria Math"/>
              </a:rPr>
              <a:t>a</a:t>
            </a:r>
            <a:r>
              <a:rPr sz="2900" spc="-5" dirty="0">
                <a:latin typeface="Cambria Math"/>
                <a:cs typeface="Cambria Math"/>
              </a:rPr>
              <a:t>n</a:t>
            </a:r>
            <a:r>
              <a:rPr sz="2900" spc="-10" dirty="0">
                <a:latin typeface="Cambria Math"/>
                <a:cs typeface="Cambria Math"/>
              </a:rPr>
              <a:t>a</a:t>
            </a:r>
            <a:r>
              <a:rPr sz="2900" dirty="0">
                <a:latin typeface="Cambria Math"/>
                <a:cs typeface="Cambria Math"/>
              </a:rPr>
              <a:t>)	</a:t>
            </a:r>
            <a:r>
              <a:rPr sz="2900" spc="-65" dirty="0">
                <a:latin typeface="Cambria Math"/>
                <a:cs typeface="Cambria Math"/>
              </a:rPr>
              <a:t>y</a:t>
            </a:r>
            <a:r>
              <a:rPr sz="2900" spc="-15" dirty="0">
                <a:latin typeface="Cambria Math"/>
                <a:cs typeface="Cambria Math"/>
              </a:rPr>
              <a:t>an</a:t>
            </a:r>
            <a:r>
              <a:rPr sz="2900" dirty="0">
                <a:latin typeface="Cambria Math"/>
                <a:cs typeface="Cambria Math"/>
              </a:rPr>
              <a:t>g  </a:t>
            </a:r>
            <a:r>
              <a:rPr sz="2900" spc="-5" dirty="0">
                <a:latin typeface="Cambria Math"/>
                <a:cs typeface="Cambria Math"/>
              </a:rPr>
              <a:t>memadai,</a:t>
            </a:r>
            <a:r>
              <a:rPr sz="2900" spc="-3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seperti:</a:t>
            </a:r>
            <a:r>
              <a:rPr sz="2900" spc="-10" dirty="0">
                <a:latin typeface="Cambria Math"/>
                <a:cs typeface="Cambria Math"/>
              </a:rPr>
              <a:t> transportasi </a:t>
            </a:r>
            <a:r>
              <a:rPr sz="2900" spc="-5" dirty="0">
                <a:latin typeface="Cambria Math"/>
                <a:cs typeface="Cambria Math"/>
              </a:rPr>
              <a:t>dan</a:t>
            </a:r>
            <a:r>
              <a:rPr sz="2900" spc="-15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sanitasi.</a:t>
            </a:r>
            <a:endParaRPr sz="29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12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69011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5" dirty="0"/>
              <a:t>P</a:t>
            </a:r>
            <a:r>
              <a:rPr spc="-295" dirty="0"/>
              <a:t>r</a:t>
            </a:r>
            <a:r>
              <a:rPr spc="-220" dirty="0"/>
              <a:t>o</a:t>
            </a:r>
            <a:r>
              <a:rPr spc="-229" dirty="0"/>
              <a:t>d</a:t>
            </a:r>
            <a:r>
              <a:rPr spc="-250" dirty="0"/>
              <a:t>u</a:t>
            </a:r>
            <a:r>
              <a:rPr spc="-340" dirty="0"/>
              <a:t>k</a:t>
            </a:r>
            <a:r>
              <a:rPr spc="-145" dirty="0"/>
              <a:t>t</a:t>
            </a:r>
            <a:r>
              <a:rPr spc="-285" dirty="0"/>
              <a:t>i</a:t>
            </a:r>
            <a:r>
              <a:rPr spc="-155" dirty="0"/>
              <a:t>v</a:t>
            </a:r>
            <a:r>
              <a:rPr spc="-190" dirty="0"/>
              <a:t>i</a:t>
            </a:r>
            <a:r>
              <a:rPr spc="-145" dirty="0"/>
              <a:t>t</a:t>
            </a:r>
            <a:r>
              <a:rPr spc="-245" dirty="0"/>
              <a:t>a</a:t>
            </a:r>
            <a:r>
              <a:rPr spc="-130" dirty="0"/>
              <a:t>s</a:t>
            </a:r>
            <a:r>
              <a:rPr spc="-100" dirty="0"/>
              <a:t> </a:t>
            </a:r>
            <a:r>
              <a:rPr spc="-220" dirty="0"/>
              <a:t>d</a:t>
            </a:r>
            <a:r>
              <a:rPr spc="-229" dirty="0"/>
              <a:t>a</a:t>
            </a:r>
            <a:r>
              <a:rPr spc="-200" dirty="0"/>
              <a:t>n</a:t>
            </a:r>
            <a:r>
              <a:rPr spc="-90" dirty="0"/>
              <a:t> </a:t>
            </a:r>
            <a:r>
              <a:rPr spc="-100" dirty="0"/>
              <a:t>S</a:t>
            </a:r>
            <a:r>
              <a:rPr spc="-220" dirty="0"/>
              <a:t>e</a:t>
            </a:r>
            <a:r>
              <a:rPr spc="-340" dirty="0"/>
              <a:t>k</a:t>
            </a:r>
            <a:r>
              <a:rPr spc="-185" dirty="0"/>
              <a:t>t</a:t>
            </a:r>
            <a:r>
              <a:rPr spc="-235" dirty="0"/>
              <a:t>o</a:t>
            </a:r>
            <a:r>
              <a:rPr spc="-210" dirty="0"/>
              <a:t>r</a:t>
            </a:r>
            <a:r>
              <a:rPr spc="-100" dirty="0"/>
              <a:t> </a:t>
            </a:r>
            <a:r>
              <a:rPr spc="-175" dirty="0"/>
              <a:t>J</a:t>
            </a:r>
            <a:r>
              <a:rPr spc="-229" dirty="0"/>
              <a:t>a</a:t>
            </a:r>
            <a:r>
              <a:rPr spc="-155" dirty="0"/>
              <a:t>s</a:t>
            </a:r>
            <a:r>
              <a:rPr spc="-204" dirty="0"/>
              <a:t>a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4055" y="1976119"/>
            <a:ext cx="7995284" cy="4719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95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200" spc="-10" dirty="0">
                <a:latin typeface="Cambria Math"/>
                <a:cs typeface="Cambria Math"/>
              </a:rPr>
              <a:t>Sektor</a:t>
            </a:r>
            <a:r>
              <a:rPr sz="2200" spc="434" dirty="0">
                <a:latin typeface="Cambria Math"/>
                <a:cs typeface="Cambria Math"/>
              </a:rPr>
              <a:t> </a:t>
            </a:r>
            <a:r>
              <a:rPr sz="2200" dirty="0">
                <a:latin typeface="Cambria Math"/>
                <a:cs typeface="Cambria Math"/>
              </a:rPr>
              <a:t>jasa</a:t>
            </a:r>
            <a:r>
              <a:rPr sz="2200" spc="44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menghadapi</a:t>
            </a:r>
            <a:r>
              <a:rPr sz="2200" spc="45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tantangan</a:t>
            </a:r>
            <a:r>
              <a:rPr sz="2200" spc="44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khusus</a:t>
            </a:r>
            <a:r>
              <a:rPr sz="2200" spc="44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dalam</a:t>
            </a:r>
            <a:r>
              <a:rPr sz="2200" spc="434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pengukuran </a:t>
            </a:r>
            <a:r>
              <a:rPr sz="2200" spc="-47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produktivitas</a:t>
            </a:r>
            <a:r>
              <a:rPr sz="2200" spc="4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secara</a:t>
            </a:r>
            <a:r>
              <a:rPr sz="2200" spc="3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akurat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dan</a:t>
            </a:r>
            <a:r>
              <a:rPr sz="2200" spc="1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peningkatan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produktivitas.</a:t>
            </a:r>
            <a:endParaRPr sz="2200" dirty="0">
              <a:latin typeface="Cambria Math"/>
              <a:cs typeface="Cambria Math"/>
            </a:endParaRPr>
          </a:p>
          <a:p>
            <a:pPr marL="332105" marR="7620" indent="-320040">
              <a:lnSpc>
                <a:spcPct val="100000"/>
              </a:lnSpc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  <a:tab pos="2176145" algn="l"/>
                <a:tab pos="3169920" algn="l"/>
                <a:tab pos="3870960" algn="l"/>
                <a:tab pos="4628515" algn="l"/>
                <a:tab pos="6414770" algn="l"/>
                <a:tab pos="7467600" algn="l"/>
              </a:tabLst>
            </a:pPr>
            <a:r>
              <a:rPr sz="2200" spc="-10" dirty="0">
                <a:latin typeface="Cambria Math"/>
                <a:cs typeface="Cambria Math"/>
              </a:rPr>
              <a:t>P</a:t>
            </a:r>
            <a:r>
              <a:rPr sz="2200" spc="-40" dirty="0">
                <a:latin typeface="Cambria Math"/>
                <a:cs typeface="Cambria Math"/>
              </a:rPr>
              <a:t>r</a:t>
            </a:r>
            <a:r>
              <a:rPr sz="2200" spc="-10" dirty="0">
                <a:latin typeface="Cambria Math"/>
                <a:cs typeface="Cambria Math"/>
              </a:rPr>
              <a:t>o</a:t>
            </a:r>
            <a:r>
              <a:rPr sz="2200" spc="-5" dirty="0">
                <a:latin typeface="Cambria Math"/>
                <a:cs typeface="Cambria Math"/>
              </a:rPr>
              <a:t>d</a:t>
            </a:r>
            <a:r>
              <a:rPr sz="2200" spc="-10" dirty="0">
                <a:latin typeface="Cambria Math"/>
                <a:cs typeface="Cambria Math"/>
              </a:rPr>
              <a:t>ukt</a:t>
            </a:r>
            <a:r>
              <a:rPr sz="2200" spc="-40" dirty="0">
                <a:latin typeface="Cambria Math"/>
                <a:cs typeface="Cambria Math"/>
              </a:rPr>
              <a:t>i</a:t>
            </a:r>
            <a:r>
              <a:rPr sz="2200" spc="-10" dirty="0">
                <a:latin typeface="Cambria Math"/>
                <a:cs typeface="Cambria Math"/>
              </a:rPr>
              <a:t>vi</a:t>
            </a:r>
            <a:r>
              <a:rPr sz="2200" dirty="0">
                <a:latin typeface="Cambria Math"/>
                <a:cs typeface="Cambria Math"/>
              </a:rPr>
              <a:t>ta</a:t>
            </a:r>
            <a:r>
              <a:rPr sz="2200" spc="-5" dirty="0">
                <a:latin typeface="Cambria Math"/>
                <a:cs typeface="Cambria Math"/>
              </a:rPr>
              <a:t>s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5" dirty="0">
                <a:latin typeface="Cambria Math"/>
                <a:cs typeface="Cambria Math"/>
              </a:rPr>
              <a:t>s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spc="5" dirty="0">
                <a:latin typeface="Cambria Math"/>
                <a:cs typeface="Cambria Math"/>
              </a:rPr>
              <a:t>k</a:t>
            </a:r>
            <a:r>
              <a:rPr sz="2200" spc="-30" dirty="0">
                <a:latin typeface="Cambria Math"/>
                <a:cs typeface="Cambria Math"/>
              </a:rPr>
              <a:t>t</a:t>
            </a:r>
            <a:r>
              <a:rPr sz="2200" spc="-10" dirty="0">
                <a:latin typeface="Cambria Math"/>
                <a:cs typeface="Cambria Math"/>
              </a:rPr>
              <a:t>o</a:t>
            </a:r>
            <a:r>
              <a:rPr sz="2200" spc="-5" dirty="0">
                <a:latin typeface="Cambria Math"/>
                <a:cs typeface="Cambria Math"/>
              </a:rPr>
              <a:t>r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5" dirty="0">
                <a:latin typeface="Cambria Math"/>
                <a:cs typeface="Cambria Math"/>
              </a:rPr>
              <a:t>j</a:t>
            </a:r>
            <a:r>
              <a:rPr sz="220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sa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5" dirty="0">
                <a:latin typeface="Cambria Math"/>
                <a:cs typeface="Cambria Math"/>
              </a:rPr>
              <a:t>s</a:t>
            </a:r>
            <a:r>
              <a:rPr sz="2200" spc="-10" dirty="0">
                <a:latin typeface="Cambria Math"/>
                <a:cs typeface="Cambria Math"/>
              </a:rPr>
              <a:t>u</a:t>
            </a:r>
            <a:r>
              <a:rPr sz="2200" spc="-5" dirty="0">
                <a:latin typeface="Cambria Math"/>
                <a:cs typeface="Cambria Math"/>
              </a:rPr>
              <a:t>l</a:t>
            </a:r>
            <a:r>
              <a:rPr sz="2200" spc="5" dirty="0">
                <a:latin typeface="Cambria Math"/>
                <a:cs typeface="Cambria Math"/>
              </a:rPr>
              <a:t>i</a:t>
            </a:r>
            <a:r>
              <a:rPr sz="2200" spc="-5" dirty="0">
                <a:latin typeface="Cambria Math"/>
                <a:cs typeface="Cambria Math"/>
              </a:rPr>
              <a:t>t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b</a:t>
            </a:r>
            <a:r>
              <a:rPr sz="2200" dirty="0">
                <a:latin typeface="Cambria Math"/>
                <a:cs typeface="Cambria Math"/>
              </a:rPr>
              <a:t>e</a:t>
            </a:r>
            <a:r>
              <a:rPr sz="2200" spc="-15" dirty="0">
                <a:latin typeface="Cambria Math"/>
                <a:cs typeface="Cambria Math"/>
              </a:rPr>
              <a:t>r</a:t>
            </a:r>
            <a:r>
              <a:rPr sz="2200" spc="-45" dirty="0">
                <a:latin typeface="Cambria Math"/>
                <a:cs typeface="Cambria Math"/>
              </a:rPr>
              <a:t>k</a:t>
            </a:r>
            <a:r>
              <a:rPr sz="2200" spc="-10" dirty="0">
                <a:latin typeface="Cambria Math"/>
                <a:cs typeface="Cambria Math"/>
              </a:rPr>
              <a:t>emba</a:t>
            </a:r>
            <a:r>
              <a:rPr sz="2200" dirty="0">
                <a:latin typeface="Cambria Math"/>
                <a:cs typeface="Cambria Math"/>
              </a:rPr>
              <a:t>n</a:t>
            </a:r>
            <a:r>
              <a:rPr sz="2200" spc="-15" dirty="0">
                <a:latin typeface="Cambria Math"/>
                <a:cs typeface="Cambria Math"/>
              </a:rPr>
              <a:t>g</a:t>
            </a:r>
            <a:r>
              <a:rPr sz="2200" spc="-5" dirty="0">
                <a:latin typeface="Cambria Math"/>
                <a:cs typeface="Cambria Math"/>
              </a:rPr>
              <a:t>,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20" dirty="0">
                <a:latin typeface="Cambria Math"/>
                <a:cs typeface="Cambria Math"/>
              </a:rPr>
              <a:t>k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40" dirty="0">
                <a:latin typeface="Cambria Math"/>
                <a:cs typeface="Cambria Math"/>
              </a:rPr>
              <a:t>r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dirty="0">
                <a:latin typeface="Cambria Math"/>
                <a:cs typeface="Cambria Math"/>
              </a:rPr>
              <a:t>n</a:t>
            </a:r>
            <a:r>
              <a:rPr sz="2200" spc="-5" dirty="0">
                <a:latin typeface="Cambria Math"/>
                <a:cs typeface="Cambria Math"/>
              </a:rPr>
              <a:t>a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5" dirty="0">
                <a:latin typeface="Cambria Math"/>
                <a:cs typeface="Cambria Math"/>
              </a:rPr>
              <a:t>s</a:t>
            </a:r>
            <a:r>
              <a:rPr sz="2200" spc="-10" dirty="0">
                <a:latin typeface="Cambria Math"/>
                <a:cs typeface="Cambria Math"/>
              </a:rPr>
              <a:t>i</a:t>
            </a:r>
            <a:r>
              <a:rPr sz="2200" spc="-25" dirty="0">
                <a:latin typeface="Cambria Math"/>
                <a:cs typeface="Cambria Math"/>
              </a:rPr>
              <a:t>f</a:t>
            </a:r>
            <a:r>
              <a:rPr sz="220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t  </a:t>
            </a:r>
            <a:r>
              <a:rPr sz="2200" spc="-10" dirty="0">
                <a:latin typeface="Cambria Math"/>
                <a:cs typeface="Cambria Math"/>
              </a:rPr>
              <a:t>pekerjaan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di</a:t>
            </a:r>
            <a:r>
              <a:rPr sz="2200" spc="1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sektor</a:t>
            </a:r>
            <a:r>
              <a:rPr sz="2200" spc="3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jasa</a:t>
            </a:r>
            <a:r>
              <a:rPr sz="2200" spc="1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memiliki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ciri-ciri,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antara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lain:</a:t>
            </a:r>
            <a:endParaRPr sz="2200" dirty="0">
              <a:latin typeface="Cambria Math"/>
              <a:cs typeface="Cambria Math"/>
            </a:endParaRPr>
          </a:p>
          <a:p>
            <a:pPr marL="652145" marR="5080" indent="-274320">
              <a:lnSpc>
                <a:spcPct val="100000"/>
              </a:lnSpc>
            </a:pPr>
            <a:r>
              <a:rPr sz="1500" spc="-40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500" spc="-3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Biasanya</a:t>
            </a:r>
            <a:r>
              <a:rPr sz="2200" spc="-10" dirty="0">
                <a:latin typeface="Cambria Math"/>
                <a:cs typeface="Cambria Math"/>
              </a:rPr>
              <a:t> membutuhkan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tenaga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kerja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20" dirty="0">
                <a:latin typeface="Cambria Math"/>
                <a:cs typeface="Cambria Math"/>
              </a:rPr>
              <a:t>yang</a:t>
            </a:r>
            <a:r>
              <a:rPr sz="2200" spc="-15" dirty="0">
                <a:latin typeface="Cambria Math"/>
                <a:cs typeface="Cambria Math"/>
              </a:rPr>
              <a:t> banyak</a:t>
            </a:r>
            <a:r>
              <a:rPr sz="2200" spc="-10" dirty="0">
                <a:latin typeface="Cambria Math"/>
                <a:cs typeface="Cambria Math"/>
              </a:rPr>
              <a:t> (contoh: 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konseling,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mengajar).</a:t>
            </a:r>
            <a:endParaRPr sz="2200" dirty="0">
              <a:latin typeface="Cambria Math"/>
              <a:cs typeface="Cambria Math"/>
            </a:endParaRPr>
          </a:p>
          <a:p>
            <a:pPr marL="652145" marR="6350" indent="-274320">
              <a:lnSpc>
                <a:spcPct val="100000"/>
              </a:lnSpc>
              <a:tabLst>
                <a:tab pos="1938655" algn="l"/>
                <a:tab pos="3187065" algn="l"/>
                <a:tab pos="4174490" algn="l"/>
                <a:tab pos="5599430" algn="l"/>
                <a:tab pos="6831965" algn="l"/>
              </a:tabLst>
            </a:pPr>
            <a:r>
              <a:rPr sz="1500" spc="-135" dirty="0">
                <a:solidFill>
                  <a:srgbClr val="4F80BC"/>
                </a:solidFill>
                <a:latin typeface="Microsoft Sans Serif"/>
                <a:cs typeface="Microsoft Sans Serif"/>
              </a:rPr>
              <a:t>🞑 </a:t>
            </a:r>
            <a:r>
              <a:rPr sz="1500" spc="-10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Bia</a:t>
            </a:r>
            <a:r>
              <a:rPr sz="2200" spc="5" dirty="0">
                <a:latin typeface="Cambria Math"/>
                <a:cs typeface="Cambria Math"/>
              </a:rPr>
              <a:t>s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45" dirty="0">
                <a:latin typeface="Cambria Math"/>
                <a:cs typeface="Cambria Math"/>
              </a:rPr>
              <a:t>ny</a:t>
            </a:r>
            <a:r>
              <a:rPr sz="2200" spc="-5" dirty="0">
                <a:latin typeface="Cambria Math"/>
                <a:cs typeface="Cambria Math"/>
              </a:rPr>
              <a:t>a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5" dirty="0">
                <a:latin typeface="Cambria Math"/>
                <a:cs typeface="Cambria Math"/>
              </a:rPr>
              <a:t>d</a:t>
            </a:r>
            <a:r>
              <a:rPr sz="2200" spc="5" dirty="0">
                <a:latin typeface="Cambria Math"/>
                <a:cs typeface="Cambria Math"/>
              </a:rPr>
              <a:t>i</a:t>
            </a:r>
            <a:r>
              <a:rPr sz="2200" spc="-5" dirty="0">
                <a:latin typeface="Cambria Math"/>
                <a:cs typeface="Cambria Math"/>
              </a:rPr>
              <a:t>p</a:t>
            </a:r>
            <a:r>
              <a:rPr sz="2200" spc="-40" dirty="0">
                <a:latin typeface="Cambria Math"/>
                <a:cs typeface="Cambria Math"/>
              </a:rPr>
              <a:t>r</a:t>
            </a:r>
            <a:r>
              <a:rPr sz="2200" spc="-10" dirty="0">
                <a:latin typeface="Cambria Math"/>
                <a:cs typeface="Cambria Math"/>
              </a:rPr>
              <a:t>o</a:t>
            </a:r>
            <a:r>
              <a:rPr sz="2200" spc="-5" dirty="0">
                <a:latin typeface="Cambria Math"/>
                <a:cs typeface="Cambria Math"/>
              </a:rPr>
              <a:t>s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spc="-5" dirty="0">
                <a:latin typeface="Cambria Math"/>
                <a:cs typeface="Cambria Math"/>
              </a:rPr>
              <a:t>s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5" dirty="0">
                <a:latin typeface="Cambria Math"/>
                <a:cs typeface="Cambria Math"/>
              </a:rPr>
              <a:t>s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spc="5" dirty="0">
                <a:latin typeface="Cambria Math"/>
                <a:cs typeface="Cambria Math"/>
              </a:rPr>
              <a:t>c</a:t>
            </a:r>
            <a:r>
              <a:rPr sz="2200" dirty="0">
                <a:latin typeface="Cambria Math"/>
                <a:cs typeface="Cambria Math"/>
              </a:rPr>
              <a:t>a</a:t>
            </a:r>
            <a:r>
              <a:rPr sz="2200" spc="-40" dirty="0">
                <a:latin typeface="Cambria Math"/>
                <a:cs typeface="Cambria Math"/>
              </a:rPr>
              <a:t>r</a:t>
            </a:r>
            <a:r>
              <a:rPr sz="2200" spc="-5" dirty="0">
                <a:latin typeface="Cambria Math"/>
                <a:cs typeface="Cambria Math"/>
              </a:rPr>
              <a:t>a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in</a:t>
            </a:r>
            <a:r>
              <a:rPr sz="2200" spc="10" dirty="0">
                <a:latin typeface="Cambria Math"/>
                <a:cs typeface="Cambria Math"/>
              </a:rPr>
              <a:t>d</a:t>
            </a:r>
            <a:r>
              <a:rPr sz="2200" spc="-40" dirty="0">
                <a:latin typeface="Cambria Math"/>
                <a:cs typeface="Cambria Math"/>
              </a:rPr>
              <a:t>i</a:t>
            </a:r>
            <a:r>
              <a:rPr sz="2200" spc="-10" dirty="0">
                <a:latin typeface="Cambria Math"/>
                <a:cs typeface="Cambria Math"/>
              </a:rPr>
              <a:t>vi</a:t>
            </a:r>
            <a:r>
              <a:rPr sz="2200" spc="-5" dirty="0">
                <a:latin typeface="Cambria Math"/>
                <a:cs typeface="Cambria Math"/>
              </a:rPr>
              <a:t>d</a:t>
            </a:r>
            <a:r>
              <a:rPr sz="2200" spc="5" dirty="0">
                <a:latin typeface="Cambria Math"/>
                <a:cs typeface="Cambria Math"/>
              </a:rPr>
              <a:t>u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l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(</a:t>
            </a:r>
            <a:r>
              <a:rPr sz="2200" spc="-5" dirty="0">
                <a:latin typeface="Cambria Math"/>
                <a:cs typeface="Cambria Math"/>
              </a:rPr>
              <a:t>c</a:t>
            </a:r>
            <a:r>
              <a:rPr sz="2200" spc="-10" dirty="0">
                <a:latin typeface="Cambria Math"/>
                <a:cs typeface="Cambria Math"/>
              </a:rPr>
              <a:t>on</a:t>
            </a:r>
            <a:r>
              <a:rPr sz="2200" spc="-30" dirty="0">
                <a:latin typeface="Cambria Math"/>
                <a:cs typeface="Cambria Math"/>
              </a:rPr>
              <a:t>t</a:t>
            </a:r>
            <a:r>
              <a:rPr sz="2200" spc="-10" dirty="0">
                <a:latin typeface="Cambria Math"/>
                <a:cs typeface="Cambria Math"/>
              </a:rPr>
              <a:t>o</a:t>
            </a:r>
            <a:r>
              <a:rPr sz="2200" spc="10" dirty="0">
                <a:latin typeface="Cambria Math"/>
                <a:cs typeface="Cambria Math"/>
              </a:rPr>
              <a:t>h</a:t>
            </a:r>
            <a:r>
              <a:rPr sz="2200" spc="-5" dirty="0">
                <a:latin typeface="Cambria Math"/>
                <a:cs typeface="Cambria Math"/>
              </a:rPr>
              <a:t>: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45" dirty="0">
                <a:latin typeface="Cambria Math"/>
                <a:cs typeface="Cambria Math"/>
              </a:rPr>
              <a:t>k</a:t>
            </a:r>
            <a:r>
              <a:rPr sz="2200" spc="-10" dirty="0">
                <a:latin typeface="Cambria Math"/>
                <a:cs typeface="Cambria Math"/>
              </a:rPr>
              <a:t>on</a:t>
            </a:r>
            <a:r>
              <a:rPr sz="2200" spc="-5" dirty="0">
                <a:latin typeface="Cambria Math"/>
                <a:cs typeface="Cambria Math"/>
              </a:rPr>
              <a:t>s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spc="-5" dirty="0">
                <a:latin typeface="Cambria Math"/>
                <a:cs typeface="Cambria Math"/>
              </a:rPr>
              <a:t>l</a:t>
            </a:r>
            <a:r>
              <a:rPr sz="2200" spc="-10" dirty="0">
                <a:latin typeface="Cambria Math"/>
                <a:cs typeface="Cambria Math"/>
              </a:rPr>
              <a:t>i</a:t>
            </a:r>
            <a:r>
              <a:rPr sz="2200" dirty="0">
                <a:latin typeface="Cambria Math"/>
                <a:cs typeface="Cambria Math"/>
              </a:rPr>
              <a:t>n</a:t>
            </a:r>
            <a:r>
              <a:rPr sz="2200" spc="-5" dirty="0">
                <a:latin typeface="Cambria Math"/>
                <a:cs typeface="Cambria Math"/>
              </a:rPr>
              <a:t>g  </a:t>
            </a:r>
            <a:r>
              <a:rPr sz="2200" spc="-15" dirty="0">
                <a:latin typeface="Cambria Math"/>
                <a:cs typeface="Cambria Math"/>
              </a:rPr>
              <a:t>investasi).</a:t>
            </a:r>
            <a:endParaRPr sz="2200" dirty="0">
              <a:latin typeface="Cambria Math"/>
              <a:cs typeface="Cambria Math"/>
            </a:endParaRPr>
          </a:p>
          <a:p>
            <a:pPr marL="652145" marR="6985" indent="-274320">
              <a:lnSpc>
                <a:spcPct val="100000"/>
              </a:lnSpc>
              <a:tabLst>
                <a:tab pos="1581785" algn="l"/>
                <a:tab pos="3119755" algn="l"/>
                <a:tab pos="3930650" algn="l"/>
                <a:tab pos="5382895" algn="l"/>
                <a:tab pos="6117590" algn="l"/>
                <a:tab pos="7466330" algn="l"/>
              </a:tabLst>
            </a:pPr>
            <a:r>
              <a:rPr sz="1500" spc="-135" dirty="0">
                <a:solidFill>
                  <a:srgbClr val="4F80BC"/>
                </a:solidFill>
                <a:latin typeface="Microsoft Sans Serif"/>
                <a:cs typeface="Microsoft Sans Serif"/>
              </a:rPr>
              <a:t>🞑 </a:t>
            </a:r>
            <a:r>
              <a:rPr sz="1500" spc="-10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S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spc="-5" dirty="0">
                <a:latin typeface="Cambria Math"/>
                <a:cs typeface="Cambria Math"/>
              </a:rPr>
              <a:t>r</a:t>
            </a:r>
            <a:r>
              <a:rPr sz="2200" spc="-10" dirty="0">
                <a:latin typeface="Cambria Math"/>
                <a:cs typeface="Cambria Math"/>
              </a:rPr>
              <a:t>in</a:t>
            </a:r>
            <a:r>
              <a:rPr sz="2200" spc="-5" dirty="0">
                <a:latin typeface="Cambria Math"/>
                <a:cs typeface="Cambria Math"/>
              </a:rPr>
              <a:t>g</a:t>
            </a:r>
            <a:r>
              <a:rPr sz="2200" dirty="0">
                <a:latin typeface="Cambria Math"/>
                <a:cs typeface="Cambria Math"/>
              </a:rPr>
              <a:t>	m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spc="5" dirty="0">
                <a:latin typeface="Cambria Math"/>
                <a:cs typeface="Cambria Math"/>
              </a:rPr>
              <a:t>r</a:t>
            </a:r>
            <a:r>
              <a:rPr sz="2200" spc="-10" dirty="0">
                <a:latin typeface="Cambria Math"/>
                <a:cs typeface="Cambria Math"/>
              </a:rPr>
              <a:t>u</a:t>
            </a:r>
            <a:r>
              <a:rPr sz="2200" spc="-5" dirty="0">
                <a:latin typeface="Cambria Math"/>
                <a:cs typeface="Cambria Math"/>
              </a:rPr>
              <a:t>p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20" dirty="0">
                <a:latin typeface="Cambria Math"/>
                <a:cs typeface="Cambria Math"/>
              </a:rPr>
              <a:t>k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n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t</a:t>
            </a:r>
            <a:r>
              <a:rPr sz="2200" spc="5" dirty="0">
                <a:latin typeface="Cambria Math"/>
                <a:cs typeface="Cambria Math"/>
              </a:rPr>
              <a:t>u</a:t>
            </a:r>
            <a:r>
              <a:rPr sz="2200" spc="-25" dirty="0">
                <a:latin typeface="Cambria Math"/>
                <a:cs typeface="Cambria Math"/>
              </a:rPr>
              <a:t>g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s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i</a:t>
            </a:r>
            <a:r>
              <a:rPr sz="2200" dirty="0">
                <a:latin typeface="Cambria Math"/>
                <a:cs typeface="Cambria Math"/>
              </a:rPr>
              <a:t>n</a:t>
            </a:r>
            <a:r>
              <a:rPr sz="2200" spc="-30" dirty="0">
                <a:latin typeface="Cambria Math"/>
                <a:cs typeface="Cambria Math"/>
              </a:rPr>
              <a:t>t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spc="5" dirty="0">
                <a:latin typeface="Cambria Math"/>
                <a:cs typeface="Cambria Math"/>
              </a:rPr>
              <a:t>l</a:t>
            </a:r>
            <a:r>
              <a:rPr sz="2200" spc="-10" dirty="0">
                <a:latin typeface="Cambria Math"/>
                <a:cs typeface="Cambria Math"/>
              </a:rPr>
              <a:t>ekt</a:t>
            </a:r>
            <a:r>
              <a:rPr sz="2200" spc="5" dirty="0">
                <a:latin typeface="Cambria Math"/>
                <a:cs typeface="Cambria Math"/>
              </a:rPr>
              <a:t>u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l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45" dirty="0">
                <a:latin typeface="Cambria Math"/>
                <a:cs typeface="Cambria Math"/>
              </a:rPr>
              <a:t>y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dirty="0">
                <a:latin typeface="Cambria Math"/>
                <a:cs typeface="Cambria Math"/>
              </a:rPr>
              <a:t>n</a:t>
            </a:r>
            <a:r>
              <a:rPr sz="2200" spc="-5" dirty="0">
                <a:latin typeface="Cambria Math"/>
                <a:cs typeface="Cambria Math"/>
              </a:rPr>
              <a:t>g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5" dirty="0">
                <a:latin typeface="Cambria Math"/>
                <a:cs typeface="Cambria Math"/>
              </a:rPr>
              <a:t>d</a:t>
            </a:r>
            <a:r>
              <a:rPr sz="2200" spc="-10" dirty="0">
                <a:latin typeface="Cambria Math"/>
                <a:cs typeface="Cambria Math"/>
              </a:rPr>
              <a:t>i</a:t>
            </a:r>
            <a:r>
              <a:rPr sz="2200" spc="5" dirty="0">
                <a:latin typeface="Cambria Math"/>
                <a:cs typeface="Cambria Math"/>
              </a:rPr>
              <a:t>l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30" dirty="0">
                <a:latin typeface="Cambria Math"/>
                <a:cs typeface="Cambria Math"/>
              </a:rPr>
              <a:t>k</a:t>
            </a:r>
            <a:r>
              <a:rPr sz="2200" spc="-10" dirty="0">
                <a:latin typeface="Cambria Math"/>
                <a:cs typeface="Cambria Math"/>
              </a:rPr>
              <a:t>u</a:t>
            </a:r>
            <a:r>
              <a:rPr sz="2200" spc="-20" dirty="0">
                <a:latin typeface="Cambria Math"/>
                <a:cs typeface="Cambria Math"/>
              </a:rPr>
              <a:t>k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n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o</a:t>
            </a:r>
            <a:r>
              <a:rPr sz="2200" spc="-5" dirty="0">
                <a:latin typeface="Cambria Math"/>
                <a:cs typeface="Cambria Math"/>
              </a:rPr>
              <a:t>l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spc="-5" dirty="0">
                <a:latin typeface="Cambria Math"/>
                <a:cs typeface="Cambria Math"/>
              </a:rPr>
              <a:t>h  </a:t>
            </a:r>
            <a:r>
              <a:rPr sz="2200" spc="-10" dirty="0">
                <a:latin typeface="Cambria Math"/>
                <a:cs typeface="Cambria Math"/>
              </a:rPr>
              <a:t>seorang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profesional</a:t>
            </a:r>
            <a:r>
              <a:rPr sz="2200" spc="4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(contoh: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diagnosa</a:t>
            </a:r>
            <a:r>
              <a:rPr sz="2200" spc="3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kesehatan).</a:t>
            </a:r>
            <a:endParaRPr sz="2200" dirty="0">
              <a:latin typeface="Cambria Math"/>
              <a:cs typeface="Cambria Math"/>
            </a:endParaRPr>
          </a:p>
          <a:p>
            <a:pPr marL="652145" marR="5080" indent="-274320">
              <a:lnSpc>
                <a:spcPct val="100000"/>
              </a:lnSpc>
            </a:pPr>
            <a:r>
              <a:rPr sz="1500" spc="-40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500" spc="3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Sering</a:t>
            </a:r>
            <a:r>
              <a:rPr sz="2200" spc="19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sulit</a:t>
            </a:r>
            <a:r>
              <a:rPr sz="2200" spc="21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untuk</a:t>
            </a:r>
            <a:r>
              <a:rPr sz="2200" spc="18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di</a:t>
            </a:r>
            <a:r>
              <a:rPr sz="2200" spc="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mekanisasi</a:t>
            </a:r>
            <a:r>
              <a:rPr sz="2200" spc="19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dan</a:t>
            </a:r>
            <a:r>
              <a:rPr sz="2200" spc="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di</a:t>
            </a:r>
            <a:r>
              <a:rPr sz="2200" spc="18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otomatisasi</a:t>
            </a:r>
            <a:r>
              <a:rPr sz="2200" spc="19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(contoh: 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jasa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potong</a:t>
            </a:r>
            <a:r>
              <a:rPr sz="2200" spc="15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rambut)</a:t>
            </a:r>
            <a:endParaRPr sz="2200" dirty="0">
              <a:latin typeface="Cambria Math"/>
              <a:cs typeface="Cambria Math"/>
            </a:endParaRPr>
          </a:p>
          <a:p>
            <a:pPr marL="652145" marR="6985" indent="-274320">
              <a:lnSpc>
                <a:spcPct val="100000"/>
              </a:lnSpc>
              <a:tabLst>
                <a:tab pos="2313305" algn="l"/>
                <a:tab pos="3113405" algn="l"/>
                <a:tab pos="4095115" algn="l"/>
                <a:tab pos="4605655" algn="l"/>
                <a:tab pos="5850890" algn="l"/>
                <a:tab pos="7136765" algn="l"/>
              </a:tabLst>
            </a:pPr>
            <a:r>
              <a:rPr sz="1500" spc="-135" dirty="0">
                <a:solidFill>
                  <a:srgbClr val="4F80BC"/>
                </a:solidFill>
                <a:latin typeface="Microsoft Sans Serif"/>
                <a:cs typeface="Microsoft Sans Serif"/>
              </a:rPr>
              <a:t>🞑 </a:t>
            </a:r>
            <a:r>
              <a:rPr sz="1500" spc="-10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200" spc="-70" dirty="0">
                <a:latin typeface="Cambria Math"/>
                <a:cs typeface="Cambria Math"/>
              </a:rPr>
              <a:t>K</a:t>
            </a:r>
            <a:r>
              <a:rPr sz="2200" spc="-10" dirty="0">
                <a:latin typeface="Cambria Math"/>
                <a:cs typeface="Cambria Math"/>
              </a:rPr>
              <a:t>ua</a:t>
            </a:r>
            <a:r>
              <a:rPr sz="2200" spc="-5" dirty="0">
                <a:latin typeface="Cambria Math"/>
                <a:cs typeface="Cambria Math"/>
              </a:rPr>
              <a:t>l</a:t>
            </a:r>
            <a:r>
              <a:rPr sz="2200" spc="-10" dirty="0">
                <a:latin typeface="Cambria Math"/>
                <a:cs typeface="Cambria Math"/>
              </a:rPr>
              <a:t>i</a:t>
            </a:r>
            <a:r>
              <a:rPr sz="2200" dirty="0">
                <a:latin typeface="Cambria Math"/>
                <a:cs typeface="Cambria Math"/>
              </a:rPr>
              <a:t>t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5" dirty="0">
                <a:latin typeface="Cambria Math"/>
                <a:cs typeface="Cambria Math"/>
              </a:rPr>
              <a:t>s</a:t>
            </a:r>
            <a:r>
              <a:rPr sz="2200" spc="-55" dirty="0">
                <a:latin typeface="Cambria Math"/>
                <a:cs typeface="Cambria Math"/>
              </a:rPr>
              <a:t>n</a:t>
            </a:r>
            <a:r>
              <a:rPr sz="2200" spc="-45" dirty="0">
                <a:latin typeface="Cambria Math"/>
                <a:cs typeface="Cambria Math"/>
              </a:rPr>
              <a:t>y</a:t>
            </a:r>
            <a:r>
              <a:rPr sz="2200" spc="-5" dirty="0">
                <a:latin typeface="Cambria Math"/>
                <a:cs typeface="Cambria Math"/>
              </a:rPr>
              <a:t>a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5" dirty="0">
                <a:latin typeface="Cambria Math"/>
                <a:cs typeface="Cambria Math"/>
              </a:rPr>
              <a:t>s</a:t>
            </a:r>
            <a:r>
              <a:rPr sz="2200" spc="-10" dirty="0">
                <a:latin typeface="Cambria Math"/>
                <a:cs typeface="Cambria Math"/>
              </a:rPr>
              <a:t>u</a:t>
            </a:r>
            <a:r>
              <a:rPr sz="2200" spc="-5" dirty="0">
                <a:latin typeface="Cambria Math"/>
                <a:cs typeface="Cambria Math"/>
              </a:rPr>
              <a:t>l</a:t>
            </a:r>
            <a:r>
              <a:rPr sz="2200" spc="5" dirty="0">
                <a:latin typeface="Cambria Math"/>
                <a:cs typeface="Cambria Math"/>
              </a:rPr>
              <a:t>i</a:t>
            </a:r>
            <a:r>
              <a:rPr sz="2200" spc="-5" dirty="0">
                <a:latin typeface="Cambria Math"/>
                <a:cs typeface="Cambria Math"/>
              </a:rPr>
              <a:t>t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u</a:t>
            </a:r>
            <a:r>
              <a:rPr sz="2200" dirty="0">
                <a:latin typeface="Cambria Math"/>
                <a:cs typeface="Cambria Math"/>
              </a:rPr>
              <a:t>n</a:t>
            </a:r>
            <a:r>
              <a:rPr sz="2200" spc="5" dirty="0">
                <a:latin typeface="Cambria Math"/>
                <a:cs typeface="Cambria Math"/>
              </a:rPr>
              <a:t>t</a:t>
            </a:r>
            <a:r>
              <a:rPr sz="2200" spc="-10" dirty="0">
                <a:latin typeface="Cambria Math"/>
                <a:cs typeface="Cambria Math"/>
              </a:rPr>
              <a:t>u</a:t>
            </a:r>
            <a:r>
              <a:rPr sz="2200" spc="-5" dirty="0">
                <a:latin typeface="Cambria Math"/>
                <a:cs typeface="Cambria Math"/>
              </a:rPr>
              <a:t>k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5" dirty="0">
                <a:latin typeface="Cambria Math"/>
                <a:cs typeface="Cambria Math"/>
              </a:rPr>
              <a:t>di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20" dirty="0">
                <a:latin typeface="Cambria Math"/>
                <a:cs typeface="Cambria Math"/>
              </a:rPr>
              <a:t>e</a:t>
            </a:r>
            <a:r>
              <a:rPr sz="2200" spc="-60" dirty="0">
                <a:latin typeface="Cambria Math"/>
                <a:cs typeface="Cambria Math"/>
              </a:rPr>
              <a:t>v</a:t>
            </a:r>
            <a:r>
              <a:rPr sz="220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l</a:t>
            </a:r>
            <a:r>
              <a:rPr sz="2200" spc="-10" dirty="0">
                <a:latin typeface="Cambria Math"/>
                <a:cs typeface="Cambria Math"/>
              </a:rPr>
              <a:t>ua</a:t>
            </a:r>
            <a:r>
              <a:rPr sz="2200" spc="-5" dirty="0">
                <a:latin typeface="Cambria Math"/>
                <a:cs typeface="Cambria Math"/>
              </a:rPr>
              <a:t>si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(</a:t>
            </a:r>
            <a:r>
              <a:rPr sz="2200" spc="-5" dirty="0">
                <a:latin typeface="Cambria Math"/>
                <a:cs typeface="Cambria Math"/>
              </a:rPr>
              <a:t>c</a:t>
            </a:r>
            <a:r>
              <a:rPr sz="2200" spc="-10" dirty="0">
                <a:latin typeface="Cambria Math"/>
                <a:cs typeface="Cambria Math"/>
              </a:rPr>
              <a:t>o</a:t>
            </a:r>
            <a:r>
              <a:rPr sz="2200" dirty="0">
                <a:latin typeface="Cambria Math"/>
                <a:cs typeface="Cambria Math"/>
              </a:rPr>
              <a:t>n</a:t>
            </a:r>
            <a:r>
              <a:rPr sz="2200" spc="-20" dirty="0">
                <a:latin typeface="Cambria Math"/>
                <a:cs typeface="Cambria Math"/>
              </a:rPr>
              <a:t>t</a:t>
            </a:r>
            <a:r>
              <a:rPr sz="2200" spc="-10" dirty="0">
                <a:latin typeface="Cambria Math"/>
                <a:cs typeface="Cambria Math"/>
              </a:rPr>
              <a:t>o</a:t>
            </a:r>
            <a:r>
              <a:rPr sz="2200" dirty="0">
                <a:latin typeface="Cambria Math"/>
                <a:cs typeface="Cambria Math"/>
              </a:rPr>
              <a:t>h</a:t>
            </a:r>
            <a:r>
              <a:rPr sz="2200" spc="-5" dirty="0">
                <a:latin typeface="Cambria Math"/>
                <a:cs typeface="Cambria Math"/>
              </a:rPr>
              <a:t>: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kin</a:t>
            </a:r>
            <a:r>
              <a:rPr sz="2200" dirty="0">
                <a:latin typeface="Cambria Math"/>
                <a:cs typeface="Cambria Math"/>
              </a:rPr>
              <a:t>e</a:t>
            </a:r>
            <a:r>
              <a:rPr sz="2200" spc="-5" dirty="0">
                <a:latin typeface="Cambria Math"/>
                <a:cs typeface="Cambria Math"/>
              </a:rPr>
              <a:t>rja  perusahaan</a:t>
            </a:r>
            <a:r>
              <a:rPr sz="2200" spc="1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konsultan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hukum)</a:t>
            </a:r>
            <a:endParaRPr sz="2200" dirty="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13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1008" y="711200"/>
            <a:ext cx="28943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C</a:t>
            </a:r>
            <a:r>
              <a:rPr spc="-204" dirty="0"/>
              <a:t>o</a:t>
            </a:r>
            <a:r>
              <a:rPr spc="-245" dirty="0"/>
              <a:t>n</a:t>
            </a:r>
            <a:r>
              <a:rPr spc="-195" dirty="0"/>
              <a:t>t</a:t>
            </a:r>
            <a:r>
              <a:rPr spc="-220" dirty="0"/>
              <a:t>o</a:t>
            </a:r>
            <a:r>
              <a:rPr spc="-200" dirty="0"/>
              <a:t>h</a:t>
            </a:r>
            <a:r>
              <a:rPr spc="-110" dirty="0"/>
              <a:t> </a:t>
            </a:r>
            <a:r>
              <a:rPr spc="-40" dirty="0"/>
              <a:t>#</a:t>
            </a:r>
            <a:r>
              <a:rPr spc="-210" dirty="0"/>
              <a:t>2</a:t>
            </a:r>
            <a:r>
              <a:rPr spc="-125" dirty="0"/>
              <a:t>.</a:t>
            </a:r>
            <a:r>
              <a:rPr spc="-170"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15415" y="2003195"/>
            <a:ext cx="76739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mbria Math"/>
                <a:cs typeface="Cambria Math"/>
              </a:rPr>
              <a:t>Jika</a:t>
            </a:r>
            <a:r>
              <a:rPr sz="2800" spc="-20" dirty="0">
                <a:latin typeface="Cambria Math"/>
                <a:cs typeface="Cambria Math"/>
              </a:rPr>
              <a:t> </a:t>
            </a:r>
            <a:r>
              <a:rPr sz="2800" spc="-15" dirty="0">
                <a:latin typeface="Cambria Math"/>
                <a:cs typeface="Cambria Math"/>
              </a:rPr>
              <a:t>barang</a:t>
            </a:r>
            <a:r>
              <a:rPr sz="280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yang</a:t>
            </a:r>
            <a:r>
              <a:rPr sz="2800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dihasilkan</a:t>
            </a:r>
            <a:r>
              <a:rPr sz="2800" spc="-5" dirty="0">
                <a:latin typeface="Cambria Math"/>
                <a:cs typeface="Cambria Math"/>
              </a:rPr>
              <a:t> sebesar</a:t>
            </a:r>
            <a:r>
              <a:rPr sz="2800" spc="-10" dirty="0">
                <a:latin typeface="Cambria Math"/>
                <a:cs typeface="Cambria Math"/>
              </a:rPr>
              <a:t> 1.000 </a:t>
            </a:r>
            <a:r>
              <a:rPr sz="2800" spc="-5" dirty="0">
                <a:latin typeface="Cambria Math"/>
                <a:cs typeface="Cambria Math"/>
              </a:rPr>
              <a:t>unit</a:t>
            </a:r>
            <a:r>
              <a:rPr sz="2800" spc="-10" dirty="0">
                <a:latin typeface="Cambria Math"/>
                <a:cs typeface="Cambria Math"/>
              </a:rPr>
              <a:t> dan </a:t>
            </a:r>
            <a:r>
              <a:rPr sz="2800" spc="-600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jam</a:t>
            </a:r>
            <a:r>
              <a:rPr sz="2800" spc="-20" dirty="0">
                <a:latin typeface="Cambria Math"/>
                <a:cs typeface="Cambria Math"/>
              </a:rPr>
              <a:t> </a:t>
            </a:r>
            <a:r>
              <a:rPr sz="2800" spc="-15" dirty="0">
                <a:latin typeface="Cambria Math"/>
                <a:cs typeface="Cambria Math"/>
              </a:rPr>
              <a:t>kerja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yang</a:t>
            </a:r>
            <a:r>
              <a:rPr sz="2800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digunakan</a:t>
            </a:r>
            <a:r>
              <a:rPr sz="2800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adalah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250,</a:t>
            </a:r>
            <a:r>
              <a:rPr sz="2800" dirty="0">
                <a:latin typeface="Cambria Math"/>
                <a:cs typeface="Cambria Math"/>
              </a:rPr>
              <a:t> </a:t>
            </a:r>
            <a:r>
              <a:rPr sz="2800" spc="-15" dirty="0">
                <a:latin typeface="Cambria Math"/>
                <a:cs typeface="Cambria Math"/>
              </a:rPr>
              <a:t>maka: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78698" y="3471940"/>
            <a:ext cx="2070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mbria Math"/>
                <a:cs typeface="Cambria Math"/>
              </a:rPr>
              <a:t>Produktivitas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4526" y="3212859"/>
            <a:ext cx="54997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436245" algn="l"/>
                <a:tab pos="1187450" algn="l"/>
                <a:tab pos="5461000" algn="l"/>
              </a:tabLst>
            </a:pPr>
            <a:r>
              <a:rPr sz="4200" spc="-7" baseline="-40674" dirty="0">
                <a:latin typeface="Cambria Math"/>
                <a:cs typeface="Cambria Math"/>
              </a:rPr>
              <a:t>=	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	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Barang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yang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dihasilkan	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14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72668" y="3779520"/>
            <a:ext cx="9142730" cy="3427729"/>
          </a:xfrm>
          <a:custGeom>
            <a:avLst/>
            <a:gdLst/>
            <a:ahLst/>
            <a:cxnLst/>
            <a:rect l="l" t="t" r="r" b="b"/>
            <a:pathLst>
              <a:path w="9142730" h="3427729">
                <a:moveTo>
                  <a:pt x="0" y="3427475"/>
                </a:moveTo>
                <a:lnTo>
                  <a:pt x="9142475" y="3427475"/>
                </a:lnTo>
                <a:lnTo>
                  <a:pt x="9142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063816" y="3731020"/>
            <a:ext cx="391350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mbria Math"/>
                <a:cs typeface="Cambria Math"/>
              </a:rPr>
              <a:t>Jam</a:t>
            </a:r>
            <a:r>
              <a:rPr sz="2800" spc="-40" dirty="0">
                <a:latin typeface="Cambria Math"/>
                <a:cs typeface="Cambria Math"/>
              </a:rPr>
              <a:t> </a:t>
            </a:r>
            <a:r>
              <a:rPr sz="2800" spc="-15" dirty="0">
                <a:latin typeface="Cambria Math"/>
                <a:cs typeface="Cambria Math"/>
              </a:rPr>
              <a:t>kerja </a:t>
            </a:r>
            <a:r>
              <a:rPr sz="2800" spc="-25" dirty="0">
                <a:latin typeface="Cambria Math"/>
                <a:cs typeface="Cambria Math"/>
              </a:rPr>
              <a:t>yang</a:t>
            </a:r>
            <a:r>
              <a:rPr sz="2800" spc="-20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digunakan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074526" y="4767340"/>
            <a:ext cx="25450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436245" algn="l"/>
                <a:tab pos="848360" algn="l"/>
                <a:tab pos="2120265" algn="l"/>
              </a:tabLst>
            </a:pPr>
            <a:r>
              <a:rPr sz="4200" spc="-7" baseline="-40674" dirty="0">
                <a:latin typeface="Cambria Math"/>
                <a:cs typeface="Cambria Math"/>
              </a:rPr>
              <a:t>=	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	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1.000	</a:t>
            </a:r>
            <a:r>
              <a:rPr sz="4200" spc="-7" baseline="-40674" dirty="0">
                <a:latin typeface="Cambria Math"/>
                <a:cs typeface="Cambria Math"/>
              </a:rPr>
              <a:t>=</a:t>
            </a:r>
            <a:endParaRPr sz="4200" baseline="-40674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70420" y="5026419"/>
            <a:ext cx="2496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mbria Math"/>
                <a:cs typeface="Cambria Math"/>
              </a:rPr>
              <a:t>4</a:t>
            </a:r>
            <a:r>
              <a:rPr sz="2800" spc="-65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unit/jam</a:t>
            </a:r>
            <a:r>
              <a:rPr sz="2800" spc="-25" dirty="0">
                <a:latin typeface="Cambria Math"/>
                <a:cs typeface="Cambria Math"/>
              </a:rPr>
              <a:t> </a:t>
            </a:r>
            <a:r>
              <a:rPr sz="2800" spc="-15" dirty="0">
                <a:latin typeface="Cambria Math"/>
                <a:cs typeface="Cambria Math"/>
              </a:rPr>
              <a:t>kerja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44402" y="5285500"/>
            <a:ext cx="6146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mbria Math"/>
                <a:cs typeface="Cambria Math"/>
              </a:rPr>
              <a:t>250</a:t>
            </a:r>
            <a:endParaRPr sz="28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28943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C</a:t>
            </a:r>
            <a:r>
              <a:rPr spc="-204" dirty="0"/>
              <a:t>o</a:t>
            </a:r>
            <a:r>
              <a:rPr spc="-245" dirty="0"/>
              <a:t>n</a:t>
            </a:r>
            <a:r>
              <a:rPr spc="-195" dirty="0"/>
              <a:t>t</a:t>
            </a:r>
            <a:r>
              <a:rPr spc="-220" dirty="0"/>
              <a:t>o</a:t>
            </a:r>
            <a:r>
              <a:rPr spc="-200" dirty="0"/>
              <a:t>h</a:t>
            </a:r>
            <a:r>
              <a:rPr spc="-110" dirty="0"/>
              <a:t> </a:t>
            </a:r>
            <a:r>
              <a:rPr spc="-40" dirty="0"/>
              <a:t>#</a:t>
            </a:r>
            <a:r>
              <a:rPr spc="-210" dirty="0"/>
              <a:t>2</a:t>
            </a:r>
            <a:r>
              <a:rPr spc="-150" dirty="0"/>
              <a:t>.2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15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2668" y="3779520"/>
            <a:ext cx="9142730" cy="3427729"/>
          </a:xfrm>
          <a:custGeom>
            <a:avLst/>
            <a:gdLst/>
            <a:ahLst/>
            <a:cxnLst/>
            <a:rect l="l" t="t" r="r" b="b"/>
            <a:pathLst>
              <a:path w="9142730" h="3427729">
                <a:moveTo>
                  <a:pt x="0" y="3427475"/>
                </a:moveTo>
                <a:lnTo>
                  <a:pt x="9142475" y="3427475"/>
                </a:lnTo>
                <a:lnTo>
                  <a:pt x="9142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84808" y="1976119"/>
            <a:ext cx="7995284" cy="2692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500" spc="-10" dirty="0">
                <a:latin typeface="Cambria Math"/>
                <a:cs typeface="Cambria Math"/>
              </a:rPr>
              <a:t>Perusahaan</a:t>
            </a:r>
            <a:r>
              <a:rPr sz="2500" spc="-5" dirty="0">
                <a:latin typeface="Cambria Math"/>
                <a:cs typeface="Cambria Math"/>
              </a:rPr>
              <a:t> A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5" dirty="0">
                <a:latin typeface="Cambria Math"/>
                <a:cs typeface="Cambria Math"/>
              </a:rPr>
              <a:t>mempunyai</a:t>
            </a:r>
            <a:r>
              <a:rPr sz="2500" spc="-1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4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20" dirty="0">
                <a:latin typeface="Cambria Math"/>
                <a:cs typeface="Cambria Math"/>
              </a:rPr>
              <a:t>karyawan,</a:t>
            </a:r>
            <a:r>
              <a:rPr sz="2500" spc="-15" dirty="0">
                <a:latin typeface="Cambria Math"/>
                <a:cs typeface="Cambria Math"/>
              </a:rPr>
              <a:t> </a:t>
            </a:r>
            <a:r>
              <a:rPr sz="2500" spc="-20" dirty="0">
                <a:latin typeface="Cambria Math"/>
                <a:cs typeface="Cambria Math"/>
              </a:rPr>
              <a:t>yang</a:t>
            </a:r>
            <a:r>
              <a:rPr sz="2500" spc="-15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bekerja</a:t>
            </a:r>
            <a:r>
              <a:rPr sz="2500" spc="-5" dirty="0">
                <a:latin typeface="Cambria Math"/>
                <a:cs typeface="Cambria Math"/>
              </a:rPr>
              <a:t> 8 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jam/hari dengan upah Rp.640 per hari dan </a:t>
            </a:r>
            <a:r>
              <a:rPr sz="2500" spc="-25" dirty="0">
                <a:latin typeface="Cambria Math"/>
                <a:cs typeface="Cambria Math"/>
              </a:rPr>
              <a:t>biaya </a:t>
            </a:r>
            <a:r>
              <a:rPr sz="2500" spc="-10" dirty="0">
                <a:latin typeface="Cambria Math"/>
                <a:cs typeface="Cambria Math"/>
              </a:rPr>
              <a:t>lembur </a:t>
            </a:r>
            <a:r>
              <a:rPr sz="2500" spc="-5" dirty="0">
                <a:latin typeface="Cambria Math"/>
                <a:cs typeface="Cambria Math"/>
              </a:rPr>
              <a:t> Rp.400</a:t>
            </a:r>
            <a:r>
              <a:rPr sz="2500" dirty="0">
                <a:latin typeface="Cambria Math"/>
                <a:cs typeface="Cambria Math"/>
              </a:rPr>
              <a:t> per</a:t>
            </a:r>
            <a:r>
              <a:rPr sz="2500" spc="5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hari.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Perusahaan</a:t>
            </a:r>
            <a:r>
              <a:rPr sz="2500" spc="-5" dirty="0">
                <a:latin typeface="Cambria Math"/>
                <a:cs typeface="Cambria Math"/>
              </a:rPr>
              <a:t> A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memproses</a:t>
            </a:r>
            <a:r>
              <a:rPr sz="2500" spc="-5" dirty="0">
                <a:latin typeface="Cambria Math"/>
                <a:cs typeface="Cambria Math"/>
              </a:rPr>
              <a:t> dan 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menyelesaiakan</a:t>
            </a:r>
            <a:r>
              <a:rPr sz="2500" spc="-5" dirty="0">
                <a:latin typeface="Cambria Math"/>
                <a:cs typeface="Cambria Math"/>
              </a:rPr>
              <a:t> 8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judul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setiap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hari.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Baru-baru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ini 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perusahaan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membeli</a:t>
            </a:r>
            <a:r>
              <a:rPr sz="2500" spc="-5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sistem</a:t>
            </a:r>
            <a:r>
              <a:rPr sz="2500" spc="-5" dirty="0">
                <a:latin typeface="Cambria Math"/>
                <a:cs typeface="Cambria Math"/>
              </a:rPr>
              <a:t> pencarian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judul </a:t>
            </a:r>
            <a:r>
              <a:rPr sz="2500" spc="-540" dirty="0">
                <a:latin typeface="Cambria Math"/>
                <a:cs typeface="Cambria Math"/>
              </a:rPr>
              <a:t> </a:t>
            </a:r>
            <a:r>
              <a:rPr sz="2500" spc="-15" dirty="0">
                <a:latin typeface="Cambria Math"/>
                <a:cs typeface="Cambria Math"/>
              </a:rPr>
              <a:t>terkomputeraisasi</a:t>
            </a:r>
            <a:r>
              <a:rPr sz="2500" spc="525" dirty="0">
                <a:latin typeface="Cambria Math"/>
                <a:cs typeface="Cambria Math"/>
              </a:rPr>
              <a:t> </a:t>
            </a:r>
            <a:r>
              <a:rPr sz="2500" spc="-20" dirty="0">
                <a:latin typeface="Cambria Math"/>
                <a:cs typeface="Cambria Math"/>
              </a:rPr>
              <a:t>yang</a:t>
            </a:r>
            <a:r>
              <a:rPr sz="2500" spc="-15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meningkatkan</a:t>
            </a:r>
            <a:r>
              <a:rPr sz="2500" spc="-5" dirty="0">
                <a:latin typeface="Cambria Math"/>
                <a:cs typeface="Cambria Math"/>
              </a:rPr>
              <a:t> hasil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hingga</a:t>
            </a:r>
            <a:r>
              <a:rPr sz="2500" spc="-5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14 </a:t>
            </a:r>
            <a:r>
              <a:rPr sz="2500" spc="-5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judul</a:t>
            </a:r>
            <a:r>
              <a:rPr sz="2500" spc="114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per</a:t>
            </a:r>
            <a:r>
              <a:rPr sz="2500" spc="13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hari.</a:t>
            </a:r>
            <a:r>
              <a:rPr sz="2500" spc="13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Jumlah</a:t>
            </a:r>
            <a:r>
              <a:rPr sz="2500" spc="125" dirty="0">
                <a:latin typeface="Cambria Math"/>
                <a:cs typeface="Cambria Math"/>
              </a:rPr>
              <a:t> </a:t>
            </a:r>
            <a:r>
              <a:rPr sz="2500" spc="-20" dirty="0">
                <a:latin typeface="Cambria Math"/>
                <a:cs typeface="Cambria Math"/>
              </a:rPr>
              <a:t>karyawan,</a:t>
            </a:r>
            <a:r>
              <a:rPr sz="2500" spc="145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jam</a:t>
            </a:r>
            <a:r>
              <a:rPr sz="2500" spc="125" dirty="0">
                <a:latin typeface="Cambria Math"/>
                <a:cs typeface="Cambria Math"/>
              </a:rPr>
              <a:t> </a:t>
            </a:r>
            <a:r>
              <a:rPr sz="2500" spc="-15" dirty="0">
                <a:latin typeface="Cambria Math"/>
                <a:cs typeface="Cambria Math"/>
              </a:rPr>
              <a:t>kerja</a:t>
            </a:r>
            <a:r>
              <a:rPr sz="2500" spc="145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dan</a:t>
            </a:r>
            <a:r>
              <a:rPr sz="2500" spc="13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upah</a:t>
            </a:r>
            <a:r>
              <a:rPr sz="2500" spc="13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tidak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84808" y="4643120"/>
            <a:ext cx="527875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333500" algn="l"/>
                <a:tab pos="1489075" algn="l"/>
                <a:tab pos="2153285" algn="l"/>
                <a:tab pos="3126105" algn="l"/>
                <a:tab pos="3217545" algn="l"/>
                <a:tab pos="4210685" algn="l"/>
                <a:tab pos="4758055" algn="l"/>
              </a:tabLst>
            </a:pPr>
            <a:r>
              <a:rPr sz="2500" spc="-10" dirty="0">
                <a:latin typeface="Cambria Math"/>
                <a:cs typeface="Cambria Math"/>
              </a:rPr>
              <a:t>berubah,		sedangkan		</a:t>
            </a:r>
            <a:r>
              <a:rPr sz="2500" spc="-25" dirty="0">
                <a:latin typeface="Cambria Math"/>
                <a:cs typeface="Cambria Math"/>
              </a:rPr>
              <a:t>biaya	</a:t>
            </a:r>
            <a:r>
              <a:rPr sz="2500" spc="-10" dirty="0">
                <a:latin typeface="Cambria Math"/>
                <a:cs typeface="Cambria Math"/>
              </a:rPr>
              <a:t>lembur </a:t>
            </a:r>
            <a:r>
              <a:rPr sz="2500" spc="-54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R</a:t>
            </a:r>
            <a:r>
              <a:rPr sz="2500" spc="-5" dirty="0">
                <a:latin typeface="Cambria Math"/>
                <a:cs typeface="Cambria Math"/>
              </a:rPr>
              <a:t>p.</a:t>
            </a:r>
            <a:r>
              <a:rPr sz="2500" spc="-10" dirty="0">
                <a:latin typeface="Cambria Math"/>
                <a:cs typeface="Cambria Math"/>
              </a:rPr>
              <a:t>80</a:t>
            </a:r>
            <a:r>
              <a:rPr sz="2500" spc="-5" dirty="0">
                <a:latin typeface="Cambria Math"/>
                <a:cs typeface="Cambria Math"/>
              </a:rPr>
              <a:t>0</a:t>
            </a:r>
            <a:r>
              <a:rPr sz="2500" dirty="0">
                <a:latin typeface="Cambria Math"/>
                <a:cs typeface="Cambria Math"/>
              </a:rPr>
              <a:t>	</a:t>
            </a:r>
            <a:r>
              <a:rPr sz="2500" spc="-5" dirty="0">
                <a:latin typeface="Cambria Math"/>
                <a:cs typeface="Cambria Math"/>
              </a:rPr>
              <a:t>per</a:t>
            </a:r>
            <a:r>
              <a:rPr sz="2500" dirty="0">
                <a:latin typeface="Cambria Math"/>
                <a:cs typeface="Cambria Math"/>
              </a:rPr>
              <a:t>	</a:t>
            </a:r>
            <a:r>
              <a:rPr sz="2500" spc="-5" dirty="0">
                <a:latin typeface="Cambria Math"/>
                <a:cs typeface="Cambria Math"/>
              </a:rPr>
              <a:t>ha</a:t>
            </a:r>
            <a:r>
              <a:rPr sz="2500" spc="-10" dirty="0">
                <a:latin typeface="Cambria Math"/>
                <a:cs typeface="Cambria Math"/>
              </a:rPr>
              <a:t>r</a:t>
            </a:r>
            <a:r>
              <a:rPr sz="2500" dirty="0">
                <a:latin typeface="Cambria Math"/>
                <a:cs typeface="Cambria Math"/>
              </a:rPr>
              <a:t>i</a:t>
            </a:r>
            <a:r>
              <a:rPr sz="2500" spc="-5" dirty="0">
                <a:latin typeface="Cambria Math"/>
                <a:cs typeface="Cambria Math"/>
              </a:rPr>
              <a:t>.</a:t>
            </a:r>
            <a:r>
              <a:rPr sz="2500" dirty="0">
                <a:latin typeface="Cambria Math"/>
                <a:cs typeface="Cambria Math"/>
              </a:rPr>
              <a:t>	</a:t>
            </a:r>
            <a:r>
              <a:rPr sz="2500" spc="-204" dirty="0">
                <a:latin typeface="Cambria Math"/>
                <a:cs typeface="Cambria Math"/>
              </a:rPr>
              <a:t>T</a:t>
            </a:r>
            <a:r>
              <a:rPr sz="2500" spc="-15" dirty="0">
                <a:latin typeface="Cambria Math"/>
                <a:cs typeface="Cambria Math"/>
              </a:rPr>
              <a:t>e</a:t>
            </a:r>
            <a:r>
              <a:rPr sz="2500" dirty="0">
                <a:latin typeface="Cambria Math"/>
                <a:cs typeface="Cambria Math"/>
              </a:rPr>
              <a:t>n</a:t>
            </a:r>
            <a:r>
              <a:rPr sz="2500" spc="-10" dirty="0">
                <a:latin typeface="Cambria Math"/>
                <a:cs typeface="Cambria Math"/>
              </a:rPr>
              <a:t>tu</a:t>
            </a:r>
            <a:r>
              <a:rPr sz="2500" spc="-20" dirty="0">
                <a:latin typeface="Cambria Math"/>
                <a:cs typeface="Cambria Math"/>
              </a:rPr>
              <a:t>k</a:t>
            </a:r>
            <a:r>
              <a:rPr sz="2500" spc="5" dirty="0">
                <a:latin typeface="Cambria Math"/>
                <a:cs typeface="Cambria Math"/>
              </a:rPr>
              <a:t>a</a:t>
            </a:r>
            <a:r>
              <a:rPr sz="2500" spc="-5" dirty="0">
                <a:latin typeface="Cambria Math"/>
                <a:cs typeface="Cambria Math"/>
              </a:rPr>
              <a:t>n</a:t>
            </a:r>
            <a:r>
              <a:rPr sz="2500" dirty="0">
                <a:latin typeface="Cambria Math"/>
                <a:cs typeface="Cambria Math"/>
              </a:rPr>
              <a:t>	</a:t>
            </a:r>
            <a:r>
              <a:rPr sz="2500" spc="-10" dirty="0">
                <a:latin typeface="Cambria Math"/>
                <a:cs typeface="Cambria Math"/>
              </a:rPr>
              <a:t>d</a:t>
            </a:r>
            <a:r>
              <a:rPr sz="2500" spc="-5" dirty="0">
                <a:latin typeface="Cambria Math"/>
                <a:cs typeface="Cambria Math"/>
              </a:rPr>
              <a:t>an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40728" y="4643120"/>
            <a:ext cx="122555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7640" marR="5080" indent="-155575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Cambria Math"/>
                <a:cs typeface="Cambria Math"/>
              </a:rPr>
              <a:t>berubah </a:t>
            </a:r>
            <a:r>
              <a:rPr sz="2500" spc="-54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b</a:t>
            </a:r>
            <a:r>
              <a:rPr sz="2500" spc="-15" dirty="0">
                <a:latin typeface="Cambria Math"/>
                <a:cs typeface="Cambria Math"/>
              </a:rPr>
              <a:t>e</a:t>
            </a:r>
            <a:r>
              <a:rPr sz="2500" spc="-10" dirty="0">
                <a:latin typeface="Cambria Math"/>
                <a:cs typeface="Cambria Math"/>
              </a:rPr>
              <a:t>r</a:t>
            </a:r>
            <a:r>
              <a:rPr sz="2500" spc="5" dirty="0">
                <a:latin typeface="Cambria Math"/>
                <a:cs typeface="Cambria Math"/>
              </a:rPr>
              <a:t>i</a:t>
            </a:r>
            <a:r>
              <a:rPr sz="2500" spc="-30" dirty="0">
                <a:latin typeface="Cambria Math"/>
                <a:cs typeface="Cambria Math"/>
              </a:rPr>
              <a:t>k</a:t>
            </a:r>
            <a:r>
              <a:rPr sz="2500" spc="5" dirty="0">
                <a:latin typeface="Cambria Math"/>
                <a:cs typeface="Cambria Math"/>
              </a:rPr>
              <a:t>a</a:t>
            </a:r>
            <a:r>
              <a:rPr sz="2500" spc="-5" dirty="0">
                <a:latin typeface="Cambria Math"/>
                <a:cs typeface="Cambria Math"/>
              </a:rPr>
              <a:t>n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53476" y="4643120"/>
            <a:ext cx="112458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5575" marR="5080" indent="-143510">
              <a:lnSpc>
                <a:spcPct val="100000"/>
              </a:lnSpc>
              <a:spcBef>
                <a:spcPts val="95"/>
              </a:spcBef>
            </a:pPr>
            <a:r>
              <a:rPr sz="2500" spc="-10" dirty="0">
                <a:latin typeface="Cambria Math"/>
                <a:cs typeface="Cambria Math"/>
              </a:rPr>
              <a:t>m</a:t>
            </a:r>
            <a:r>
              <a:rPr sz="2500" spc="-15" dirty="0">
                <a:latin typeface="Cambria Math"/>
                <a:cs typeface="Cambria Math"/>
              </a:rPr>
              <a:t>e</a:t>
            </a:r>
            <a:r>
              <a:rPr sz="2500" dirty="0">
                <a:latin typeface="Cambria Math"/>
                <a:cs typeface="Cambria Math"/>
              </a:rPr>
              <a:t>n</a:t>
            </a:r>
            <a:r>
              <a:rPr sz="2500" spc="-10" dirty="0">
                <a:latin typeface="Cambria Math"/>
                <a:cs typeface="Cambria Math"/>
              </a:rPr>
              <a:t>j</a:t>
            </a:r>
            <a:r>
              <a:rPr sz="2500" spc="-5" dirty="0">
                <a:latin typeface="Cambria Math"/>
                <a:cs typeface="Cambria Math"/>
              </a:rPr>
              <a:t>a</a:t>
            </a:r>
            <a:r>
              <a:rPr sz="2500" spc="-10" dirty="0">
                <a:latin typeface="Cambria Math"/>
                <a:cs typeface="Cambria Math"/>
              </a:rPr>
              <a:t>d</a:t>
            </a:r>
            <a:r>
              <a:rPr sz="2500" spc="-5" dirty="0">
                <a:latin typeface="Cambria Math"/>
                <a:cs typeface="Cambria Math"/>
              </a:rPr>
              <a:t>i  </a:t>
            </a:r>
            <a:r>
              <a:rPr sz="2500" spc="5" dirty="0">
                <a:latin typeface="Cambria Math"/>
                <a:cs typeface="Cambria Math"/>
              </a:rPr>
              <a:t>a</a:t>
            </a:r>
            <a:r>
              <a:rPr sz="2500" spc="-10" dirty="0">
                <a:latin typeface="Cambria Math"/>
                <a:cs typeface="Cambria Math"/>
              </a:rPr>
              <a:t>n</a:t>
            </a:r>
            <a:r>
              <a:rPr sz="2500" spc="-5" dirty="0">
                <a:latin typeface="Cambria Math"/>
                <a:cs typeface="Cambria Math"/>
              </a:rPr>
              <a:t>a</a:t>
            </a:r>
            <a:r>
              <a:rPr sz="2500" spc="-15" dirty="0">
                <a:latin typeface="Cambria Math"/>
                <a:cs typeface="Cambria Math"/>
              </a:rPr>
              <a:t>l</a:t>
            </a:r>
            <a:r>
              <a:rPr sz="2500" spc="5" dirty="0">
                <a:latin typeface="Cambria Math"/>
                <a:cs typeface="Cambria Math"/>
              </a:rPr>
              <a:t>i</a:t>
            </a:r>
            <a:r>
              <a:rPr sz="2500" spc="-10" dirty="0">
                <a:latin typeface="Cambria Math"/>
                <a:cs typeface="Cambria Math"/>
              </a:rPr>
              <a:t>s</a:t>
            </a:r>
            <a:r>
              <a:rPr sz="2500" spc="-5" dirty="0">
                <a:latin typeface="Cambria Math"/>
                <a:cs typeface="Cambria Math"/>
              </a:rPr>
              <a:t>a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4808" y="5405120"/>
            <a:ext cx="7992745" cy="1168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Cambria Math"/>
                <a:cs typeface="Cambria Math"/>
              </a:rPr>
              <a:t>peningkatan dari </a:t>
            </a:r>
            <a:r>
              <a:rPr sz="2500" spc="-10" dirty="0">
                <a:latin typeface="Cambria Math"/>
                <a:cs typeface="Cambria Math"/>
              </a:rPr>
              <a:t>produktivitas </a:t>
            </a:r>
            <a:r>
              <a:rPr sz="2500" spc="-15" dirty="0">
                <a:latin typeface="Cambria Math"/>
                <a:cs typeface="Cambria Math"/>
              </a:rPr>
              <a:t>tenaga kerja </a:t>
            </a:r>
            <a:r>
              <a:rPr sz="2500" spc="-10" dirty="0">
                <a:latin typeface="Cambria Math"/>
                <a:cs typeface="Cambria Math"/>
              </a:rPr>
              <a:t>sistem </a:t>
            </a:r>
            <a:r>
              <a:rPr sz="2500" spc="-5" dirty="0">
                <a:latin typeface="Cambria Math"/>
                <a:cs typeface="Cambria Math"/>
              </a:rPr>
              <a:t>lama 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dan baru serta </a:t>
            </a:r>
            <a:r>
              <a:rPr sz="2500" spc="-10" dirty="0">
                <a:latin typeface="Cambria Math"/>
                <a:cs typeface="Cambria Math"/>
              </a:rPr>
              <a:t>produktivitas multi faktor sistem lama </a:t>
            </a:r>
            <a:r>
              <a:rPr sz="2500" spc="-5" dirty="0">
                <a:latin typeface="Cambria Math"/>
                <a:cs typeface="Cambria Math"/>
              </a:rPr>
              <a:t>dan 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baru</a:t>
            </a:r>
            <a:endParaRPr sz="25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1008" y="711200"/>
            <a:ext cx="44215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5" dirty="0"/>
              <a:t>J</a:t>
            </a:r>
            <a:r>
              <a:rPr spc="-290" dirty="0"/>
              <a:t>a</a:t>
            </a:r>
            <a:r>
              <a:rPr spc="-240" dirty="0"/>
              <a:t>w</a:t>
            </a:r>
            <a:r>
              <a:rPr spc="-245" dirty="0"/>
              <a:t>aba</a:t>
            </a:r>
            <a:r>
              <a:rPr spc="-200" dirty="0"/>
              <a:t>n</a:t>
            </a:r>
            <a:r>
              <a:rPr spc="-114" dirty="0"/>
              <a:t> </a:t>
            </a:r>
            <a:r>
              <a:rPr spc="-45" dirty="0"/>
              <a:t>#</a:t>
            </a:r>
            <a:r>
              <a:rPr spc="-210" dirty="0"/>
              <a:t>2</a:t>
            </a:r>
            <a:r>
              <a:rPr spc="-90" dirty="0"/>
              <a:t>.</a:t>
            </a:r>
            <a:r>
              <a:rPr spc="-204" dirty="0"/>
              <a:t>2</a:t>
            </a:r>
            <a:r>
              <a:rPr spc="-114" dirty="0"/>
              <a:t> </a:t>
            </a:r>
            <a:r>
              <a:rPr spc="-125" dirty="0"/>
              <a:t>...</a:t>
            </a:r>
            <a:r>
              <a:rPr spc="25" dirty="0"/>
              <a:t>(</a:t>
            </a:r>
            <a:r>
              <a:rPr spc="-225" dirty="0"/>
              <a:t>1</a:t>
            </a:r>
            <a:r>
              <a:rPr spc="30" dirty="0"/>
              <a:t>)</a:t>
            </a:r>
          </a:p>
        </p:txBody>
      </p:sp>
      <p:sp>
        <p:nvSpPr>
          <p:cNvPr id="3" name="object 3"/>
          <p:cNvSpPr/>
          <p:nvPr/>
        </p:nvSpPr>
        <p:spPr>
          <a:xfrm>
            <a:off x="2148839" y="2880360"/>
            <a:ext cx="2237740" cy="29209"/>
          </a:xfrm>
          <a:custGeom>
            <a:avLst/>
            <a:gdLst/>
            <a:ahLst/>
            <a:cxnLst/>
            <a:rect l="l" t="t" r="r" b="b"/>
            <a:pathLst>
              <a:path w="2237740" h="29210">
                <a:moveTo>
                  <a:pt x="2237231" y="0"/>
                </a:moveTo>
                <a:lnTo>
                  <a:pt x="0" y="0"/>
                </a:lnTo>
                <a:lnTo>
                  <a:pt x="0" y="28956"/>
                </a:lnTo>
                <a:lnTo>
                  <a:pt x="2237231" y="28956"/>
                </a:lnTo>
                <a:lnTo>
                  <a:pt x="22372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61466" y="2004695"/>
            <a:ext cx="4975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25" dirty="0">
                <a:latin typeface="Cambria"/>
                <a:cs typeface="Cambria"/>
              </a:rPr>
              <a:t>P</a:t>
            </a:r>
            <a:r>
              <a:rPr sz="2400" b="1" spc="-160" dirty="0">
                <a:latin typeface="Cambria"/>
                <a:cs typeface="Cambria"/>
              </a:rPr>
              <a:t>r</a:t>
            </a:r>
            <a:r>
              <a:rPr sz="2400" b="1" spc="-110" dirty="0">
                <a:latin typeface="Cambria"/>
                <a:cs typeface="Cambria"/>
              </a:rPr>
              <a:t>o</a:t>
            </a:r>
            <a:r>
              <a:rPr sz="2400" b="1" spc="-130" dirty="0">
                <a:latin typeface="Cambria"/>
                <a:cs typeface="Cambria"/>
              </a:rPr>
              <a:t>du</a:t>
            </a:r>
            <a:r>
              <a:rPr sz="2400" b="1" spc="-190" dirty="0">
                <a:latin typeface="Cambria"/>
                <a:cs typeface="Cambria"/>
              </a:rPr>
              <a:t>k</a:t>
            </a:r>
            <a:r>
              <a:rPr sz="2400" b="1" spc="-90" dirty="0">
                <a:latin typeface="Cambria"/>
                <a:cs typeface="Cambria"/>
              </a:rPr>
              <a:t>t</a:t>
            </a:r>
            <a:r>
              <a:rPr sz="2400" b="1" spc="-145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v</a:t>
            </a:r>
            <a:r>
              <a:rPr sz="2400" b="1" spc="-110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t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75" dirty="0">
                <a:latin typeface="Cambria"/>
                <a:cs typeface="Cambria"/>
              </a:rPr>
              <a:t>s </a:t>
            </a:r>
            <a:r>
              <a:rPr sz="2400" b="1" spc="-90" dirty="0">
                <a:latin typeface="Cambria"/>
                <a:cs typeface="Cambria"/>
              </a:rPr>
              <a:t>t</a:t>
            </a:r>
            <a:r>
              <a:rPr sz="2400" b="1" spc="-114" dirty="0">
                <a:latin typeface="Cambria"/>
                <a:cs typeface="Cambria"/>
              </a:rPr>
              <a:t>e</a:t>
            </a:r>
            <a:r>
              <a:rPr sz="2400" b="1" spc="-120" dirty="0">
                <a:latin typeface="Cambria"/>
                <a:cs typeface="Cambria"/>
              </a:rPr>
              <a:t>n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114" dirty="0">
                <a:latin typeface="Cambria"/>
                <a:cs typeface="Cambria"/>
              </a:rPr>
              <a:t>ga</a:t>
            </a:r>
            <a:r>
              <a:rPr sz="2400" b="1" spc="-70" dirty="0">
                <a:latin typeface="Cambria"/>
                <a:cs typeface="Cambria"/>
              </a:rPr>
              <a:t> </a:t>
            </a:r>
            <a:r>
              <a:rPr sz="2400" b="1" spc="-215" dirty="0">
                <a:latin typeface="Cambria"/>
                <a:cs typeface="Cambria"/>
              </a:rPr>
              <a:t>k</a:t>
            </a:r>
            <a:r>
              <a:rPr sz="2400" b="1" spc="-114" dirty="0">
                <a:latin typeface="Cambria"/>
                <a:cs typeface="Cambria"/>
              </a:rPr>
              <a:t>e</a:t>
            </a:r>
            <a:r>
              <a:rPr sz="2400" b="1" spc="-125" dirty="0">
                <a:latin typeface="Cambria"/>
                <a:cs typeface="Cambria"/>
              </a:rPr>
              <a:t>r</a:t>
            </a:r>
            <a:r>
              <a:rPr sz="2400" b="1" spc="-95" dirty="0">
                <a:latin typeface="Cambria"/>
                <a:cs typeface="Cambria"/>
              </a:rPr>
              <a:t>j</a:t>
            </a:r>
            <a:r>
              <a:rPr sz="2400" b="1" spc="-114" dirty="0">
                <a:latin typeface="Cambria"/>
                <a:cs typeface="Cambria"/>
              </a:rPr>
              <a:t>a</a:t>
            </a:r>
            <a:r>
              <a:rPr sz="2400" b="1" spc="-70" dirty="0">
                <a:latin typeface="Cambria"/>
                <a:cs typeface="Cambria"/>
              </a:rPr>
              <a:t> </a:t>
            </a:r>
            <a:r>
              <a:rPr sz="2400" b="1" spc="-100" dirty="0">
                <a:latin typeface="Cambria"/>
                <a:cs typeface="Cambria"/>
              </a:rPr>
              <a:t>s</a:t>
            </a:r>
            <a:r>
              <a:rPr sz="2400" b="1" spc="-65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s</a:t>
            </a:r>
            <a:r>
              <a:rPr sz="2400" b="1" spc="-110" dirty="0">
                <a:latin typeface="Cambria"/>
                <a:cs typeface="Cambria"/>
              </a:rPr>
              <a:t>t</a:t>
            </a:r>
            <a:r>
              <a:rPr sz="2400" b="1" spc="-125" dirty="0">
                <a:latin typeface="Cambria"/>
                <a:cs typeface="Cambria"/>
              </a:rPr>
              <a:t>e</a:t>
            </a:r>
            <a:r>
              <a:rPr sz="2400" b="1" spc="-140" dirty="0">
                <a:latin typeface="Cambria"/>
                <a:cs typeface="Cambria"/>
              </a:rPr>
              <a:t>m</a:t>
            </a:r>
            <a:r>
              <a:rPr sz="2400" b="1" spc="-80" dirty="0">
                <a:latin typeface="Cambria"/>
                <a:cs typeface="Cambria"/>
              </a:rPr>
              <a:t> </a:t>
            </a:r>
            <a:r>
              <a:rPr sz="2400" b="1" spc="-95" dirty="0">
                <a:latin typeface="Cambria"/>
                <a:cs typeface="Cambria"/>
              </a:rPr>
              <a:t>l</a:t>
            </a:r>
            <a:r>
              <a:rPr sz="2400" b="1" spc="-125" dirty="0">
                <a:latin typeface="Cambria"/>
                <a:cs typeface="Cambria"/>
              </a:rPr>
              <a:t>a</a:t>
            </a:r>
            <a:r>
              <a:rPr sz="2400" b="1" spc="-160" dirty="0">
                <a:latin typeface="Cambria"/>
                <a:cs typeface="Cambria"/>
              </a:rPr>
              <a:t>m</a:t>
            </a:r>
            <a:r>
              <a:rPr sz="2400" b="1" spc="-114" dirty="0">
                <a:latin typeface="Cambria"/>
                <a:cs typeface="Cambria"/>
              </a:rPr>
              <a:t>a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66721" y="2690495"/>
            <a:ext cx="253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=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64001" y="2461895"/>
            <a:ext cx="16027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8</a:t>
            </a:r>
            <a:r>
              <a:rPr sz="2400" spc="-10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judul/hari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82823" y="2690495"/>
            <a:ext cx="3062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6715" algn="l"/>
              </a:tabLst>
            </a:pPr>
            <a:r>
              <a:rPr sz="2400" dirty="0">
                <a:latin typeface="Cambria Math"/>
                <a:cs typeface="Cambria Math"/>
              </a:rPr>
              <a:t>=	</a:t>
            </a:r>
            <a:r>
              <a:rPr sz="2400" spc="-5" dirty="0">
                <a:latin typeface="Cambria Math"/>
                <a:cs typeface="Cambria Math"/>
              </a:rPr>
              <a:t>0,25</a:t>
            </a:r>
            <a:r>
              <a:rPr sz="2400" spc="-7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judul/jam </a:t>
            </a:r>
            <a:r>
              <a:rPr sz="2400" spc="-10" dirty="0">
                <a:latin typeface="Cambria Math"/>
                <a:cs typeface="Cambria Math"/>
              </a:rPr>
              <a:t>kerja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47238" y="2919095"/>
            <a:ext cx="16383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32</a:t>
            </a:r>
            <a:r>
              <a:rPr sz="2400" spc="-6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jam</a:t>
            </a:r>
            <a:r>
              <a:rPr sz="2400" spc="-4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kerja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16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48839" y="4709159"/>
            <a:ext cx="2237740" cy="29209"/>
          </a:xfrm>
          <a:custGeom>
            <a:avLst/>
            <a:gdLst/>
            <a:ahLst/>
            <a:cxnLst/>
            <a:rect l="l" t="t" r="r" b="b"/>
            <a:pathLst>
              <a:path w="2237740" h="29210">
                <a:moveTo>
                  <a:pt x="2237231" y="0"/>
                </a:moveTo>
                <a:lnTo>
                  <a:pt x="0" y="0"/>
                </a:lnTo>
                <a:lnTo>
                  <a:pt x="0" y="28955"/>
                </a:lnTo>
                <a:lnTo>
                  <a:pt x="2237231" y="28955"/>
                </a:lnTo>
                <a:lnTo>
                  <a:pt x="22372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661466" y="3833495"/>
            <a:ext cx="49510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25" dirty="0">
                <a:latin typeface="Cambria"/>
                <a:cs typeface="Cambria"/>
              </a:rPr>
              <a:t>P</a:t>
            </a:r>
            <a:r>
              <a:rPr sz="2400" b="1" spc="-160" dirty="0">
                <a:latin typeface="Cambria"/>
                <a:cs typeface="Cambria"/>
              </a:rPr>
              <a:t>r</a:t>
            </a:r>
            <a:r>
              <a:rPr sz="2400" b="1" spc="-110" dirty="0">
                <a:latin typeface="Cambria"/>
                <a:cs typeface="Cambria"/>
              </a:rPr>
              <a:t>o</a:t>
            </a:r>
            <a:r>
              <a:rPr sz="2400" b="1" spc="-130" dirty="0">
                <a:latin typeface="Cambria"/>
                <a:cs typeface="Cambria"/>
              </a:rPr>
              <a:t>du</a:t>
            </a:r>
            <a:r>
              <a:rPr sz="2400" b="1" spc="-190" dirty="0">
                <a:latin typeface="Cambria"/>
                <a:cs typeface="Cambria"/>
              </a:rPr>
              <a:t>k</a:t>
            </a:r>
            <a:r>
              <a:rPr sz="2400" b="1" spc="-90" dirty="0">
                <a:latin typeface="Cambria"/>
                <a:cs typeface="Cambria"/>
              </a:rPr>
              <a:t>t</a:t>
            </a:r>
            <a:r>
              <a:rPr sz="2400" b="1" spc="-145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v</a:t>
            </a:r>
            <a:r>
              <a:rPr sz="2400" b="1" spc="-110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t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75" dirty="0">
                <a:latin typeface="Cambria"/>
                <a:cs typeface="Cambria"/>
              </a:rPr>
              <a:t>s </a:t>
            </a:r>
            <a:r>
              <a:rPr sz="2400" b="1" spc="-90" dirty="0">
                <a:latin typeface="Cambria"/>
                <a:cs typeface="Cambria"/>
              </a:rPr>
              <a:t>t</a:t>
            </a:r>
            <a:r>
              <a:rPr sz="2400" b="1" spc="-114" dirty="0">
                <a:latin typeface="Cambria"/>
                <a:cs typeface="Cambria"/>
              </a:rPr>
              <a:t>e</a:t>
            </a:r>
            <a:r>
              <a:rPr sz="2400" b="1" spc="-120" dirty="0">
                <a:latin typeface="Cambria"/>
                <a:cs typeface="Cambria"/>
              </a:rPr>
              <a:t>n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114" dirty="0">
                <a:latin typeface="Cambria"/>
                <a:cs typeface="Cambria"/>
              </a:rPr>
              <a:t>ga</a:t>
            </a:r>
            <a:r>
              <a:rPr sz="2400" b="1" spc="-70" dirty="0">
                <a:latin typeface="Cambria"/>
                <a:cs typeface="Cambria"/>
              </a:rPr>
              <a:t> </a:t>
            </a:r>
            <a:r>
              <a:rPr sz="2400" b="1" spc="-215" dirty="0">
                <a:latin typeface="Cambria"/>
                <a:cs typeface="Cambria"/>
              </a:rPr>
              <a:t>k</a:t>
            </a:r>
            <a:r>
              <a:rPr sz="2400" b="1" spc="-114" dirty="0">
                <a:latin typeface="Cambria"/>
                <a:cs typeface="Cambria"/>
              </a:rPr>
              <a:t>e</a:t>
            </a:r>
            <a:r>
              <a:rPr sz="2400" b="1" spc="-125" dirty="0">
                <a:latin typeface="Cambria"/>
                <a:cs typeface="Cambria"/>
              </a:rPr>
              <a:t>r</a:t>
            </a:r>
            <a:r>
              <a:rPr sz="2400" b="1" spc="-95" dirty="0">
                <a:latin typeface="Cambria"/>
                <a:cs typeface="Cambria"/>
              </a:rPr>
              <a:t>j</a:t>
            </a:r>
            <a:r>
              <a:rPr sz="2400" b="1" spc="-114" dirty="0">
                <a:latin typeface="Cambria"/>
                <a:cs typeface="Cambria"/>
              </a:rPr>
              <a:t>a</a:t>
            </a:r>
            <a:r>
              <a:rPr sz="2400" b="1" spc="-70" dirty="0">
                <a:latin typeface="Cambria"/>
                <a:cs typeface="Cambria"/>
              </a:rPr>
              <a:t> </a:t>
            </a:r>
            <a:r>
              <a:rPr sz="2400" b="1" spc="-100" dirty="0">
                <a:latin typeface="Cambria"/>
                <a:cs typeface="Cambria"/>
              </a:rPr>
              <a:t>s</a:t>
            </a:r>
            <a:r>
              <a:rPr sz="2400" b="1" spc="-65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s</a:t>
            </a:r>
            <a:r>
              <a:rPr sz="2400" b="1" spc="-110" dirty="0">
                <a:latin typeface="Cambria"/>
                <a:cs typeface="Cambria"/>
              </a:rPr>
              <a:t>t</a:t>
            </a:r>
            <a:r>
              <a:rPr sz="2400" b="1" spc="-125" dirty="0">
                <a:latin typeface="Cambria"/>
                <a:cs typeface="Cambria"/>
              </a:rPr>
              <a:t>e</a:t>
            </a:r>
            <a:r>
              <a:rPr sz="2400" b="1" spc="-140" dirty="0">
                <a:latin typeface="Cambria"/>
                <a:cs typeface="Cambria"/>
              </a:rPr>
              <a:t>m</a:t>
            </a:r>
            <a:r>
              <a:rPr sz="2400" b="1" spc="-80" dirty="0">
                <a:latin typeface="Cambria"/>
                <a:cs typeface="Cambria"/>
              </a:rPr>
              <a:t> </a:t>
            </a:r>
            <a:r>
              <a:rPr sz="2400" b="1" spc="-120" dirty="0">
                <a:latin typeface="Cambria"/>
                <a:cs typeface="Cambria"/>
              </a:rPr>
              <a:t>b</a:t>
            </a:r>
            <a:r>
              <a:rPr sz="2400" b="1" spc="-125" dirty="0">
                <a:latin typeface="Cambria"/>
                <a:cs typeface="Cambria"/>
              </a:rPr>
              <a:t>a</a:t>
            </a:r>
            <a:r>
              <a:rPr sz="2400" b="1" spc="-140" dirty="0">
                <a:latin typeface="Cambria"/>
                <a:cs typeface="Cambria"/>
              </a:rPr>
              <a:t>r</a:t>
            </a:r>
            <a:r>
              <a:rPr sz="2400" b="1" spc="-110" dirty="0">
                <a:latin typeface="Cambria"/>
                <a:cs typeface="Cambria"/>
              </a:rPr>
              <a:t>u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766721" y="4519295"/>
            <a:ext cx="253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=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80182" y="4290695"/>
            <a:ext cx="1771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14</a:t>
            </a:r>
            <a:r>
              <a:rPr sz="2400" spc="-10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judul/hari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82823" y="4519295"/>
            <a:ext cx="33978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6715" algn="l"/>
              </a:tabLst>
            </a:pPr>
            <a:r>
              <a:rPr sz="2400" dirty="0">
                <a:latin typeface="Cambria Math"/>
                <a:cs typeface="Cambria Math"/>
              </a:rPr>
              <a:t>=	</a:t>
            </a:r>
            <a:r>
              <a:rPr sz="2400" spc="-5" dirty="0">
                <a:latin typeface="Cambria Math"/>
                <a:cs typeface="Cambria Math"/>
              </a:rPr>
              <a:t>0,4375</a:t>
            </a:r>
            <a:r>
              <a:rPr sz="2400" spc="-9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judul/jam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kerja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47238" y="4747894"/>
            <a:ext cx="16383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32</a:t>
            </a:r>
            <a:r>
              <a:rPr sz="2400" spc="-6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jam</a:t>
            </a:r>
            <a:r>
              <a:rPr sz="2400" spc="-4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kerja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64669" y="5447993"/>
            <a:ext cx="77139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mbria Math"/>
                <a:cs typeface="Cambria Math"/>
              </a:rPr>
              <a:t>Produktivitas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tenaga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kerja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meningkat</a:t>
            </a:r>
            <a:r>
              <a:rPr sz="2400" spc="-5" dirty="0">
                <a:latin typeface="Cambria Math"/>
                <a:cs typeface="Cambria Math"/>
              </a:rPr>
              <a:t> dari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0,25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menjadi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0,4375.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30" dirty="0">
                <a:latin typeface="Cambria Math"/>
                <a:cs typeface="Cambria Math"/>
              </a:rPr>
              <a:t>Terjadi</a:t>
            </a:r>
            <a:r>
              <a:rPr sz="2400" spc="-2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peningkatan</a:t>
            </a:r>
            <a:r>
              <a:rPr sz="2400" spc="-5" dirty="0">
                <a:latin typeface="Cambria Math"/>
                <a:cs typeface="Cambria Math"/>
              </a:rPr>
              <a:t> sebesar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1,75</a:t>
            </a:r>
            <a:r>
              <a:rPr sz="2400" spc="51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atau</a:t>
            </a:r>
            <a:r>
              <a:rPr sz="2400" spc="53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sebesar </a:t>
            </a:r>
            <a:r>
              <a:rPr sz="2400" dirty="0">
                <a:latin typeface="Cambria Math"/>
                <a:cs typeface="Cambria Math"/>
              </a:rPr>
              <a:t> 75%</a:t>
            </a:r>
            <a:r>
              <a:rPr sz="2400" spc="-3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(0,4375/0,25).</a:t>
            </a:r>
            <a:endParaRPr sz="24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1008" y="711200"/>
            <a:ext cx="44215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5" dirty="0"/>
              <a:t>J</a:t>
            </a:r>
            <a:r>
              <a:rPr spc="-290" dirty="0"/>
              <a:t>a</a:t>
            </a:r>
            <a:r>
              <a:rPr spc="-240" dirty="0"/>
              <a:t>w</a:t>
            </a:r>
            <a:r>
              <a:rPr spc="-245" dirty="0"/>
              <a:t>aba</a:t>
            </a:r>
            <a:r>
              <a:rPr spc="-200" dirty="0"/>
              <a:t>n</a:t>
            </a:r>
            <a:r>
              <a:rPr spc="-114" dirty="0"/>
              <a:t> </a:t>
            </a:r>
            <a:r>
              <a:rPr spc="-45" dirty="0"/>
              <a:t>#</a:t>
            </a:r>
            <a:r>
              <a:rPr spc="-210" dirty="0"/>
              <a:t>2</a:t>
            </a:r>
            <a:r>
              <a:rPr spc="-90" dirty="0"/>
              <a:t>.</a:t>
            </a:r>
            <a:r>
              <a:rPr spc="-204" dirty="0"/>
              <a:t>2</a:t>
            </a:r>
            <a:r>
              <a:rPr spc="-114" dirty="0"/>
              <a:t> </a:t>
            </a:r>
            <a:r>
              <a:rPr spc="-125" dirty="0"/>
              <a:t>...</a:t>
            </a:r>
            <a:r>
              <a:rPr spc="25" dirty="0"/>
              <a:t>(</a:t>
            </a:r>
            <a:r>
              <a:rPr spc="-225" dirty="0"/>
              <a:t>2</a:t>
            </a:r>
            <a:r>
              <a:rPr spc="30" dirty="0"/>
              <a:t>)</a:t>
            </a:r>
          </a:p>
        </p:txBody>
      </p:sp>
      <p:sp>
        <p:nvSpPr>
          <p:cNvPr id="3" name="object 3"/>
          <p:cNvSpPr/>
          <p:nvPr/>
        </p:nvSpPr>
        <p:spPr>
          <a:xfrm>
            <a:off x="2269235" y="2880360"/>
            <a:ext cx="2767965" cy="29209"/>
          </a:xfrm>
          <a:custGeom>
            <a:avLst/>
            <a:gdLst/>
            <a:ahLst/>
            <a:cxnLst/>
            <a:rect l="l" t="t" r="r" b="b"/>
            <a:pathLst>
              <a:path w="2767965" h="29210">
                <a:moveTo>
                  <a:pt x="2767583" y="0"/>
                </a:moveTo>
                <a:lnTo>
                  <a:pt x="0" y="0"/>
                </a:lnTo>
                <a:lnTo>
                  <a:pt x="0" y="28956"/>
                </a:lnTo>
                <a:lnTo>
                  <a:pt x="2767583" y="28956"/>
                </a:lnTo>
                <a:lnTo>
                  <a:pt x="27675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61466" y="2004695"/>
            <a:ext cx="4863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25" dirty="0">
                <a:latin typeface="Cambria"/>
                <a:cs typeface="Cambria"/>
              </a:rPr>
              <a:t>P</a:t>
            </a:r>
            <a:r>
              <a:rPr sz="2400" b="1" spc="-160" dirty="0">
                <a:latin typeface="Cambria"/>
                <a:cs typeface="Cambria"/>
              </a:rPr>
              <a:t>r</a:t>
            </a:r>
            <a:r>
              <a:rPr sz="2400" b="1" spc="-110" dirty="0">
                <a:latin typeface="Cambria"/>
                <a:cs typeface="Cambria"/>
              </a:rPr>
              <a:t>o</a:t>
            </a:r>
            <a:r>
              <a:rPr sz="2400" b="1" spc="-130" dirty="0">
                <a:latin typeface="Cambria"/>
                <a:cs typeface="Cambria"/>
              </a:rPr>
              <a:t>du</a:t>
            </a:r>
            <a:r>
              <a:rPr sz="2400" b="1" spc="-190" dirty="0">
                <a:latin typeface="Cambria"/>
                <a:cs typeface="Cambria"/>
              </a:rPr>
              <a:t>k</a:t>
            </a:r>
            <a:r>
              <a:rPr sz="2400" b="1" spc="-90" dirty="0">
                <a:latin typeface="Cambria"/>
                <a:cs typeface="Cambria"/>
              </a:rPr>
              <a:t>t</a:t>
            </a:r>
            <a:r>
              <a:rPr sz="2400" b="1" spc="-145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v</a:t>
            </a:r>
            <a:r>
              <a:rPr sz="2400" b="1" spc="-110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t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75" dirty="0">
                <a:latin typeface="Cambria"/>
                <a:cs typeface="Cambria"/>
              </a:rPr>
              <a:t>s </a:t>
            </a:r>
            <a:r>
              <a:rPr sz="2400" b="1" spc="-160" dirty="0">
                <a:latin typeface="Cambria"/>
                <a:cs typeface="Cambria"/>
              </a:rPr>
              <a:t>m</a:t>
            </a:r>
            <a:r>
              <a:rPr sz="2400" b="1" spc="-120" dirty="0">
                <a:latin typeface="Cambria"/>
                <a:cs typeface="Cambria"/>
              </a:rPr>
              <a:t>u</a:t>
            </a:r>
            <a:r>
              <a:rPr sz="2400" b="1" spc="-95" dirty="0">
                <a:latin typeface="Cambria"/>
                <a:cs typeface="Cambria"/>
              </a:rPr>
              <a:t>l</a:t>
            </a:r>
            <a:r>
              <a:rPr sz="2400" b="1" spc="-75" dirty="0">
                <a:latin typeface="Cambria"/>
                <a:cs typeface="Cambria"/>
              </a:rPr>
              <a:t>t</a:t>
            </a:r>
            <a:r>
              <a:rPr sz="2400" b="1" spc="-110" dirty="0">
                <a:latin typeface="Cambria"/>
                <a:cs typeface="Cambria"/>
              </a:rPr>
              <a:t>i</a:t>
            </a:r>
            <a:r>
              <a:rPr sz="2400" b="1" spc="-105" dirty="0">
                <a:latin typeface="Cambria"/>
                <a:cs typeface="Cambria"/>
              </a:rPr>
              <a:t>f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190" dirty="0">
                <a:latin typeface="Cambria"/>
                <a:cs typeface="Cambria"/>
              </a:rPr>
              <a:t>k</a:t>
            </a:r>
            <a:r>
              <a:rPr sz="2400" b="1" spc="-100" dirty="0">
                <a:latin typeface="Cambria"/>
                <a:cs typeface="Cambria"/>
              </a:rPr>
              <a:t>t</a:t>
            </a:r>
            <a:r>
              <a:rPr sz="2400" b="1" spc="-125" dirty="0">
                <a:latin typeface="Cambria"/>
                <a:cs typeface="Cambria"/>
              </a:rPr>
              <a:t>o</a:t>
            </a:r>
            <a:r>
              <a:rPr sz="2400" b="1" spc="-114" dirty="0">
                <a:latin typeface="Cambria"/>
                <a:cs typeface="Cambria"/>
              </a:rPr>
              <a:t>r</a:t>
            </a:r>
            <a:r>
              <a:rPr sz="2400" b="1" spc="-70" dirty="0">
                <a:latin typeface="Cambria"/>
                <a:cs typeface="Cambria"/>
              </a:rPr>
              <a:t> </a:t>
            </a:r>
            <a:r>
              <a:rPr sz="2400" b="1" spc="-100" dirty="0">
                <a:latin typeface="Cambria"/>
                <a:cs typeface="Cambria"/>
              </a:rPr>
              <a:t>s</a:t>
            </a:r>
            <a:r>
              <a:rPr sz="2400" b="1" spc="-65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s</a:t>
            </a:r>
            <a:r>
              <a:rPr sz="2400" b="1" spc="-100" dirty="0">
                <a:latin typeface="Cambria"/>
                <a:cs typeface="Cambria"/>
              </a:rPr>
              <a:t>t</a:t>
            </a:r>
            <a:r>
              <a:rPr sz="2400" b="1" spc="-125" dirty="0">
                <a:latin typeface="Cambria"/>
                <a:cs typeface="Cambria"/>
              </a:rPr>
              <a:t>e</a:t>
            </a:r>
            <a:r>
              <a:rPr sz="2400" b="1" spc="-140" dirty="0">
                <a:latin typeface="Cambria"/>
                <a:cs typeface="Cambria"/>
              </a:rPr>
              <a:t>m</a:t>
            </a:r>
            <a:r>
              <a:rPr sz="2400" b="1" spc="-90" dirty="0">
                <a:latin typeface="Cambria"/>
                <a:cs typeface="Cambria"/>
              </a:rPr>
              <a:t> </a:t>
            </a:r>
            <a:r>
              <a:rPr sz="2400" b="1" spc="-95" dirty="0">
                <a:latin typeface="Cambria"/>
                <a:cs typeface="Cambria"/>
              </a:rPr>
              <a:t>l</a:t>
            </a:r>
            <a:r>
              <a:rPr sz="2400" b="1" spc="-125" dirty="0">
                <a:latin typeface="Cambria"/>
                <a:cs typeface="Cambria"/>
              </a:rPr>
              <a:t>a</a:t>
            </a:r>
            <a:r>
              <a:rPr sz="2400" b="1" spc="-160" dirty="0">
                <a:latin typeface="Cambria"/>
                <a:cs typeface="Cambria"/>
              </a:rPr>
              <a:t>m</a:t>
            </a:r>
            <a:r>
              <a:rPr sz="2400" b="1" spc="-114" dirty="0">
                <a:latin typeface="Cambria"/>
                <a:cs typeface="Cambria"/>
              </a:rPr>
              <a:t>a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26265" y="2690495"/>
            <a:ext cx="253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=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49586" y="2461895"/>
            <a:ext cx="16027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8</a:t>
            </a:r>
            <a:r>
              <a:rPr sz="2400" spc="-10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judul/hari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86248" y="2690495"/>
            <a:ext cx="26562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8784" algn="l"/>
              </a:tabLst>
            </a:pPr>
            <a:r>
              <a:rPr sz="2400" dirty="0">
                <a:latin typeface="Cambria Math"/>
                <a:cs typeface="Cambria Math"/>
              </a:rPr>
              <a:t>=	</a:t>
            </a:r>
            <a:r>
              <a:rPr sz="2400" spc="-5" dirty="0">
                <a:latin typeface="Cambria Math"/>
                <a:cs typeface="Cambria Math"/>
              </a:rPr>
              <a:t>0,0077</a:t>
            </a:r>
            <a:r>
              <a:rPr sz="2400" spc="-9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judul/Rp.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32625" y="2919095"/>
            <a:ext cx="22371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mbria Math"/>
                <a:cs typeface="Cambria Math"/>
              </a:rPr>
              <a:t>Rp.640</a:t>
            </a:r>
            <a:r>
              <a:rPr sz="2400" spc="-7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+</a:t>
            </a:r>
            <a:r>
              <a:rPr sz="2400" spc="-4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Rp.400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17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69235" y="4709159"/>
            <a:ext cx="2767965" cy="29209"/>
          </a:xfrm>
          <a:custGeom>
            <a:avLst/>
            <a:gdLst/>
            <a:ahLst/>
            <a:cxnLst/>
            <a:rect l="l" t="t" r="r" b="b"/>
            <a:pathLst>
              <a:path w="2767965" h="29210">
                <a:moveTo>
                  <a:pt x="2767583" y="0"/>
                </a:moveTo>
                <a:lnTo>
                  <a:pt x="0" y="0"/>
                </a:lnTo>
                <a:lnTo>
                  <a:pt x="0" y="28955"/>
                </a:lnTo>
                <a:lnTo>
                  <a:pt x="2767583" y="28955"/>
                </a:lnTo>
                <a:lnTo>
                  <a:pt x="27675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661466" y="3833495"/>
            <a:ext cx="4839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25" dirty="0">
                <a:latin typeface="Cambria"/>
                <a:cs typeface="Cambria"/>
              </a:rPr>
              <a:t>P</a:t>
            </a:r>
            <a:r>
              <a:rPr sz="2400" b="1" spc="-160" dirty="0">
                <a:latin typeface="Cambria"/>
                <a:cs typeface="Cambria"/>
              </a:rPr>
              <a:t>r</a:t>
            </a:r>
            <a:r>
              <a:rPr sz="2400" b="1" spc="-110" dirty="0">
                <a:latin typeface="Cambria"/>
                <a:cs typeface="Cambria"/>
              </a:rPr>
              <a:t>o</a:t>
            </a:r>
            <a:r>
              <a:rPr sz="2400" b="1" spc="-130" dirty="0">
                <a:latin typeface="Cambria"/>
                <a:cs typeface="Cambria"/>
              </a:rPr>
              <a:t>du</a:t>
            </a:r>
            <a:r>
              <a:rPr sz="2400" b="1" spc="-190" dirty="0">
                <a:latin typeface="Cambria"/>
                <a:cs typeface="Cambria"/>
              </a:rPr>
              <a:t>k</a:t>
            </a:r>
            <a:r>
              <a:rPr sz="2400" b="1" spc="-90" dirty="0">
                <a:latin typeface="Cambria"/>
                <a:cs typeface="Cambria"/>
              </a:rPr>
              <a:t>t</a:t>
            </a:r>
            <a:r>
              <a:rPr sz="2400" b="1" spc="-145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v</a:t>
            </a:r>
            <a:r>
              <a:rPr sz="2400" b="1" spc="-110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t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75" dirty="0">
                <a:latin typeface="Cambria"/>
                <a:cs typeface="Cambria"/>
              </a:rPr>
              <a:t>s </a:t>
            </a:r>
            <a:r>
              <a:rPr sz="2400" b="1" spc="-160" dirty="0">
                <a:latin typeface="Cambria"/>
                <a:cs typeface="Cambria"/>
              </a:rPr>
              <a:t>m</a:t>
            </a:r>
            <a:r>
              <a:rPr sz="2400" b="1" spc="-120" dirty="0">
                <a:latin typeface="Cambria"/>
                <a:cs typeface="Cambria"/>
              </a:rPr>
              <a:t>u</a:t>
            </a:r>
            <a:r>
              <a:rPr sz="2400" b="1" spc="-95" dirty="0">
                <a:latin typeface="Cambria"/>
                <a:cs typeface="Cambria"/>
              </a:rPr>
              <a:t>l</a:t>
            </a:r>
            <a:r>
              <a:rPr sz="2400" b="1" spc="-75" dirty="0">
                <a:latin typeface="Cambria"/>
                <a:cs typeface="Cambria"/>
              </a:rPr>
              <a:t>t</a:t>
            </a:r>
            <a:r>
              <a:rPr sz="2400" b="1" spc="-110" dirty="0">
                <a:latin typeface="Cambria"/>
                <a:cs typeface="Cambria"/>
              </a:rPr>
              <a:t>i</a:t>
            </a:r>
            <a:r>
              <a:rPr sz="2400" b="1" spc="-105" dirty="0">
                <a:latin typeface="Cambria"/>
                <a:cs typeface="Cambria"/>
              </a:rPr>
              <a:t>f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190" dirty="0">
                <a:latin typeface="Cambria"/>
                <a:cs typeface="Cambria"/>
              </a:rPr>
              <a:t>k</a:t>
            </a:r>
            <a:r>
              <a:rPr sz="2400" b="1" spc="-100" dirty="0">
                <a:latin typeface="Cambria"/>
                <a:cs typeface="Cambria"/>
              </a:rPr>
              <a:t>t</a:t>
            </a:r>
            <a:r>
              <a:rPr sz="2400" b="1" spc="-125" dirty="0">
                <a:latin typeface="Cambria"/>
                <a:cs typeface="Cambria"/>
              </a:rPr>
              <a:t>o</a:t>
            </a:r>
            <a:r>
              <a:rPr sz="2400" b="1" spc="-114" dirty="0">
                <a:latin typeface="Cambria"/>
                <a:cs typeface="Cambria"/>
              </a:rPr>
              <a:t>r</a:t>
            </a:r>
            <a:r>
              <a:rPr sz="2400" b="1" spc="-70" dirty="0">
                <a:latin typeface="Cambria"/>
                <a:cs typeface="Cambria"/>
              </a:rPr>
              <a:t> </a:t>
            </a:r>
            <a:r>
              <a:rPr sz="2400" b="1" spc="-100" dirty="0">
                <a:latin typeface="Cambria"/>
                <a:cs typeface="Cambria"/>
              </a:rPr>
              <a:t>s</a:t>
            </a:r>
            <a:r>
              <a:rPr sz="2400" b="1" spc="-65" dirty="0">
                <a:latin typeface="Cambria"/>
                <a:cs typeface="Cambria"/>
              </a:rPr>
              <a:t>i</a:t>
            </a:r>
            <a:r>
              <a:rPr sz="2400" b="1" spc="-90" dirty="0">
                <a:latin typeface="Cambria"/>
                <a:cs typeface="Cambria"/>
              </a:rPr>
              <a:t>s</a:t>
            </a:r>
            <a:r>
              <a:rPr sz="2400" b="1" spc="-100" dirty="0">
                <a:latin typeface="Cambria"/>
                <a:cs typeface="Cambria"/>
              </a:rPr>
              <a:t>t</a:t>
            </a:r>
            <a:r>
              <a:rPr sz="2400" b="1" spc="-125" dirty="0">
                <a:latin typeface="Cambria"/>
                <a:cs typeface="Cambria"/>
              </a:rPr>
              <a:t>e</a:t>
            </a:r>
            <a:r>
              <a:rPr sz="2400" b="1" spc="-140" dirty="0">
                <a:latin typeface="Cambria"/>
                <a:cs typeface="Cambria"/>
              </a:rPr>
              <a:t>m</a:t>
            </a:r>
            <a:r>
              <a:rPr sz="2400" b="1" spc="-90" dirty="0">
                <a:latin typeface="Cambria"/>
                <a:cs typeface="Cambria"/>
              </a:rPr>
              <a:t> </a:t>
            </a:r>
            <a:r>
              <a:rPr sz="2400" b="1" spc="-120" dirty="0">
                <a:latin typeface="Cambria"/>
                <a:cs typeface="Cambria"/>
              </a:rPr>
              <a:t>b</a:t>
            </a:r>
            <a:r>
              <a:rPr sz="2400" b="1" spc="-125" dirty="0">
                <a:latin typeface="Cambria"/>
                <a:cs typeface="Cambria"/>
              </a:rPr>
              <a:t>ar</a:t>
            </a:r>
            <a:r>
              <a:rPr sz="2400" b="1" spc="-110" dirty="0">
                <a:latin typeface="Cambria"/>
                <a:cs typeface="Cambria"/>
              </a:rPr>
              <a:t>u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826265" y="4519295"/>
            <a:ext cx="253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=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65765" y="4290695"/>
            <a:ext cx="1771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14</a:t>
            </a:r>
            <a:r>
              <a:rPr sz="2400" spc="-10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judul/hari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86248" y="4519295"/>
            <a:ext cx="26562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8784" algn="l"/>
              </a:tabLst>
            </a:pPr>
            <a:r>
              <a:rPr sz="2400" dirty="0">
                <a:latin typeface="Cambria Math"/>
                <a:cs typeface="Cambria Math"/>
              </a:rPr>
              <a:t>=	</a:t>
            </a:r>
            <a:r>
              <a:rPr sz="2400" spc="-5" dirty="0">
                <a:latin typeface="Cambria Math"/>
                <a:cs typeface="Cambria Math"/>
              </a:rPr>
              <a:t>0,0097</a:t>
            </a:r>
            <a:r>
              <a:rPr sz="2400" spc="-9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judul/Rp.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32625" y="4747894"/>
            <a:ext cx="22371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mbria Math"/>
                <a:cs typeface="Cambria Math"/>
              </a:rPr>
              <a:t>Rp.640</a:t>
            </a:r>
            <a:r>
              <a:rPr sz="2400" spc="-7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+</a:t>
            </a:r>
            <a:r>
              <a:rPr sz="2400" spc="-4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Rp.800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64669" y="5405119"/>
            <a:ext cx="77400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mbria Math"/>
                <a:cs typeface="Cambria Math"/>
              </a:rPr>
              <a:t>Produktivitas multifaktor meningkat </a:t>
            </a:r>
            <a:r>
              <a:rPr sz="2400" spc="-5" dirty="0">
                <a:latin typeface="Cambria Math"/>
                <a:cs typeface="Cambria Math"/>
              </a:rPr>
              <a:t>dari 0,0077 menjadi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0,0097.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30" dirty="0">
                <a:latin typeface="Cambria Math"/>
                <a:cs typeface="Cambria Math"/>
              </a:rPr>
              <a:t>Terjadi</a:t>
            </a:r>
            <a:r>
              <a:rPr sz="2400" spc="-2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peningkatan</a:t>
            </a:r>
            <a:r>
              <a:rPr sz="2400" spc="-5" dirty="0">
                <a:latin typeface="Cambria Math"/>
                <a:cs typeface="Cambria Math"/>
              </a:rPr>
              <a:t> sebesar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1,259</a:t>
            </a:r>
            <a:r>
              <a:rPr sz="2400" dirty="0">
                <a:latin typeface="Cambria Math"/>
                <a:cs typeface="Cambria Math"/>
              </a:rPr>
              <a:t> atau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sebesar </a:t>
            </a:r>
            <a:r>
              <a:rPr sz="2400" dirty="0">
                <a:latin typeface="Cambria Math"/>
                <a:cs typeface="Cambria Math"/>
              </a:rPr>
              <a:t> 25,9%</a:t>
            </a:r>
            <a:r>
              <a:rPr sz="2400" spc="-4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(0,0097/0,0077).</a:t>
            </a:r>
            <a:endParaRPr sz="24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28949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C</a:t>
            </a:r>
            <a:r>
              <a:rPr spc="-204" dirty="0"/>
              <a:t>o</a:t>
            </a:r>
            <a:r>
              <a:rPr spc="-245" dirty="0"/>
              <a:t>n</a:t>
            </a:r>
            <a:r>
              <a:rPr spc="-195" dirty="0"/>
              <a:t>t</a:t>
            </a:r>
            <a:r>
              <a:rPr spc="-220" dirty="0"/>
              <a:t>o</a:t>
            </a:r>
            <a:r>
              <a:rPr spc="-200" dirty="0"/>
              <a:t>h</a:t>
            </a:r>
            <a:r>
              <a:rPr spc="-114" dirty="0"/>
              <a:t> </a:t>
            </a:r>
            <a:r>
              <a:rPr spc="-35" dirty="0"/>
              <a:t>#</a:t>
            </a:r>
            <a:r>
              <a:rPr spc="-210" dirty="0"/>
              <a:t>2</a:t>
            </a:r>
            <a:r>
              <a:rPr spc="-150" dirty="0"/>
              <a:t>.3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1008" y="2004720"/>
            <a:ext cx="7919720" cy="38658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Cambria Math"/>
                <a:cs typeface="Cambria Math"/>
              </a:rPr>
              <a:t>Sebuah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produsen</a:t>
            </a:r>
            <a:r>
              <a:rPr sz="2200" spc="-5" dirty="0">
                <a:latin typeface="Cambria Math"/>
                <a:cs typeface="Cambria Math"/>
              </a:rPr>
              <a:t> peti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dengan</a:t>
            </a:r>
            <a:r>
              <a:rPr sz="2200" spc="-5" dirty="0">
                <a:latin typeface="Cambria Math"/>
                <a:cs typeface="Cambria Math"/>
              </a:rPr>
              <a:t> sumber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25" dirty="0">
                <a:latin typeface="Cambria Math"/>
                <a:cs typeface="Cambria Math"/>
              </a:rPr>
              <a:t>daya</a:t>
            </a:r>
            <a:r>
              <a:rPr sz="2200" spc="-2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yang</a:t>
            </a:r>
            <a:r>
              <a:rPr sz="2200" spc="-10" dirty="0">
                <a:latin typeface="Cambria Math"/>
                <a:cs typeface="Cambria Math"/>
              </a:rPr>
              <a:t> </a:t>
            </a:r>
            <a:r>
              <a:rPr sz="2200" dirty="0">
                <a:latin typeface="Cambria Math"/>
                <a:cs typeface="Cambria Math"/>
              </a:rPr>
              <a:t>ada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sekarang </a:t>
            </a:r>
            <a:r>
              <a:rPr sz="2200" spc="-5" dirty="0">
                <a:latin typeface="Cambria Math"/>
                <a:cs typeface="Cambria Math"/>
              </a:rPr>
              <a:t> dapat </a:t>
            </a:r>
            <a:r>
              <a:rPr sz="2200" spc="-10" dirty="0">
                <a:latin typeface="Cambria Math"/>
                <a:cs typeface="Cambria Math"/>
              </a:rPr>
              <a:t>memproduksi 240 </a:t>
            </a:r>
            <a:r>
              <a:rPr sz="2200" spc="-5" dirty="0">
                <a:latin typeface="Cambria Math"/>
                <a:cs typeface="Cambria Math"/>
              </a:rPr>
              <a:t>peti </a:t>
            </a:r>
            <a:r>
              <a:rPr sz="2200" dirty="0">
                <a:latin typeface="Cambria Math"/>
                <a:cs typeface="Cambria Math"/>
              </a:rPr>
              <a:t>dari </a:t>
            </a:r>
            <a:r>
              <a:rPr sz="2200" spc="-5" dirty="0">
                <a:latin typeface="Cambria Math"/>
                <a:cs typeface="Cambria Math"/>
              </a:rPr>
              <a:t>100 batang (btg) pohon. Baru- 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baru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ini,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produsen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tersebut</a:t>
            </a:r>
            <a:r>
              <a:rPr sz="2200" spc="-5" dirty="0">
                <a:latin typeface="Cambria Math"/>
                <a:cs typeface="Cambria Math"/>
              </a:rPr>
              <a:t> membeli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pohon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sebanyak</a:t>
            </a:r>
            <a:r>
              <a:rPr sz="2200" spc="45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100 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btg/hari, </a:t>
            </a:r>
            <a:r>
              <a:rPr sz="2200" dirty="0">
                <a:latin typeface="Cambria Math"/>
                <a:cs typeface="Cambria Math"/>
              </a:rPr>
              <a:t>dan </a:t>
            </a:r>
            <a:r>
              <a:rPr sz="2200" spc="-5" dirty="0">
                <a:latin typeface="Cambria Math"/>
                <a:cs typeface="Cambria Math"/>
              </a:rPr>
              <a:t>setiap batang (btg) </a:t>
            </a:r>
            <a:r>
              <a:rPr sz="2200" spc="-10" dirty="0">
                <a:latin typeface="Cambria Math"/>
                <a:cs typeface="Cambria Math"/>
              </a:rPr>
              <a:t>membutuhkan </a:t>
            </a:r>
            <a:r>
              <a:rPr sz="2200" spc="-5" dirty="0">
                <a:latin typeface="Cambria Math"/>
                <a:cs typeface="Cambria Math"/>
              </a:rPr>
              <a:t>3 jam </a:t>
            </a:r>
            <a:r>
              <a:rPr sz="2200" spc="-10" dirty="0">
                <a:latin typeface="Cambria Math"/>
                <a:cs typeface="Cambria Math"/>
              </a:rPr>
              <a:t>kerja </a:t>
            </a:r>
            <a:r>
              <a:rPr sz="2200" spc="10" dirty="0">
                <a:latin typeface="Cambria Math"/>
                <a:cs typeface="Cambria Math"/>
              </a:rPr>
              <a:t>(jk). </a:t>
            </a:r>
            <a:r>
              <a:rPr sz="2200" spc="1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Produsen</a:t>
            </a:r>
            <a:r>
              <a:rPr sz="2200" spc="-5" dirty="0">
                <a:latin typeface="Cambria Math"/>
                <a:cs typeface="Cambria Math"/>
              </a:rPr>
              <a:t> berpendapat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20" dirty="0">
                <a:latin typeface="Cambria Math"/>
                <a:cs typeface="Cambria Math"/>
              </a:rPr>
              <a:t>bahwa</a:t>
            </a:r>
            <a:r>
              <a:rPr sz="2200" spc="-1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jika</a:t>
            </a:r>
            <a:r>
              <a:rPr sz="2200" spc="-5" dirty="0">
                <a:latin typeface="Cambria Math"/>
                <a:cs typeface="Cambria Math"/>
              </a:rPr>
              <a:t> dengan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memperkerjakan </a:t>
            </a:r>
            <a:r>
              <a:rPr sz="2200" spc="-5" dirty="0">
                <a:latin typeface="Cambria Math"/>
                <a:cs typeface="Cambria Math"/>
              </a:rPr>
              <a:t> pembeli </a:t>
            </a:r>
            <a:r>
              <a:rPr sz="2200" spc="-10" dirty="0">
                <a:latin typeface="Cambria Math"/>
                <a:cs typeface="Cambria Math"/>
              </a:rPr>
              <a:t>profesional </a:t>
            </a:r>
            <a:r>
              <a:rPr sz="2200" spc="-15" dirty="0">
                <a:latin typeface="Cambria Math"/>
                <a:cs typeface="Cambria Math"/>
              </a:rPr>
              <a:t>yang </a:t>
            </a:r>
            <a:r>
              <a:rPr sz="2200" dirty="0">
                <a:latin typeface="Cambria Math"/>
                <a:cs typeface="Cambria Math"/>
              </a:rPr>
              <a:t>dapat </a:t>
            </a:r>
            <a:r>
              <a:rPr sz="2200" spc="-5" dirty="0">
                <a:latin typeface="Cambria Math"/>
                <a:cs typeface="Cambria Math"/>
              </a:rPr>
              <a:t>membeli </a:t>
            </a:r>
            <a:r>
              <a:rPr sz="2200" spc="-10" dirty="0">
                <a:latin typeface="Cambria Math"/>
                <a:cs typeface="Cambria Math"/>
              </a:rPr>
              <a:t>pohon dengan kualitas 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20" dirty="0">
                <a:latin typeface="Cambria Math"/>
                <a:cs typeface="Cambria Math"/>
              </a:rPr>
              <a:t>yang</a:t>
            </a:r>
            <a:r>
              <a:rPr sz="2200" spc="-1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lebih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baik</a:t>
            </a:r>
            <a:r>
              <a:rPr sz="2200" spc="-5" dirty="0">
                <a:latin typeface="Cambria Math"/>
                <a:cs typeface="Cambria Math"/>
              </a:rPr>
              <a:t> namun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dengan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harga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yang</a:t>
            </a:r>
            <a:r>
              <a:rPr sz="2200" spc="-1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sama,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20" dirty="0">
                <a:latin typeface="Cambria Math"/>
                <a:cs typeface="Cambria Math"/>
              </a:rPr>
              <a:t>produksinya </a:t>
            </a:r>
            <a:r>
              <a:rPr sz="2200" spc="-1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dapat </a:t>
            </a:r>
            <a:r>
              <a:rPr sz="2200" spc="-10" dirty="0">
                <a:latin typeface="Cambria Math"/>
                <a:cs typeface="Cambria Math"/>
              </a:rPr>
              <a:t>meningkat hingga 260 </a:t>
            </a:r>
            <a:r>
              <a:rPr sz="2200" spc="-5" dirty="0">
                <a:latin typeface="Cambria Math"/>
                <a:cs typeface="Cambria Math"/>
              </a:rPr>
              <a:t>peti </a:t>
            </a:r>
            <a:r>
              <a:rPr sz="2200" dirty="0">
                <a:latin typeface="Cambria Math"/>
                <a:cs typeface="Cambria Math"/>
              </a:rPr>
              <a:t>dari </a:t>
            </a:r>
            <a:r>
              <a:rPr sz="2200" spc="-10" dirty="0">
                <a:latin typeface="Cambria Math"/>
                <a:cs typeface="Cambria Math"/>
              </a:rPr>
              <a:t>100 </a:t>
            </a:r>
            <a:r>
              <a:rPr sz="2200" spc="-5" dirty="0">
                <a:latin typeface="Cambria Math"/>
                <a:cs typeface="Cambria Math"/>
              </a:rPr>
              <a:t>batang </a:t>
            </a:r>
            <a:r>
              <a:rPr sz="2200" spc="-10" dirty="0">
                <a:latin typeface="Cambria Math"/>
                <a:cs typeface="Cambria Math"/>
              </a:rPr>
              <a:t>(btg), </a:t>
            </a:r>
            <a:r>
              <a:rPr sz="2200" spc="-5" dirty="0">
                <a:latin typeface="Cambria Math"/>
                <a:cs typeface="Cambria Math"/>
              </a:rPr>
              <a:t>dengan 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tambahan</a:t>
            </a:r>
            <a:r>
              <a:rPr sz="2200" spc="1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8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jam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kerja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200" dirty="0">
                <a:latin typeface="Cambria Math"/>
                <a:cs typeface="Cambria Math"/>
              </a:rPr>
              <a:t>(jk)/hari.</a:t>
            </a:r>
            <a:endParaRPr sz="2200">
              <a:latin typeface="Cambria Math"/>
              <a:cs typeface="Cambria Math"/>
            </a:endParaRPr>
          </a:p>
          <a:p>
            <a:pPr marL="12700" marR="8890" algn="just">
              <a:lnSpc>
                <a:spcPct val="100000"/>
              </a:lnSpc>
              <a:spcBef>
                <a:spcPts val="1200"/>
              </a:spcBef>
            </a:pPr>
            <a:r>
              <a:rPr sz="2200" spc="-10" dirty="0">
                <a:latin typeface="Cambria Math"/>
                <a:cs typeface="Cambria Math"/>
              </a:rPr>
              <a:t>Dampak </a:t>
            </a:r>
            <a:r>
              <a:rPr sz="2200" spc="-5" dirty="0">
                <a:latin typeface="Cambria Math"/>
                <a:cs typeface="Cambria Math"/>
              </a:rPr>
              <a:t>apa </a:t>
            </a:r>
            <a:r>
              <a:rPr sz="2200" spc="-20" dirty="0">
                <a:latin typeface="Cambria Math"/>
                <a:cs typeface="Cambria Math"/>
              </a:rPr>
              <a:t>yang </a:t>
            </a:r>
            <a:r>
              <a:rPr sz="2200" spc="-10" dirty="0">
                <a:latin typeface="Cambria Math"/>
                <a:cs typeface="Cambria Math"/>
              </a:rPr>
              <a:t>akan terjadi </a:t>
            </a:r>
            <a:r>
              <a:rPr sz="2200" spc="-5" dirty="0">
                <a:latin typeface="Cambria Math"/>
                <a:cs typeface="Cambria Math"/>
              </a:rPr>
              <a:t>pada </a:t>
            </a:r>
            <a:r>
              <a:rPr sz="2200" spc="-10" dirty="0">
                <a:latin typeface="Cambria Math"/>
                <a:cs typeface="Cambria Math"/>
              </a:rPr>
              <a:t>produktivitas </a:t>
            </a:r>
            <a:r>
              <a:rPr sz="2200" spc="-15" dirty="0">
                <a:latin typeface="Cambria Math"/>
                <a:cs typeface="Cambria Math"/>
              </a:rPr>
              <a:t>(yang </a:t>
            </a:r>
            <a:r>
              <a:rPr sz="2200" spc="-10" dirty="0">
                <a:latin typeface="Cambria Math"/>
                <a:cs typeface="Cambria Math"/>
              </a:rPr>
              <a:t>diukur </a:t>
            </a:r>
            <a:r>
              <a:rPr sz="2200" spc="-5" dirty="0">
                <a:latin typeface="Cambria Math"/>
                <a:cs typeface="Cambria Math"/>
              </a:rPr>
              <a:t> dalam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peti/jk)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jika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pembeli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profesional</a:t>
            </a:r>
            <a:r>
              <a:rPr sz="2200" spc="3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ini</a:t>
            </a:r>
            <a:r>
              <a:rPr sz="2200" spc="1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dipekerjakan?</a:t>
            </a:r>
            <a:endParaRPr sz="22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18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1008" y="711200"/>
            <a:ext cx="32010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5" dirty="0"/>
              <a:t>J</a:t>
            </a:r>
            <a:r>
              <a:rPr spc="-290" dirty="0"/>
              <a:t>a</a:t>
            </a:r>
            <a:r>
              <a:rPr spc="-240" dirty="0"/>
              <a:t>w</a:t>
            </a:r>
            <a:r>
              <a:rPr spc="-245" dirty="0"/>
              <a:t>aba</a:t>
            </a:r>
            <a:r>
              <a:rPr spc="-200" dirty="0"/>
              <a:t>n</a:t>
            </a:r>
            <a:r>
              <a:rPr spc="-120" dirty="0"/>
              <a:t> </a:t>
            </a:r>
            <a:r>
              <a:rPr spc="-35" dirty="0"/>
              <a:t>#</a:t>
            </a:r>
            <a:r>
              <a:rPr spc="-210" dirty="0"/>
              <a:t>2</a:t>
            </a:r>
            <a:r>
              <a:rPr spc="-150" dirty="0"/>
              <a:t>.3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8919" y="3268979"/>
            <a:ext cx="167639" cy="6705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6842759" y="3302507"/>
            <a:ext cx="2771140" cy="17145"/>
          </a:xfrm>
          <a:custGeom>
            <a:avLst/>
            <a:gdLst/>
            <a:ahLst/>
            <a:cxnLst/>
            <a:rect l="l" t="t" r="r" b="b"/>
            <a:pathLst>
              <a:path w="2771140" h="17145">
                <a:moveTo>
                  <a:pt x="2770631" y="0"/>
                </a:moveTo>
                <a:lnTo>
                  <a:pt x="0" y="0"/>
                </a:lnTo>
                <a:lnTo>
                  <a:pt x="0" y="16763"/>
                </a:lnTo>
                <a:lnTo>
                  <a:pt x="2770631" y="16763"/>
                </a:lnTo>
                <a:lnTo>
                  <a:pt x="2770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7802879" y="3034284"/>
            <a:ext cx="411480" cy="151130"/>
            <a:chOff x="7802879" y="3034284"/>
            <a:chExt cx="411480" cy="15113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02879" y="3034284"/>
              <a:ext cx="121920" cy="1508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40039" y="3034284"/>
              <a:ext cx="274319" cy="150875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75319" y="3034284"/>
            <a:ext cx="396239" cy="201167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386839" y="3201924"/>
            <a:ext cx="1386840" cy="184785"/>
            <a:chOff x="1386839" y="3201924"/>
            <a:chExt cx="1386840" cy="18478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52599" y="3201924"/>
              <a:ext cx="1021079" cy="1844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86839" y="3218688"/>
              <a:ext cx="350519" cy="167639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34639" y="3201924"/>
            <a:ext cx="777239" cy="23469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72839" y="3201924"/>
            <a:ext cx="761999" cy="23469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80559" y="3201924"/>
            <a:ext cx="838199" cy="234695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5364479" y="3201924"/>
            <a:ext cx="1173480" cy="234950"/>
            <a:chOff x="5364479" y="3201924"/>
            <a:chExt cx="1173480" cy="234950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30239" y="3201924"/>
              <a:ext cx="472439" cy="1844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17919" y="3201924"/>
              <a:ext cx="320039" cy="1844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64479" y="3268980"/>
              <a:ext cx="350519" cy="167639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6858000" y="3369564"/>
            <a:ext cx="502920" cy="234950"/>
            <a:chOff x="6858000" y="3369564"/>
            <a:chExt cx="502920" cy="234950"/>
          </a:xfrm>
        </p:grpSpPr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58000" y="3369564"/>
              <a:ext cx="91439" cy="23469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64679" y="3403092"/>
              <a:ext cx="106679" cy="15087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86600" y="3403092"/>
              <a:ext cx="274319" cy="150875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8229600" y="3369564"/>
            <a:ext cx="960119" cy="234950"/>
            <a:chOff x="8229600" y="3369564"/>
            <a:chExt cx="960119" cy="234950"/>
          </a:xfrm>
        </p:grpSpPr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229600" y="3369564"/>
              <a:ext cx="761999" cy="23469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006840" y="3403092"/>
              <a:ext cx="182879" cy="167639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421879" y="3386328"/>
            <a:ext cx="335279" cy="217932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9250679" y="3386328"/>
            <a:ext cx="363220" cy="218440"/>
            <a:chOff x="9250679" y="3386328"/>
            <a:chExt cx="363220" cy="218440"/>
          </a:xfrm>
        </p:grpSpPr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418319" y="3386328"/>
              <a:ext cx="195072" cy="21793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250679" y="3403092"/>
              <a:ext cx="137159" cy="150875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031479" y="3403092"/>
            <a:ext cx="121920" cy="15087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818119" y="3419856"/>
            <a:ext cx="152400" cy="134112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851408" y="561282"/>
            <a:ext cx="57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.</a:t>
            </a:r>
            <a:endParaRPr sz="1200">
              <a:latin typeface="Cambria Math"/>
              <a:cs typeface="Cambria Math"/>
            </a:endParaRPr>
          </a:p>
        </p:txBody>
      </p:sp>
      <p:pic>
        <p:nvPicPr>
          <p:cNvPr id="33" name="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663439" y="2263139"/>
            <a:ext cx="182879" cy="67056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4922520" y="2296667"/>
            <a:ext cx="1948180" cy="17145"/>
          </a:xfrm>
          <a:custGeom>
            <a:avLst/>
            <a:gdLst/>
            <a:ahLst/>
            <a:cxnLst/>
            <a:rect l="l" t="t" r="r" b="b"/>
            <a:pathLst>
              <a:path w="1948179" h="17144">
                <a:moveTo>
                  <a:pt x="1947671" y="0"/>
                </a:moveTo>
                <a:lnTo>
                  <a:pt x="0" y="0"/>
                </a:lnTo>
                <a:lnTo>
                  <a:pt x="0" y="16763"/>
                </a:lnTo>
                <a:lnTo>
                  <a:pt x="1947671" y="16763"/>
                </a:lnTo>
                <a:lnTo>
                  <a:pt x="19476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5455919" y="2028444"/>
            <a:ext cx="411480" cy="151130"/>
            <a:chOff x="5455919" y="2028444"/>
            <a:chExt cx="411480" cy="151130"/>
          </a:xfrm>
        </p:grpSpPr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455919" y="2028444"/>
              <a:ext cx="121920" cy="15087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593079" y="2028444"/>
              <a:ext cx="274319" cy="150875"/>
            </a:xfrm>
            <a:prstGeom prst="rect">
              <a:avLst/>
            </a:prstGeom>
          </p:spPr>
        </p:pic>
      </p:grpSp>
      <p:pic>
        <p:nvPicPr>
          <p:cNvPr id="38" name="object 3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928359" y="2028444"/>
            <a:ext cx="396239" cy="201167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386839" y="2196084"/>
            <a:ext cx="1386839" cy="184403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834639" y="2196084"/>
            <a:ext cx="777239" cy="234695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672839" y="2196084"/>
            <a:ext cx="944879" cy="234695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394959" y="2380488"/>
            <a:ext cx="335279" cy="217931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217919" y="2380488"/>
            <a:ext cx="652271" cy="217931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4937759" y="2397252"/>
            <a:ext cx="396240" cy="167640"/>
            <a:chOff x="4937759" y="2397252"/>
            <a:chExt cx="396240" cy="167640"/>
          </a:xfrm>
        </p:grpSpPr>
        <p:pic>
          <p:nvPicPr>
            <p:cNvPr id="45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937759" y="2397252"/>
              <a:ext cx="106679" cy="16763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059679" y="2397252"/>
              <a:ext cx="274319" cy="167639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004559" y="2397252"/>
            <a:ext cx="121920" cy="167639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791200" y="2414016"/>
            <a:ext cx="152399" cy="150875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239000" y="1978152"/>
            <a:ext cx="396239" cy="217931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351519" y="2179320"/>
            <a:ext cx="758951" cy="284987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7970519" y="2196084"/>
            <a:ext cx="320039" cy="251459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6979919" y="2246376"/>
            <a:ext cx="182879" cy="100583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726679" y="2246376"/>
            <a:ext cx="182879" cy="100583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223759" y="2279904"/>
            <a:ext cx="426719" cy="50291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239000" y="2380488"/>
            <a:ext cx="396239" cy="201167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19</a:t>
            </a:r>
            <a:endParaRPr sz="1200">
              <a:latin typeface="Cambria"/>
              <a:cs typeface="Cambria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6888479" y="3822192"/>
            <a:ext cx="1249680" cy="599440"/>
            <a:chOff x="6888479" y="3822192"/>
            <a:chExt cx="1249680" cy="599440"/>
          </a:xfrm>
        </p:grpSpPr>
        <p:pic>
          <p:nvPicPr>
            <p:cNvPr id="58" name="object 5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888479" y="3822192"/>
              <a:ext cx="411479" cy="20116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888479" y="4023360"/>
              <a:ext cx="1249679" cy="25603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888479" y="4224528"/>
              <a:ext cx="411479" cy="196595"/>
            </a:xfrm>
            <a:prstGeom prst="rect">
              <a:avLst/>
            </a:prstGeom>
          </p:spPr>
        </p:pic>
      </p:grpSp>
      <p:pic>
        <p:nvPicPr>
          <p:cNvPr id="61" name="object 61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8214359" y="4005072"/>
            <a:ext cx="739139" cy="292607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6629400" y="4078224"/>
            <a:ext cx="182879" cy="109727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6568440" y="4187952"/>
            <a:ext cx="15239" cy="54863"/>
          </a:xfrm>
          <a:prstGeom prst="rect">
            <a:avLst/>
          </a:prstGeom>
        </p:spPr>
      </p:pic>
      <p:sp>
        <p:nvSpPr>
          <p:cNvPr id="64" name="object 64"/>
          <p:cNvSpPr txBox="1"/>
          <p:nvPr/>
        </p:nvSpPr>
        <p:spPr>
          <a:xfrm>
            <a:off x="1461006" y="4659622"/>
            <a:ext cx="81578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mbria Math"/>
                <a:cs typeface="Cambria Math"/>
              </a:rPr>
              <a:t>Dengan</a:t>
            </a:r>
            <a:r>
              <a:rPr sz="1800" spc="-5" dirty="0">
                <a:latin typeface="Cambria Math"/>
                <a:cs typeface="Cambria Math"/>
              </a:rPr>
              <a:t> menggunakan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produktivitas</a:t>
            </a:r>
            <a:r>
              <a:rPr sz="1800" spc="-5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tenaga</a:t>
            </a:r>
            <a:r>
              <a:rPr sz="1800" spc="-5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kerja</a:t>
            </a:r>
            <a:r>
              <a:rPr sz="1800" spc="-5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sekarang</a:t>
            </a:r>
            <a:r>
              <a:rPr sz="1800" spc="-5" dirty="0">
                <a:latin typeface="Cambria Math"/>
                <a:cs typeface="Cambria Math"/>
              </a:rPr>
              <a:t> sebagai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-5" dirty="0">
                <a:latin typeface="Cambria Math"/>
                <a:cs typeface="Cambria Math"/>
              </a:rPr>
              <a:t>dasar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yaitu </a:t>
            </a:r>
            <a:r>
              <a:rPr sz="1800" spc="-5" dirty="0">
                <a:latin typeface="Cambria Math"/>
                <a:cs typeface="Cambria Math"/>
              </a:rPr>
              <a:t> sebesar</a:t>
            </a:r>
            <a:r>
              <a:rPr sz="1800" dirty="0">
                <a:latin typeface="Cambria Math"/>
                <a:cs typeface="Cambria Math"/>
              </a:rPr>
              <a:t> 0,8</a:t>
            </a:r>
            <a:r>
              <a:rPr sz="1800" spc="5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peti/jk,</a:t>
            </a:r>
            <a:r>
              <a:rPr sz="1800" spc="5" dirty="0">
                <a:latin typeface="Cambria Math"/>
                <a:cs typeface="Cambria Math"/>
              </a:rPr>
              <a:t> </a:t>
            </a:r>
            <a:r>
              <a:rPr sz="1800" spc="-5" dirty="0">
                <a:latin typeface="Cambria Math"/>
                <a:cs typeface="Cambria Math"/>
              </a:rPr>
              <a:t>maka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-5" dirty="0">
                <a:latin typeface="Cambria Math"/>
                <a:cs typeface="Cambria Math"/>
              </a:rPr>
              <a:t>terjadi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peningkatan</a:t>
            </a:r>
            <a:r>
              <a:rPr sz="1800" spc="-5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produktivitas</a:t>
            </a:r>
            <a:r>
              <a:rPr sz="1800" spc="-5" dirty="0">
                <a:latin typeface="Cambria Math"/>
                <a:cs typeface="Cambria Math"/>
              </a:rPr>
              <a:t> sebesar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5" dirty="0">
                <a:latin typeface="Cambria Math"/>
                <a:cs typeface="Cambria Math"/>
              </a:rPr>
              <a:t>5,5%</a:t>
            </a:r>
            <a:r>
              <a:rPr sz="1800" spc="10" dirty="0">
                <a:latin typeface="Cambria Math"/>
                <a:cs typeface="Cambria Math"/>
              </a:rPr>
              <a:t> </a:t>
            </a:r>
            <a:r>
              <a:rPr sz="1800" spc="-5" dirty="0">
                <a:latin typeface="Cambria Math"/>
                <a:cs typeface="Cambria Math"/>
              </a:rPr>
              <a:t>jika 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-5" dirty="0">
                <a:latin typeface="Cambria Math"/>
                <a:cs typeface="Cambria Math"/>
              </a:rPr>
              <a:t>menggunakan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pekerja</a:t>
            </a:r>
            <a:r>
              <a:rPr sz="1800" spc="-5" dirty="0">
                <a:latin typeface="Cambria Math"/>
                <a:cs typeface="Cambria Math"/>
              </a:rPr>
              <a:t> dengan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-5" dirty="0">
                <a:latin typeface="Cambria Math"/>
                <a:cs typeface="Cambria Math"/>
              </a:rPr>
              <a:t>pembeli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profesional</a:t>
            </a:r>
            <a:r>
              <a:rPr sz="1800" spc="-5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yang</a:t>
            </a:r>
            <a:r>
              <a:rPr sz="1800" spc="-5" dirty="0">
                <a:latin typeface="Cambria Math"/>
                <a:cs typeface="Cambria Math"/>
              </a:rPr>
              <a:t> memiliki</a:t>
            </a:r>
            <a:r>
              <a:rPr sz="1800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produktivitas </a:t>
            </a:r>
            <a:r>
              <a:rPr sz="1800" spc="-5" dirty="0">
                <a:latin typeface="Cambria Math"/>
                <a:cs typeface="Cambria Math"/>
              </a:rPr>
              <a:t> </a:t>
            </a:r>
            <a:r>
              <a:rPr sz="1800" spc="-10" dirty="0">
                <a:latin typeface="Cambria Math"/>
                <a:cs typeface="Cambria Math"/>
              </a:rPr>
              <a:t>sebesar</a:t>
            </a:r>
            <a:r>
              <a:rPr sz="1800" spc="5" dirty="0">
                <a:latin typeface="Cambria Math"/>
                <a:cs typeface="Cambria Math"/>
              </a:rPr>
              <a:t> </a:t>
            </a:r>
            <a:r>
              <a:rPr sz="1800" spc="-5" dirty="0">
                <a:latin typeface="Cambria Math"/>
                <a:cs typeface="Cambria Math"/>
              </a:rPr>
              <a:t>0,844</a:t>
            </a:r>
            <a:r>
              <a:rPr sz="1800" spc="20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peti/jk.</a:t>
            </a:r>
            <a:endParaRPr sz="1800">
              <a:latin typeface="Cambria Math"/>
              <a:cs typeface="Cambria Math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1554479" y="6022848"/>
            <a:ext cx="2212975" cy="297180"/>
            <a:chOff x="1554479" y="6022848"/>
            <a:chExt cx="2212975" cy="297180"/>
          </a:xfrm>
        </p:grpSpPr>
        <p:pic>
          <p:nvPicPr>
            <p:cNvPr id="66" name="object 6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554479" y="6022848"/>
              <a:ext cx="1536191" cy="29717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108959" y="6042660"/>
              <a:ext cx="512063" cy="25755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639311" y="6042660"/>
              <a:ext cx="128015" cy="217931"/>
            </a:xfrm>
            <a:prstGeom prst="rect">
              <a:avLst/>
            </a:prstGeom>
          </p:spPr>
        </p:pic>
      </p:grpSp>
      <p:grpSp>
        <p:nvGrpSpPr>
          <p:cNvPr id="69" name="object 69"/>
          <p:cNvGrpSpPr/>
          <p:nvPr/>
        </p:nvGrpSpPr>
        <p:grpSpPr>
          <a:xfrm>
            <a:off x="7004303" y="6022848"/>
            <a:ext cx="731520" cy="297180"/>
            <a:chOff x="7004303" y="6022848"/>
            <a:chExt cx="731520" cy="297180"/>
          </a:xfrm>
        </p:grpSpPr>
        <p:pic>
          <p:nvPicPr>
            <p:cNvPr id="70" name="object 7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388351" y="6022848"/>
              <a:ext cx="347471" cy="29717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004303" y="6042660"/>
              <a:ext cx="365759" cy="257556"/>
            </a:xfrm>
            <a:prstGeom prst="rect">
              <a:avLst/>
            </a:prstGeom>
          </p:spPr>
        </p:pic>
      </p:grpSp>
      <p:pic>
        <p:nvPicPr>
          <p:cNvPr id="72" name="object 72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4443983" y="6042660"/>
            <a:ext cx="1499615" cy="277367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6016751" y="6042660"/>
            <a:ext cx="932687" cy="217931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3840479" y="6082284"/>
            <a:ext cx="530351" cy="178307"/>
          </a:xfrm>
          <a:prstGeom prst="rect">
            <a:avLst/>
          </a:prstGeom>
        </p:spPr>
      </p:pic>
      <p:sp>
        <p:nvSpPr>
          <p:cNvPr id="76" name="object 7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76282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</a:t>
            </a:r>
            <a:r>
              <a:rPr spc="-220" dirty="0"/>
              <a:t>e</a:t>
            </a:r>
            <a:r>
              <a:rPr spc="-245" dirty="0"/>
              <a:t>n</a:t>
            </a:r>
            <a:r>
              <a:rPr spc="-195" dirty="0"/>
              <a:t>g</a:t>
            </a:r>
            <a:r>
              <a:rPr spc="-245" dirty="0"/>
              <a:t>a</a:t>
            </a:r>
            <a:r>
              <a:rPr spc="-320" dirty="0"/>
              <a:t>m</a:t>
            </a:r>
            <a:r>
              <a:rPr spc="-254" dirty="0"/>
              <a:t>b</a:t>
            </a:r>
            <a:r>
              <a:rPr spc="-190" dirty="0"/>
              <a:t>i</a:t>
            </a:r>
            <a:r>
              <a:rPr spc="-180" dirty="0"/>
              <a:t>l</a:t>
            </a:r>
            <a:r>
              <a:rPr spc="-245" dirty="0"/>
              <a:t>a</a:t>
            </a:r>
            <a:r>
              <a:rPr spc="-200" dirty="0"/>
              <a:t>n</a:t>
            </a:r>
            <a:r>
              <a:rPr spc="-110" dirty="0"/>
              <a:t> </a:t>
            </a:r>
            <a:r>
              <a:rPr spc="-360" dirty="0"/>
              <a:t>K</a:t>
            </a:r>
            <a:r>
              <a:rPr spc="-220" dirty="0"/>
              <a:t>e</a:t>
            </a:r>
            <a:r>
              <a:rPr spc="-229" dirty="0"/>
              <a:t>p</a:t>
            </a:r>
            <a:r>
              <a:rPr spc="-250" dirty="0"/>
              <a:t>u</a:t>
            </a:r>
            <a:r>
              <a:rPr spc="-160" dirty="0"/>
              <a:t>t</a:t>
            </a:r>
            <a:r>
              <a:rPr spc="-250" dirty="0"/>
              <a:t>u</a:t>
            </a:r>
            <a:r>
              <a:rPr spc="-155" dirty="0"/>
              <a:t>s</a:t>
            </a:r>
            <a:r>
              <a:rPr spc="-245" dirty="0"/>
              <a:t>a</a:t>
            </a:r>
            <a:r>
              <a:rPr spc="-200" dirty="0"/>
              <a:t>n</a:t>
            </a:r>
            <a:r>
              <a:rPr spc="-114" dirty="0"/>
              <a:t> </a:t>
            </a:r>
            <a:r>
              <a:rPr spc="-235" dirty="0"/>
              <a:t>O</a:t>
            </a:r>
            <a:r>
              <a:rPr spc="-220" dirty="0"/>
              <a:t>pe</a:t>
            </a:r>
            <a:r>
              <a:rPr spc="-315" dirty="0"/>
              <a:t>r</a:t>
            </a:r>
            <a:r>
              <a:rPr spc="-245" dirty="0"/>
              <a:t>a</a:t>
            </a:r>
            <a:r>
              <a:rPr spc="-165" dirty="0"/>
              <a:t>s</a:t>
            </a:r>
            <a:r>
              <a:rPr spc="-160" dirty="0"/>
              <a:t>i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2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4055" y="1944115"/>
            <a:ext cx="7993380" cy="458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 algn="just">
              <a:lnSpc>
                <a:spcPct val="110000"/>
              </a:lnSpc>
              <a:spcBef>
                <a:spcPts val="100"/>
              </a:spcBef>
              <a:buClr>
                <a:srgbClr val="BF4F4D"/>
              </a:buClr>
              <a:buSzPct val="58333"/>
              <a:buFont typeface="Wingdings"/>
              <a:buChar char=""/>
              <a:tabLst>
                <a:tab pos="332740" algn="l"/>
              </a:tabLst>
            </a:pPr>
            <a:r>
              <a:rPr sz="2400" spc="-5" dirty="0">
                <a:latin typeface="Cambria Math"/>
                <a:cs typeface="Cambria Math"/>
              </a:rPr>
              <a:t>Merupakan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elemen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penting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dalam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25" dirty="0">
                <a:latin typeface="Cambria Math"/>
                <a:cs typeface="Cambria Math"/>
              </a:rPr>
              <a:t>MO,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karena</a:t>
            </a:r>
            <a:r>
              <a:rPr sz="2400" spc="-5" dirty="0">
                <a:latin typeface="Cambria Math"/>
                <a:cs typeface="Cambria Math"/>
              </a:rPr>
              <a:t> semua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pimpinan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produksi/operasi</a:t>
            </a:r>
            <a:r>
              <a:rPr sz="2400" spc="-5" dirty="0">
                <a:latin typeface="Cambria Math"/>
                <a:cs typeface="Cambria Math"/>
              </a:rPr>
              <a:t> harus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membuat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keputusan 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yang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efektif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efisien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terhadap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pelaksanaan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operasi.</a:t>
            </a:r>
            <a:endParaRPr sz="2400">
              <a:latin typeface="Cambria Math"/>
              <a:cs typeface="Cambria Math"/>
            </a:endParaRPr>
          </a:p>
          <a:p>
            <a:pPr marL="332740" indent="-320040" algn="just">
              <a:lnSpc>
                <a:spcPct val="100000"/>
              </a:lnSpc>
              <a:spcBef>
                <a:spcPts val="885"/>
              </a:spcBef>
              <a:buClr>
                <a:srgbClr val="BF4F4D"/>
              </a:buClr>
              <a:buSzPct val="58333"/>
              <a:buFont typeface="Wingdings"/>
              <a:buChar char=""/>
              <a:tabLst>
                <a:tab pos="332740" algn="l"/>
              </a:tabLst>
            </a:pPr>
            <a:r>
              <a:rPr sz="2400" spc="-10" dirty="0">
                <a:latin typeface="Cambria Math"/>
                <a:cs typeface="Cambria Math"/>
              </a:rPr>
              <a:t>Proses</a:t>
            </a:r>
            <a:r>
              <a:rPr sz="2400" spc="-3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pengambilan</a:t>
            </a:r>
            <a:r>
              <a:rPr sz="2400" spc="-2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keputusan:</a:t>
            </a:r>
            <a:endParaRPr sz="24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890"/>
              </a:spcBef>
            </a:pPr>
            <a:r>
              <a:rPr sz="1650" spc="-45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650" spc="19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Perumusan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Masalah</a:t>
            </a:r>
            <a:endParaRPr sz="24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890"/>
              </a:spcBef>
            </a:pPr>
            <a:r>
              <a:rPr sz="1650" spc="-45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650" spc="21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Pengembangan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alternatif-alternatif</a:t>
            </a:r>
            <a:endParaRPr sz="24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885"/>
              </a:spcBef>
            </a:pPr>
            <a:r>
              <a:rPr sz="1650" spc="-45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650" spc="200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Evaluasi</a:t>
            </a:r>
            <a:r>
              <a:rPr sz="2400" spc="-3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alternatif-alternatif</a:t>
            </a:r>
            <a:endParaRPr sz="24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890"/>
              </a:spcBef>
            </a:pPr>
            <a:r>
              <a:rPr sz="1650" spc="-45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650" spc="21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Pemilihan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alternatif</a:t>
            </a:r>
            <a:r>
              <a:rPr sz="2400" spc="-4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terbaik</a:t>
            </a:r>
            <a:endParaRPr sz="24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885"/>
              </a:spcBef>
            </a:pPr>
            <a:r>
              <a:rPr sz="1650" spc="-45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650" spc="200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Implementasi</a:t>
            </a:r>
            <a:r>
              <a:rPr sz="2400" spc="-10" dirty="0">
                <a:latin typeface="Cambria Math"/>
                <a:cs typeface="Cambria Math"/>
              </a:rPr>
              <a:t> keputusan</a:t>
            </a:r>
            <a:endParaRPr sz="24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890"/>
              </a:spcBef>
            </a:pPr>
            <a:r>
              <a:rPr sz="1650" spc="-45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650" spc="19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Evaluasi</a:t>
            </a:r>
            <a:r>
              <a:rPr sz="2400" spc="-3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hasil-hasil</a:t>
            </a:r>
            <a:endParaRPr sz="24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28949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C</a:t>
            </a:r>
            <a:r>
              <a:rPr spc="-204" dirty="0"/>
              <a:t>o</a:t>
            </a:r>
            <a:r>
              <a:rPr spc="-245" dirty="0"/>
              <a:t>n</a:t>
            </a:r>
            <a:r>
              <a:rPr spc="-195" dirty="0"/>
              <a:t>t</a:t>
            </a:r>
            <a:r>
              <a:rPr spc="-220" dirty="0"/>
              <a:t>o</a:t>
            </a:r>
            <a:r>
              <a:rPr spc="-200" dirty="0"/>
              <a:t>h</a:t>
            </a:r>
            <a:r>
              <a:rPr spc="-114" dirty="0"/>
              <a:t> </a:t>
            </a:r>
            <a:r>
              <a:rPr spc="-35" dirty="0"/>
              <a:t>#</a:t>
            </a:r>
            <a:r>
              <a:rPr spc="-210" dirty="0"/>
              <a:t>2</a:t>
            </a:r>
            <a:r>
              <a:rPr spc="-150" dirty="0"/>
              <a:t>.4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20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4055" y="1976120"/>
            <a:ext cx="7992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70305" algn="l"/>
                <a:tab pos="2511425" algn="l"/>
                <a:tab pos="3319145" algn="l"/>
                <a:tab pos="4384675" algn="l"/>
                <a:tab pos="5078095" algn="l"/>
                <a:tab pos="5478780" algn="l"/>
                <a:tab pos="6887209" algn="l"/>
              </a:tabLst>
            </a:pPr>
            <a:r>
              <a:rPr sz="2400" spc="-5" dirty="0">
                <a:latin typeface="Cambria Math"/>
                <a:cs typeface="Cambria Math"/>
              </a:rPr>
              <a:t>Dengan	mengacu	</a:t>
            </a:r>
            <a:r>
              <a:rPr sz="2400" dirty="0">
                <a:latin typeface="Cambria Math"/>
                <a:cs typeface="Cambria Math"/>
              </a:rPr>
              <a:t>pada	</a:t>
            </a:r>
            <a:r>
              <a:rPr sz="2400" spc="-10" dirty="0">
                <a:latin typeface="Cambria Math"/>
                <a:cs typeface="Cambria Math"/>
              </a:rPr>
              <a:t>contoh	</a:t>
            </a:r>
            <a:r>
              <a:rPr sz="2400" spc="-5" dirty="0">
                <a:latin typeface="Cambria Math"/>
                <a:cs typeface="Cambria Math"/>
              </a:rPr>
              <a:t>soal	</a:t>
            </a:r>
            <a:r>
              <a:rPr sz="2400" dirty="0">
                <a:latin typeface="Cambria Math"/>
                <a:cs typeface="Cambria Math"/>
              </a:rPr>
              <a:t>3,	</a:t>
            </a:r>
            <a:r>
              <a:rPr sz="2400" spc="-10" dirty="0">
                <a:latin typeface="Cambria Math"/>
                <a:cs typeface="Cambria Math"/>
              </a:rPr>
              <a:t>produsen	tersebut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4055" y="2341879"/>
            <a:ext cx="5861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05510" algn="l"/>
                <a:tab pos="2362200" algn="l"/>
                <a:tab pos="3636645" algn="l"/>
              </a:tabLst>
            </a:pPr>
            <a:r>
              <a:rPr sz="2400" spc="-5" dirty="0">
                <a:latin typeface="Cambria Math"/>
                <a:cs typeface="Cambria Math"/>
              </a:rPr>
              <a:t>ingin	meninjau	</a:t>
            </a:r>
            <a:r>
              <a:rPr sz="2400" spc="-10" dirty="0">
                <a:latin typeface="Cambria Math"/>
                <a:cs typeface="Cambria Math"/>
              </a:rPr>
              <a:t>kembali	</a:t>
            </a:r>
            <a:r>
              <a:rPr sz="2400" spc="-15" dirty="0">
                <a:latin typeface="Cambria Math"/>
                <a:cs typeface="Cambria Math"/>
              </a:rPr>
              <a:t>produktivitasnya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64055" y="2341879"/>
            <a:ext cx="6824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69965">
              <a:lnSpc>
                <a:spcPct val="100000"/>
              </a:lnSpc>
              <a:spcBef>
                <a:spcPts val="100"/>
              </a:spcBef>
              <a:tabLst>
                <a:tab pos="1777364" algn="l"/>
                <a:tab pos="3918585" algn="l"/>
                <a:tab pos="6014085" algn="l"/>
              </a:tabLst>
            </a:pPr>
            <a:r>
              <a:rPr sz="2400" spc="-5" dirty="0">
                <a:latin typeface="Cambria Math"/>
                <a:cs typeface="Cambria Math"/>
              </a:rPr>
              <a:t>dari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</a:t>
            </a:r>
            <a:r>
              <a:rPr sz="2400" dirty="0">
                <a:latin typeface="Cambria Math"/>
                <a:cs typeface="Cambria Math"/>
              </a:rPr>
              <a:t>er</a:t>
            </a:r>
            <a:r>
              <a:rPr sz="2400" spc="-5" dirty="0">
                <a:latin typeface="Cambria Math"/>
                <a:cs typeface="Cambria Math"/>
              </a:rPr>
              <a:t>sp</a:t>
            </a:r>
            <a:r>
              <a:rPr sz="2400" dirty="0">
                <a:latin typeface="Cambria Math"/>
                <a:cs typeface="Cambria Math"/>
              </a:rPr>
              <a:t>e</a:t>
            </a:r>
            <a:r>
              <a:rPr sz="2400" spc="-5" dirty="0">
                <a:latin typeface="Cambria Math"/>
                <a:cs typeface="Cambria Math"/>
              </a:rPr>
              <a:t>k</a:t>
            </a:r>
            <a:r>
              <a:rPr sz="2400" dirty="0">
                <a:latin typeface="Cambria Math"/>
                <a:cs typeface="Cambria Math"/>
              </a:rPr>
              <a:t>tif	</a:t>
            </a:r>
            <a:r>
              <a:rPr sz="2400" spc="-5" dirty="0">
                <a:latin typeface="Cambria Math"/>
                <a:cs typeface="Cambria Math"/>
              </a:rPr>
              <a:t>(p</a:t>
            </a:r>
            <a:r>
              <a:rPr sz="2400" spc="-35" dirty="0">
                <a:latin typeface="Cambria Math"/>
                <a:cs typeface="Cambria Math"/>
              </a:rPr>
              <a:t>r</a:t>
            </a:r>
            <a:r>
              <a:rPr sz="2400" spc="-5" dirty="0">
                <a:latin typeface="Cambria Math"/>
                <a:cs typeface="Cambria Math"/>
              </a:rPr>
              <a:t>o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spc="-5" dirty="0">
                <a:latin typeface="Cambria Math"/>
                <a:cs typeface="Cambria Math"/>
              </a:rPr>
              <a:t>k</a:t>
            </a:r>
            <a:r>
              <a:rPr sz="2400" dirty="0">
                <a:latin typeface="Cambria Math"/>
                <a:cs typeface="Cambria Math"/>
              </a:rPr>
              <a:t>t</a:t>
            </a:r>
            <a:r>
              <a:rPr sz="2400" spc="-55" dirty="0">
                <a:latin typeface="Cambria Math"/>
                <a:cs typeface="Cambria Math"/>
              </a:rPr>
              <a:t>i</a:t>
            </a:r>
            <a:r>
              <a:rPr sz="2400" dirty="0">
                <a:latin typeface="Cambria Math"/>
                <a:cs typeface="Cambria Math"/>
              </a:rPr>
              <a:t>vitas	</a:t>
            </a:r>
            <a:r>
              <a:rPr sz="2400" spc="-5" dirty="0">
                <a:latin typeface="Cambria Math"/>
                <a:cs typeface="Cambria Math"/>
              </a:rPr>
              <a:t>m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spc="-5" dirty="0">
                <a:latin typeface="Cambria Math"/>
                <a:cs typeface="Cambria Math"/>
              </a:rPr>
              <a:t>l</a:t>
            </a:r>
            <a:r>
              <a:rPr sz="2400" dirty="0">
                <a:latin typeface="Cambria Math"/>
                <a:cs typeface="Cambria Math"/>
              </a:rPr>
              <a:t>t</a:t>
            </a:r>
            <a:r>
              <a:rPr sz="2400" spc="-10" dirty="0">
                <a:latin typeface="Cambria Math"/>
                <a:cs typeface="Cambria Math"/>
              </a:rPr>
              <a:t>i</a:t>
            </a:r>
            <a:r>
              <a:rPr sz="2400" spc="-20" dirty="0">
                <a:latin typeface="Cambria Math"/>
                <a:cs typeface="Cambria Math"/>
              </a:rPr>
              <a:t>f</a:t>
            </a:r>
            <a:r>
              <a:rPr sz="2400" dirty="0">
                <a:latin typeface="Cambria Math"/>
                <a:cs typeface="Cambria Math"/>
              </a:rPr>
              <a:t>a</a:t>
            </a:r>
            <a:r>
              <a:rPr sz="2400" spc="-5" dirty="0">
                <a:latin typeface="Cambria Math"/>
                <a:cs typeface="Cambria Math"/>
              </a:rPr>
              <a:t>k</a:t>
            </a:r>
            <a:r>
              <a:rPr sz="2400" spc="-25" dirty="0">
                <a:latin typeface="Cambria Math"/>
                <a:cs typeface="Cambria Math"/>
              </a:rPr>
              <a:t>t</a:t>
            </a:r>
            <a:r>
              <a:rPr sz="2400" spc="-5" dirty="0">
                <a:latin typeface="Cambria Math"/>
                <a:cs typeface="Cambria Math"/>
              </a:rPr>
              <a:t>o</a:t>
            </a:r>
            <a:r>
              <a:rPr sz="2400" spc="10" dirty="0">
                <a:latin typeface="Cambria Math"/>
                <a:cs typeface="Cambria Math"/>
              </a:rPr>
              <a:t>r</a:t>
            </a:r>
            <a:r>
              <a:rPr sz="2400" spc="-5" dirty="0">
                <a:latin typeface="Cambria Math"/>
                <a:cs typeface="Cambria Math"/>
              </a:rPr>
              <a:t>)</a:t>
            </a:r>
            <a:r>
              <a:rPr sz="2400" dirty="0">
                <a:latin typeface="Cambria Math"/>
                <a:cs typeface="Cambria Math"/>
              </a:rPr>
              <a:t>.	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dirty="0">
                <a:latin typeface="Cambria Math"/>
                <a:cs typeface="Cambria Math"/>
              </a:rPr>
              <a:t>nt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dirty="0">
                <a:latin typeface="Cambria Math"/>
                <a:cs typeface="Cambria Math"/>
              </a:rPr>
              <a:t>k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96147" y="2341879"/>
            <a:ext cx="11614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mbria Math"/>
                <a:cs typeface="Cambria Math"/>
              </a:rPr>
              <a:t>berbagai</a:t>
            </a:r>
            <a:endParaRPr sz="2400">
              <a:latin typeface="Cambria Math"/>
              <a:cs typeface="Cambria Math"/>
            </a:endParaRPr>
          </a:p>
          <a:p>
            <a:pPr marR="5080" algn="r">
              <a:lnSpc>
                <a:spcPct val="100000"/>
              </a:lnSpc>
            </a:pPr>
            <a:r>
              <a:rPr sz="2400" spc="-5" dirty="0">
                <a:latin typeface="Cambria Math"/>
                <a:cs typeface="Cambria Math"/>
              </a:rPr>
              <a:t>dapat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2668" y="3779520"/>
            <a:ext cx="9142730" cy="3427729"/>
          </a:xfrm>
          <a:custGeom>
            <a:avLst/>
            <a:gdLst/>
            <a:ahLst/>
            <a:cxnLst/>
            <a:rect l="l" t="t" r="r" b="b"/>
            <a:pathLst>
              <a:path w="9142730" h="3427729">
                <a:moveTo>
                  <a:pt x="0" y="3427475"/>
                </a:moveTo>
                <a:lnTo>
                  <a:pt x="9142475" y="3427475"/>
                </a:lnTo>
                <a:lnTo>
                  <a:pt x="9142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64055" y="3073400"/>
            <a:ext cx="799655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Cambria Math"/>
                <a:cs typeface="Cambria Math"/>
              </a:rPr>
              <a:t>melakukannya, </a:t>
            </a:r>
            <a:r>
              <a:rPr sz="2400" spc="-10" dirty="0">
                <a:latin typeface="Cambria Math"/>
                <a:cs typeface="Cambria Math"/>
              </a:rPr>
              <a:t>produsen </a:t>
            </a:r>
            <a:r>
              <a:rPr sz="2400" spc="-5" dirty="0">
                <a:latin typeface="Cambria Math"/>
                <a:cs typeface="Cambria Math"/>
              </a:rPr>
              <a:t>menetapkan </a:t>
            </a:r>
            <a:r>
              <a:rPr sz="2400" spc="-10" dirty="0">
                <a:latin typeface="Cambria Math"/>
                <a:cs typeface="Cambria Math"/>
              </a:rPr>
              <a:t>pekerja, </a:t>
            </a:r>
            <a:r>
              <a:rPr sz="2400" spc="-5" dirty="0">
                <a:latin typeface="Cambria Math"/>
                <a:cs typeface="Cambria Math"/>
              </a:rPr>
              <a:t>modal, energi, </a:t>
            </a:r>
            <a:r>
              <a:rPr sz="2400" spc="-5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penggunaan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material,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serta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memutuskan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untuk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menggunakan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Rupiah</a:t>
            </a:r>
            <a:r>
              <a:rPr sz="2400" spc="-10" dirty="0">
                <a:latin typeface="Cambria Math"/>
                <a:cs typeface="Cambria Math"/>
              </a:rPr>
              <a:t> sebagai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satuan.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40" dirty="0">
                <a:latin typeface="Cambria Math"/>
                <a:cs typeface="Cambria Math"/>
              </a:rPr>
              <a:t>Total</a:t>
            </a:r>
            <a:r>
              <a:rPr sz="2400" spc="-3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jam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kerja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15" dirty="0">
                <a:latin typeface="Cambria Math"/>
                <a:cs typeface="Cambria Math"/>
              </a:rPr>
              <a:t>(jk) </a:t>
            </a:r>
            <a:r>
              <a:rPr sz="2400" spc="2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sekarang</a:t>
            </a:r>
            <a:r>
              <a:rPr sz="2400" spc="-5" dirty="0">
                <a:latin typeface="Cambria Math"/>
                <a:cs typeface="Cambria Math"/>
              </a:rPr>
              <a:t> 300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jam/hari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akan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meningkat</a:t>
            </a:r>
            <a:r>
              <a:rPr sz="2400" spc="-5" dirty="0">
                <a:latin typeface="Cambria Math"/>
                <a:cs typeface="Cambria Math"/>
              </a:rPr>
              <a:t> menjadi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308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jam/hari. Modal dan </a:t>
            </a:r>
            <a:r>
              <a:rPr sz="2400" spc="-25" dirty="0">
                <a:latin typeface="Cambria Math"/>
                <a:cs typeface="Cambria Math"/>
              </a:rPr>
              <a:t>biaya </a:t>
            </a:r>
            <a:r>
              <a:rPr sz="2400" spc="-10" dirty="0">
                <a:latin typeface="Cambria Math"/>
                <a:cs typeface="Cambria Math"/>
              </a:rPr>
              <a:t>energi </a:t>
            </a:r>
            <a:r>
              <a:rPr sz="2400" spc="-5" dirty="0">
                <a:latin typeface="Cambria Math"/>
                <a:cs typeface="Cambria Math"/>
              </a:rPr>
              <a:t>adalah Rp.350 dan Rp.150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per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hari.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20" dirty="0">
                <a:latin typeface="Cambria Math"/>
                <a:cs typeface="Cambria Math"/>
              </a:rPr>
              <a:t>Biaya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material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Rp.1.000</a:t>
            </a:r>
            <a:r>
              <a:rPr sz="2400" spc="-5" dirty="0">
                <a:latin typeface="Cambria Math"/>
                <a:cs typeface="Cambria Math"/>
              </a:rPr>
              <a:t> untuk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100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btg/hari. 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Produsen </a:t>
            </a:r>
            <a:r>
              <a:rPr sz="2400" spc="-15" dirty="0">
                <a:latin typeface="Cambria Math"/>
                <a:cs typeface="Cambria Math"/>
              </a:rPr>
              <a:t>membayar </a:t>
            </a:r>
            <a:r>
              <a:rPr sz="2400" spc="-10" dirty="0">
                <a:latin typeface="Cambria Math"/>
                <a:cs typeface="Cambria Math"/>
              </a:rPr>
              <a:t>pekerja rata-rata </a:t>
            </a:r>
            <a:r>
              <a:rPr sz="2400" spc="-5" dirty="0">
                <a:latin typeface="Cambria Math"/>
                <a:cs typeface="Cambria Math"/>
              </a:rPr>
              <a:t>Rp.10 per jam. Hitung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produktivitas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sekarang</a:t>
            </a:r>
            <a:r>
              <a:rPr sz="2400" spc="-5" dirty="0">
                <a:latin typeface="Cambria Math"/>
                <a:cs typeface="Cambria Math"/>
              </a:rPr>
              <a:t> dan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produktivitas</a:t>
            </a:r>
            <a:r>
              <a:rPr sz="2400" spc="-5" dirty="0">
                <a:latin typeface="Cambria Math"/>
                <a:cs typeface="Cambria Math"/>
              </a:rPr>
              <a:t> dengan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pembeli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profesional,</a:t>
            </a:r>
            <a:r>
              <a:rPr sz="2400" spc="-4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serta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analisa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dampaknya.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2668" y="350520"/>
            <a:ext cx="1900427" cy="1188719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72668" y="1630680"/>
          <a:ext cx="9140824" cy="3056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2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9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37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5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4027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b="1" spc="-4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21</a:t>
                      </a:r>
                      <a:endParaRPr sz="12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solidFill>
                      <a:srgbClr val="E46B0A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0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2400" spc="-10" dirty="0">
                          <a:latin typeface="Cambria Math"/>
                          <a:cs typeface="Cambria Math"/>
                        </a:rPr>
                        <a:t>Kondisi</a:t>
                      </a:r>
                      <a:r>
                        <a:rPr sz="2400" spc="-5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10" dirty="0">
                          <a:latin typeface="Cambria Math"/>
                          <a:cs typeface="Cambria Math"/>
                        </a:rPr>
                        <a:t>sekarang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17399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9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270"/>
                        </a:spcBef>
                        <a:tabLst>
                          <a:tab pos="2374265" algn="l"/>
                        </a:tabLst>
                      </a:pPr>
                      <a:r>
                        <a:rPr sz="2400" spc="-10" dirty="0">
                          <a:latin typeface="Cambria Math"/>
                          <a:cs typeface="Cambria Math"/>
                        </a:rPr>
                        <a:t>Pekerja:	</a:t>
                      </a:r>
                      <a:r>
                        <a:rPr sz="2400" dirty="0">
                          <a:latin typeface="Cambria Math"/>
                          <a:cs typeface="Cambria Math"/>
                        </a:rPr>
                        <a:t>300</a:t>
                      </a:r>
                      <a:r>
                        <a:rPr sz="2400" spc="-6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5" dirty="0">
                          <a:latin typeface="Cambria Math"/>
                          <a:cs typeface="Cambria Math"/>
                        </a:rPr>
                        <a:t>jam</a:t>
                      </a:r>
                      <a:r>
                        <a:rPr sz="2400" spc="-3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5" dirty="0">
                          <a:latin typeface="Cambria Math"/>
                          <a:cs typeface="Cambria Math"/>
                        </a:rPr>
                        <a:t>@Rp.10</a:t>
                      </a:r>
                      <a:r>
                        <a:rPr sz="2400" spc="-3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dirty="0">
                          <a:latin typeface="Cambria Math"/>
                          <a:cs typeface="Cambria Math"/>
                        </a:rPr>
                        <a:t>=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6383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Rp.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917064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3.000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270"/>
                        </a:spcBef>
                        <a:tabLst>
                          <a:tab pos="2856865" algn="l"/>
                        </a:tabLst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Material:	</a:t>
                      </a:r>
                      <a:r>
                        <a:rPr sz="2400" dirty="0">
                          <a:latin typeface="Cambria Math"/>
                          <a:cs typeface="Cambria Math"/>
                        </a:rPr>
                        <a:t>100</a:t>
                      </a:r>
                      <a:r>
                        <a:rPr sz="2400" spc="-6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5" dirty="0">
                          <a:latin typeface="Cambria Math"/>
                          <a:cs typeface="Cambria Math"/>
                        </a:rPr>
                        <a:t>btg/hari</a:t>
                      </a:r>
                      <a:r>
                        <a:rPr sz="2400" spc="-4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dirty="0">
                          <a:latin typeface="Cambria Math"/>
                          <a:cs typeface="Cambria Math"/>
                        </a:rPr>
                        <a:t>=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6383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Rp.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917064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1.000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Modal: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6383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Rp.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917064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dirty="0">
                          <a:latin typeface="Cambria Math"/>
                          <a:cs typeface="Cambria Math"/>
                        </a:rPr>
                        <a:t>350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4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Energi: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6383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Rp.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17064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dirty="0">
                          <a:latin typeface="Cambria Math"/>
                          <a:cs typeface="Cambria Math"/>
                        </a:rPr>
                        <a:t>150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9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ts val="2835"/>
                        </a:lnSpc>
                        <a:spcBef>
                          <a:spcPts val="270"/>
                        </a:spcBef>
                      </a:pPr>
                      <a:r>
                        <a:rPr sz="2400" spc="-40" dirty="0">
                          <a:latin typeface="Cambria Math"/>
                          <a:cs typeface="Cambria Math"/>
                        </a:rPr>
                        <a:t>Total</a:t>
                      </a:r>
                      <a:r>
                        <a:rPr sz="2400" spc="-6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20" dirty="0">
                          <a:latin typeface="Cambria Math"/>
                          <a:cs typeface="Cambria Math"/>
                        </a:rPr>
                        <a:t>Biaya: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63830" algn="r">
                        <a:lnSpc>
                          <a:spcPts val="2835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Rp.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917064" algn="r">
                        <a:lnSpc>
                          <a:spcPts val="2835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4.500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1008" y="711200"/>
            <a:ext cx="46139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5" dirty="0"/>
              <a:t>J</a:t>
            </a:r>
            <a:r>
              <a:rPr spc="-290" dirty="0"/>
              <a:t>a</a:t>
            </a:r>
            <a:r>
              <a:rPr spc="-240" dirty="0"/>
              <a:t>w</a:t>
            </a:r>
            <a:r>
              <a:rPr spc="-245" dirty="0"/>
              <a:t>aba</a:t>
            </a:r>
            <a:r>
              <a:rPr spc="-200" dirty="0"/>
              <a:t>n</a:t>
            </a:r>
            <a:r>
              <a:rPr spc="-120" dirty="0"/>
              <a:t> </a:t>
            </a:r>
            <a:r>
              <a:rPr spc="-35" dirty="0"/>
              <a:t>#</a:t>
            </a:r>
            <a:r>
              <a:rPr spc="-210" dirty="0"/>
              <a:t>2</a:t>
            </a:r>
            <a:r>
              <a:rPr spc="-90" dirty="0"/>
              <a:t>.</a:t>
            </a:r>
            <a:r>
              <a:rPr spc="-204" dirty="0"/>
              <a:t>4</a:t>
            </a:r>
            <a:r>
              <a:rPr spc="-105" dirty="0"/>
              <a:t> </a:t>
            </a:r>
            <a:r>
              <a:rPr spc="-90" dirty="0"/>
              <a:t>…</a:t>
            </a:r>
            <a:r>
              <a:rPr spc="-80" dirty="0"/>
              <a:t> </a:t>
            </a:r>
            <a:r>
              <a:rPr spc="25" dirty="0"/>
              <a:t>(</a:t>
            </a:r>
            <a:r>
              <a:rPr spc="-210" dirty="0"/>
              <a:t>1</a:t>
            </a:r>
            <a:r>
              <a:rPr spc="30" dirty="0"/>
              <a:t>)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59551" y="5449823"/>
            <a:ext cx="219455" cy="7315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5852159" y="5495544"/>
            <a:ext cx="1079500" cy="0"/>
          </a:xfrm>
          <a:custGeom>
            <a:avLst/>
            <a:gdLst/>
            <a:ahLst/>
            <a:cxnLst/>
            <a:rect l="l" t="t" r="r" b="b"/>
            <a:pathLst>
              <a:path w="1079500">
                <a:moveTo>
                  <a:pt x="0" y="0"/>
                </a:moveTo>
                <a:lnTo>
                  <a:pt x="1078991" y="0"/>
                </a:lnTo>
              </a:path>
            </a:pathLst>
          </a:custGeom>
          <a:ln w="182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40879" y="5449823"/>
            <a:ext cx="201167" cy="73152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5888735" y="5193792"/>
            <a:ext cx="475615" cy="165100"/>
            <a:chOff x="5888735" y="5193792"/>
            <a:chExt cx="475615" cy="16510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88735" y="5193792"/>
              <a:ext cx="146303" cy="1645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3327" y="5193792"/>
              <a:ext cx="310895" cy="164592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37375" y="5193792"/>
            <a:ext cx="475487" cy="21945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73935" y="5376672"/>
            <a:ext cx="1609343" cy="201168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3456432" y="5376672"/>
            <a:ext cx="896619" cy="201295"/>
            <a:chOff x="3456432" y="5376672"/>
            <a:chExt cx="896619" cy="201295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56432" y="5376672"/>
              <a:ext cx="274319" cy="20116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9039" y="5376672"/>
              <a:ext cx="603503" cy="201168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407407" y="5376672"/>
            <a:ext cx="1097279" cy="256031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7315200" y="5376672"/>
            <a:ext cx="822960" cy="238125"/>
            <a:chOff x="7315200" y="5376672"/>
            <a:chExt cx="822960" cy="238125"/>
          </a:xfrm>
        </p:grpSpPr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15200" y="5376672"/>
              <a:ext cx="512063" cy="2377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45552" y="5394960"/>
              <a:ext cx="146303" cy="18288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10143" y="5394960"/>
              <a:ext cx="128016" cy="182880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47888" y="5376672"/>
            <a:ext cx="1024127" cy="256031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5852159" y="5577840"/>
            <a:ext cx="1079500" cy="238125"/>
            <a:chOff x="5852159" y="5577840"/>
            <a:chExt cx="1079500" cy="238125"/>
          </a:xfrm>
        </p:grpSpPr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52159" y="5577840"/>
              <a:ext cx="749807" cy="23774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20255" y="5596128"/>
              <a:ext cx="310895" cy="164591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2668" y="350520"/>
            <a:ext cx="1900427" cy="1188719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72668" y="1630680"/>
          <a:ext cx="9142093" cy="3056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2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6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4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38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52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4027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b="1" spc="-4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22</a:t>
                      </a:r>
                      <a:endParaRPr sz="12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solidFill>
                      <a:srgbClr val="E46B0A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F80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2400" spc="-10" dirty="0">
                          <a:latin typeface="Cambria Math"/>
                          <a:cs typeface="Cambria Math"/>
                        </a:rPr>
                        <a:t>Kondisi</a:t>
                      </a:r>
                      <a:r>
                        <a:rPr sz="2400" spc="-10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5" dirty="0">
                          <a:latin typeface="Cambria Math"/>
                          <a:cs typeface="Cambria Math"/>
                        </a:rPr>
                        <a:t>dengan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17399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pembeli</a:t>
                      </a:r>
                      <a:r>
                        <a:rPr sz="2400" spc="-2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10" dirty="0">
                          <a:latin typeface="Cambria Math"/>
                          <a:cs typeface="Cambria Math"/>
                        </a:rPr>
                        <a:t>profesional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17399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9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10" dirty="0">
                          <a:latin typeface="Cambria Math"/>
                          <a:cs typeface="Cambria Math"/>
                        </a:rPr>
                        <a:t>Pekerja: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dirty="0">
                          <a:latin typeface="Cambria Math"/>
                          <a:cs typeface="Cambria Math"/>
                        </a:rPr>
                        <a:t>308</a:t>
                      </a:r>
                      <a:r>
                        <a:rPr sz="2400" spc="-5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5" dirty="0">
                          <a:latin typeface="Cambria Math"/>
                          <a:cs typeface="Cambria Math"/>
                        </a:rPr>
                        <a:t>jam</a:t>
                      </a:r>
                      <a:r>
                        <a:rPr sz="2400" spc="-2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5" dirty="0">
                          <a:latin typeface="Cambria Math"/>
                          <a:cs typeface="Cambria Math"/>
                        </a:rPr>
                        <a:t>@Rp.10</a:t>
                      </a:r>
                      <a:r>
                        <a:rPr sz="2400" spc="-3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dirty="0">
                          <a:latin typeface="Cambria Math"/>
                          <a:cs typeface="Cambria Math"/>
                        </a:rPr>
                        <a:t>=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Rp.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917064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3.080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Material: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4908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dirty="0">
                          <a:latin typeface="Cambria Math"/>
                          <a:cs typeface="Cambria Math"/>
                        </a:rPr>
                        <a:t>100</a:t>
                      </a:r>
                      <a:r>
                        <a:rPr sz="2400" spc="-5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5" dirty="0">
                          <a:latin typeface="Cambria Math"/>
                          <a:cs typeface="Cambria Math"/>
                        </a:rPr>
                        <a:t>btg/hari</a:t>
                      </a:r>
                      <a:r>
                        <a:rPr sz="2400" spc="-4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dirty="0">
                          <a:latin typeface="Cambria Math"/>
                          <a:cs typeface="Cambria Math"/>
                        </a:rPr>
                        <a:t>=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Rp.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917064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1.000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Modal: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Rp.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917064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dirty="0">
                          <a:latin typeface="Cambria Math"/>
                          <a:cs typeface="Cambria Math"/>
                        </a:rPr>
                        <a:t>350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4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Energi: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Rp.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17064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dirty="0">
                          <a:latin typeface="Cambria Math"/>
                          <a:cs typeface="Cambria Math"/>
                        </a:rPr>
                        <a:t>150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9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ts val="2835"/>
                        </a:lnSpc>
                        <a:spcBef>
                          <a:spcPts val="270"/>
                        </a:spcBef>
                      </a:pPr>
                      <a:r>
                        <a:rPr sz="2400" spc="-40" dirty="0">
                          <a:latin typeface="Cambria Math"/>
                          <a:cs typeface="Cambria Math"/>
                        </a:rPr>
                        <a:t>Total</a:t>
                      </a:r>
                      <a:r>
                        <a:rPr sz="2400" spc="-6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20" dirty="0">
                          <a:latin typeface="Cambria Math"/>
                          <a:cs typeface="Cambria Math"/>
                        </a:rPr>
                        <a:t>Biaya: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ts val="2835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Rp.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917064" algn="r">
                        <a:lnSpc>
                          <a:spcPts val="2835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Cambria Math"/>
                          <a:cs typeface="Cambria Math"/>
                        </a:rPr>
                        <a:t>4.580</a:t>
                      </a:r>
                      <a:endParaRPr sz="2400">
                        <a:latin typeface="Cambria Math"/>
                        <a:cs typeface="Cambria Math"/>
                      </a:endParaRPr>
                    </a:p>
                  </a:txBody>
                  <a:tcPr marL="0" marR="0" marT="3429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1008" y="711200"/>
            <a:ext cx="46139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5" dirty="0"/>
              <a:t>J</a:t>
            </a:r>
            <a:r>
              <a:rPr spc="-290" dirty="0"/>
              <a:t>a</a:t>
            </a:r>
            <a:r>
              <a:rPr spc="-240" dirty="0"/>
              <a:t>w</a:t>
            </a:r>
            <a:r>
              <a:rPr spc="-245" dirty="0"/>
              <a:t>aba</a:t>
            </a:r>
            <a:r>
              <a:rPr spc="-200" dirty="0"/>
              <a:t>n</a:t>
            </a:r>
            <a:r>
              <a:rPr spc="-120" dirty="0"/>
              <a:t> </a:t>
            </a:r>
            <a:r>
              <a:rPr spc="-35" dirty="0"/>
              <a:t>#</a:t>
            </a:r>
            <a:r>
              <a:rPr spc="-210" dirty="0"/>
              <a:t>2</a:t>
            </a:r>
            <a:r>
              <a:rPr spc="-90" dirty="0"/>
              <a:t>.</a:t>
            </a:r>
            <a:r>
              <a:rPr spc="-204" dirty="0"/>
              <a:t>4</a:t>
            </a:r>
            <a:r>
              <a:rPr spc="-105" dirty="0"/>
              <a:t> </a:t>
            </a:r>
            <a:r>
              <a:rPr spc="-90" dirty="0"/>
              <a:t>…</a:t>
            </a:r>
            <a:r>
              <a:rPr spc="-80" dirty="0"/>
              <a:t> </a:t>
            </a:r>
            <a:r>
              <a:rPr spc="25" dirty="0"/>
              <a:t>(</a:t>
            </a:r>
            <a:r>
              <a:rPr spc="-210" dirty="0"/>
              <a:t>2</a:t>
            </a:r>
            <a:r>
              <a:rPr spc="30" dirty="0"/>
              <a:t>)</a:t>
            </a:r>
          </a:p>
        </p:txBody>
      </p:sp>
      <p:sp>
        <p:nvSpPr>
          <p:cNvPr id="5" name="object 5"/>
          <p:cNvSpPr/>
          <p:nvPr/>
        </p:nvSpPr>
        <p:spPr>
          <a:xfrm>
            <a:off x="9217152" y="5138927"/>
            <a:ext cx="15240" cy="73660"/>
          </a:xfrm>
          <a:custGeom>
            <a:avLst/>
            <a:gdLst/>
            <a:ahLst/>
            <a:cxnLst/>
            <a:rect l="l" t="t" r="r" b="b"/>
            <a:pathLst>
              <a:path w="15240" h="73660">
                <a:moveTo>
                  <a:pt x="15227" y="54864"/>
                </a:moveTo>
                <a:lnTo>
                  <a:pt x="0" y="54864"/>
                </a:lnTo>
                <a:lnTo>
                  <a:pt x="0" y="73152"/>
                </a:lnTo>
                <a:lnTo>
                  <a:pt x="15227" y="73152"/>
                </a:lnTo>
                <a:lnTo>
                  <a:pt x="15227" y="54864"/>
                </a:lnTo>
                <a:close/>
              </a:path>
              <a:path w="15240" h="73660">
                <a:moveTo>
                  <a:pt x="15227" y="0"/>
                </a:moveTo>
                <a:lnTo>
                  <a:pt x="0" y="0"/>
                </a:lnTo>
                <a:lnTo>
                  <a:pt x="0" y="18288"/>
                </a:lnTo>
                <a:lnTo>
                  <a:pt x="15227" y="18288"/>
                </a:lnTo>
                <a:lnTo>
                  <a:pt x="15227" y="0"/>
                </a:lnTo>
                <a:close/>
              </a:path>
            </a:pathLst>
          </a:custGeom>
          <a:solidFill>
            <a:srgbClr val="FEFEE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35823" y="5138927"/>
            <a:ext cx="219455" cy="7315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028431" y="5184647"/>
            <a:ext cx="1079500" cy="0"/>
          </a:xfrm>
          <a:custGeom>
            <a:avLst/>
            <a:gdLst/>
            <a:ahLst/>
            <a:cxnLst/>
            <a:rect l="l" t="t" r="r" b="b"/>
            <a:pathLst>
              <a:path w="1079500">
                <a:moveTo>
                  <a:pt x="0" y="0"/>
                </a:moveTo>
                <a:lnTo>
                  <a:pt x="1078991" y="0"/>
                </a:lnTo>
              </a:path>
            </a:pathLst>
          </a:custGeom>
          <a:ln w="182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065007" y="4882896"/>
            <a:ext cx="475615" cy="182880"/>
            <a:chOff x="8065007" y="4882896"/>
            <a:chExt cx="475615" cy="18288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65007" y="4882896"/>
              <a:ext cx="146303" cy="1828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9599" y="4882896"/>
              <a:ext cx="310895" cy="18287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13647" y="4882896"/>
            <a:ext cx="475487" cy="219455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1700783" y="5084064"/>
            <a:ext cx="1609725" cy="182880"/>
            <a:chOff x="1700783" y="5084064"/>
            <a:chExt cx="1609725" cy="18288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0783" y="5084064"/>
              <a:ext cx="402335" cy="1828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21407" y="5084064"/>
              <a:ext cx="1188719" cy="18288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364991" y="5084064"/>
            <a:ext cx="896619" cy="182880"/>
            <a:chOff x="3364991" y="5084064"/>
            <a:chExt cx="896619" cy="182880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64991" y="5084064"/>
              <a:ext cx="292607" cy="18288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75887" y="5084064"/>
              <a:ext cx="585215" cy="182880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15967" y="5084064"/>
            <a:ext cx="896111" cy="23774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266944" y="5084064"/>
            <a:ext cx="987551" cy="237743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6309359" y="5084064"/>
            <a:ext cx="1353820" cy="238125"/>
            <a:chOff x="6309359" y="5084064"/>
            <a:chExt cx="1353820" cy="238125"/>
          </a:xfrm>
        </p:grpSpPr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29983" y="5084064"/>
              <a:ext cx="548639" cy="18288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96911" y="5084064"/>
              <a:ext cx="365759" cy="18288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09359" y="5138928"/>
              <a:ext cx="402335" cy="182879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28431" y="5266944"/>
            <a:ext cx="1079500" cy="256540"/>
            <a:chOff x="8028431" y="5266944"/>
            <a:chExt cx="1079500" cy="256540"/>
          </a:xfrm>
        </p:grpSpPr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028431" y="5266944"/>
              <a:ext cx="749807" cy="25603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796528" y="5285232"/>
              <a:ext cx="310895" cy="182880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7168895" y="5888736"/>
            <a:ext cx="841375" cy="274320"/>
            <a:chOff x="7168895" y="5888736"/>
            <a:chExt cx="841375" cy="274320"/>
          </a:xfrm>
        </p:grpSpPr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168895" y="5888736"/>
              <a:ext cx="512063" cy="27431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699247" y="5907024"/>
              <a:ext cx="310895" cy="219455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083295" y="5888736"/>
            <a:ext cx="1034795" cy="292607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894576" y="5961888"/>
            <a:ext cx="201167" cy="109727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46139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5" dirty="0"/>
              <a:t>J</a:t>
            </a:r>
            <a:r>
              <a:rPr spc="-290" dirty="0"/>
              <a:t>a</a:t>
            </a:r>
            <a:r>
              <a:rPr spc="-240" dirty="0"/>
              <a:t>w</a:t>
            </a:r>
            <a:r>
              <a:rPr spc="-245" dirty="0"/>
              <a:t>aba</a:t>
            </a:r>
            <a:r>
              <a:rPr spc="-200" dirty="0"/>
              <a:t>n</a:t>
            </a:r>
            <a:r>
              <a:rPr spc="-120" dirty="0"/>
              <a:t> </a:t>
            </a:r>
            <a:r>
              <a:rPr spc="-35" dirty="0"/>
              <a:t>#</a:t>
            </a:r>
            <a:r>
              <a:rPr spc="-210" dirty="0"/>
              <a:t>2</a:t>
            </a:r>
            <a:r>
              <a:rPr spc="-90" dirty="0"/>
              <a:t>.</a:t>
            </a:r>
            <a:r>
              <a:rPr spc="-204" dirty="0"/>
              <a:t>4</a:t>
            </a:r>
            <a:r>
              <a:rPr spc="-105" dirty="0"/>
              <a:t> </a:t>
            </a:r>
            <a:r>
              <a:rPr spc="-90" dirty="0"/>
              <a:t>…</a:t>
            </a:r>
            <a:r>
              <a:rPr spc="-80" dirty="0"/>
              <a:t> </a:t>
            </a:r>
            <a:r>
              <a:rPr spc="25" dirty="0"/>
              <a:t>(</a:t>
            </a:r>
            <a:r>
              <a:rPr spc="-210" dirty="0"/>
              <a:t>3</a:t>
            </a:r>
            <a:r>
              <a:rPr spc="30" dirty="0"/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50999" y="2003198"/>
            <a:ext cx="631571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546860" algn="l"/>
                <a:tab pos="1635125" algn="l"/>
                <a:tab pos="3027045" algn="l"/>
                <a:tab pos="4073525" algn="l"/>
                <a:tab pos="4122420" algn="l"/>
                <a:tab pos="5137785" algn="l"/>
              </a:tabLst>
            </a:pPr>
            <a:r>
              <a:rPr sz="2800" spc="-10" dirty="0">
                <a:latin typeface="Cambria Math"/>
                <a:cs typeface="Cambria Math"/>
              </a:rPr>
              <a:t>Dengan	menggunakan	</a:t>
            </a:r>
            <a:r>
              <a:rPr sz="2800" spc="-15" dirty="0">
                <a:latin typeface="Cambria Math"/>
                <a:cs typeface="Cambria Math"/>
              </a:rPr>
              <a:t>produktivitas </a:t>
            </a:r>
            <a:r>
              <a:rPr sz="2800" spc="-10" dirty="0">
                <a:latin typeface="Cambria Math"/>
                <a:cs typeface="Cambria Math"/>
              </a:rPr>
              <a:t> s</a:t>
            </a:r>
            <a:r>
              <a:rPr sz="2800" spc="-5" dirty="0">
                <a:latin typeface="Cambria Math"/>
                <a:cs typeface="Cambria Math"/>
              </a:rPr>
              <a:t>e</a:t>
            </a:r>
            <a:r>
              <a:rPr sz="2800" spc="-35" dirty="0">
                <a:latin typeface="Cambria Math"/>
                <a:cs typeface="Cambria Math"/>
              </a:rPr>
              <a:t>k</a:t>
            </a:r>
            <a:r>
              <a:rPr sz="2800" spc="-10" dirty="0">
                <a:latin typeface="Cambria Math"/>
                <a:cs typeface="Cambria Math"/>
              </a:rPr>
              <a:t>a</a:t>
            </a:r>
            <a:r>
              <a:rPr sz="2800" spc="-60" dirty="0">
                <a:latin typeface="Cambria Math"/>
                <a:cs typeface="Cambria Math"/>
              </a:rPr>
              <a:t>r</a:t>
            </a:r>
            <a:r>
              <a:rPr sz="2800" spc="-10" dirty="0">
                <a:latin typeface="Cambria Math"/>
                <a:cs typeface="Cambria Math"/>
              </a:rPr>
              <a:t>an</a:t>
            </a:r>
            <a:r>
              <a:rPr sz="2800" spc="-5" dirty="0">
                <a:latin typeface="Cambria Math"/>
                <a:cs typeface="Cambria Math"/>
              </a:rPr>
              <a:t>g</a:t>
            </a:r>
            <a:r>
              <a:rPr sz="2800" dirty="0">
                <a:latin typeface="Cambria Math"/>
                <a:cs typeface="Cambria Math"/>
              </a:rPr>
              <a:t>		</a:t>
            </a:r>
            <a:r>
              <a:rPr sz="2800" spc="-10" dirty="0">
                <a:latin typeface="Cambria Math"/>
                <a:cs typeface="Cambria Math"/>
              </a:rPr>
              <a:t>s</a:t>
            </a:r>
            <a:r>
              <a:rPr sz="2800" spc="-5" dirty="0">
                <a:latin typeface="Cambria Math"/>
                <a:cs typeface="Cambria Math"/>
              </a:rPr>
              <a:t>eb</a:t>
            </a:r>
            <a:r>
              <a:rPr sz="2800" spc="-10" dirty="0">
                <a:latin typeface="Cambria Math"/>
                <a:cs typeface="Cambria Math"/>
              </a:rPr>
              <a:t>a</a:t>
            </a:r>
            <a:r>
              <a:rPr sz="2800" spc="-35" dirty="0">
                <a:latin typeface="Cambria Math"/>
                <a:cs typeface="Cambria Math"/>
              </a:rPr>
              <a:t>g</a:t>
            </a:r>
            <a:r>
              <a:rPr sz="2800" spc="-10" dirty="0">
                <a:latin typeface="Cambria Math"/>
                <a:cs typeface="Cambria Math"/>
              </a:rPr>
              <a:t>a</a:t>
            </a:r>
            <a:r>
              <a:rPr sz="2800" spc="-5" dirty="0">
                <a:latin typeface="Cambria Math"/>
                <a:cs typeface="Cambria Math"/>
              </a:rPr>
              <a:t>i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10" dirty="0">
                <a:latin typeface="Cambria Math"/>
                <a:cs typeface="Cambria Math"/>
              </a:rPr>
              <a:t>dasa</a:t>
            </a:r>
            <a:r>
              <a:rPr sz="2800" spc="-5" dirty="0">
                <a:latin typeface="Cambria Math"/>
                <a:cs typeface="Cambria Math"/>
              </a:rPr>
              <a:t>r</a:t>
            </a:r>
            <a:r>
              <a:rPr sz="2800" dirty="0">
                <a:latin typeface="Cambria Math"/>
                <a:cs typeface="Cambria Math"/>
              </a:rPr>
              <a:t>		</a:t>
            </a:r>
            <a:r>
              <a:rPr sz="2800" spc="-60" dirty="0">
                <a:latin typeface="Cambria Math"/>
                <a:cs typeface="Cambria Math"/>
              </a:rPr>
              <a:t>y</a:t>
            </a:r>
            <a:r>
              <a:rPr sz="2800" spc="-10" dirty="0">
                <a:latin typeface="Cambria Math"/>
                <a:cs typeface="Cambria Math"/>
              </a:rPr>
              <a:t>a</a:t>
            </a:r>
            <a:r>
              <a:rPr sz="2800" spc="-5" dirty="0">
                <a:latin typeface="Cambria Math"/>
                <a:cs typeface="Cambria Math"/>
              </a:rPr>
              <a:t>i</a:t>
            </a:r>
            <a:r>
              <a:rPr sz="2800" spc="-10" dirty="0">
                <a:latin typeface="Cambria Math"/>
                <a:cs typeface="Cambria Math"/>
              </a:rPr>
              <a:t>t</a:t>
            </a:r>
            <a:r>
              <a:rPr sz="2800" spc="-5" dirty="0">
                <a:latin typeface="Cambria Math"/>
                <a:cs typeface="Cambria Math"/>
              </a:rPr>
              <a:t>u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10" dirty="0">
                <a:latin typeface="Cambria Math"/>
                <a:cs typeface="Cambria Math"/>
              </a:rPr>
              <a:t>s</a:t>
            </a:r>
            <a:r>
              <a:rPr sz="2800" spc="-5" dirty="0">
                <a:latin typeface="Cambria Math"/>
                <a:cs typeface="Cambria Math"/>
              </a:rPr>
              <a:t>eb</a:t>
            </a:r>
            <a:r>
              <a:rPr sz="2800" spc="-15" dirty="0">
                <a:latin typeface="Cambria Math"/>
                <a:cs typeface="Cambria Math"/>
              </a:rPr>
              <a:t>e</a:t>
            </a:r>
            <a:r>
              <a:rPr sz="2800" spc="-10" dirty="0">
                <a:latin typeface="Cambria Math"/>
                <a:cs typeface="Cambria Math"/>
              </a:rPr>
              <a:t>sar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40191" y="2003198"/>
            <a:ext cx="11391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7310" marR="5080" indent="-55244">
              <a:lnSpc>
                <a:spcPct val="100000"/>
              </a:lnSpc>
              <a:spcBef>
                <a:spcPts val="95"/>
              </a:spcBef>
            </a:pPr>
            <a:r>
              <a:rPr sz="2800" spc="-55" dirty="0">
                <a:latin typeface="Cambria Math"/>
                <a:cs typeface="Cambria Math"/>
              </a:rPr>
              <a:t>k</a:t>
            </a:r>
            <a:r>
              <a:rPr sz="2800" spc="-5" dirty="0">
                <a:latin typeface="Cambria Math"/>
                <a:cs typeface="Cambria Math"/>
              </a:rPr>
              <a:t>o</a:t>
            </a:r>
            <a:r>
              <a:rPr sz="2800" spc="-10" dirty="0">
                <a:latin typeface="Cambria Math"/>
                <a:cs typeface="Cambria Math"/>
              </a:rPr>
              <a:t>nd</a:t>
            </a:r>
            <a:r>
              <a:rPr sz="2800" spc="-5" dirty="0">
                <a:latin typeface="Cambria Math"/>
                <a:cs typeface="Cambria Math"/>
              </a:rPr>
              <a:t>i</a:t>
            </a:r>
            <a:r>
              <a:rPr sz="2800" spc="-10" dirty="0">
                <a:latin typeface="Cambria Math"/>
                <a:cs typeface="Cambria Math"/>
              </a:rPr>
              <a:t>si  0</a:t>
            </a:r>
            <a:r>
              <a:rPr sz="2800" spc="-5" dirty="0">
                <a:latin typeface="Cambria Math"/>
                <a:cs typeface="Cambria Math"/>
              </a:rPr>
              <a:t>,</a:t>
            </a:r>
            <a:r>
              <a:rPr sz="2800" spc="-10" dirty="0">
                <a:latin typeface="Cambria Math"/>
                <a:cs typeface="Cambria Math"/>
              </a:rPr>
              <a:t>0</a:t>
            </a:r>
            <a:r>
              <a:rPr sz="2800" dirty="0">
                <a:latin typeface="Cambria Math"/>
                <a:cs typeface="Cambria Math"/>
              </a:rPr>
              <a:t>53</a:t>
            </a:r>
            <a:r>
              <a:rPr sz="2800" spc="-5" dirty="0">
                <a:latin typeface="Cambria Math"/>
                <a:cs typeface="Cambria Math"/>
              </a:rPr>
              <a:t>3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0999" y="2856637"/>
            <a:ext cx="762889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mbria Math"/>
                <a:cs typeface="Cambria Math"/>
              </a:rPr>
              <a:t>peti/Rp., </a:t>
            </a:r>
            <a:r>
              <a:rPr sz="2800" spc="-15" dirty="0">
                <a:latin typeface="Cambria Math"/>
                <a:cs typeface="Cambria Math"/>
              </a:rPr>
              <a:t>maka </a:t>
            </a:r>
            <a:r>
              <a:rPr sz="2800" spc="-10" dirty="0">
                <a:latin typeface="Cambria Math"/>
                <a:cs typeface="Cambria Math"/>
              </a:rPr>
              <a:t>terjadi </a:t>
            </a:r>
            <a:r>
              <a:rPr sz="2800" spc="-15" dirty="0">
                <a:latin typeface="Cambria Math"/>
                <a:cs typeface="Cambria Math"/>
              </a:rPr>
              <a:t>peningkatan produktivitas 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sebesar </a:t>
            </a:r>
            <a:r>
              <a:rPr sz="2800" spc="-10" dirty="0">
                <a:latin typeface="Cambria Math"/>
                <a:cs typeface="Cambria Math"/>
              </a:rPr>
              <a:t>6,56% </a:t>
            </a:r>
            <a:r>
              <a:rPr sz="2800" spc="-15" dirty="0">
                <a:latin typeface="Cambria Math"/>
                <a:cs typeface="Cambria Math"/>
              </a:rPr>
              <a:t>jika </a:t>
            </a:r>
            <a:r>
              <a:rPr sz="2800" spc="-10" dirty="0">
                <a:latin typeface="Cambria Math"/>
                <a:cs typeface="Cambria Math"/>
              </a:rPr>
              <a:t>menggunakan </a:t>
            </a:r>
            <a:r>
              <a:rPr sz="2800" spc="-15" dirty="0">
                <a:latin typeface="Cambria Math"/>
                <a:cs typeface="Cambria Math"/>
              </a:rPr>
              <a:t>kondisi dengan 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pembeli </a:t>
            </a:r>
            <a:r>
              <a:rPr sz="2800" spc="-10" dirty="0">
                <a:latin typeface="Cambria Math"/>
                <a:cs typeface="Cambria Math"/>
              </a:rPr>
              <a:t>profesional </a:t>
            </a:r>
            <a:r>
              <a:rPr sz="2800" spc="-25" dirty="0">
                <a:latin typeface="Cambria Math"/>
                <a:cs typeface="Cambria Math"/>
              </a:rPr>
              <a:t>yang </a:t>
            </a:r>
            <a:r>
              <a:rPr sz="2800" spc="-10" dirty="0">
                <a:latin typeface="Cambria Math"/>
                <a:cs typeface="Cambria Math"/>
              </a:rPr>
              <a:t>memiliki </a:t>
            </a:r>
            <a:r>
              <a:rPr sz="2800" spc="-15" dirty="0">
                <a:latin typeface="Cambria Math"/>
                <a:cs typeface="Cambria Math"/>
              </a:rPr>
              <a:t>produktivitas 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sebesar</a:t>
            </a:r>
            <a:r>
              <a:rPr sz="2800" spc="-10" dirty="0">
                <a:latin typeface="Cambria Math"/>
                <a:cs typeface="Cambria Math"/>
              </a:rPr>
              <a:t> 0,0568</a:t>
            </a:r>
            <a:r>
              <a:rPr sz="280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peti/Rp.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23</a:t>
            </a:r>
            <a:endParaRPr sz="1200">
              <a:latin typeface="Cambria"/>
              <a:cs typeface="Cambri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7523" y="4864608"/>
            <a:ext cx="3214115" cy="49225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1803" y="4893564"/>
            <a:ext cx="1360931" cy="43433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99603" y="4951476"/>
            <a:ext cx="897635" cy="31851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88507" y="5009388"/>
            <a:ext cx="347471" cy="17373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46747" y="5472684"/>
            <a:ext cx="1456943" cy="49225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48127" y="5501640"/>
            <a:ext cx="2490215" cy="46329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25211" y="5501640"/>
            <a:ext cx="1563623" cy="376427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34918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0" dirty="0"/>
              <a:t>D</a:t>
            </a:r>
            <a:r>
              <a:rPr spc="-229" dirty="0"/>
              <a:t>a</a:t>
            </a:r>
            <a:r>
              <a:rPr spc="-125" dirty="0"/>
              <a:t>f</a:t>
            </a:r>
            <a:r>
              <a:rPr spc="-135" dirty="0"/>
              <a:t>t</a:t>
            </a:r>
            <a:r>
              <a:rPr spc="-245" dirty="0"/>
              <a:t>a</a:t>
            </a:r>
            <a:r>
              <a:rPr spc="-210" dirty="0"/>
              <a:t>r</a:t>
            </a:r>
            <a:r>
              <a:rPr spc="-100" dirty="0"/>
              <a:t> </a:t>
            </a:r>
            <a:r>
              <a:rPr spc="-245" dirty="0"/>
              <a:t>P</a:t>
            </a:r>
            <a:r>
              <a:rPr spc="-235" dirty="0"/>
              <a:t>u</a:t>
            </a:r>
            <a:r>
              <a:rPr spc="-155" dirty="0"/>
              <a:t>s</a:t>
            </a:r>
            <a:r>
              <a:rPr spc="-135" dirty="0"/>
              <a:t>t</a:t>
            </a:r>
            <a:r>
              <a:rPr spc="-245" dirty="0"/>
              <a:t>a</a:t>
            </a:r>
            <a:r>
              <a:rPr spc="-375" dirty="0"/>
              <a:t>k</a:t>
            </a:r>
            <a:r>
              <a:rPr spc="-204" dirty="0"/>
              <a:t>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24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2668" y="3779520"/>
            <a:ext cx="9142730" cy="3427729"/>
          </a:xfrm>
          <a:custGeom>
            <a:avLst/>
            <a:gdLst/>
            <a:ahLst/>
            <a:cxnLst/>
            <a:rect l="l" t="t" r="r" b="b"/>
            <a:pathLst>
              <a:path w="9142730" h="3427729">
                <a:moveTo>
                  <a:pt x="0" y="3427475"/>
                </a:moveTo>
                <a:lnTo>
                  <a:pt x="9142475" y="3427475"/>
                </a:lnTo>
                <a:lnTo>
                  <a:pt x="9142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64055" y="1933630"/>
            <a:ext cx="7997825" cy="336232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375"/>
              </a:spcBef>
            </a:pPr>
            <a:r>
              <a:rPr sz="2200" spc="-20" dirty="0">
                <a:latin typeface="Cambria Math"/>
                <a:cs typeface="Cambria Math"/>
              </a:rPr>
              <a:t>Jay</a:t>
            </a:r>
            <a:r>
              <a:rPr sz="2200" spc="61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Heizer</a:t>
            </a:r>
            <a:r>
              <a:rPr sz="2200" spc="64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and</a:t>
            </a:r>
            <a:r>
              <a:rPr sz="2200" spc="620" dirty="0">
                <a:latin typeface="Cambria Math"/>
                <a:cs typeface="Cambria Math"/>
              </a:rPr>
              <a:t> </a:t>
            </a:r>
            <a:r>
              <a:rPr sz="2200" dirty="0">
                <a:latin typeface="Cambria Math"/>
                <a:cs typeface="Cambria Math"/>
              </a:rPr>
              <a:t>Barry</a:t>
            </a:r>
            <a:r>
              <a:rPr sz="2200" spc="630" dirty="0">
                <a:latin typeface="Cambria Math"/>
                <a:cs typeface="Cambria Math"/>
              </a:rPr>
              <a:t> </a:t>
            </a:r>
            <a:r>
              <a:rPr sz="2200" spc="-40" dirty="0">
                <a:latin typeface="Cambria Math"/>
                <a:cs typeface="Cambria Math"/>
              </a:rPr>
              <a:t>Render,</a:t>
            </a:r>
            <a:r>
              <a:rPr sz="2200" spc="615" dirty="0">
                <a:latin typeface="Cambria Math"/>
                <a:cs typeface="Cambria Math"/>
              </a:rPr>
              <a:t> </a:t>
            </a:r>
            <a:r>
              <a:rPr sz="2300" b="1" i="1" spc="-140" dirty="0">
                <a:latin typeface="Cambria"/>
                <a:cs typeface="Cambria"/>
              </a:rPr>
              <a:t>Operation</a:t>
            </a:r>
            <a:r>
              <a:rPr sz="2300" b="1" i="1" spc="560" dirty="0">
                <a:latin typeface="Cambria"/>
                <a:cs typeface="Cambria"/>
              </a:rPr>
              <a:t> </a:t>
            </a:r>
            <a:r>
              <a:rPr sz="2300" b="1" i="1" spc="-155" dirty="0">
                <a:latin typeface="Cambria"/>
                <a:cs typeface="Cambria"/>
              </a:rPr>
              <a:t>Management</a:t>
            </a:r>
            <a:r>
              <a:rPr sz="2200" spc="-155" dirty="0">
                <a:latin typeface="Cambria Math"/>
                <a:cs typeface="Cambria Math"/>
              </a:rPr>
              <a:t>,</a:t>
            </a:r>
            <a:r>
              <a:rPr sz="2200" spc="61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10th</a:t>
            </a:r>
            <a:r>
              <a:rPr sz="2200" spc="61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Ed.</a:t>
            </a:r>
            <a:endParaRPr sz="2200">
              <a:latin typeface="Cambria Math"/>
              <a:cs typeface="Cambria Math"/>
            </a:endParaRPr>
          </a:p>
          <a:p>
            <a:pPr marL="332105" algn="just">
              <a:lnSpc>
                <a:spcPct val="100000"/>
              </a:lnSpc>
              <a:spcBef>
                <a:spcPts val="245"/>
              </a:spcBef>
            </a:pPr>
            <a:r>
              <a:rPr sz="2200" spc="-10" dirty="0">
                <a:latin typeface="Cambria Math"/>
                <a:cs typeface="Cambria Math"/>
              </a:rPr>
              <a:t>Pearson Prentice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Hall,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2011</a:t>
            </a:r>
            <a:endParaRPr sz="2200">
              <a:latin typeface="Cambria Math"/>
              <a:cs typeface="Cambria Math"/>
            </a:endParaRPr>
          </a:p>
          <a:p>
            <a:pPr marL="332105" marR="5080" indent="-320040" algn="just">
              <a:lnSpc>
                <a:spcPts val="2900"/>
              </a:lnSpc>
              <a:spcBef>
                <a:spcPts val="145"/>
              </a:spcBef>
            </a:pPr>
            <a:r>
              <a:rPr sz="2200" spc="-15" dirty="0">
                <a:latin typeface="Cambria Math"/>
                <a:cs typeface="Cambria Math"/>
              </a:rPr>
              <a:t>Roger</a:t>
            </a:r>
            <a:r>
              <a:rPr sz="2200" spc="-1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G.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Schroeder</a:t>
            </a:r>
            <a:r>
              <a:rPr sz="2200" spc="-5" dirty="0">
                <a:latin typeface="Cambria Math"/>
                <a:cs typeface="Cambria Math"/>
              </a:rPr>
              <a:t> and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Susan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Meyer</a:t>
            </a:r>
            <a:r>
              <a:rPr sz="2200" spc="-1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Goldstein,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300" b="1" i="1" spc="-135" dirty="0">
                <a:latin typeface="Cambria"/>
                <a:cs typeface="Cambria"/>
              </a:rPr>
              <a:t>Operations </a:t>
            </a:r>
            <a:r>
              <a:rPr sz="2300" b="1" i="1" spc="-130" dirty="0">
                <a:latin typeface="Cambria"/>
                <a:cs typeface="Cambria"/>
              </a:rPr>
              <a:t> </a:t>
            </a:r>
            <a:r>
              <a:rPr sz="2300" b="1" i="1" spc="-160" dirty="0">
                <a:latin typeface="Cambria"/>
                <a:cs typeface="Cambria"/>
              </a:rPr>
              <a:t>Management:</a:t>
            </a:r>
            <a:r>
              <a:rPr sz="2300" b="1" i="1" spc="-155" dirty="0">
                <a:latin typeface="Cambria"/>
                <a:cs typeface="Cambria"/>
              </a:rPr>
              <a:t> </a:t>
            </a:r>
            <a:r>
              <a:rPr sz="2300" b="1" i="1" spc="-135" dirty="0">
                <a:latin typeface="Cambria"/>
                <a:cs typeface="Cambria"/>
              </a:rPr>
              <a:t>Contemporary</a:t>
            </a:r>
            <a:r>
              <a:rPr sz="2300" b="1" i="1" spc="-130" dirty="0">
                <a:latin typeface="Cambria"/>
                <a:cs typeface="Cambria"/>
              </a:rPr>
              <a:t> </a:t>
            </a:r>
            <a:r>
              <a:rPr sz="2300" b="1" i="1" spc="-105" dirty="0">
                <a:latin typeface="Cambria"/>
                <a:cs typeface="Cambria"/>
              </a:rPr>
              <a:t>Concepts</a:t>
            </a:r>
            <a:r>
              <a:rPr sz="2300" b="1" i="1" spc="-100" dirty="0">
                <a:latin typeface="Cambria"/>
                <a:cs typeface="Cambria"/>
              </a:rPr>
              <a:t> </a:t>
            </a:r>
            <a:r>
              <a:rPr sz="2300" b="1" i="1" spc="-170" dirty="0">
                <a:latin typeface="Cambria"/>
                <a:cs typeface="Cambria"/>
              </a:rPr>
              <a:t>and</a:t>
            </a:r>
            <a:r>
              <a:rPr sz="2300" b="1" i="1" spc="-165" dirty="0">
                <a:latin typeface="Cambria"/>
                <a:cs typeface="Cambria"/>
              </a:rPr>
              <a:t> </a:t>
            </a:r>
            <a:r>
              <a:rPr sz="2300" b="1" i="1" spc="-105" dirty="0">
                <a:latin typeface="Cambria"/>
                <a:cs typeface="Cambria"/>
              </a:rPr>
              <a:t>Cases</a:t>
            </a:r>
            <a:r>
              <a:rPr sz="2200" spc="-105" dirty="0">
                <a:latin typeface="Cambria Math"/>
                <a:cs typeface="Cambria Math"/>
              </a:rPr>
              <a:t>,</a:t>
            </a:r>
            <a:r>
              <a:rPr sz="2200" spc="-10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McGraw</a:t>
            </a:r>
            <a:r>
              <a:rPr sz="2200" spc="-1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Hill, 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2011</a:t>
            </a:r>
            <a:endParaRPr sz="2200">
              <a:latin typeface="Cambria Math"/>
              <a:cs typeface="Cambria Math"/>
            </a:endParaRPr>
          </a:p>
          <a:p>
            <a:pPr marL="12700" marR="5080">
              <a:lnSpc>
                <a:spcPts val="2900"/>
              </a:lnSpc>
              <a:spcBef>
                <a:spcPts val="10"/>
              </a:spcBef>
              <a:tabLst>
                <a:tab pos="725805" algn="l"/>
                <a:tab pos="1640205" algn="l"/>
                <a:tab pos="2223770" algn="l"/>
                <a:tab pos="2880360" algn="l"/>
                <a:tab pos="3926204" algn="l"/>
                <a:tab pos="5428615" algn="l"/>
                <a:tab pos="6537959" algn="l"/>
                <a:tab pos="7542530" algn="l"/>
              </a:tabLst>
            </a:pPr>
            <a:r>
              <a:rPr sz="2200" spc="-5" dirty="0">
                <a:latin typeface="Cambria Math"/>
                <a:cs typeface="Cambria Math"/>
              </a:rPr>
              <a:t>Sobarsa </a:t>
            </a:r>
            <a:r>
              <a:rPr sz="2200" spc="-15" dirty="0">
                <a:latin typeface="Cambria Math"/>
                <a:cs typeface="Cambria Math"/>
              </a:rPr>
              <a:t>Kosasih,</a:t>
            </a:r>
            <a:r>
              <a:rPr sz="2200" spc="40" dirty="0">
                <a:latin typeface="Cambria Math"/>
                <a:cs typeface="Cambria Math"/>
              </a:rPr>
              <a:t> </a:t>
            </a:r>
            <a:r>
              <a:rPr sz="2300" b="1" i="1" spc="-155" dirty="0">
                <a:latin typeface="Cambria"/>
                <a:cs typeface="Cambria"/>
              </a:rPr>
              <a:t>Manajemen</a:t>
            </a:r>
            <a:r>
              <a:rPr sz="2300" b="1" i="1" spc="-120" dirty="0">
                <a:latin typeface="Cambria"/>
                <a:cs typeface="Cambria"/>
              </a:rPr>
              <a:t> Operasi</a:t>
            </a:r>
            <a:r>
              <a:rPr sz="2200" spc="-120" dirty="0">
                <a:latin typeface="Cambria Math"/>
                <a:cs typeface="Cambria Math"/>
              </a:rPr>
              <a:t>,</a:t>
            </a:r>
            <a:r>
              <a:rPr sz="2200" spc="-45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Mitra</a:t>
            </a:r>
            <a:r>
              <a:rPr sz="2200" spc="35" dirty="0">
                <a:latin typeface="Cambria Math"/>
                <a:cs typeface="Cambria Math"/>
              </a:rPr>
              <a:t> </a:t>
            </a:r>
            <a:r>
              <a:rPr sz="2200" spc="-25" dirty="0">
                <a:latin typeface="Cambria Math"/>
                <a:cs typeface="Cambria Math"/>
              </a:rPr>
              <a:t>Wacana</a:t>
            </a:r>
            <a:r>
              <a:rPr sz="2200" spc="1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Media,</a:t>
            </a:r>
            <a:r>
              <a:rPr sz="2200" spc="4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2009 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Pangestu</a:t>
            </a:r>
            <a:r>
              <a:rPr sz="2200" spc="3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Subagyo,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300" b="1" i="1" spc="-155" dirty="0">
                <a:latin typeface="Cambria"/>
                <a:cs typeface="Cambria"/>
              </a:rPr>
              <a:t>Manajemen</a:t>
            </a:r>
            <a:r>
              <a:rPr sz="2300" b="1" i="1" spc="-120" dirty="0">
                <a:latin typeface="Cambria"/>
                <a:cs typeface="Cambria"/>
              </a:rPr>
              <a:t> Operasi</a:t>
            </a:r>
            <a:r>
              <a:rPr sz="2200" spc="-120" dirty="0">
                <a:latin typeface="Cambria Math"/>
                <a:cs typeface="Cambria Math"/>
              </a:rPr>
              <a:t>,</a:t>
            </a:r>
            <a:r>
              <a:rPr sz="2200" spc="-10" dirty="0">
                <a:latin typeface="Cambria Math"/>
                <a:cs typeface="Cambria Math"/>
              </a:rPr>
              <a:t> BPFE</a:t>
            </a:r>
            <a:r>
              <a:rPr sz="2200" spc="-30" dirty="0">
                <a:latin typeface="Cambria Math"/>
                <a:cs typeface="Cambria Math"/>
              </a:rPr>
              <a:t> Yogyakarta,</a:t>
            </a:r>
            <a:r>
              <a:rPr sz="2200" spc="5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2000 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Len</a:t>
            </a:r>
            <a:r>
              <a:rPr sz="2200" spc="-5" dirty="0">
                <a:latin typeface="Cambria Math"/>
                <a:cs typeface="Cambria Math"/>
              </a:rPr>
              <a:t>a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spc="-5" dirty="0">
                <a:latin typeface="Cambria Math"/>
                <a:cs typeface="Cambria Math"/>
              </a:rPr>
              <a:t>ll</a:t>
            </a:r>
            <a:r>
              <a:rPr sz="2200" spc="-10" dirty="0">
                <a:latin typeface="Cambria Math"/>
                <a:cs typeface="Cambria Math"/>
              </a:rPr>
              <a:t>i</a:t>
            </a:r>
            <a:r>
              <a:rPr sz="2200" dirty="0">
                <a:latin typeface="Cambria Math"/>
                <a:cs typeface="Cambria Math"/>
              </a:rPr>
              <a:t>t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n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5" dirty="0">
                <a:latin typeface="Cambria Math"/>
                <a:cs typeface="Cambria Math"/>
              </a:rPr>
              <a:t>d</a:t>
            </a:r>
            <a:r>
              <a:rPr sz="2200" spc="-1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n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-10" dirty="0">
                <a:latin typeface="Cambria Math"/>
                <a:cs typeface="Cambria Math"/>
              </a:rPr>
              <a:t>Lin</a:t>
            </a:r>
            <a:r>
              <a:rPr sz="2200" spc="-5" dirty="0">
                <a:latin typeface="Cambria Math"/>
                <a:cs typeface="Cambria Math"/>
              </a:rPr>
              <a:t>a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200" spc="5" dirty="0">
                <a:latin typeface="Cambria Math"/>
                <a:cs typeface="Cambria Math"/>
              </a:rPr>
              <a:t>A</a:t>
            </a:r>
            <a:r>
              <a:rPr sz="2200" spc="-10" dirty="0">
                <a:latin typeface="Cambria Math"/>
                <a:cs typeface="Cambria Math"/>
              </a:rPr>
              <a:t>na</a:t>
            </a:r>
            <a:r>
              <a:rPr sz="2200" spc="5" dirty="0">
                <a:latin typeface="Cambria Math"/>
                <a:cs typeface="Cambria Math"/>
              </a:rPr>
              <a:t>t</a:t>
            </a:r>
            <a:r>
              <a:rPr sz="2200" spc="-10" dirty="0">
                <a:latin typeface="Cambria Math"/>
                <a:cs typeface="Cambria Math"/>
              </a:rPr>
              <a:t>an</a:t>
            </a:r>
            <a:r>
              <a:rPr sz="2200" spc="-5" dirty="0">
                <a:latin typeface="Cambria Math"/>
                <a:cs typeface="Cambria Math"/>
              </a:rPr>
              <a:t>,</a:t>
            </a:r>
            <a:r>
              <a:rPr sz="2200" dirty="0">
                <a:latin typeface="Cambria Math"/>
                <a:cs typeface="Cambria Math"/>
              </a:rPr>
              <a:t>	</a:t>
            </a:r>
            <a:r>
              <a:rPr sz="2300" b="1" i="1" spc="-125" dirty="0">
                <a:latin typeface="Cambria"/>
                <a:cs typeface="Cambria"/>
              </a:rPr>
              <a:t>M</a:t>
            </a:r>
            <a:r>
              <a:rPr sz="2300" b="1" i="1" spc="-260" dirty="0">
                <a:latin typeface="Cambria"/>
                <a:cs typeface="Cambria"/>
              </a:rPr>
              <a:t>a</a:t>
            </a:r>
            <a:r>
              <a:rPr sz="2300" b="1" i="1" spc="-150" dirty="0">
                <a:latin typeface="Cambria"/>
                <a:cs typeface="Cambria"/>
              </a:rPr>
              <a:t>n</a:t>
            </a:r>
            <a:r>
              <a:rPr sz="2300" b="1" i="1" spc="-260" dirty="0">
                <a:latin typeface="Cambria"/>
                <a:cs typeface="Cambria"/>
              </a:rPr>
              <a:t>a</a:t>
            </a:r>
            <a:r>
              <a:rPr sz="2300" b="1" i="1" spc="-110" dirty="0">
                <a:latin typeface="Cambria"/>
                <a:cs typeface="Cambria"/>
              </a:rPr>
              <a:t>j</a:t>
            </a:r>
            <a:r>
              <a:rPr sz="2300" b="1" i="1" spc="-95" dirty="0">
                <a:latin typeface="Cambria"/>
                <a:cs typeface="Cambria"/>
              </a:rPr>
              <a:t>e</a:t>
            </a:r>
            <a:r>
              <a:rPr sz="2300" b="1" i="1" spc="-200" dirty="0">
                <a:latin typeface="Cambria"/>
                <a:cs typeface="Cambria"/>
              </a:rPr>
              <a:t>m</a:t>
            </a:r>
            <a:r>
              <a:rPr sz="2300" b="1" i="1" spc="-95" dirty="0">
                <a:latin typeface="Cambria"/>
                <a:cs typeface="Cambria"/>
              </a:rPr>
              <a:t>e</a:t>
            </a:r>
            <a:r>
              <a:rPr sz="2300" b="1" i="1" spc="-125" dirty="0">
                <a:latin typeface="Cambria"/>
                <a:cs typeface="Cambria"/>
              </a:rPr>
              <a:t>n</a:t>
            </a:r>
            <a:r>
              <a:rPr sz="2300" b="1" i="1" dirty="0">
                <a:latin typeface="Cambria"/>
                <a:cs typeface="Cambria"/>
              </a:rPr>
              <a:t>	</a:t>
            </a:r>
            <a:r>
              <a:rPr sz="2300" b="1" i="1" spc="-140" dirty="0">
                <a:latin typeface="Cambria"/>
                <a:cs typeface="Cambria"/>
              </a:rPr>
              <a:t>O</a:t>
            </a:r>
            <a:r>
              <a:rPr sz="2300" b="1" i="1" spc="-120" dirty="0">
                <a:latin typeface="Cambria"/>
                <a:cs typeface="Cambria"/>
              </a:rPr>
              <a:t>p</a:t>
            </a:r>
            <a:r>
              <a:rPr sz="2300" b="1" i="1" spc="-95" dirty="0">
                <a:latin typeface="Cambria"/>
                <a:cs typeface="Cambria"/>
              </a:rPr>
              <a:t>e</a:t>
            </a:r>
            <a:r>
              <a:rPr sz="2300" b="1" i="1" spc="-215" dirty="0">
                <a:latin typeface="Cambria"/>
                <a:cs typeface="Cambria"/>
              </a:rPr>
              <a:t>r</a:t>
            </a:r>
            <a:r>
              <a:rPr sz="2300" b="1" i="1" spc="-260" dirty="0">
                <a:latin typeface="Cambria"/>
                <a:cs typeface="Cambria"/>
              </a:rPr>
              <a:t>a</a:t>
            </a:r>
            <a:r>
              <a:rPr sz="2300" b="1" i="1" spc="-95" dirty="0">
                <a:latin typeface="Cambria"/>
                <a:cs typeface="Cambria"/>
              </a:rPr>
              <a:t>s</a:t>
            </a:r>
            <a:r>
              <a:rPr sz="2300" b="1" i="1" spc="-100" dirty="0">
                <a:latin typeface="Cambria"/>
                <a:cs typeface="Cambria"/>
              </a:rPr>
              <a:t>i</a:t>
            </a:r>
            <a:r>
              <a:rPr sz="2300" b="1" i="1" spc="-45" dirty="0">
                <a:latin typeface="Cambria"/>
                <a:cs typeface="Cambria"/>
              </a:rPr>
              <a:t>:</a:t>
            </a:r>
            <a:r>
              <a:rPr sz="2300" b="1" i="1" dirty="0">
                <a:latin typeface="Cambria"/>
                <a:cs typeface="Cambria"/>
              </a:rPr>
              <a:t>	</a:t>
            </a:r>
            <a:r>
              <a:rPr sz="2300" b="1" i="1" spc="-200" dirty="0">
                <a:latin typeface="Cambria"/>
                <a:cs typeface="Cambria"/>
              </a:rPr>
              <a:t>K</a:t>
            </a:r>
            <a:r>
              <a:rPr sz="2300" b="1" i="1" spc="-95" dirty="0">
                <a:latin typeface="Cambria"/>
                <a:cs typeface="Cambria"/>
              </a:rPr>
              <a:t>o</a:t>
            </a:r>
            <a:r>
              <a:rPr sz="2300" b="1" i="1" spc="-150" dirty="0">
                <a:latin typeface="Cambria"/>
                <a:cs typeface="Cambria"/>
              </a:rPr>
              <a:t>n</a:t>
            </a:r>
            <a:r>
              <a:rPr sz="2300" b="1" i="1" spc="-95" dirty="0">
                <a:latin typeface="Cambria"/>
                <a:cs typeface="Cambria"/>
              </a:rPr>
              <a:t>sep</a:t>
            </a:r>
            <a:r>
              <a:rPr sz="2300" b="1" i="1" dirty="0">
                <a:latin typeface="Cambria"/>
                <a:cs typeface="Cambria"/>
              </a:rPr>
              <a:t>	</a:t>
            </a:r>
            <a:r>
              <a:rPr sz="2300" b="1" i="1" spc="-114" dirty="0">
                <a:latin typeface="Cambria"/>
                <a:cs typeface="Cambria"/>
              </a:rPr>
              <a:t>d</a:t>
            </a:r>
            <a:r>
              <a:rPr sz="2300" b="1" i="1" spc="-260" dirty="0">
                <a:latin typeface="Cambria"/>
                <a:cs typeface="Cambria"/>
              </a:rPr>
              <a:t>a</a:t>
            </a:r>
            <a:r>
              <a:rPr sz="2300" b="1" i="1" spc="-125" dirty="0">
                <a:latin typeface="Cambria"/>
                <a:cs typeface="Cambria"/>
              </a:rPr>
              <a:t>n</a:t>
            </a:r>
            <a:endParaRPr sz="2300">
              <a:latin typeface="Cambria"/>
              <a:cs typeface="Cambria"/>
            </a:endParaRPr>
          </a:p>
          <a:p>
            <a:pPr marL="332105">
              <a:lnSpc>
                <a:spcPct val="100000"/>
              </a:lnSpc>
              <a:spcBef>
                <a:spcPts val="35"/>
              </a:spcBef>
            </a:pPr>
            <a:r>
              <a:rPr sz="2300" b="1" i="1" spc="-60" dirty="0">
                <a:latin typeface="Cambria"/>
                <a:cs typeface="Cambria"/>
              </a:rPr>
              <a:t>A</a:t>
            </a:r>
            <a:r>
              <a:rPr sz="2300" b="1" i="1" spc="-105" dirty="0">
                <a:latin typeface="Cambria"/>
                <a:cs typeface="Cambria"/>
              </a:rPr>
              <a:t>p</a:t>
            </a:r>
            <a:r>
              <a:rPr sz="2300" b="1" i="1" spc="-90" dirty="0">
                <a:latin typeface="Cambria"/>
                <a:cs typeface="Cambria"/>
              </a:rPr>
              <a:t>l</a:t>
            </a:r>
            <a:r>
              <a:rPr sz="2300" b="1" i="1" spc="-100" dirty="0">
                <a:latin typeface="Cambria"/>
                <a:cs typeface="Cambria"/>
              </a:rPr>
              <a:t>i</a:t>
            </a:r>
            <a:r>
              <a:rPr sz="2300" b="1" i="1" spc="-130" dirty="0">
                <a:latin typeface="Cambria"/>
                <a:cs typeface="Cambria"/>
              </a:rPr>
              <a:t>k</a:t>
            </a:r>
            <a:r>
              <a:rPr sz="2300" b="1" i="1" spc="-260" dirty="0">
                <a:latin typeface="Cambria"/>
                <a:cs typeface="Cambria"/>
              </a:rPr>
              <a:t>a</a:t>
            </a:r>
            <a:r>
              <a:rPr sz="2300" b="1" i="1" spc="-95" dirty="0">
                <a:latin typeface="Cambria"/>
                <a:cs typeface="Cambria"/>
              </a:rPr>
              <a:t>si</a:t>
            </a:r>
            <a:r>
              <a:rPr sz="2200" spc="-5" dirty="0">
                <a:latin typeface="Cambria Math"/>
                <a:cs typeface="Cambria Math"/>
              </a:rPr>
              <a:t>,</a:t>
            </a:r>
            <a:r>
              <a:rPr sz="2200" spc="-35" dirty="0">
                <a:latin typeface="Cambria Math"/>
                <a:cs typeface="Cambria Math"/>
              </a:rPr>
              <a:t> </a:t>
            </a:r>
            <a:r>
              <a:rPr sz="2200" spc="-40" dirty="0">
                <a:latin typeface="Cambria Math"/>
                <a:cs typeface="Cambria Math"/>
              </a:rPr>
              <a:t>R</a:t>
            </a:r>
            <a:r>
              <a:rPr sz="2200" spc="-10" dirty="0">
                <a:latin typeface="Cambria Math"/>
                <a:cs typeface="Cambria Math"/>
              </a:rPr>
              <a:t>e</a:t>
            </a:r>
            <a:r>
              <a:rPr sz="2200" spc="-15" dirty="0">
                <a:latin typeface="Cambria Math"/>
                <a:cs typeface="Cambria Math"/>
              </a:rPr>
              <a:t>f</a:t>
            </a:r>
            <a:r>
              <a:rPr sz="2200" spc="-10" dirty="0">
                <a:latin typeface="Cambria Math"/>
                <a:cs typeface="Cambria Math"/>
              </a:rPr>
              <a:t>i</a:t>
            </a:r>
            <a:r>
              <a:rPr sz="2200" spc="-20" dirty="0">
                <a:latin typeface="Cambria Math"/>
                <a:cs typeface="Cambria Math"/>
              </a:rPr>
              <a:t>k</a:t>
            </a:r>
            <a:r>
              <a:rPr sz="2200" spc="-5" dirty="0">
                <a:latin typeface="Cambria Math"/>
                <a:cs typeface="Cambria Math"/>
              </a:rPr>
              <a:t>a </a:t>
            </a:r>
            <a:r>
              <a:rPr sz="2200" spc="-20" dirty="0">
                <a:latin typeface="Cambria Math"/>
                <a:cs typeface="Cambria Math"/>
              </a:rPr>
              <a:t>A</a:t>
            </a:r>
            <a:r>
              <a:rPr sz="2200" spc="-5" dirty="0">
                <a:latin typeface="Cambria Math"/>
                <a:cs typeface="Cambria Math"/>
              </a:rPr>
              <a:t>d</a:t>
            </a:r>
            <a:r>
              <a:rPr sz="2200" spc="-10" dirty="0">
                <a:latin typeface="Cambria Math"/>
                <a:cs typeface="Cambria Math"/>
              </a:rPr>
              <a:t>itama</a:t>
            </a:r>
            <a:r>
              <a:rPr sz="2200" spc="-5" dirty="0">
                <a:latin typeface="Cambria Math"/>
                <a:cs typeface="Cambria Math"/>
              </a:rPr>
              <a:t>,</a:t>
            </a:r>
            <a:r>
              <a:rPr sz="2200" spc="4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200</a:t>
            </a:r>
            <a:r>
              <a:rPr sz="2200" spc="-5" dirty="0">
                <a:latin typeface="Cambria Math"/>
                <a:cs typeface="Cambria Math"/>
              </a:rPr>
              <a:t>8</a:t>
            </a:r>
            <a:endParaRPr sz="2200">
              <a:latin typeface="Cambria Math"/>
              <a:cs typeface="Cambria Math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58695" y="5829300"/>
            <a:ext cx="7161530" cy="490855"/>
            <a:chOff x="1758695" y="5829300"/>
            <a:chExt cx="7161530" cy="49085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8695" y="5829300"/>
              <a:ext cx="2057399" cy="4907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70603" y="5844540"/>
              <a:ext cx="448055" cy="4754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70603" y="5844540"/>
              <a:ext cx="448055" cy="4754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70603" y="5844540"/>
              <a:ext cx="448055" cy="4754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50307" y="5850635"/>
              <a:ext cx="2199131" cy="4693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08519" y="5829300"/>
              <a:ext cx="1711451" cy="4907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08519" y="5829300"/>
              <a:ext cx="1711451" cy="4907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08519" y="5829300"/>
              <a:ext cx="1711451" cy="49072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652007" y="6833161"/>
            <a:ext cx="771525" cy="23495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" dirty="0">
                <a:solidFill>
                  <a:srgbClr val="1F497C"/>
                </a:solidFill>
                <a:latin typeface="Cambria Math"/>
                <a:cs typeface="Cambria Math"/>
              </a:rPr>
              <a:t>Ma</a:t>
            </a:r>
            <a:r>
              <a:rPr sz="1400" spc="-10" dirty="0">
                <a:solidFill>
                  <a:srgbClr val="1F497C"/>
                </a:solidFill>
                <a:latin typeface="Cambria Math"/>
                <a:cs typeface="Cambria Math"/>
              </a:rPr>
              <a:t>t</a:t>
            </a:r>
            <a:r>
              <a:rPr sz="1400" spc="-5" dirty="0">
                <a:solidFill>
                  <a:srgbClr val="1F497C"/>
                </a:solidFill>
                <a:latin typeface="Cambria Math"/>
                <a:cs typeface="Cambria Math"/>
              </a:rPr>
              <a:t>e</a:t>
            </a:r>
            <a:r>
              <a:rPr sz="1400" spc="-10" dirty="0">
                <a:solidFill>
                  <a:srgbClr val="1F497C"/>
                </a:solidFill>
                <a:latin typeface="Cambria Math"/>
                <a:cs typeface="Cambria Math"/>
              </a:rPr>
              <a:t>r</a:t>
            </a:r>
            <a:r>
              <a:rPr sz="1400" dirty="0">
                <a:solidFill>
                  <a:srgbClr val="1F497C"/>
                </a:solidFill>
                <a:latin typeface="Cambria Math"/>
                <a:cs typeface="Cambria Math"/>
              </a:rPr>
              <a:t>i</a:t>
            </a:r>
            <a:r>
              <a:rPr sz="1400" spc="-20" dirty="0">
                <a:solidFill>
                  <a:srgbClr val="1F497C"/>
                </a:solidFill>
                <a:latin typeface="Cambria Math"/>
                <a:cs typeface="Cambria Math"/>
              </a:rPr>
              <a:t> </a:t>
            </a:r>
            <a:r>
              <a:rPr sz="1400" spc="-5" dirty="0">
                <a:solidFill>
                  <a:srgbClr val="1F497C"/>
                </a:solidFill>
                <a:latin typeface="Cambria Math"/>
                <a:cs typeface="Cambria Math"/>
              </a:rPr>
              <a:t>#</a:t>
            </a:r>
            <a:r>
              <a:rPr sz="1400" dirty="0">
                <a:solidFill>
                  <a:srgbClr val="1F497C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67970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60" dirty="0"/>
              <a:t>K</a:t>
            </a:r>
            <a:r>
              <a:rPr spc="-229" dirty="0"/>
              <a:t>e</a:t>
            </a:r>
            <a:r>
              <a:rPr spc="-315" dirty="0"/>
              <a:t>r</a:t>
            </a:r>
            <a:r>
              <a:rPr spc="-245" dirty="0"/>
              <a:t>an</a:t>
            </a:r>
            <a:r>
              <a:rPr spc="-195" dirty="0"/>
              <a:t>g</a:t>
            </a:r>
            <a:r>
              <a:rPr spc="-375" dirty="0"/>
              <a:t>k</a:t>
            </a:r>
            <a:r>
              <a:rPr spc="-204" dirty="0"/>
              <a:t>a</a:t>
            </a:r>
            <a:r>
              <a:rPr spc="-95" dirty="0"/>
              <a:t> </a:t>
            </a:r>
            <a:r>
              <a:rPr spc="-360" dirty="0"/>
              <a:t>K</a:t>
            </a:r>
            <a:r>
              <a:rPr spc="-220" dirty="0"/>
              <a:t>e</a:t>
            </a:r>
            <a:r>
              <a:rPr spc="-229" dirty="0"/>
              <a:t>p</a:t>
            </a:r>
            <a:r>
              <a:rPr spc="-254" dirty="0"/>
              <a:t>u</a:t>
            </a:r>
            <a:r>
              <a:rPr spc="-145" dirty="0"/>
              <a:t>t</a:t>
            </a:r>
            <a:r>
              <a:rPr spc="-250" dirty="0"/>
              <a:t>u</a:t>
            </a:r>
            <a:r>
              <a:rPr spc="-155" dirty="0"/>
              <a:t>s</a:t>
            </a:r>
            <a:r>
              <a:rPr spc="-245" dirty="0"/>
              <a:t>a</a:t>
            </a:r>
            <a:r>
              <a:rPr spc="-200" dirty="0"/>
              <a:t>n</a:t>
            </a:r>
            <a:r>
              <a:rPr spc="-130" dirty="0"/>
              <a:t> </a:t>
            </a:r>
            <a:r>
              <a:rPr spc="-235" dirty="0"/>
              <a:t>O</a:t>
            </a:r>
            <a:r>
              <a:rPr spc="-220" dirty="0"/>
              <a:t>pe</a:t>
            </a:r>
            <a:r>
              <a:rPr spc="-315" dirty="0"/>
              <a:t>r</a:t>
            </a:r>
            <a:r>
              <a:rPr spc="-245" dirty="0"/>
              <a:t>a</a:t>
            </a:r>
            <a:r>
              <a:rPr spc="-165" dirty="0"/>
              <a:t>s</a:t>
            </a:r>
            <a:r>
              <a:rPr spc="-160" dirty="0"/>
              <a:t>i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3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4055" y="1974595"/>
            <a:ext cx="7994015" cy="435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95"/>
              </a:spcBef>
              <a:buClr>
                <a:srgbClr val="BF4F4D"/>
              </a:buClr>
              <a:buSzPct val="58928"/>
              <a:buFont typeface="Wingdings"/>
              <a:buChar char=""/>
              <a:tabLst>
                <a:tab pos="332105" algn="l"/>
                <a:tab pos="332740" algn="l"/>
                <a:tab pos="2640965" algn="l"/>
                <a:tab pos="4149725" algn="l"/>
                <a:tab pos="7412990" algn="l"/>
              </a:tabLst>
            </a:pPr>
            <a:r>
              <a:rPr sz="2800" spc="-10" dirty="0">
                <a:latin typeface="Cambria Math"/>
                <a:cs typeface="Cambria Math"/>
              </a:rPr>
              <a:t>D</a:t>
            </a:r>
            <a:r>
              <a:rPr sz="2800" spc="-5" dirty="0">
                <a:latin typeface="Cambria Math"/>
                <a:cs typeface="Cambria Math"/>
              </a:rPr>
              <a:t>ipe</a:t>
            </a:r>
            <a:r>
              <a:rPr sz="2800" spc="-25" dirty="0">
                <a:latin typeface="Cambria Math"/>
                <a:cs typeface="Cambria Math"/>
              </a:rPr>
              <a:t>r</a:t>
            </a:r>
            <a:r>
              <a:rPr sz="2800" spc="-10" dirty="0">
                <a:latin typeface="Cambria Math"/>
                <a:cs typeface="Cambria Math"/>
              </a:rPr>
              <a:t>l</a:t>
            </a:r>
            <a:r>
              <a:rPr sz="2800" spc="-5" dirty="0">
                <a:latin typeface="Cambria Math"/>
                <a:cs typeface="Cambria Math"/>
              </a:rPr>
              <a:t>u</a:t>
            </a:r>
            <a:r>
              <a:rPr sz="2800" spc="-35" dirty="0">
                <a:latin typeface="Cambria Math"/>
                <a:cs typeface="Cambria Math"/>
              </a:rPr>
              <a:t>k</a:t>
            </a:r>
            <a:r>
              <a:rPr sz="2800" spc="5" dirty="0">
                <a:latin typeface="Cambria Math"/>
                <a:cs typeface="Cambria Math"/>
              </a:rPr>
              <a:t>a</a:t>
            </a:r>
            <a:r>
              <a:rPr sz="2800" spc="-5" dirty="0">
                <a:latin typeface="Cambria Math"/>
                <a:cs typeface="Cambria Math"/>
              </a:rPr>
              <a:t>n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" dirty="0">
                <a:latin typeface="Cambria Math"/>
                <a:cs typeface="Cambria Math"/>
              </a:rPr>
              <a:t>u</a:t>
            </a:r>
            <a:r>
              <a:rPr sz="2800" spc="-10" dirty="0">
                <a:latin typeface="Cambria Math"/>
                <a:cs typeface="Cambria Math"/>
              </a:rPr>
              <a:t>nt</a:t>
            </a:r>
            <a:r>
              <a:rPr sz="2800" spc="5" dirty="0">
                <a:latin typeface="Cambria Math"/>
                <a:cs typeface="Cambria Math"/>
              </a:rPr>
              <a:t>u</a:t>
            </a:r>
            <a:r>
              <a:rPr sz="2800" spc="-5" dirty="0">
                <a:latin typeface="Cambria Math"/>
                <a:cs typeface="Cambria Math"/>
              </a:rPr>
              <a:t>k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10" dirty="0">
                <a:latin typeface="Cambria Math"/>
                <a:cs typeface="Cambria Math"/>
              </a:rPr>
              <a:t>m</a:t>
            </a:r>
            <a:r>
              <a:rPr sz="2800" spc="-5" dirty="0">
                <a:latin typeface="Cambria Math"/>
                <a:cs typeface="Cambria Math"/>
              </a:rPr>
              <a:t>e</a:t>
            </a:r>
            <a:r>
              <a:rPr sz="2800" spc="-10" dirty="0">
                <a:latin typeface="Cambria Math"/>
                <a:cs typeface="Cambria Math"/>
              </a:rPr>
              <a:t>n</a:t>
            </a:r>
            <a:r>
              <a:rPr sz="2800" spc="-35" dirty="0">
                <a:latin typeface="Cambria Math"/>
                <a:cs typeface="Cambria Math"/>
              </a:rPr>
              <a:t>gk</a:t>
            </a:r>
            <a:r>
              <a:rPr sz="2800" spc="-10" dirty="0">
                <a:latin typeface="Cambria Math"/>
                <a:cs typeface="Cambria Math"/>
              </a:rPr>
              <a:t>a</a:t>
            </a:r>
            <a:r>
              <a:rPr sz="2800" spc="-30" dirty="0">
                <a:latin typeface="Cambria Math"/>
                <a:cs typeface="Cambria Math"/>
              </a:rPr>
              <a:t>t</a:t>
            </a:r>
            <a:r>
              <a:rPr sz="2800" spc="-5" dirty="0">
                <a:latin typeface="Cambria Math"/>
                <a:cs typeface="Cambria Math"/>
              </a:rPr>
              <a:t>e</a:t>
            </a:r>
            <a:r>
              <a:rPr sz="2800" spc="-10" dirty="0">
                <a:latin typeface="Cambria Math"/>
                <a:cs typeface="Cambria Math"/>
              </a:rPr>
              <a:t>g</a:t>
            </a:r>
            <a:r>
              <a:rPr sz="2800" spc="5" dirty="0">
                <a:latin typeface="Cambria Math"/>
                <a:cs typeface="Cambria Math"/>
              </a:rPr>
              <a:t>o</a:t>
            </a:r>
            <a:r>
              <a:rPr sz="2800" spc="-10" dirty="0">
                <a:latin typeface="Cambria Math"/>
                <a:cs typeface="Cambria Math"/>
              </a:rPr>
              <a:t>r</a:t>
            </a:r>
            <a:r>
              <a:rPr sz="2800" spc="-5" dirty="0">
                <a:latin typeface="Cambria Math"/>
                <a:cs typeface="Cambria Math"/>
              </a:rPr>
              <a:t>i</a:t>
            </a:r>
            <a:r>
              <a:rPr sz="2800" spc="-35" dirty="0">
                <a:latin typeface="Cambria Math"/>
                <a:cs typeface="Cambria Math"/>
              </a:rPr>
              <a:t>k</a:t>
            </a:r>
            <a:r>
              <a:rPr sz="2800" spc="-10" dirty="0">
                <a:latin typeface="Cambria Math"/>
                <a:cs typeface="Cambria Math"/>
              </a:rPr>
              <a:t>a</a:t>
            </a:r>
            <a:r>
              <a:rPr sz="2800" spc="-5" dirty="0">
                <a:latin typeface="Cambria Math"/>
                <a:cs typeface="Cambria Math"/>
              </a:rPr>
              <a:t>n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10" dirty="0">
                <a:latin typeface="Cambria Math"/>
                <a:cs typeface="Cambria Math"/>
              </a:rPr>
              <a:t>dan  merumuskan keputusan</a:t>
            </a:r>
            <a:r>
              <a:rPr sz="2800" spc="5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dalam</a:t>
            </a:r>
            <a:r>
              <a:rPr sz="2800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berbagai</a:t>
            </a:r>
            <a:r>
              <a:rPr sz="2800" spc="10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operasi.</a:t>
            </a:r>
            <a:endParaRPr sz="280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spcBef>
                <a:spcPts val="1200"/>
              </a:spcBef>
              <a:buClr>
                <a:srgbClr val="BF4F4D"/>
              </a:buClr>
              <a:buSzPct val="58928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800" spc="-15" dirty="0">
                <a:latin typeface="Cambria Math"/>
                <a:cs typeface="Cambria Math"/>
              </a:rPr>
              <a:t>Ada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5</a:t>
            </a:r>
            <a:r>
              <a:rPr sz="2800" spc="-10" dirty="0">
                <a:latin typeface="Cambria Math"/>
                <a:cs typeface="Cambria Math"/>
              </a:rPr>
              <a:t> tanggung</a:t>
            </a:r>
            <a:r>
              <a:rPr sz="2800" spc="2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jawab</a:t>
            </a:r>
            <a:r>
              <a:rPr sz="2800" spc="-5" dirty="0">
                <a:latin typeface="Cambria Math"/>
                <a:cs typeface="Cambria Math"/>
              </a:rPr>
              <a:t> utama,</a:t>
            </a:r>
            <a:r>
              <a:rPr sz="2800" spc="-20" dirty="0">
                <a:latin typeface="Cambria Math"/>
                <a:cs typeface="Cambria Math"/>
              </a:rPr>
              <a:t> </a:t>
            </a:r>
            <a:r>
              <a:rPr sz="2800" spc="-15" dirty="0">
                <a:latin typeface="Cambria Math"/>
                <a:cs typeface="Cambria Math"/>
              </a:rPr>
              <a:t>yaitu:</a:t>
            </a:r>
            <a:endParaRPr sz="28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1200"/>
              </a:spcBef>
            </a:pPr>
            <a:r>
              <a:rPr sz="1950" spc="-210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950" spc="-10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Cambria Math"/>
                <a:cs typeface="Cambria Math"/>
              </a:rPr>
              <a:t>P</a:t>
            </a:r>
            <a:r>
              <a:rPr sz="2800" spc="-50" dirty="0">
                <a:latin typeface="Cambria Math"/>
                <a:cs typeface="Cambria Math"/>
              </a:rPr>
              <a:t>r</a:t>
            </a:r>
            <a:r>
              <a:rPr sz="2800" spc="-5" dirty="0">
                <a:latin typeface="Cambria Math"/>
                <a:cs typeface="Cambria Math"/>
              </a:rPr>
              <a:t>o</a:t>
            </a:r>
            <a:r>
              <a:rPr sz="2800" spc="-10" dirty="0">
                <a:latin typeface="Cambria Math"/>
                <a:cs typeface="Cambria Math"/>
              </a:rPr>
              <a:t>s</a:t>
            </a:r>
            <a:r>
              <a:rPr sz="2800" spc="-5" dirty="0">
                <a:latin typeface="Cambria Math"/>
                <a:cs typeface="Cambria Math"/>
              </a:rPr>
              <a:t>es</a:t>
            </a:r>
            <a:endParaRPr sz="28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1200"/>
              </a:spcBef>
            </a:pPr>
            <a:r>
              <a:rPr sz="1950" spc="-210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950" spc="-10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K</a:t>
            </a:r>
            <a:r>
              <a:rPr sz="2800" spc="-10" dirty="0">
                <a:latin typeface="Cambria Math"/>
                <a:cs typeface="Cambria Math"/>
              </a:rPr>
              <a:t>a</a:t>
            </a:r>
            <a:r>
              <a:rPr sz="2800" spc="-5" dirty="0">
                <a:latin typeface="Cambria Math"/>
                <a:cs typeface="Cambria Math"/>
              </a:rPr>
              <a:t>p</a:t>
            </a:r>
            <a:r>
              <a:rPr sz="2800" spc="-10" dirty="0">
                <a:latin typeface="Cambria Math"/>
                <a:cs typeface="Cambria Math"/>
              </a:rPr>
              <a:t>as</a:t>
            </a:r>
            <a:r>
              <a:rPr sz="2800" spc="-5" dirty="0">
                <a:latin typeface="Cambria Math"/>
                <a:cs typeface="Cambria Math"/>
              </a:rPr>
              <a:t>i</a:t>
            </a:r>
            <a:r>
              <a:rPr sz="2800" spc="-10" dirty="0">
                <a:latin typeface="Cambria Math"/>
                <a:cs typeface="Cambria Math"/>
              </a:rPr>
              <a:t>tas</a:t>
            </a:r>
            <a:endParaRPr sz="28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1200"/>
              </a:spcBef>
            </a:pPr>
            <a:r>
              <a:rPr sz="1950" spc="-210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950" spc="-10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800" spc="-60" dirty="0">
                <a:latin typeface="Cambria Math"/>
                <a:cs typeface="Cambria Math"/>
              </a:rPr>
              <a:t>P</a:t>
            </a:r>
            <a:r>
              <a:rPr sz="2800" spc="-5" dirty="0">
                <a:latin typeface="Cambria Math"/>
                <a:cs typeface="Cambria Math"/>
              </a:rPr>
              <a:t>e</a:t>
            </a:r>
            <a:r>
              <a:rPr sz="2800" spc="-10" dirty="0">
                <a:latin typeface="Cambria Math"/>
                <a:cs typeface="Cambria Math"/>
              </a:rPr>
              <a:t>rs</a:t>
            </a:r>
            <a:r>
              <a:rPr sz="2800" spc="-5" dirty="0">
                <a:latin typeface="Cambria Math"/>
                <a:cs typeface="Cambria Math"/>
              </a:rPr>
              <a:t>e</a:t>
            </a:r>
            <a:r>
              <a:rPr sz="2800" spc="-10" dirty="0">
                <a:latin typeface="Cambria Math"/>
                <a:cs typeface="Cambria Math"/>
              </a:rPr>
              <a:t>d</a:t>
            </a:r>
            <a:r>
              <a:rPr sz="2800" spc="-5" dirty="0">
                <a:latin typeface="Cambria Math"/>
                <a:cs typeface="Cambria Math"/>
              </a:rPr>
              <a:t>i</a:t>
            </a:r>
            <a:r>
              <a:rPr sz="2800" spc="-10" dirty="0">
                <a:latin typeface="Cambria Math"/>
                <a:cs typeface="Cambria Math"/>
              </a:rPr>
              <a:t>aan</a:t>
            </a:r>
            <a:endParaRPr sz="28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1200"/>
              </a:spcBef>
            </a:pPr>
            <a:r>
              <a:rPr sz="1950" spc="-210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950" spc="-10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800" spc="-240" dirty="0">
                <a:latin typeface="Cambria Math"/>
                <a:cs typeface="Cambria Math"/>
              </a:rPr>
              <a:t>T</a:t>
            </a:r>
            <a:r>
              <a:rPr sz="2800" spc="-5" dirty="0">
                <a:latin typeface="Cambria Math"/>
                <a:cs typeface="Cambria Math"/>
              </a:rPr>
              <a:t>e</a:t>
            </a:r>
            <a:r>
              <a:rPr sz="2800" spc="-10" dirty="0">
                <a:latin typeface="Cambria Math"/>
                <a:cs typeface="Cambria Math"/>
              </a:rPr>
              <a:t>na</a:t>
            </a:r>
            <a:r>
              <a:rPr sz="2800" spc="-35" dirty="0">
                <a:latin typeface="Cambria Math"/>
                <a:cs typeface="Cambria Math"/>
              </a:rPr>
              <a:t>g</a:t>
            </a:r>
            <a:r>
              <a:rPr sz="2800" spc="-5" dirty="0">
                <a:latin typeface="Cambria Math"/>
                <a:cs typeface="Cambria Math"/>
              </a:rPr>
              <a:t>a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spc="-60" dirty="0">
                <a:latin typeface="Cambria Math"/>
                <a:cs typeface="Cambria Math"/>
              </a:rPr>
              <a:t>K</a:t>
            </a:r>
            <a:r>
              <a:rPr sz="2800" spc="-5" dirty="0">
                <a:latin typeface="Cambria Math"/>
                <a:cs typeface="Cambria Math"/>
              </a:rPr>
              <a:t>e</a:t>
            </a:r>
            <a:r>
              <a:rPr sz="2800" spc="-10" dirty="0">
                <a:latin typeface="Cambria Math"/>
                <a:cs typeface="Cambria Math"/>
              </a:rPr>
              <a:t>rja</a:t>
            </a:r>
            <a:endParaRPr sz="2800">
              <a:latin typeface="Cambria Math"/>
              <a:cs typeface="Cambria Math"/>
            </a:endParaRPr>
          </a:p>
          <a:p>
            <a:pPr marL="378460">
              <a:lnSpc>
                <a:spcPct val="100000"/>
              </a:lnSpc>
              <a:spcBef>
                <a:spcPts val="1200"/>
              </a:spcBef>
            </a:pPr>
            <a:r>
              <a:rPr sz="1950" spc="-210" dirty="0">
                <a:solidFill>
                  <a:srgbClr val="4F80BC"/>
                </a:solidFill>
                <a:latin typeface="Microsoft Sans Serif"/>
                <a:cs typeface="Microsoft Sans Serif"/>
              </a:rPr>
              <a:t>🞑</a:t>
            </a:r>
            <a:r>
              <a:rPr sz="1950" spc="-105" dirty="0">
                <a:solidFill>
                  <a:srgbClr val="4F80BC"/>
                </a:solidFill>
                <a:latin typeface="Microsoft Sans Serif"/>
                <a:cs typeface="Microsoft Sans Serif"/>
              </a:rPr>
              <a:t> </a:t>
            </a:r>
            <a:r>
              <a:rPr sz="2800" spc="-85" dirty="0">
                <a:latin typeface="Cambria Math"/>
                <a:cs typeface="Cambria Math"/>
              </a:rPr>
              <a:t>K</a:t>
            </a:r>
            <a:r>
              <a:rPr sz="2800" spc="-5" dirty="0">
                <a:latin typeface="Cambria Math"/>
                <a:cs typeface="Cambria Math"/>
              </a:rPr>
              <a:t>u</a:t>
            </a:r>
            <a:r>
              <a:rPr sz="2800" spc="-10" dirty="0">
                <a:latin typeface="Cambria Math"/>
                <a:cs typeface="Cambria Math"/>
              </a:rPr>
              <a:t>al</a:t>
            </a:r>
            <a:r>
              <a:rPr sz="2800" spc="-5" dirty="0">
                <a:latin typeface="Cambria Math"/>
                <a:cs typeface="Cambria Math"/>
              </a:rPr>
              <a:t>i</a:t>
            </a:r>
            <a:r>
              <a:rPr sz="2800" spc="-10" dirty="0">
                <a:latin typeface="Cambria Math"/>
                <a:cs typeface="Cambria Math"/>
              </a:rPr>
              <a:t>tas</a:t>
            </a:r>
            <a:endParaRPr sz="28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43204"/>
            <a:ext cx="72917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30" dirty="0"/>
              <a:t>K</a:t>
            </a:r>
            <a:r>
              <a:rPr sz="4000" spc="-195" dirty="0"/>
              <a:t>e</a:t>
            </a:r>
            <a:r>
              <a:rPr sz="4000" spc="-305" dirty="0"/>
              <a:t>r</a:t>
            </a:r>
            <a:r>
              <a:rPr sz="4000" spc="-220" dirty="0"/>
              <a:t>an</a:t>
            </a:r>
            <a:r>
              <a:rPr sz="4000" spc="-175" dirty="0"/>
              <a:t>g</a:t>
            </a:r>
            <a:r>
              <a:rPr sz="4000" spc="-345" dirty="0"/>
              <a:t>k</a:t>
            </a:r>
            <a:r>
              <a:rPr sz="4000" spc="-190" dirty="0"/>
              <a:t>a</a:t>
            </a:r>
            <a:r>
              <a:rPr sz="4000" spc="-95" dirty="0"/>
              <a:t> </a:t>
            </a:r>
            <a:r>
              <a:rPr sz="4000" spc="-330" dirty="0"/>
              <a:t>K</a:t>
            </a:r>
            <a:r>
              <a:rPr sz="4000" spc="-195" dirty="0"/>
              <a:t>e</a:t>
            </a:r>
            <a:r>
              <a:rPr sz="4000" spc="-210" dirty="0"/>
              <a:t>p</a:t>
            </a:r>
            <a:r>
              <a:rPr sz="4000" spc="-220" dirty="0"/>
              <a:t>u</a:t>
            </a:r>
            <a:r>
              <a:rPr sz="4000" spc="-135" dirty="0"/>
              <a:t>t</a:t>
            </a:r>
            <a:r>
              <a:rPr sz="4000" spc="-229" dirty="0"/>
              <a:t>u</a:t>
            </a:r>
            <a:r>
              <a:rPr sz="4000" spc="-150" dirty="0"/>
              <a:t>s</a:t>
            </a:r>
            <a:r>
              <a:rPr sz="4000" spc="-235" dirty="0"/>
              <a:t>a</a:t>
            </a:r>
            <a:r>
              <a:rPr sz="4000" spc="-185" dirty="0"/>
              <a:t>n</a:t>
            </a:r>
            <a:r>
              <a:rPr sz="4000" spc="-125" dirty="0"/>
              <a:t> </a:t>
            </a:r>
            <a:r>
              <a:rPr sz="4000" spc="-204" dirty="0"/>
              <a:t>O</a:t>
            </a:r>
            <a:r>
              <a:rPr sz="4000" spc="-195" dirty="0"/>
              <a:t>pe</a:t>
            </a:r>
            <a:r>
              <a:rPr sz="4000" spc="-305" dirty="0"/>
              <a:t>r</a:t>
            </a:r>
            <a:r>
              <a:rPr sz="4000" spc="-220" dirty="0"/>
              <a:t>a</a:t>
            </a:r>
            <a:r>
              <a:rPr sz="4000" spc="-150" dirty="0"/>
              <a:t>si</a:t>
            </a:r>
            <a:r>
              <a:rPr sz="4000" spc="-85" dirty="0"/>
              <a:t> </a:t>
            </a:r>
            <a:r>
              <a:rPr sz="4000" spc="-114" dirty="0"/>
              <a:t>.</a:t>
            </a:r>
            <a:r>
              <a:rPr sz="4000" spc="-110" dirty="0"/>
              <a:t>.</a:t>
            </a:r>
            <a:r>
              <a:rPr sz="4000" spc="-35" dirty="0"/>
              <a:t> </a:t>
            </a:r>
            <a:r>
              <a:rPr sz="4000" spc="20" dirty="0"/>
              <a:t>(</a:t>
            </a:r>
            <a:r>
              <a:rPr sz="4000" spc="-195" dirty="0"/>
              <a:t>1</a:t>
            </a:r>
            <a:r>
              <a:rPr sz="4000" spc="25" dirty="0"/>
              <a:t>)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464055" y="1976120"/>
            <a:ext cx="79965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595755" algn="l"/>
                <a:tab pos="3150235" algn="l"/>
                <a:tab pos="4114800" algn="l"/>
                <a:tab pos="5756275" algn="l"/>
                <a:tab pos="6814184" algn="l"/>
              </a:tabLst>
            </a:pPr>
            <a:r>
              <a:rPr sz="2400" b="1" spc="-120" dirty="0">
                <a:latin typeface="Cambria"/>
                <a:cs typeface="Cambria"/>
              </a:rPr>
              <a:t>1</a:t>
            </a:r>
            <a:r>
              <a:rPr sz="2400" b="1" spc="-65" dirty="0">
                <a:latin typeface="Cambria"/>
                <a:cs typeface="Cambria"/>
              </a:rPr>
              <a:t>.</a:t>
            </a:r>
            <a:r>
              <a:rPr sz="2400" b="1" dirty="0">
                <a:latin typeface="Cambria"/>
                <a:cs typeface="Cambria"/>
              </a:rPr>
              <a:t>	</a:t>
            </a:r>
            <a:r>
              <a:rPr sz="2400" b="1" spc="-135" dirty="0">
                <a:latin typeface="Cambria"/>
                <a:cs typeface="Cambria"/>
              </a:rPr>
              <a:t>P</a:t>
            </a:r>
            <a:r>
              <a:rPr sz="2400" b="1" spc="-175" dirty="0">
                <a:latin typeface="Cambria"/>
                <a:cs typeface="Cambria"/>
              </a:rPr>
              <a:t>r</a:t>
            </a:r>
            <a:r>
              <a:rPr sz="2400" b="1" spc="-125" dirty="0">
                <a:latin typeface="Cambria"/>
                <a:cs typeface="Cambria"/>
              </a:rPr>
              <a:t>o</a:t>
            </a:r>
            <a:r>
              <a:rPr sz="2400" b="1" spc="-90" dirty="0">
                <a:latin typeface="Cambria"/>
                <a:cs typeface="Cambria"/>
              </a:rPr>
              <a:t>s</a:t>
            </a:r>
            <a:r>
              <a:rPr sz="2400" b="1" spc="-125" dirty="0">
                <a:latin typeface="Cambria"/>
                <a:cs typeface="Cambria"/>
              </a:rPr>
              <a:t>e</a:t>
            </a:r>
            <a:r>
              <a:rPr sz="2400" b="1" spc="-90" dirty="0">
                <a:latin typeface="Cambria"/>
                <a:cs typeface="Cambria"/>
              </a:rPr>
              <a:t>s</a:t>
            </a:r>
            <a:r>
              <a:rPr sz="2400" b="1" spc="-40" dirty="0">
                <a:latin typeface="Cambria"/>
                <a:cs typeface="Cambria"/>
              </a:rPr>
              <a:t>:</a:t>
            </a:r>
            <a:r>
              <a:rPr sz="2400" b="1" dirty="0">
                <a:latin typeface="Cambria"/>
                <a:cs typeface="Cambria"/>
              </a:rPr>
              <a:t>	</a:t>
            </a:r>
            <a:r>
              <a:rPr sz="2400" spc="-50" dirty="0">
                <a:latin typeface="Cambria Math"/>
                <a:cs typeface="Cambria Math"/>
              </a:rPr>
              <a:t>k</a:t>
            </a:r>
            <a:r>
              <a:rPr sz="2400" spc="-10" dirty="0">
                <a:latin typeface="Cambria Math"/>
                <a:cs typeface="Cambria Math"/>
              </a:rPr>
              <a:t>e</a:t>
            </a:r>
            <a:r>
              <a:rPr sz="2400" spc="-5" dirty="0">
                <a:latin typeface="Cambria Math"/>
                <a:cs typeface="Cambria Math"/>
              </a:rPr>
              <a:t>p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dirty="0">
                <a:latin typeface="Cambria Math"/>
                <a:cs typeface="Cambria Math"/>
              </a:rPr>
              <a:t>t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spc="-5" dirty="0">
                <a:latin typeface="Cambria Math"/>
                <a:cs typeface="Cambria Math"/>
              </a:rPr>
              <a:t>s</a:t>
            </a:r>
            <a:r>
              <a:rPr sz="2400" dirty="0">
                <a:latin typeface="Cambria Math"/>
                <a:cs typeface="Cambria Math"/>
              </a:rPr>
              <a:t>an	unt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dirty="0">
                <a:latin typeface="Cambria Math"/>
                <a:cs typeface="Cambria Math"/>
              </a:rPr>
              <a:t>k	</a:t>
            </a:r>
            <a:r>
              <a:rPr sz="2400" spc="-5" dirty="0">
                <a:latin typeface="Cambria Math"/>
                <a:cs typeface="Cambria Math"/>
              </a:rPr>
              <a:t>m</a:t>
            </a:r>
            <a:r>
              <a:rPr sz="2400" dirty="0">
                <a:latin typeface="Cambria Math"/>
                <a:cs typeface="Cambria Math"/>
              </a:rPr>
              <a:t>e</a:t>
            </a:r>
            <a:r>
              <a:rPr sz="2400" spc="-35" dirty="0">
                <a:latin typeface="Cambria Math"/>
                <a:cs typeface="Cambria Math"/>
              </a:rPr>
              <a:t>r</a:t>
            </a:r>
            <a:r>
              <a:rPr sz="2400" spc="-10" dirty="0">
                <a:latin typeface="Cambria Math"/>
                <a:cs typeface="Cambria Math"/>
              </a:rPr>
              <a:t>a</a:t>
            </a:r>
            <a:r>
              <a:rPr sz="2400" dirty="0">
                <a:latin typeface="Cambria Math"/>
                <a:cs typeface="Cambria Math"/>
              </a:rPr>
              <a:t>n</a:t>
            </a:r>
            <a:r>
              <a:rPr sz="2400" spc="-5" dirty="0">
                <a:latin typeface="Cambria Math"/>
                <a:cs typeface="Cambria Math"/>
              </a:rPr>
              <a:t>c</a:t>
            </a:r>
            <a:r>
              <a:rPr sz="2400" dirty="0">
                <a:latin typeface="Cambria Math"/>
                <a:cs typeface="Cambria Math"/>
              </a:rPr>
              <a:t>ang	</a:t>
            </a:r>
            <a:r>
              <a:rPr sz="2400" spc="-5" dirty="0">
                <a:latin typeface="Cambria Math"/>
                <a:cs typeface="Cambria Math"/>
              </a:rPr>
              <a:t>p</a:t>
            </a:r>
            <a:r>
              <a:rPr sz="2400" spc="-35" dirty="0">
                <a:latin typeface="Cambria Math"/>
                <a:cs typeface="Cambria Math"/>
              </a:rPr>
              <a:t>r</a:t>
            </a:r>
            <a:r>
              <a:rPr sz="2400" spc="-5" dirty="0">
                <a:latin typeface="Cambria Math"/>
                <a:cs typeface="Cambria Math"/>
              </a:rPr>
              <a:t>os</a:t>
            </a:r>
            <a:r>
              <a:rPr sz="2400" dirty="0">
                <a:latin typeface="Cambria Math"/>
                <a:cs typeface="Cambria Math"/>
              </a:rPr>
              <a:t>es	</a:t>
            </a:r>
            <a:r>
              <a:rPr sz="2400" spc="-5" dirty="0">
                <a:latin typeface="Cambria Math"/>
                <a:cs typeface="Cambria Math"/>
              </a:rPr>
              <a:t>p</a:t>
            </a:r>
            <a:r>
              <a:rPr sz="2400" spc="-35" dirty="0">
                <a:latin typeface="Cambria Math"/>
                <a:cs typeface="Cambria Math"/>
              </a:rPr>
              <a:t>r</a:t>
            </a:r>
            <a:r>
              <a:rPr sz="2400" spc="-5" dirty="0">
                <a:latin typeface="Cambria Math"/>
                <a:cs typeface="Cambria Math"/>
              </a:rPr>
              <a:t>od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spc="-5" dirty="0">
                <a:latin typeface="Cambria Math"/>
                <a:cs typeface="Cambria Math"/>
              </a:rPr>
              <a:t>k</a:t>
            </a:r>
            <a:r>
              <a:rPr sz="2400" spc="10" dirty="0">
                <a:latin typeface="Cambria Math"/>
                <a:cs typeface="Cambria Math"/>
              </a:rPr>
              <a:t>s</a:t>
            </a:r>
            <a:r>
              <a:rPr sz="2400" dirty="0">
                <a:latin typeface="Cambria Math"/>
                <a:cs typeface="Cambria Math"/>
              </a:rPr>
              <a:t>i  </a:t>
            </a:r>
            <a:r>
              <a:rPr sz="2400" spc="-15" dirty="0">
                <a:latin typeface="Cambria Math"/>
                <a:cs typeface="Cambria Math"/>
              </a:rPr>
              <a:t>yang</a:t>
            </a:r>
            <a:r>
              <a:rPr sz="2400" spc="3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mencakup</a:t>
            </a:r>
            <a:r>
              <a:rPr sz="2400" spc="30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seleksi</a:t>
            </a:r>
            <a:r>
              <a:rPr sz="2400" spc="3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tipe</a:t>
            </a:r>
            <a:r>
              <a:rPr sz="2400" spc="3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proses,</a:t>
            </a:r>
            <a:r>
              <a:rPr sz="2400" spc="3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pemilihan</a:t>
            </a:r>
            <a:r>
              <a:rPr sz="2400" spc="3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teknologi,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21255" y="3073400"/>
            <a:ext cx="3057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04925" algn="l"/>
                <a:tab pos="2557145" algn="l"/>
              </a:tabLst>
            </a:pPr>
            <a:r>
              <a:rPr sz="2400" spc="-20" dirty="0">
                <a:latin typeface="Cambria Math"/>
                <a:cs typeface="Cambria Math"/>
              </a:rPr>
              <a:t>f</a:t>
            </a:r>
            <a:r>
              <a:rPr sz="2400" dirty="0">
                <a:latin typeface="Cambria Math"/>
                <a:cs typeface="Cambria Math"/>
              </a:rPr>
              <a:t>a</a:t>
            </a:r>
            <a:r>
              <a:rPr sz="2400" spc="-5" dirty="0">
                <a:latin typeface="Cambria Math"/>
                <a:cs typeface="Cambria Math"/>
              </a:rPr>
              <a:t>s</a:t>
            </a:r>
            <a:r>
              <a:rPr sz="2400" dirty="0">
                <a:latin typeface="Cambria Math"/>
                <a:cs typeface="Cambria Math"/>
              </a:rPr>
              <a:t>i</a:t>
            </a:r>
            <a:r>
              <a:rPr sz="2400" spc="-20" dirty="0">
                <a:latin typeface="Cambria Math"/>
                <a:cs typeface="Cambria Math"/>
              </a:rPr>
              <a:t>l</a:t>
            </a:r>
            <a:r>
              <a:rPr sz="2400" dirty="0">
                <a:latin typeface="Cambria Math"/>
                <a:cs typeface="Cambria Math"/>
              </a:rPr>
              <a:t>itas	</a:t>
            </a:r>
            <a:r>
              <a:rPr sz="2400" spc="-15" dirty="0">
                <a:latin typeface="Cambria Math"/>
                <a:cs typeface="Cambria Math"/>
              </a:rPr>
              <a:t>o</a:t>
            </a:r>
            <a:r>
              <a:rPr sz="2400" spc="-5" dirty="0">
                <a:latin typeface="Cambria Math"/>
                <a:cs typeface="Cambria Math"/>
              </a:rPr>
              <a:t>p</a:t>
            </a:r>
            <a:r>
              <a:rPr sz="2400" dirty="0">
                <a:latin typeface="Cambria Math"/>
                <a:cs typeface="Cambria Math"/>
              </a:rPr>
              <a:t>e</a:t>
            </a:r>
            <a:r>
              <a:rPr sz="2400" spc="-35" dirty="0">
                <a:latin typeface="Cambria Math"/>
                <a:cs typeface="Cambria Math"/>
              </a:rPr>
              <a:t>r</a:t>
            </a:r>
            <a:r>
              <a:rPr sz="2400" dirty="0">
                <a:latin typeface="Cambria Math"/>
                <a:cs typeface="Cambria Math"/>
              </a:rPr>
              <a:t>a</a:t>
            </a:r>
            <a:r>
              <a:rPr sz="2400" spc="-5" dirty="0">
                <a:latin typeface="Cambria Math"/>
                <a:cs typeface="Cambria Math"/>
              </a:rPr>
              <a:t>s</a:t>
            </a:r>
            <a:r>
              <a:rPr sz="2400" dirty="0">
                <a:latin typeface="Cambria Math"/>
                <a:cs typeface="Cambria Math"/>
              </a:rPr>
              <a:t>i	</a:t>
            </a:r>
            <a:r>
              <a:rPr sz="2400" spc="-5" dirty="0">
                <a:latin typeface="Cambria Math"/>
                <a:cs typeface="Cambria Math"/>
              </a:rPr>
              <a:t>d</a:t>
            </a:r>
            <a:r>
              <a:rPr sz="2400" spc="-10" dirty="0">
                <a:latin typeface="Cambria Math"/>
                <a:cs typeface="Cambria Math"/>
              </a:rPr>
              <a:t>a</a:t>
            </a:r>
            <a:r>
              <a:rPr sz="2400" dirty="0">
                <a:latin typeface="Cambria Math"/>
                <a:cs typeface="Cambria Math"/>
              </a:rPr>
              <a:t>n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21255" y="2690307"/>
            <a:ext cx="7538084" cy="7747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2990"/>
              </a:lnSpc>
              <a:spcBef>
                <a:spcPts val="135"/>
              </a:spcBef>
              <a:tabLst>
                <a:tab pos="1159510" algn="l"/>
                <a:tab pos="2155825" algn="l"/>
                <a:tab pos="3324860" algn="l"/>
                <a:tab pos="4966335" algn="l"/>
                <a:tab pos="5975350" algn="l"/>
                <a:tab pos="6706870" algn="l"/>
              </a:tabLst>
            </a:pPr>
            <a:r>
              <a:rPr sz="2400" spc="-5" dirty="0">
                <a:latin typeface="Cambria Math"/>
                <a:cs typeface="Cambria Math"/>
              </a:rPr>
              <a:t>analisa	</a:t>
            </a:r>
            <a:r>
              <a:rPr sz="2400" spc="-15" dirty="0">
                <a:latin typeface="Cambria Math"/>
                <a:cs typeface="Cambria Math"/>
              </a:rPr>
              <a:t>aliran	</a:t>
            </a:r>
            <a:r>
              <a:rPr sz="2400" spc="-10" dirty="0">
                <a:latin typeface="Cambria Math"/>
                <a:cs typeface="Cambria Math"/>
              </a:rPr>
              <a:t>proses,	</a:t>
            </a:r>
            <a:r>
              <a:rPr sz="2400" spc="-5" dirty="0">
                <a:latin typeface="Cambria Math"/>
                <a:cs typeface="Cambria Math"/>
              </a:rPr>
              <a:t>penentuan	lokasi	dan	</a:t>
            </a:r>
            <a:r>
              <a:rPr sz="2500" i="1" spc="-45" dirty="0">
                <a:latin typeface="Cambria"/>
                <a:cs typeface="Cambria"/>
              </a:rPr>
              <a:t>layout</a:t>
            </a:r>
            <a:endParaRPr sz="2500">
              <a:latin typeface="Cambria"/>
              <a:cs typeface="Cambria"/>
            </a:endParaRPr>
          </a:p>
          <a:p>
            <a:pPr marL="718185" algn="ctr">
              <a:lnSpc>
                <a:spcPts val="2870"/>
              </a:lnSpc>
            </a:pPr>
            <a:r>
              <a:rPr sz="2400" spc="-5" dirty="0">
                <a:latin typeface="Cambria Math"/>
                <a:cs typeface="Cambria Math"/>
              </a:rPr>
              <a:t>penanganan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22667" y="3056067"/>
            <a:ext cx="2333625" cy="4121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100455" algn="l"/>
              </a:tabLst>
            </a:pPr>
            <a:r>
              <a:rPr sz="2400" spc="-10" dirty="0">
                <a:latin typeface="Cambria Math"/>
                <a:cs typeface="Cambria Math"/>
              </a:rPr>
              <a:t>b</a:t>
            </a:r>
            <a:r>
              <a:rPr sz="2400" dirty="0">
                <a:latin typeface="Cambria Math"/>
                <a:cs typeface="Cambria Math"/>
              </a:rPr>
              <a:t>a</a:t>
            </a:r>
            <a:r>
              <a:rPr sz="2400" spc="-5" dirty="0">
                <a:latin typeface="Cambria Math"/>
                <a:cs typeface="Cambria Math"/>
              </a:rPr>
              <a:t>h</a:t>
            </a:r>
            <a:r>
              <a:rPr sz="2400" spc="-10" dirty="0">
                <a:latin typeface="Cambria Math"/>
                <a:cs typeface="Cambria Math"/>
              </a:rPr>
              <a:t>a</a:t>
            </a:r>
            <a:r>
              <a:rPr sz="2400" dirty="0">
                <a:latin typeface="Cambria Math"/>
                <a:cs typeface="Cambria Math"/>
              </a:rPr>
              <a:t>n	</a:t>
            </a:r>
            <a:r>
              <a:rPr sz="2400" spc="-5" dirty="0">
                <a:latin typeface="Cambria Math"/>
                <a:cs typeface="Cambria Math"/>
              </a:rPr>
              <a:t>(</a:t>
            </a:r>
            <a:r>
              <a:rPr sz="2500" i="1" spc="-5" dirty="0">
                <a:latin typeface="Cambria"/>
                <a:cs typeface="Cambria"/>
              </a:rPr>
              <a:t>m</a:t>
            </a:r>
            <a:r>
              <a:rPr sz="2500" i="1" spc="-145" dirty="0">
                <a:latin typeface="Cambria"/>
                <a:cs typeface="Cambria"/>
              </a:rPr>
              <a:t>a</a:t>
            </a:r>
            <a:r>
              <a:rPr sz="2500" i="1" spc="-80" dirty="0">
                <a:latin typeface="Cambria"/>
                <a:cs typeface="Cambria"/>
              </a:rPr>
              <a:t>t</a:t>
            </a:r>
            <a:r>
              <a:rPr sz="2500" i="1" spc="25" dirty="0">
                <a:latin typeface="Cambria"/>
                <a:cs typeface="Cambria"/>
              </a:rPr>
              <a:t>e</a:t>
            </a:r>
            <a:r>
              <a:rPr sz="2500" i="1" spc="-30" dirty="0">
                <a:latin typeface="Cambria"/>
                <a:cs typeface="Cambria"/>
              </a:rPr>
              <a:t>r</a:t>
            </a:r>
            <a:r>
              <a:rPr sz="2500" i="1" spc="-25" dirty="0">
                <a:latin typeface="Cambria"/>
                <a:cs typeface="Cambria"/>
              </a:rPr>
              <a:t>i</a:t>
            </a:r>
            <a:r>
              <a:rPr sz="2500" i="1" spc="-145" dirty="0">
                <a:latin typeface="Cambria"/>
                <a:cs typeface="Cambria"/>
              </a:rPr>
              <a:t>a</a:t>
            </a:r>
            <a:r>
              <a:rPr sz="2500" i="1" spc="-15" dirty="0">
                <a:latin typeface="Cambria"/>
                <a:cs typeface="Cambria"/>
              </a:rPr>
              <a:t>l</a:t>
            </a:r>
            <a:endParaRPr sz="25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4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2668" y="3779520"/>
            <a:ext cx="9142730" cy="3427729"/>
          </a:xfrm>
          <a:custGeom>
            <a:avLst/>
            <a:gdLst/>
            <a:ahLst/>
            <a:cxnLst/>
            <a:rect l="l" t="t" r="r" b="b"/>
            <a:pathLst>
              <a:path w="9142730" h="3427729">
                <a:moveTo>
                  <a:pt x="0" y="3427475"/>
                </a:moveTo>
                <a:lnTo>
                  <a:pt x="9142475" y="3427475"/>
                </a:lnTo>
                <a:lnTo>
                  <a:pt x="9142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64055" y="3421827"/>
            <a:ext cx="7995284" cy="28473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69265">
              <a:lnSpc>
                <a:spcPct val="100000"/>
              </a:lnSpc>
              <a:spcBef>
                <a:spcPts val="135"/>
              </a:spcBef>
            </a:pPr>
            <a:r>
              <a:rPr sz="2500" i="1" spc="-30" dirty="0">
                <a:latin typeface="Cambria"/>
                <a:cs typeface="Cambria"/>
              </a:rPr>
              <a:t>handling</a:t>
            </a:r>
            <a:r>
              <a:rPr sz="2400" spc="-30" dirty="0">
                <a:latin typeface="Cambria Math"/>
                <a:cs typeface="Cambria Math"/>
              </a:rPr>
              <a:t>).</a:t>
            </a:r>
            <a:endParaRPr sz="2400">
              <a:latin typeface="Cambria Math"/>
              <a:cs typeface="Cambria Math"/>
            </a:endParaRPr>
          </a:p>
          <a:p>
            <a:pPr marL="469900" marR="5080" indent="-457200" algn="just">
              <a:lnSpc>
                <a:spcPts val="2880"/>
              </a:lnSpc>
              <a:spcBef>
                <a:spcPts val="2475"/>
              </a:spcBef>
              <a:buAutoNum type="arabicPeriod" startAt="2"/>
              <a:tabLst>
                <a:tab pos="469900" algn="l"/>
              </a:tabLst>
            </a:pPr>
            <a:r>
              <a:rPr sz="2400" b="1" spc="-110" dirty="0">
                <a:latin typeface="Cambria"/>
                <a:cs typeface="Cambria"/>
              </a:rPr>
              <a:t>Kapasitas:</a:t>
            </a:r>
            <a:r>
              <a:rPr sz="2400" b="1" spc="-10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keputusan </a:t>
            </a:r>
            <a:r>
              <a:rPr sz="2400" spc="-5" dirty="0">
                <a:latin typeface="Cambria Math"/>
                <a:cs typeface="Cambria Math"/>
              </a:rPr>
              <a:t>pada </a:t>
            </a:r>
            <a:r>
              <a:rPr sz="2400" spc="-15" dirty="0">
                <a:latin typeface="Cambria Math"/>
                <a:cs typeface="Cambria Math"/>
              </a:rPr>
              <a:t>penyediaan volume keluaran </a:t>
            </a:r>
            <a:r>
              <a:rPr sz="2400" spc="-10" dirty="0">
                <a:latin typeface="Cambria Math"/>
                <a:cs typeface="Cambria Math"/>
              </a:rPr>
              <a:t> (</a:t>
            </a:r>
            <a:r>
              <a:rPr sz="2500" i="1" spc="-10" dirty="0">
                <a:latin typeface="Cambria"/>
                <a:cs typeface="Cambria"/>
              </a:rPr>
              <a:t>outputs</a:t>
            </a:r>
            <a:r>
              <a:rPr sz="2400" spc="-10" dirty="0">
                <a:latin typeface="Cambria Math"/>
                <a:cs typeface="Cambria Math"/>
              </a:rPr>
              <a:t>)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yang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optimal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bagi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organisasi</a:t>
            </a:r>
            <a:r>
              <a:rPr sz="2400" spc="-5" dirty="0">
                <a:latin typeface="Cambria Math"/>
                <a:cs typeface="Cambria Math"/>
              </a:rPr>
              <a:t> (tidak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terlalu 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20" dirty="0">
                <a:latin typeface="Cambria Math"/>
                <a:cs typeface="Cambria Math"/>
              </a:rPr>
              <a:t>banyak </a:t>
            </a:r>
            <a:r>
              <a:rPr sz="2400" spc="-5" dirty="0">
                <a:latin typeface="Cambria Math"/>
                <a:cs typeface="Cambria Math"/>
              </a:rPr>
              <a:t>dan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tidak </a:t>
            </a:r>
            <a:r>
              <a:rPr sz="2400" spc="-10" dirty="0">
                <a:latin typeface="Cambria Math"/>
                <a:cs typeface="Cambria Math"/>
              </a:rPr>
              <a:t>terlalu</a:t>
            </a:r>
            <a:r>
              <a:rPr sz="2400" spc="-5" dirty="0">
                <a:latin typeface="Cambria Math"/>
                <a:cs typeface="Cambria Math"/>
              </a:rPr>
              <a:t> sedikit).</a:t>
            </a:r>
            <a:endParaRPr sz="2400">
              <a:latin typeface="Cambria Math"/>
              <a:cs typeface="Cambria Math"/>
            </a:endParaRPr>
          </a:p>
          <a:p>
            <a:pPr marL="469900" marR="5080" indent="-457200" algn="just">
              <a:lnSpc>
                <a:spcPct val="100000"/>
              </a:lnSpc>
              <a:spcBef>
                <a:spcPts val="2305"/>
              </a:spcBef>
              <a:buAutoNum type="arabicPeriod" startAt="2"/>
              <a:tabLst>
                <a:tab pos="469900" algn="l"/>
              </a:tabLst>
            </a:pPr>
            <a:r>
              <a:rPr sz="2400" b="1" spc="-120" dirty="0">
                <a:latin typeface="Cambria"/>
                <a:cs typeface="Cambria"/>
              </a:rPr>
              <a:t>Persediaan:</a:t>
            </a:r>
            <a:r>
              <a:rPr sz="2400" b="1" spc="-114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keputusan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yang</a:t>
            </a:r>
            <a:r>
              <a:rPr sz="2400" spc="-10" dirty="0">
                <a:latin typeface="Cambria Math"/>
                <a:cs typeface="Cambria Math"/>
              </a:rPr>
              <a:t> berkenaan</a:t>
            </a:r>
            <a:r>
              <a:rPr sz="2400" spc="-5" dirty="0">
                <a:latin typeface="Cambria Math"/>
                <a:cs typeface="Cambria Math"/>
              </a:rPr>
              <a:t> dengan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kapan </a:t>
            </a:r>
            <a:r>
              <a:rPr sz="2400" spc="-5" dirty="0">
                <a:latin typeface="Cambria Math"/>
                <a:cs typeface="Cambria Math"/>
              </a:rPr>
              <a:t> harus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memesan</a:t>
            </a:r>
            <a:r>
              <a:rPr sz="2400" spc="2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berapa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20" dirty="0">
                <a:latin typeface="Cambria Math"/>
                <a:cs typeface="Cambria Math"/>
              </a:rPr>
              <a:t>banyak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setiap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kali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pesan.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43204"/>
            <a:ext cx="72917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30" dirty="0"/>
              <a:t>K</a:t>
            </a:r>
            <a:r>
              <a:rPr sz="4000" spc="-195" dirty="0"/>
              <a:t>e</a:t>
            </a:r>
            <a:r>
              <a:rPr sz="4000" spc="-305" dirty="0"/>
              <a:t>r</a:t>
            </a:r>
            <a:r>
              <a:rPr sz="4000" spc="-220" dirty="0"/>
              <a:t>an</a:t>
            </a:r>
            <a:r>
              <a:rPr sz="4000" spc="-175" dirty="0"/>
              <a:t>g</a:t>
            </a:r>
            <a:r>
              <a:rPr sz="4000" spc="-345" dirty="0"/>
              <a:t>k</a:t>
            </a:r>
            <a:r>
              <a:rPr sz="4000" spc="-190" dirty="0"/>
              <a:t>a</a:t>
            </a:r>
            <a:r>
              <a:rPr sz="4000" spc="-95" dirty="0"/>
              <a:t> </a:t>
            </a:r>
            <a:r>
              <a:rPr sz="4000" spc="-330" dirty="0"/>
              <a:t>K</a:t>
            </a:r>
            <a:r>
              <a:rPr sz="4000" spc="-195" dirty="0"/>
              <a:t>e</a:t>
            </a:r>
            <a:r>
              <a:rPr sz="4000" spc="-210" dirty="0"/>
              <a:t>p</a:t>
            </a:r>
            <a:r>
              <a:rPr sz="4000" spc="-220" dirty="0"/>
              <a:t>u</a:t>
            </a:r>
            <a:r>
              <a:rPr sz="4000" spc="-135" dirty="0"/>
              <a:t>t</a:t>
            </a:r>
            <a:r>
              <a:rPr sz="4000" spc="-229" dirty="0"/>
              <a:t>u</a:t>
            </a:r>
            <a:r>
              <a:rPr sz="4000" spc="-150" dirty="0"/>
              <a:t>s</a:t>
            </a:r>
            <a:r>
              <a:rPr sz="4000" spc="-235" dirty="0"/>
              <a:t>a</a:t>
            </a:r>
            <a:r>
              <a:rPr sz="4000" spc="-185" dirty="0"/>
              <a:t>n</a:t>
            </a:r>
            <a:r>
              <a:rPr sz="4000" spc="-125" dirty="0"/>
              <a:t> </a:t>
            </a:r>
            <a:r>
              <a:rPr sz="4000" spc="-204" dirty="0"/>
              <a:t>O</a:t>
            </a:r>
            <a:r>
              <a:rPr sz="4000" spc="-195" dirty="0"/>
              <a:t>pe</a:t>
            </a:r>
            <a:r>
              <a:rPr sz="4000" spc="-305" dirty="0"/>
              <a:t>r</a:t>
            </a:r>
            <a:r>
              <a:rPr sz="4000" spc="-220" dirty="0"/>
              <a:t>a</a:t>
            </a:r>
            <a:r>
              <a:rPr sz="4000" spc="-150" dirty="0"/>
              <a:t>si</a:t>
            </a:r>
            <a:r>
              <a:rPr sz="4000" spc="-85" dirty="0"/>
              <a:t> </a:t>
            </a:r>
            <a:r>
              <a:rPr sz="4000" spc="-114" dirty="0"/>
              <a:t>.</a:t>
            </a:r>
            <a:r>
              <a:rPr sz="4000" spc="-110" dirty="0"/>
              <a:t>.</a:t>
            </a:r>
            <a:r>
              <a:rPr sz="4000" spc="-35" dirty="0"/>
              <a:t> </a:t>
            </a:r>
            <a:r>
              <a:rPr sz="4000" spc="20" dirty="0"/>
              <a:t>(</a:t>
            </a:r>
            <a:r>
              <a:rPr sz="4000" spc="-195" dirty="0"/>
              <a:t>2</a:t>
            </a:r>
            <a:r>
              <a:rPr sz="4000" spc="25" dirty="0"/>
              <a:t>)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464055" y="1976120"/>
            <a:ext cx="1389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400" b="1" spc="-120" dirty="0">
                <a:latin typeface="Cambria"/>
                <a:cs typeface="Cambria"/>
              </a:rPr>
              <a:t>4</a:t>
            </a:r>
            <a:r>
              <a:rPr sz="2400" b="1" spc="-65" dirty="0">
                <a:latin typeface="Cambria"/>
                <a:cs typeface="Cambria"/>
              </a:rPr>
              <a:t>.</a:t>
            </a:r>
            <a:r>
              <a:rPr sz="2400" b="1" dirty="0">
                <a:latin typeface="Cambria"/>
                <a:cs typeface="Cambria"/>
              </a:rPr>
              <a:t>	</a:t>
            </a:r>
            <a:r>
              <a:rPr sz="2400" b="1" spc="-330" dirty="0">
                <a:latin typeface="Cambria"/>
                <a:cs typeface="Cambria"/>
              </a:rPr>
              <a:t>T</a:t>
            </a:r>
            <a:r>
              <a:rPr sz="2400" b="1" spc="-125" dirty="0">
                <a:latin typeface="Cambria"/>
                <a:cs typeface="Cambria"/>
              </a:rPr>
              <a:t>e</a:t>
            </a:r>
            <a:r>
              <a:rPr sz="2400" b="1" spc="-145" dirty="0">
                <a:latin typeface="Cambria"/>
                <a:cs typeface="Cambria"/>
              </a:rPr>
              <a:t>n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114" dirty="0">
                <a:latin typeface="Cambria"/>
                <a:cs typeface="Cambria"/>
              </a:rPr>
              <a:t>ga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12083" y="1976120"/>
            <a:ext cx="6246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58240" algn="l"/>
                <a:tab pos="2910840" algn="l"/>
                <a:tab pos="3639185" algn="l"/>
                <a:tab pos="5280660" algn="l"/>
              </a:tabLst>
            </a:pPr>
            <a:r>
              <a:rPr sz="2400" b="1" spc="-204" dirty="0">
                <a:latin typeface="Cambria"/>
                <a:cs typeface="Cambria"/>
              </a:rPr>
              <a:t>K</a:t>
            </a:r>
            <a:r>
              <a:rPr sz="2400" b="1" spc="-125" dirty="0">
                <a:latin typeface="Cambria"/>
                <a:cs typeface="Cambria"/>
              </a:rPr>
              <a:t>e</a:t>
            </a:r>
            <a:r>
              <a:rPr sz="2400" b="1" spc="-140" dirty="0">
                <a:latin typeface="Cambria"/>
                <a:cs typeface="Cambria"/>
              </a:rPr>
              <a:t>r</a:t>
            </a:r>
            <a:r>
              <a:rPr sz="2400" b="1" spc="-105" dirty="0">
                <a:latin typeface="Cambria"/>
                <a:cs typeface="Cambria"/>
              </a:rPr>
              <a:t>j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40" dirty="0">
                <a:latin typeface="Cambria"/>
                <a:cs typeface="Cambria"/>
              </a:rPr>
              <a:t>:</a:t>
            </a:r>
            <a:r>
              <a:rPr sz="2400" b="1" dirty="0">
                <a:latin typeface="Cambria"/>
                <a:cs typeface="Cambria"/>
              </a:rPr>
              <a:t>	</a:t>
            </a:r>
            <a:r>
              <a:rPr sz="2400" spc="-35" dirty="0">
                <a:latin typeface="Cambria Math"/>
                <a:cs typeface="Cambria Math"/>
              </a:rPr>
              <a:t>k</a:t>
            </a:r>
            <a:r>
              <a:rPr sz="2400" dirty="0">
                <a:latin typeface="Cambria Math"/>
                <a:cs typeface="Cambria Math"/>
              </a:rPr>
              <a:t>e</a:t>
            </a:r>
            <a:r>
              <a:rPr sz="2400" spc="-5" dirty="0">
                <a:latin typeface="Cambria Math"/>
                <a:cs typeface="Cambria Math"/>
              </a:rPr>
              <a:t>p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dirty="0">
                <a:latin typeface="Cambria Math"/>
                <a:cs typeface="Cambria Math"/>
              </a:rPr>
              <a:t>t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spc="-5" dirty="0">
                <a:latin typeface="Cambria Math"/>
                <a:cs typeface="Cambria Math"/>
              </a:rPr>
              <a:t>s</a:t>
            </a:r>
            <a:r>
              <a:rPr sz="2400" dirty="0">
                <a:latin typeface="Cambria Math"/>
                <a:cs typeface="Cambria Math"/>
              </a:rPr>
              <a:t>an	i</a:t>
            </a:r>
            <a:r>
              <a:rPr sz="2400" spc="-10" dirty="0">
                <a:latin typeface="Cambria Math"/>
                <a:cs typeface="Cambria Math"/>
              </a:rPr>
              <a:t>n</a:t>
            </a:r>
            <a:r>
              <a:rPr sz="2400" dirty="0">
                <a:latin typeface="Cambria Math"/>
                <a:cs typeface="Cambria Math"/>
              </a:rPr>
              <a:t>i	</a:t>
            </a:r>
            <a:r>
              <a:rPr sz="2400" spc="-10" dirty="0">
                <a:latin typeface="Cambria Math"/>
                <a:cs typeface="Cambria Math"/>
              </a:rPr>
              <a:t>ber</a:t>
            </a:r>
            <a:r>
              <a:rPr sz="2400" spc="-15" dirty="0">
                <a:latin typeface="Cambria Math"/>
                <a:cs typeface="Cambria Math"/>
              </a:rPr>
              <a:t>k</a:t>
            </a:r>
            <a:r>
              <a:rPr sz="2400" spc="-10" dirty="0">
                <a:latin typeface="Cambria Math"/>
                <a:cs typeface="Cambria Math"/>
              </a:rPr>
              <a:t>a</a:t>
            </a:r>
            <a:r>
              <a:rPr sz="2400" dirty="0">
                <a:latin typeface="Cambria Math"/>
                <a:cs typeface="Cambria Math"/>
              </a:rPr>
              <a:t>it</a:t>
            </a:r>
            <a:r>
              <a:rPr sz="2400" spc="-10" dirty="0">
                <a:latin typeface="Cambria Math"/>
                <a:cs typeface="Cambria Math"/>
              </a:rPr>
              <a:t>a</a:t>
            </a:r>
            <a:r>
              <a:rPr sz="2400" dirty="0">
                <a:latin typeface="Cambria Math"/>
                <a:cs typeface="Cambria Math"/>
              </a:rPr>
              <a:t>n	</a:t>
            </a:r>
            <a:r>
              <a:rPr sz="2400" spc="-5" dirty="0">
                <a:latin typeface="Cambria Math"/>
                <a:cs typeface="Cambria Math"/>
              </a:rPr>
              <a:t>d</a:t>
            </a:r>
            <a:r>
              <a:rPr sz="2400" dirty="0">
                <a:latin typeface="Cambria Math"/>
                <a:cs typeface="Cambria Math"/>
              </a:rPr>
              <a:t>en</a:t>
            </a:r>
            <a:r>
              <a:rPr sz="2400" spc="-35" dirty="0">
                <a:latin typeface="Cambria Math"/>
                <a:cs typeface="Cambria Math"/>
              </a:rPr>
              <a:t>g</a:t>
            </a:r>
            <a:r>
              <a:rPr sz="2400" spc="-10" dirty="0">
                <a:latin typeface="Cambria Math"/>
                <a:cs typeface="Cambria Math"/>
              </a:rPr>
              <a:t>a</a:t>
            </a:r>
            <a:r>
              <a:rPr sz="2400" dirty="0">
                <a:latin typeface="Cambria Math"/>
                <a:cs typeface="Cambria Math"/>
              </a:rPr>
              <a:t>n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5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72668" y="3779520"/>
            <a:ext cx="9142730" cy="3427729"/>
          </a:xfrm>
          <a:custGeom>
            <a:avLst/>
            <a:gdLst/>
            <a:ahLst/>
            <a:cxnLst/>
            <a:rect l="l" t="t" r="r" b="b"/>
            <a:pathLst>
              <a:path w="9142730" h="3427729">
                <a:moveTo>
                  <a:pt x="0" y="3427475"/>
                </a:moveTo>
                <a:lnTo>
                  <a:pt x="9142475" y="3427475"/>
                </a:lnTo>
                <a:lnTo>
                  <a:pt x="9142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64055" y="2341879"/>
            <a:ext cx="7995920" cy="252476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469900" marR="5080" algn="just">
              <a:lnSpc>
                <a:spcPts val="2880"/>
              </a:lnSpc>
              <a:spcBef>
                <a:spcPts val="195"/>
              </a:spcBef>
            </a:pPr>
            <a:r>
              <a:rPr sz="2400" spc="-10" dirty="0">
                <a:latin typeface="Cambria Math"/>
                <a:cs typeface="Cambria Math"/>
              </a:rPr>
              <a:t>perancangan</a:t>
            </a:r>
            <a:r>
              <a:rPr sz="2400" spc="-5" dirty="0">
                <a:latin typeface="Cambria Math"/>
                <a:cs typeface="Cambria Math"/>
              </a:rPr>
              <a:t> dan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pengelolaan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tenaga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kerja</a:t>
            </a:r>
            <a:r>
              <a:rPr sz="2400" spc="509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dalam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kegiatan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produksi/operasi</a:t>
            </a:r>
            <a:r>
              <a:rPr sz="2400" spc="-5" dirty="0">
                <a:latin typeface="Cambria Math"/>
                <a:cs typeface="Cambria Math"/>
              </a:rPr>
              <a:t> meliputi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500" i="1" spc="-10" dirty="0">
                <a:latin typeface="Cambria"/>
                <a:cs typeface="Cambria"/>
              </a:rPr>
              <a:t>job</a:t>
            </a:r>
            <a:r>
              <a:rPr sz="2500" i="1" spc="-5" dirty="0">
                <a:latin typeface="Cambria"/>
                <a:cs typeface="Cambria"/>
              </a:rPr>
              <a:t> design</a:t>
            </a:r>
            <a:r>
              <a:rPr sz="2400" spc="-5" dirty="0">
                <a:latin typeface="Cambria Math"/>
                <a:cs typeface="Cambria Math"/>
              </a:rPr>
              <a:t>,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alokasi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tenaga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kerja,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pengukuran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kerja,</a:t>
            </a:r>
            <a:r>
              <a:rPr sz="2400" spc="-5" dirty="0">
                <a:latin typeface="Cambria Math"/>
                <a:cs typeface="Cambria Math"/>
              </a:rPr>
              <a:t> pemberian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kompensasi </a:t>
            </a:r>
            <a:r>
              <a:rPr sz="2400" spc="-5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 penciptaan </a:t>
            </a:r>
            <a:r>
              <a:rPr sz="2400" spc="-10" dirty="0">
                <a:latin typeface="Cambria Math"/>
                <a:cs typeface="Cambria Math"/>
              </a:rPr>
              <a:t>lingkungan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kerja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yang</a:t>
            </a:r>
            <a:r>
              <a:rPr sz="2400" spc="-20" dirty="0">
                <a:latin typeface="Cambria Math"/>
                <a:cs typeface="Cambria Math"/>
              </a:rPr>
              <a:t> nyaman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</a:t>
            </a:r>
            <a:r>
              <a:rPr sz="2400" spc="10" dirty="0">
                <a:latin typeface="Cambria Math"/>
                <a:cs typeface="Cambria Math"/>
              </a:rPr>
              <a:t> </a:t>
            </a:r>
            <a:r>
              <a:rPr sz="2400" spc="5" dirty="0">
                <a:latin typeface="Cambria Math"/>
                <a:cs typeface="Cambria Math"/>
              </a:rPr>
              <a:t>sehat.</a:t>
            </a:r>
            <a:endParaRPr sz="2400">
              <a:latin typeface="Cambria Math"/>
              <a:cs typeface="Cambria Math"/>
            </a:endParaRPr>
          </a:p>
          <a:p>
            <a:pPr marL="469900" marR="6350" indent="-457200">
              <a:lnSpc>
                <a:spcPct val="100000"/>
              </a:lnSpc>
              <a:spcBef>
                <a:spcPts val="2305"/>
              </a:spcBef>
              <a:tabLst>
                <a:tab pos="469265" algn="l"/>
                <a:tab pos="1718945" algn="l"/>
                <a:tab pos="3220085" algn="l"/>
                <a:tab pos="3977640" algn="l"/>
                <a:tab pos="5864225" algn="l"/>
                <a:tab pos="6958965" algn="l"/>
              </a:tabLst>
            </a:pPr>
            <a:r>
              <a:rPr sz="2400" b="1" spc="-120" dirty="0">
                <a:latin typeface="Cambria"/>
                <a:cs typeface="Cambria"/>
              </a:rPr>
              <a:t>5</a:t>
            </a:r>
            <a:r>
              <a:rPr sz="2400" b="1" spc="-65" dirty="0">
                <a:latin typeface="Cambria"/>
                <a:cs typeface="Cambria"/>
              </a:rPr>
              <a:t>.</a:t>
            </a:r>
            <a:r>
              <a:rPr sz="2400" b="1" dirty="0">
                <a:latin typeface="Cambria"/>
                <a:cs typeface="Cambria"/>
              </a:rPr>
              <a:t>	</a:t>
            </a:r>
            <a:r>
              <a:rPr sz="2400" b="1" spc="-225" dirty="0">
                <a:latin typeface="Cambria"/>
                <a:cs typeface="Cambria"/>
              </a:rPr>
              <a:t>K</a:t>
            </a:r>
            <a:r>
              <a:rPr sz="2400" b="1" spc="-130" dirty="0">
                <a:latin typeface="Cambria"/>
                <a:cs typeface="Cambria"/>
              </a:rPr>
              <a:t>u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110" dirty="0">
                <a:latin typeface="Cambria"/>
                <a:cs typeface="Cambria"/>
              </a:rPr>
              <a:t>li</a:t>
            </a:r>
            <a:r>
              <a:rPr sz="2400" b="1" spc="-75" dirty="0">
                <a:latin typeface="Cambria"/>
                <a:cs typeface="Cambria"/>
              </a:rPr>
              <a:t>t</a:t>
            </a:r>
            <a:r>
              <a:rPr sz="2400" b="1" spc="-150" dirty="0">
                <a:latin typeface="Cambria"/>
                <a:cs typeface="Cambria"/>
              </a:rPr>
              <a:t>a</a:t>
            </a:r>
            <a:r>
              <a:rPr sz="2400" b="1" spc="-90" dirty="0">
                <a:latin typeface="Cambria"/>
                <a:cs typeface="Cambria"/>
              </a:rPr>
              <a:t>s</a:t>
            </a:r>
            <a:r>
              <a:rPr sz="2400" b="1" spc="-40" dirty="0">
                <a:latin typeface="Cambria"/>
                <a:cs typeface="Cambria"/>
              </a:rPr>
              <a:t>:</a:t>
            </a:r>
            <a:r>
              <a:rPr sz="2400" b="1" dirty="0">
                <a:latin typeface="Cambria"/>
                <a:cs typeface="Cambria"/>
              </a:rPr>
              <a:t>	</a:t>
            </a:r>
            <a:r>
              <a:rPr sz="2400" spc="-35" dirty="0">
                <a:latin typeface="Cambria Math"/>
                <a:cs typeface="Cambria Math"/>
              </a:rPr>
              <a:t>k</a:t>
            </a:r>
            <a:r>
              <a:rPr sz="2400" spc="-10" dirty="0">
                <a:latin typeface="Cambria Math"/>
                <a:cs typeface="Cambria Math"/>
              </a:rPr>
              <a:t>e</a:t>
            </a:r>
            <a:r>
              <a:rPr sz="2400" spc="-5" dirty="0">
                <a:latin typeface="Cambria Math"/>
                <a:cs typeface="Cambria Math"/>
              </a:rPr>
              <a:t>p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dirty="0">
                <a:latin typeface="Cambria Math"/>
                <a:cs typeface="Cambria Math"/>
              </a:rPr>
              <a:t>t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spc="-5" dirty="0">
                <a:latin typeface="Cambria Math"/>
                <a:cs typeface="Cambria Math"/>
              </a:rPr>
              <a:t>s</a:t>
            </a:r>
            <a:r>
              <a:rPr sz="2400" dirty="0">
                <a:latin typeface="Cambria Math"/>
                <a:cs typeface="Cambria Math"/>
              </a:rPr>
              <a:t>an	</a:t>
            </a:r>
            <a:r>
              <a:rPr sz="2400" spc="-50" dirty="0">
                <a:latin typeface="Cambria Math"/>
                <a:cs typeface="Cambria Math"/>
              </a:rPr>
              <a:t>y</a:t>
            </a:r>
            <a:r>
              <a:rPr sz="2400" dirty="0">
                <a:latin typeface="Cambria Math"/>
                <a:cs typeface="Cambria Math"/>
              </a:rPr>
              <a:t>ang	</a:t>
            </a:r>
            <a:r>
              <a:rPr sz="2400" spc="-10" dirty="0">
                <a:latin typeface="Cambria Math"/>
                <a:cs typeface="Cambria Math"/>
              </a:rPr>
              <a:t>b</a:t>
            </a:r>
            <a:r>
              <a:rPr sz="2400" dirty="0">
                <a:latin typeface="Cambria Math"/>
                <a:cs typeface="Cambria Math"/>
              </a:rPr>
              <a:t>e</a:t>
            </a:r>
            <a:r>
              <a:rPr sz="2400" spc="-10" dirty="0">
                <a:latin typeface="Cambria Math"/>
                <a:cs typeface="Cambria Math"/>
              </a:rPr>
              <a:t>r</a:t>
            </a:r>
            <a:r>
              <a:rPr sz="2400" spc="-5" dirty="0">
                <a:latin typeface="Cambria Math"/>
                <a:cs typeface="Cambria Math"/>
              </a:rPr>
              <a:t>h</a:t>
            </a:r>
            <a:r>
              <a:rPr sz="2400" spc="-10" dirty="0">
                <a:latin typeface="Cambria Math"/>
                <a:cs typeface="Cambria Math"/>
              </a:rPr>
              <a:t>ubu</a:t>
            </a:r>
            <a:r>
              <a:rPr sz="2400" dirty="0">
                <a:latin typeface="Cambria Math"/>
                <a:cs typeface="Cambria Math"/>
              </a:rPr>
              <a:t>n</a:t>
            </a:r>
            <a:r>
              <a:rPr sz="2400" spc="-25" dirty="0">
                <a:latin typeface="Cambria Math"/>
                <a:cs typeface="Cambria Math"/>
              </a:rPr>
              <a:t>g</a:t>
            </a:r>
            <a:r>
              <a:rPr sz="2400" dirty="0">
                <a:latin typeface="Cambria Math"/>
                <a:cs typeface="Cambria Math"/>
              </a:rPr>
              <a:t>an	</a:t>
            </a:r>
            <a:r>
              <a:rPr sz="2400" spc="-5" dirty="0">
                <a:latin typeface="Cambria Math"/>
                <a:cs typeface="Cambria Math"/>
              </a:rPr>
              <a:t>d</a:t>
            </a:r>
            <a:r>
              <a:rPr sz="2400" dirty="0">
                <a:latin typeface="Cambria Math"/>
                <a:cs typeface="Cambria Math"/>
              </a:rPr>
              <a:t>e</a:t>
            </a:r>
            <a:r>
              <a:rPr sz="2400" spc="-10" dirty="0">
                <a:latin typeface="Cambria Math"/>
                <a:cs typeface="Cambria Math"/>
              </a:rPr>
              <a:t>n</a:t>
            </a:r>
            <a:r>
              <a:rPr sz="2400" spc="-25" dirty="0">
                <a:latin typeface="Cambria Math"/>
                <a:cs typeface="Cambria Math"/>
              </a:rPr>
              <a:t>g</a:t>
            </a:r>
            <a:r>
              <a:rPr sz="2400" dirty="0">
                <a:latin typeface="Cambria Math"/>
                <a:cs typeface="Cambria Math"/>
              </a:rPr>
              <a:t>an	</a:t>
            </a:r>
            <a:r>
              <a:rPr sz="2400" spc="-25" dirty="0">
                <a:latin typeface="Cambria Math"/>
                <a:cs typeface="Cambria Math"/>
              </a:rPr>
              <a:t>k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dirty="0">
                <a:latin typeface="Cambria Math"/>
                <a:cs typeface="Cambria Math"/>
              </a:rPr>
              <a:t>a</a:t>
            </a:r>
            <a:r>
              <a:rPr sz="2400" spc="-5" dirty="0">
                <a:latin typeface="Cambria Math"/>
                <a:cs typeface="Cambria Math"/>
              </a:rPr>
              <a:t>l</a:t>
            </a:r>
            <a:r>
              <a:rPr sz="2400" spc="-10" dirty="0">
                <a:latin typeface="Cambria Math"/>
                <a:cs typeface="Cambria Math"/>
              </a:rPr>
              <a:t>i</a:t>
            </a:r>
            <a:r>
              <a:rPr sz="2400" dirty="0">
                <a:latin typeface="Cambria Math"/>
                <a:cs typeface="Cambria Math"/>
              </a:rPr>
              <a:t>t</a:t>
            </a:r>
            <a:r>
              <a:rPr sz="2400" spc="-10" dirty="0">
                <a:latin typeface="Cambria Math"/>
                <a:cs typeface="Cambria Math"/>
              </a:rPr>
              <a:t>a</a:t>
            </a:r>
            <a:r>
              <a:rPr sz="2400" dirty="0">
                <a:latin typeface="Cambria Math"/>
                <a:cs typeface="Cambria Math"/>
              </a:rPr>
              <a:t>s  </a:t>
            </a:r>
            <a:r>
              <a:rPr sz="2400" spc="-5" dirty="0">
                <a:latin typeface="Cambria Math"/>
                <a:cs typeface="Cambria Math"/>
              </a:rPr>
              <a:t>barang/jasa</a:t>
            </a:r>
            <a:r>
              <a:rPr sz="2400" spc="-25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yang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dihasilkan.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64255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0" dirty="0"/>
              <a:t>S</a:t>
            </a:r>
            <a:r>
              <a:rPr spc="-229" dirty="0"/>
              <a:t>a</a:t>
            </a:r>
            <a:r>
              <a:rPr spc="-165" dirty="0"/>
              <a:t>s</a:t>
            </a:r>
            <a:r>
              <a:rPr spc="-245" dirty="0"/>
              <a:t>a</a:t>
            </a:r>
            <a:r>
              <a:rPr spc="-315" dirty="0"/>
              <a:t>r</a:t>
            </a:r>
            <a:r>
              <a:rPr spc="-245" dirty="0"/>
              <a:t>a</a:t>
            </a:r>
            <a:r>
              <a:rPr spc="-200" dirty="0"/>
              <a:t>n</a:t>
            </a:r>
            <a:r>
              <a:rPr spc="-114" dirty="0"/>
              <a:t> </a:t>
            </a:r>
            <a:r>
              <a:rPr spc="-360" dirty="0"/>
              <a:t>K</a:t>
            </a:r>
            <a:r>
              <a:rPr spc="-220" dirty="0"/>
              <a:t>e</a:t>
            </a:r>
            <a:r>
              <a:rPr spc="-229" dirty="0"/>
              <a:t>p</a:t>
            </a:r>
            <a:r>
              <a:rPr spc="-250" dirty="0"/>
              <a:t>u</a:t>
            </a:r>
            <a:r>
              <a:rPr spc="-145" dirty="0"/>
              <a:t>t</a:t>
            </a:r>
            <a:r>
              <a:rPr spc="-250" dirty="0"/>
              <a:t>u</a:t>
            </a:r>
            <a:r>
              <a:rPr spc="-165" dirty="0"/>
              <a:t>s</a:t>
            </a:r>
            <a:r>
              <a:rPr spc="-245" dirty="0"/>
              <a:t>a</a:t>
            </a:r>
            <a:r>
              <a:rPr spc="-200" dirty="0"/>
              <a:t>n</a:t>
            </a:r>
            <a:r>
              <a:rPr spc="-105" dirty="0"/>
              <a:t> </a:t>
            </a:r>
            <a:r>
              <a:rPr spc="-235" dirty="0"/>
              <a:t>O</a:t>
            </a:r>
            <a:r>
              <a:rPr spc="-220" dirty="0"/>
              <a:t>pe</a:t>
            </a:r>
            <a:r>
              <a:rPr spc="-315" dirty="0"/>
              <a:t>r</a:t>
            </a:r>
            <a:r>
              <a:rPr spc="-245" dirty="0"/>
              <a:t>a</a:t>
            </a:r>
            <a:r>
              <a:rPr spc="-165" dirty="0"/>
              <a:t>s</a:t>
            </a:r>
            <a:r>
              <a:rPr spc="-160" dirty="0"/>
              <a:t>i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4055" y="1942592"/>
            <a:ext cx="7996555" cy="474027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32105" marR="6350" indent="-320040" algn="just">
              <a:lnSpc>
                <a:spcPts val="2380"/>
              </a:lnSpc>
              <a:spcBef>
                <a:spcPts val="390"/>
              </a:spcBef>
              <a:buClr>
                <a:srgbClr val="BF4F4D"/>
              </a:buClr>
              <a:buFont typeface="Wingdings"/>
              <a:buChar char=""/>
              <a:tabLst>
                <a:tab pos="332740" algn="l"/>
              </a:tabLst>
            </a:pPr>
            <a:r>
              <a:rPr sz="2200" b="1" spc="-114" dirty="0">
                <a:latin typeface="Cambria"/>
                <a:cs typeface="Cambria"/>
              </a:rPr>
              <a:t>Biaya: </a:t>
            </a:r>
            <a:r>
              <a:rPr sz="2200" spc="-5" dirty="0">
                <a:latin typeface="Cambria Math"/>
                <a:cs typeface="Cambria Math"/>
              </a:rPr>
              <a:t>semua </a:t>
            </a:r>
            <a:r>
              <a:rPr sz="2200" spc="-20" dirty="0">
                <a:latin typeface="Cambria Math"/>
                <a:cs typeface="Cambria Math"/>
              </a:rPr>
              <a:t>biaya </a:t>
            </a:r>
            <a:r>
              <a:rPr sz="2200" spc="-5" dirty="0">
                <a:latin typeface="Cambria Math"/>
                <a:cs typeface="Cambria Math"/>
              </a:rPr>
              <a:t>untuk suatu </a:t>
            </a:r>
            <a:r>
              <a:rPr sz="2200" spc="-10" dirty="0">
                <a:latin typeface="Cambria Math"/>
                <a:cs typeface="Cambria Math"/>
              </a:rPr>
              <a:t>keputusan </a:t>
            </a:r>
            <a:r>
              <a:rPr sz="2200" spc="-5" dirty="0">
                <a:latin typeface="Cambria Math"/>
                <a:cs typeface="Cambria Math"/>
              </a:rPr>
              <a:t>perlu </a:t>
            </a:r>
            <a:r>
              <a:rPr sz="2200" spc="-10" dirty="0">
                <a:latin typeface="Cambria Math"/>
                <a:cs typeface="Cambria Math"/>
              </a:rPr>
              <a:t>dievaluasi </a:t>
            </a:r>
            <a:r>
              <a:rPr sz="2200" dirty="0">
                <a:latin typeface="Cambria Math"/>
                <a:cs typeface="Cambria Math"/>
              </a:rPr>
              <a:t>dan 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dipertimbangkan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agar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tercapai</a:t>
            </a:r>
            <a:r>
              <a:rPr sz="2200" spc="-5" dirty="0">
                <a:latin typeface="Cambria Math"/>
                <a:cs typeface="Cambria Math"/>
              </a:rPr>
              <a:t> efisiensi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(memasukkan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semua </a:t>
            </a:r>
            <a:r>
              <a:rPr sz="2200" spc="-470" dirty="0">
                <a:latin typeface="Cambria Math"/>
                <a:cs typeface="Cambria Math"/>
              </a:rPr>
              <a:t> </a:t>
            </a:r>
            <a:r>
              <a:rPr sz="2200" spc="-30" dirty="0">
                <a:latin typeface="Cambria Math"/>
                <a:cs typeface="Cambria Math"/>
              </a:rPr>
              <a:t>biaya</a:t>
            </a:r>
            <a:r>
              <a:rPr sz="2200" spc="10" dirty="0">
                <a:latin typeface="Cambria Math"/>
                <a:cs typeface="Cambria Math"/>
              </a:rPr>
              <a:t> </a:t>
            </a:r>
            <a:r>
              <a:rPr sz="2200" spc="-20" dirty="0">
                <a:latin typeface="Cambria Math"/>
                <a:cs typeface="Cambria Math"/>
              </a:rPr>
              <a:t>yang</a:t>
            </a:r>
            <a:r>
              <a:rPr sz="2200" spc="25" dirty="0">
                <a:latin typeface="Cambria Math"/>
                <a:cs typeface="Cambria Math"/>
              </a:rPr>
              <a:t> </a:t>
            </a:r>
            <a:r>
              <a:rPr sz="2200" spc="-20" dirty="0">
                <a:latin typeface="Cambria Math"/>
                <a:cs typeface="Cambria Math"/>
              </a:rPr>
              <a:t>relevan).</a:t>
            </a:r>
            <a:endParaRPr sz="2200">
              <a:latin typeface="Cambria Math"/>
              <a:cs typeface="Cambria Math"/>
            </a:endParaRPr>
          </a:p>
          <a:p>
            <a:pPr marL="332105" marR="7620" indent="-320040" algn="just">
              <a:lnSpc>
                <a:spcPts val="2380"/>
              </a:lnSpc>
              <a:spcBef>
                <a:spcPts val="1190"/>
              </a:spcBef>
              <a:buClr>
                <a:srgbClr val="BF4F4D"/>
              </a:buClr>
              <a:buFont typeface="Wingdings"/>
              <a:buChar char=""/>
              <a:tabLst>
                <a:tab pos="332740" algn="l"/>
              </a:tabLst>
            </a:pPr>
            <a:r>
              <a:rPr sz="2200" b="1" spc="-110" dirty="0">
                <a:latin typeface="Cambria"/>
                <a:cs typeface="Cambria"/>
              </a:rPr>
              <a:t>Kualitas:</a:t>
            </a:r>
            <a:r>
              <a:rPr sz="2200" b="1" spc="-10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berkaitan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dengan</a:t>
            </a:r>
            <a:r>
              <a:rPr sz="2200" spc="-5" dirty="0">
                <a:latin typeface="Cambria Math"/>
                <a:cs typeface="Cambria Math"/>
              </a:rPr>
              <a:t> kualitas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barang/jasa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yang </a:t>
            </a:r>
            <a:r>
              <a:rPr sz="2200" spc="-10" dirty="0">
                <a:latin typeface="Cambria Math"/>
                <a:cs typeface="Cambria Math"/>
              </a:rPr>
              <a:t> dipengaruhi antara </a:t>
            </a:r>
            <a:r>
              <a:rPr sz="2200" spc="-5" dirty="0">
                <a:latin typeface="Cambria Math"/>
                <a:cs typeface="Cambria Math"/>
              </a:rPr>
              <a:t>lain oleh desain </a:t>
            </a:r>
            <a:r>
              <a:rPr sz="2200" spc="-10" dirty="0">
                <a:latin typeface="Cambria Math"/>
                <a:cs typeface="Cambria Math"/>
              </a:rPr>
              <a:t>produk, proses, tenaga kerja </a:t>
            </a:r>
            <a:r>
              <a:rPr sz="2200" spc="-47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dan</a:t>
            </a:r>
            <a:r>
              <a:rPr sz="2200" spc="-1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pengawasan</a:t>
            </a:r>
            <a:r>
              <a:rPr sz="2200" spc="3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mutu.</a:t>
            </a:r>
            <a:endParaRPr sz="2200">
              <a:latin typeface="Cambria Math"/>
              <a:cs typeface="Cambria Math"/>
            </a:endParaRPr>
          </a:p>
          <a:p>
            <a:pPr marL="332105" marR="7620" indent="-320040" algn="just">
              <a:lnSpc>
                <a:spcPts val="2380"/>
              </a:lnSpc>
              <a:spcBef>
                <a:spcPts val="1185"/>
              </a:spcBef>
              <a:buClr>
                <a:srgbClr val="BF4F4D"/>
              </a:buClr>
              <a:buFont typeface="Wingdings"/>
              <a:buChar char=""/>
              <a:tabLst>
                <a:tab pos="332740" algn="l"/>
              </a:tabLst>
            </a:pPr>
            <a:r>
              <a:rPr sz="2200" b="1" spc="-130" dirty="0">
                <a:latin typeface="Cambria"/>
                <a:cs typeface="Cambria"/>
              </a:rPr>
              <a:t>Keandalan</a:t>
            </a:r>
            <a:r>
              <a:rPr sz="2200" b="1" spc="-125" dirty="0">
                <a:latin typeface="Cambria"/>
                <a:cs typeface="Cambria"/>
              </a:rPr>
              <a:t> </a:t>
            </a:r>
            <a:r>
              <a:rPr sz="2200" b="1" spc="-100" dirty="0">
                <a:latin typeface="Cambria"/>
                <a:cs typeface="Cambria"/>
              </a:rPr>
              <a:t>(</a:t>
            </a:r>
            <a:r>
              <a:rPr sz="2300" b="1" i="1" spc="-100" dirty="0">
                <a:latin typeface="Cambria"/>
                <a:cs typeface="Cambria"/>
              </a:rPr>
              <a:t>dependability</a:t>
            </a:r>
            <a:r>
              <a:rPr sz="2200" b="1" spc="-100" dirty="0">
                <a:latin typeface="Cambria"/>
                <a:cs typeface="Cambria"/>
              </a:rPr>
              <a:t>):</a:t>
            </a:r>
            <a:r>
              <a:rPr sz="2200" b="1" spc="-9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terkait </a:t>
            </a:r>
            <a:r>
              <a:rPr sz="2200" dirty="0">
                <a:latin typeface="Cambria Math"/>
                <a:cs typeface="Cambria Math"/>
              </a:rPr>
              <a:t>dapat </a:t>
            </a:r>
            <a:r>
              <a:rPr sz="2200" spc="-15" dirty="0">
                <a:latin typeface="Cambria Math"/>
                <a:cs typeface="Cambria Math"/>
              </a:rPr>
              <a:t>diandalkannya </a:t>
            </a:r>
            <a:r>
              <a:rPr sz="2200" spc="-5" dirty="0">
                <a:latin typeface="Cambria Math"/>
                <a:cs typeface="Cambria Math"/>
              </a:rPr>
              <a:t>suplai 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barang/jasa</a:t>
            </a:r>
            <a:r>
              <a:rPr sz="2200" spc="3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yang</a:t>
            </a:r>
            <a:r>
              <a:rPr sz="2200" spc="4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diukur</a:t>
            </a:r>
            <a:r>
              <a:rPr sz="2200" spc="3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dengan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%kekurangan</a:t>
            </a:r>
            <a:r>
              <a:rPr sz="2200" spc="4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bahan,</a:t>
            </a:r>
            <a:endParaRPr sz="2200">
              <a:latin typeface="Cambria Math"/>
              <a:cs typeface="Cambria Math"/>
            </a:endParaRPr>
          </a:p>
          <a:p>
            <a:pPr marL="332105" marR="5715" algn="just">
              <a:lnSpc>
                <a:spcPct val="86400"/>
              </a:lnSpc>
              <a:spcBef>
                <a:spcPts val="55"/>
              </a:spcBef>
            </a:pPr>
            <a:r>
              <a:rPr sz="2200" spc="-5" dirty="0">
                <a:latin typeface="Cambria Math"/>
                <a:cs typeface="Cambria Math"/>
              </a:rPr>
              <a:t>%pemenuhan janji pengiriman. Hal </a:t>
            </a:r>
            <a:r>
              <a:rPr sz="2200" dirty="0">
                <a:latin typeface="Cambria Math"/>
                <a:cs typeface="Cambria Math"/>
              </a:rPr>
              <a:t>ini </a:t>
            </a:r>
            <a:r>
              <a:rPr sz="2200" spc="-5" dirty="0">
                <a:latin typeface="Cambria Math"/>
                <a:cs typeface="Cambria Math"/>
              </a:rPr>
              <a:t>dipengaruhi mulai </a:t>
            </a:r>
            <a:r>
              <a:rPr sz="2200" dirty="0">
                <a:latin typeface="Cambria Math"/>
                <a:cs typeface="Cambria Math"/>
              </a:rPr>
              <a:t>dari 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keputusan</a:t>
            </a:r>
            <a:r>
              <a:rPr sz="2200" spc="-5" dirty="0">
                <a:latin typeface="Cambria Math"/>
                <a:cs typeface="Cambria Math"/>
              </a:rPr>
              <a:t> desain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proses,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300" i="1" spc="-15" dirty="0">
                <a:latin typeface="Cambria"/>
                <a:cs typeface="Cambria"/>
              </a:rPr>
              <a:t>scheduling</a:t>
            </a:r>
            <a:r>
              <a:rPr sz="2300" i="1" spc="-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sampai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persediaan 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(</a:t>
            </a:r>
            <a:r>
              <a:rPr sz="2300" i="1" spc="-15" dirty="0">
                <a:latin typeface="Cambria"/>
                <a:cs typeface="Cambria"/>
              </a:rPr>
              <a:t>inventory</a:t>
            </a:r>
            <a:r>
              <a:rPr sz="2200" spc="-15" dirty="0">
                <a:latin typeface="Cambria Math"/>
                <a:cs typeface="Cambria Math"/>
              </a:rPr>
              <a:t>).</a:t>
            </a:r>
            <a:endParaRPr sz="2200">
              <a:latin typeface="Cambria Math"/>
              <a:cs typeface="Cambria Math"/>
            </a:endParaRPr>
          </a:p>
          <a:p>
            <a:pPr marL="332105" marR="5080" indent="-320040" algn="just">
              <a:lnSpc>
                <a:spcPts val="2380"/>
              </a:lnSpc>
              <a:spcBef>
                <a:spcPts val="1215"/>
              </a:spcBef>
              <a:buClr>
                <a:srgbClr val="BF4F4D"/>
              </a:buClr>
              <a:buFont typeface="Wingdings"/>
              <a:buChar char=""/>
              <a:tabLst>
                <a:tab pos="332740" algn="l"/>
              </a:tabLst>
            </a:pPr>
            <a:r>
              <a:rPr sz="2200" b="1" spc="-100" dirty="0">
                <a:latin typeface="Cambria"/>
                <a:cs typeface="Cambria"/>
              </a:rPr>
              <a:t>Fleksibelitas:</a:t>
            </a:r>
            <a:r>
              <a:rPr sz="2200" b="1" spc="-9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untuk</a:t>
            </a:r>
            <a:r>
              <a:rPr sz="2200" spc="-5" dirty="0">
                <a:latin typeface="Cambria Math"/>
                <a:cs typeface="Cambria Math"/>
              </a:rPr>
              <a:t> </a:t>
            </a:r>
            <a:r>
              <a:rPr sz="2200" spc="-15" dirty="0">
                <a:latin typeface="Cambria Math"/>
                <a:cs typeface="Cambria Math"/>
              </a:rPr>
              <a:t>menyesuaikan</a:t>
            </a:r>
            <a:r>
              <a:rPr sz="2200" spc="-10" dirty="0">
                <a:latin typeface="Cambria Math"/>
                <a:cs typeface="Cambria Math"/>
              </a:rPr>
              <a:t> </a:t>
            </a:r>
            <a:r>
              <a:rPr sz="2200" dirty="0">
                <a:latin typeface="Cambria Math"/>
                <a:cs typeface="Cambria Math"/>
              </a:rPr>
              <a:t>diri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terhadap</a:t>
            </a:r>
            <a:r>
              <a:rPr sz="2200" spc="-5" dirty="0">
                <a:latin typeface="Cambria Math"/>
                <a:cs typeface="Cambria Math"/>
              </a:rPr>
              <a:t> perubahan- 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perubahan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20" dirty="0">
                <a:latin typeface="Cambria Math"/>
                <a:cs typeface="Cambria Math"/>
              </a:rPr>
              <a:t>yang</a:t>
            </a:r>
            <a:r>
              <a:rPr sz="2200" spc="-1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mungkin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terjadi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dimasa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mendatang</a:t>
            </a:r>
            <a:r>
              <a:rPr sz="2200" dirty="0">
                <a:latin typeface="Cambria Math"/>
                <a:cs typeface="Cambria Math"/>
              </a:rPr>
              <a:t> (misal: 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perubahan</a:t>
            </a:r>
            <a:r>
              <a:rPr sz="2200" spc="20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desain</a:t>
            </a:r>
            <a:r>
              <a:rPr sz="2200" spc="25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produk,</a:t>
            </a:r>
            <a:r>
              <a:rPr sz="220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kapasitas</a:t>
            </a:r>
            <a:r>
              <a:rPr sz="2200" spc="40" dirty="0">
                <a:latin typeface="Cambria Math"/>
                <a:cs typeface="Cambria Math"/>
              </a:rPr>
              <a:t> </a:t>
            </a:r>
            <a:r>
              <a:rPr sz="2200" spc="-10" dirty="0">
                <a:latin typeface="Cambria Math"/>
                <a:cs typeface="Cambria Math"/>
              </a:rPr>
              <a:t>produksi,</a:t>
            </a:r>
            <a:r>
              <a:rPr sz="2200" spc="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Cambria Math"/>
                <a:cs typeface="Cambria Math"/>
              </a:rPr>
              <a:t>dll).</a:t>
            </a:r>
            <a:endParaRPr sz="22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6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31959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5" dirty="0"/>
              <a:t>P</a:t>
            </a:r>
            <a:r>
              <a:rPr spc="-295" dirty="0"/>
              <a:t>r</a:t>
            </a:r>
            <a:r>
              <a:rPr spc="-220" dirty="0"/>
              <a:t>o</a:t>
            </a:r>
            <a:r>
              <a:rPr spc="-229" dirty="0"/>
              <a:t>d</a:t>
            </a:r>
            <a:r>
              <a:rPr spc="-250" dirty="0"/>
              <a:t>u</a:t>
            </a:r>
            <a:r>
              <a:rPr spc="-340" dirty="0"/>
              <a:t>k</a:t>
            </a:r>
            <a:r>
              <a:rPr spc="-145" dirty="0"/>
              <a:t>t</a:t>
            </a:r>
            <a:r>
              <a:rPr spc="-285" dirty="0"/>
              <a:t>i</a:t>
            </a:r>
            <a:r>
              <a:rPr spc="-155" dirty="0"/>
              <a:t>v</a:t>
            </a:r>
            <a:r>
              <a:rPr spc="-190" dirty="0"/>
              <a:t>i</a:t>
            </a:r>
            <a:r>
              <a:rPr spc="-145" dirty="0"/>
              <a:t>t</a:t>
            </a:r>
            <a:r>
              <a:rPr spc="-245" dirty="0"/>
              <a:t>a</a:t>
            </a:r>
            <a:r>
              <a:rPr spc="-130" dirty="0"/>
              <a:t>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4055" y="1973072"/>
            <a:ext cx="7995284" cy="2545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5715" indent="-320040" algn="just">
              <a:lnSpc>
                <a:spcPct val="100000"/>
              </a:lnSpc>
              <a:spcBef>
                <a:spcPts val="10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0" dirty="0">
                <a:latin typeface="Cambria Math"/>
                <a:cs typeface="Cambria Math"/>
              </a:rPr>
              <a:t>Merupakan</a:t>
            </a:r>
            <a:r>
              <a:rPr sz="2900" spc="-5" dirty="0">
                <a:latin typeface="Cambria Math"/>
                <a:cs typeface="Cambria Math"/>
              </a:rPr>
              <a:t> </a:t>
            </a:r>
            <a:r>
              <a:rPr sz="2900" spc="-20" dirty="0">
                <a:latin typeface="Cambria Math"/>
                <a:cs typeface="Cambria Math"/>
              </a:rPr>
              <a:t>ukuran</a:t>
            </a:r>
            <a:r>
              <a:rPr sz="2900" spc="-15" dirty="0">
                <a:latin typeface="Cambria Math"/>
                <a:cs typeface="Cambria Math"/>
              </a:rPr>
              <a:t> </a:t>
            </a:r>
            <a:r>
              <a:rPr sz="2900" spc="-20" dirty="0">
                <a:latin typeface="Cambria Math"/>
                <a:cs typeface="Cambria Math"/>
              </a:rPr>
              <a:t>yang</a:t>
            </a:r>
            <a:r>
              <a:rPr sz="2900" spc="-1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digunakan</a:t>
            </a:r>
            <a:r>
              <a:rPr sz="2900" spc="-5" dirty="0">
                <a:latin typeface="Cambria Math"/>
                <a:cs typeface="Cambria Math"/>
              </a:rPr>
              <a:t> untuk 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mengukur</a:t>
            </a:r>
            <a:r>
              <a:rPr sz="2900" spc="-35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kinerja</a:t>
            </a:r>
            <a:r>
              <a:rPr sz="2900" spc="-2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dari</a:t>
            </a:r>
            <a:r>
              <a:rPr sz="2900" spc="-15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manajemen</a:t>
            </a:r>
            <a:r>
              <a:rPr sz="2900" spc="-3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operasi.</a:t>
            </a:r>
            <a:endParaRPr sz="2900">
              <a:latin typeface="Cambria Math"/>
              <a:cs typeface="Cambria Math"/>
            </a:endParaRPr>
          </a:p>
          <a:p>
            <a:pPr marL="332105" marR="5080" indent="-320040" algn="just">
              <a:lnSpc>
                <a:spcPts val="3479"/>
              </a:lnSpc>
              <a:spcBef>
                <a:spcPts val="251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0" dirty="0">
                <a:latin typeface="Cambria Math"/>
                <a:cs typeface="Cambria Math"/>
              </a:rPr>
              <a:t>Merupakan</a:t>
            </a:r>
            <a:r>
              <a:rPr sz="2900" spc="-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kemajuan</a:t>
            </a:r>
            <a:r>
              <a:rPr sz="2900" spc="-5" dirty="0">
                <a:latin typeface="Cambria Math"/>
                <a:cs typeface="Cambria Math"/>
              </a:rPr>
              <a:t> dari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perubahan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dalam </a:t>
            </a:r>
            <a:r>
              <a:rPr sz="2900" spc="-62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proses</a:t>
            </a:r>
            <a:r>
              <a:rPr sz="2900" spc="-5" dirty="0">
                <a:latin typeface="Cambria Math"/>
                <a:cs typeface="Cambria Math"/>
              </a:rPr>
              <a:t> </a:t>
            </a:r>
            <a:r>
              <a:rPr sz="2900" spc="-15" dirty="0">
                <a:latin typeface="Cambria Math"/>
                <a:cs typeface="Cambria Math"/>
              </a:rPr>
              <a:t>transformasi</a:t>
            </a:r>
            <a:r>
              <a:rPr sz="2900" spc="-1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sumber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30" dirty="0">
                <a:latin typeface="Cambria Math"/>
                <a:cs typeface="Cambria Math"/>
              </a:rPr>
              <a:t>daya</a:t>
            </a:r>
            <a:r>
              <a:rPr sz="2900" spc="-2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(</a:t>
            </a:r>
            <a:r>
              <a:rPr sz="3050" i="1" spc="-10" dirty="0">
                <a:latin typeface="Cambria"/>
                <a:cs typeface="Cambria"/>
              </a:rPr>
              <a:t>inputs</a:t>
            </a:r>
            <a:r>
              <a:rPr sz="2900" spc="-10" dirty="0">
                <a:latin typeface="Cambria Math"/>
                <a:cs typeface="Cambria Math"/>
              </a:rPr>
              <a:t>) </a:t>
            </a:r>
            <a:r>
              <a:rPr sz="2900" spc="-5" dirty="0">
                <a:latin typeface="Cambria Math"/>
                <a:cs typeface="Cambria Math"/>
              </a:rPr>
              <a:t> menjadi</a:t>
            </a:r>
            <a:r>
              <a:rPr sz="2900" spc="61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barang/jasa</a:t>
            </a:r>
            <a:r>
              <a:rPr sz="2900" spc="-20" dirty="0">
                <a:latin typeface="Cambria Math"/>
                <a:cs typeface="Cambria Math"/>
              </a:rPr>
              <a:t> </a:t>
            </a:r>
            <a:r>
              <a:rPr sz="2900" spc="-15" dirty="0">
                <a:latin typeface="Cambria Math"/>
                <a:cs typeface="Cambria Math"/>
              </a:rPr>
              <a:t>(</a:t>
            </a:r>
            <a:r>
              <a:rPr sz="3050" i="1" spc="-15" dirty="0">
                <a:latin typeface="Cambria"/>
                <a:cs typeface="Cambria"/>
              </a:rPr>
              <a:t>outputs</a:t>
            </a:r>
            <a:r>
              <a:rPr sz="2900" spc="-15" dirty="0">
                <a:latin typeface="Cambria Math"/>
                <a:cs typeface="Cambria Math"/>
              </a:rPr>
              <a:t>).</a:t>
            </a:r>
            <a:endParaRPr sz="29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7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5436" y="711215"/>
            <a:ext cx="61404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30" dirty="0"/>
              <a:t>P</a:t>
            </a:r>
            <a:r>
              <a:rPr spc="-220" dirty="0"/>
              <a:t>e</a:t>
            </a:r>
            <a:r>
              <a:rPr spc="-245" dirty="0"/>
              <a:t>n</a:t>
            </a:r>
            <a:r>
              <a:rPr spc="-160" dirty="0"/>
              <a:t>g</a:t>
            </a:r>
            <a:r>
              <a:rPr spc="-250" dirty="0"/>
              <a:t>u</a:t>
            </a:r>
            <a:r>
              <a:rPr spc="-385" dirty="0"/>
              <a:t>k</a:t>
            </a:r>
            <a:r>
              <a:rPr spc="-250" dirty="0"/>
              <a:t>u</a:t>
            </a:r>
            <a:r>
              <a:rPr spc="-330" dirty="0"/>
              <a:t>r</a:t>
            </a:r>
            <a:r>
              <a:rPr spc="-245" dirty="0"/>
              <a:t>a</a:t>
            </a:r>
            <a:r>
              <a:rPr spc="-200" dirty="0"/>
              <a:t>n</a:t>
            </a:r>
            <a:r>
              <a:rPr spc="-105" dirty="0"/>
              <a:t> </a:t>
            </a:r>
            <a:r>
              <a:rPr spc="-245" dirty="0"/>
              <a:t>P</a:t>
            </a:r>
            <a:r>
              <a:rPr spc="-295" dirty="0"/>
              <a:t>r</a:t>
            </a:r>
            <a:r>
              <a:rPr spc="-204" dirty="0"/>
              <a:t>o</a:t>
            </a:r>
            <a:r>
              <a:rPr spc="-229" dirty="0"/>
              <a:t>d</a:t>
            </a:r>
            <a:r>
              <a:rPr spc="-250" dirty="0"/>
              <a:t>u</a:t>
            </a:r>
            <a:r>
              <a:rPr spc="-350" dirty="0"/>
              <a:t>k</a:t>
            </a:r>
            <a:r>
              <a:rPr spc="-145" dirty="0"/>
              <a:t>t</a:t>
            </a:r>
            <a:r>
              <a:rPr spc="-270" dirty="0"/>
              <a:t>i</a:t>
            </a:r>
            <a:r>
              <a:rPr spc="-170" dirty="0"/>
              <a:t>v</a:t>
            </a:r>
            <a:r>
              <a:rPr spc="-190" dirty="0"/>
              <a:t>i</a:t>
            </a:r>
            <a:r>
              <a:rPr spc="-145" dirty="0"/>
              <a:t>t</a:t>
            </a:r>
            <a:r>
              <a:rPr spc="-245" dirty="0"/>
              <a:t>a</a:t>
            </a:r>
            <a:r>
              <a:rPr spc="-130" dirty="0"/>
              <a:t>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32204" y="2025396"/>
            <a:ext cx="3708400" cy="4407535"/>
            <a:chOff x="1632204" y="2025396"/>
            <a:chExt cx="3708400" cy="44075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2204" y="2025396"/>
              <a:ext cx="3707891" cy="11292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19" y="3063240"/>
              <a:ext cx="3689603" cy="7178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5063" y="3779520"/>
              <a:ext cx="3666743" cy="265328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67245" y="2082975"/>
            <a:ext cx="2882900" cy="365125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00965" marR="326390" indent="127635">
              <a:lnSpc>
                <a:spcPts val="3170"/>
              </a:lnSpc>
              <a:spcBef>
                <a:spcPts val="560"/>
              </a:spcBef>
            </a:pPr>
            <a:r>
              <a:rPr sz="3000" spc="-15" dirty="0">
                <a:solidFill>
                  <a:srgbClr val="FFFFFF"/>
                </a:solidFill>
                <a:latin typeface="Cambria Math"/>
                <a:cs typeface="Cambria Math"/>
              </a:rPr>
              <a:t>Produktivitas </a:t>
            </a:r>
            <a:r>
              <a:rPr sz="3000" spc="-1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Cambria Math"/>
                <a:cs typeface="Cambria Math"/>
              </a:rPr>
              <a:t>Faktor</a:t>
            </a:r>
            <a:r>
              <a:rPr sz="3000" spc="-8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3000" spc="-20" dirty="0">
                <a:solidFill>
                  <a:srgbClr val="FFFFFF"/>
                </a:solidFill>
                <a:latin typeface="Cambria Math"/>
                <a:cs typeface="Cambria Math"/>
              </a:rPr>
              <a:t>Tunggal</a:t>
            </a:r>
            <a:endParaRPr sz="3000">
              <a:latin typeface="Cambria Math"/>
              <a:cs typeface="Cambria Math"/>
            </a:endParaRPr>
          </a:p>
          <a:p>
            <a:pPr marL="438784" marR="362585" indent="-353695">
              <a:lnSpc>
                <a:spcPts val="3170"/>
              </a:lnSpc>
              <a:spcBef>
                <a:spcPts val="2215"/>
              </a:spcBef>
              <a:buSzPct val="95238"/>
              <a:buFont typeface="Cambria Math"/>
              <a:buChar char="•"/>
              <a:tabLst>
                <a:tab pos="372745" algn="l"/>
              </a:tabLst>
            </a:pPr>
            <a:r>
              <a:rPr sz="3150" i="1" spc="-30" dirty="0">
                <a:latin typeface="Cambria"/>
                <a:cs typeface="Cambria"/>
              </a:rPr>
              <a:t>Si</a:t>
            </a:r>
            <a:r>
              <a:rPr sz="3150" i="1" spc="-15" dirty="0">
                <a:latin typeface="Cambria"/>
                <a:cs typeface="Cambria"/>
              </a:rPr>
              <a:t>n</a:t>
            </a:r>
            <a:r>
              <a:rPr sz="3150" i="1" spc="-185" dirty="0">
                <a:latin typeface="Cambria"/>
                <a:cs typeface="Cambria"/>
              </a:rPr>
              <a:t>g</a:t>
            </a:r>
            <a:r>
              <a:rPr sz="3150" i="1" spc="-10" dirty="0">
                <a:latin typeface="Cambria"/>
                <a:cs typeface="Cambria"/>
              </a:rPr>
              <a:t>l</a:t>
            </a:r>
            <a:r>
              <a:rPr sz="3150" i="1" spc="-5" dirty="0">
                <a:latin typeface="Cambria"/>
                <a:cs typeface="Cambria"/>
              </a:rPr>
              <a:t>e</a:t>
            </a:r>
            <a:r>
              <a:rPr sz="3150" i="1" spc="-15" dirty="0">
                <a:latin typeface="Cambria"/>
                <a:cs typeface="Cambria"/>
              </a:rPr>
              <a:t>-</a:t>
            </a:r>
            <a:r>
              <a:rPr sz="3150" i="1" spc="-160" dirty="0">
                <a:latin typeface="Cambria"/>
                <a:cs typeface="Cambria"/>
              </a:rPr>
              <a:t>F</a:t>
            </a:r>
            <a:r>
              <a:rPr sz="3150" i="1" spc="-120" dirty="0">
                <a:latin typeface="Cambria"/>
                <a:cs typeface="Cambria"/>
              </a:rPr>
              <a:t>ac</a:t>
            </a:r>
            <a:r>
              <a:rPr sz="3150" i="1" spc="-105" dirty="0">
                <a:latin typeface="Cambria"/>
                <a:cs typeface="Cambria"/>
              </a:rPr>
              <a:t>t</a:t>
            </a:r>
            <a:r>
              <a:rPr sz="3150" i="1" spc="-5" dirty="0">
                <a:latin typeface="Cambria"/>
                <a:cs typeface="Cambria"/>
              </a:rPr>
              <a:t>o</a:t>
            </a:r>
            <a:r>
              <a:rPr sz="3150" i="1" spc="-30" dirty="0">
                <a:latin typeface="Cambria"/>
                <a:cs typeface="Cambria"/>
              </a:rPr>
              <a:t>r  </a:t>
            </a:r>
            <a:r>
              <a:rPr sz="3150" i="1" spc="-35" dirty="0">
                <a:latin typeface="Cambria"/>
                <a:cs typeface="Cambria"/>
              </a:rPr>
              <a:t>Productivity</a:t>
            </a:r>
            <a:endParaRPr sz="3150">
              <a:latin typeface="Cambria"/>
              <a:cs typeface="Cambria"/>
            </a:endParaRPr>
          </a:p>
          <a:p>
            <a:pPr marL="292735" marR="284480" lvl="1" indent="350520">
              <a:lnSpc>
                <a:spcPts val="3170"/>
              </a:lnSpc>
              <a:spcBef>
                <a:spcPts val="525"/>
              </a:spcBef>
              <a:buChar char="•"/>
              <a:tabLst>
                <a:tab pos="930275" algn="l"/>
              </a:tabLst>
            </a:pPr>
            <a:r>
              <a:rPr sz="3000" spc="-25" dirty="0">
                <a:latin typeface="Cambria Math"/>
                <a:cs typeface="Cambria Math"/>
              </a:rPr>
              <a:t>Hanya </a:t>
            </a:r>
            <a:r>
              <a:rPr sz="3000" spc="-20" dirty="0">
                <a:latin typeface="Cambria Math"/>
                <a:cs typeface="Cambria Math"/>
              </a:rPr>
              <a:t> </a:t>
            </a:r>
            <a:r>
              <a:rPr sz="3000" spc="-5" dirty="0">
                <a:latin typeface="Cambria Math"/>
                <a:cs typeface="Cambria Math"/>
              </a:rPr>
              <a:t>me</a:t>
            </a:r>
            <a:r>
              <a:rPr sz="3000" dirty="0">
                <a:latin typeface="Cambria Math"/>
                <a:cs typeface="Cambria Math"/>
              </a:rPr>
              <a:t>ngg</a:t>
            </a:r>
            <a:r>
              <a:rPr sz="3000" spc="-5" dirty="0">
                <a:latin typeface="Cambria Math"/>
                <a:cs typeface="Cambria Math"/>
              </a:rPr>
              <a:t>u</a:t>
            </a:r>
            <a:r>
              <a:rPr sz="3000" dirty="0">
                <a:latin typeface="Cambria Math"/>
                <a:cs typeface="Cambria Math"/>
              </a:rPr>
              <a:t>n</a:t>
            </a:r>
            <a:r>
              <a:rPr sz="3000" spc="-5" dirty="0">
                <a:latin typeface="Cambria Math"/>
                <a:cs typeface="Cambria Math"/>
              </a:rPr>
              <a:t>a</a:t>
            </a:r>
            <a:r>
              <a:rPr sz="3000" spc="-25" dirty="0">
                <a:latin typeface="Cambria Math"/>
                <a:cs typeface="Cambria Math"/>
              </a:rPr>
              <a:t>k</a:t>
            </a:r>
            <a:r>
              <a:rPr sz="3000" spc="-5" dirty="0">
                <a:latin typeface="Cambria Math"/>
                <a:cs typeface="Cambria Math"/>
              </a:rPr>
              <a:t>an</a:t>
            </a:r>
            <a:endParaRPr sz="3000">
              <a:latin typeface="Cambria Math"/>
              <a:cs typeface="Cambria Math"/>
            </a:endParaRPr>
          </a:p>
          <a:p>
            <a:pPr marL="355600" marR="5080" indent="-342900">
              <a:lnSpc>
                <a:spcPct val="84500"/>
              </a:lnSpc>
              <a:spcBef>
                <a:spcPts val="80"/>
              </a:spcBef>
            </a:pPr>
            <a:r>
              <a:rPr sz="3000" spc="-5" dirty="0">
                <a:latin typeface="Cambria Math"/>
                <a:cs typeface="Cambria Math"/>
              </a:rPr>
              <a:t>satu</a:t>
            </a:r>
            <a:r>
              <a:rPr sz="3000" spc="-55" dirty="0">
                <a:latin typeface="Cambria Math"/>
                <a:cs typeface="Cambria Math"/>
              </a:rPr>
              <a:t> </a:t>
            </a:r>
            <a:r>
              <a:rPr sz="3000" spc="-5" dirty="0">
                <a:latin typeface="Cambria Math"/>
                <a:cs typeface="Cambria Math"/>
              </a:rPr>
              <a:t>sumber</a:t>
            </a:r>
            <a:r>
              <a:rPr sz="3000" spc="-40" dirty="0">
                <a:latin typeface="Cambria Math"/>
                <a:cs typeface="Cambria Math"/>
              </a:rPr>
              <a:t> </a:t>
            </a:r>
            <a:r>
              <a:rPr sz="3000" spc="-35" dirty="0">
                <a:latin typeface="Cambria Math"/>
                <a:cs typeface="Cambria Math"/>
              </a:rPr>
              <a:t>daya </a:t>
            </a:r>
            <a:r>
              <a:rPr sz="3000" spc="-645" dirty="0">
                <a:latin typeface="Cambria Math"/>
                <a:cs typeface="Cambria Math"/>
              </a:rPr>
              <a:t> </a:t>
            </a:r>
            <a:r>
              <a:rPr sz="3000" spc="-10" dirty="0">
                <a:latin typeface="Cambria Math"/>
                <a:cs typeface="Cambria Math"/>
              </a:rPr>
              <a:t>sebagai</a:t>
            </a:r>
            <a:r>
              <a:rPr sz="3000" spc="-30" dirty="0">
                <a:latin typeface="Cambria Math"/>
                <a:cs typeface="Cambria Math"/>
              </a:rPr>
              <a:t> </a:t>
            </a:r>
            <a:r>
              <a:rPr sz="3150" i="1" spc="-30" dirty="0">
                <a:latin typeface="Cambria"/>
                <a:cs typeface="Cambria"/>
              </a:rPr>
              <a:t>input</a:t>
            </a:r>
            <a:endParaRPr sz="3150">
              <a:latin typeface="Cambria"/>
              <a:cs typeface="Cambri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765291" y="1979676"/>
            <a:ext cx="3744595" cy="4453255"/>
            <a:chOff x="5765291" y="1979676"/>
            <a:chExt cx="3744595" cy="445325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65291" y="1979676"/>
              <a:ext cx="3744467" cy="11932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92723" y="3063240"/>
              <a:ext cx="3689603" cy="7178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06439" y="3779520"/>
              <a:ext cx="3662171" cy="2653284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44805" marR="217804" indent="-175260">
              <a:lnSpc>
                <a:spcPts val="3170"/>
              </a:lnSpc>
              <a:spcBef>
                <a:spcPts val="560"/>
              </a:spcBef>
            </a:pPr>
            <a:r>
              <a:rPr spc="-5" dirty="0"/>
              <a:t>P</a:t>
            </a:r>
            <a:r>
              <a:rPr spc="-55" dirty="0"/>
              <a:t>r</a:t>
            </a:r>
            <a:r>
              <a:rPr dirty="0"/>
              <a:t>od</a:t>
            </a:r>
            <a:r>
              <a:rPr spc="-5" dirty="0"/>
              <a:t>uk</a:t>
            </a:r>
            <a:r>
              <a:rPr dirty="0"/>
              <a:t>t</a:t>
            </a:r>
            <a:r>
              <a:rPr spc="-70" dirty="0"/>
              <a:t>i</a:t>
            </a:r>
            <a:r>
              <a:rPr spc="-5" dirty="0"/>
              <a:t>v</a:t>
            </a:r>
            <a:r>
              <a:rPr spc="-10" dirty="0"/>
              <a:t>i</a:t>
            </a:r>
            <a:r>
              <a:rPr dirty="0"/>
              <a:t>t</a:t>
            </a:r>
            <a:r>
              <a:rPr spc="-5" dirty="0"/>
              <a:t>as  </a:t>
            </a:r>
            <a:r>
              <a:rPr spc="-10" dirty="0"/>
              <a:t>Multifaktor</a:t>
            </a:r>
          </a:p>
          <a:p>
            <a:pPr marL="379730" marR="196850" indent="-189230">
              <a:lnSpc>
                <a:spcPts val="3170"/>
              </a:lnSpc>
              <a:spcBef>
                <a:spcPts val="2215"/>
              </a:spcBef>
              <a:buSzPct val="95238"/>
              <a:buFont typeface="Cambria Math"/>
              <a:buChar char="•"/>
              <a:tabLst>
                <a:tab pos="477520" algn="l"/>
              </a:tabLst>
            </a:pPr>
            <a:r>
              <a:rPr sz="3150" i="1" spc="-60" dirty="0">
                <a:solidFill>
                  <a:srgbClr val="000000"/>
                </a:solidFill>
                <a:latin typeface="Cambria"/>
                <a:cs typeface="Cambria"/>
              </a:rPr>
              <a:t>Multifactor </a:t>
            </a:r>
            <a:r>
              <a:rPr sz="3150" i="1" spc="-5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150" i="1" spc="-60" dirty="0">
                <a:solidFill>
                  <a:srgbClr val="000000"/>
                </a:solidFill>
                <a:latin typeface="Cambria"/>
                <a:cs typeface="Cambria"/>
              </a:rPr>
              <a:t>P</a:t>
            </a:r>
            <a:r>
              <a:rPr sz="3150" i="1" spc="-95" dirty="0">
                <a:solidFill>
                  <a:srgbClr val="000000"/>
                </a:solidFill>
                <a:latin typeface="Cambria"/>
                <a:cs typeface="Cambria"/>
              </a:rPr>
              <a:t>r</a:t>
            </a:r>
            <a:r>
              <a:rPr sz="3150" i="1" spc="-5" dirty="0">
                <a:solidFill>
                  <a:srgbClr val="000000"/>
                </a:solidFill>
                <a:latin typeface="Cambria"/>
                <a:cs typeface="Cambria"/>
              </a:rPr>
              <a:t>o</a:t>
            </a:r>
            <a:r>
              <a:rPr sz="3150" i="1" spc="10" dirty="0">
                <a:solidFill>
                  <a:srgbClr val="000000"/>
                </a:solidFill>
                <a:latin typeface="Cambria"/>
                <a:cs typeface="Cambria"/>
              </a:rPr>
              <a:t>d</a:t>
            </a:r>
            <a:r>
              <a:rPr sz="3150" i="1" spc="-60" dirty="0">
                <a:solidFill>
                  <a:srgbClr val="000000"/>
                </a:solidFill>
                <a:latin typeface="Cambria"/>
                <a:cs typeface="Cambria"/>
              </a:rPr>
              <a:t>uc</a:t>
            </a:r>
            <a:r>
              <a:rPr sz="3150" i="1" spc="-40" dirty="0">
                <a:solidFill>
                  <a:srgbClr val="000000"/>
                </a:solidFill>
                <a:latin typeface="Cambria"/>
                <a:cs typeface="Cambria"/>
              </a:rPr>
              <a:t>t</a:t>
            </a:r>
            <a:r>
              <a:rPr sz="3150" i="1" spc="-95" dirty="0">
                <a:solidFill>
                  <a:srgbClr val="000000"/>
                </a:solidFill>
                <a:latin typeface="Cambria"/>
                <a:cs typeface="Cambria"/>
              </a:rPr>
              <a:t>i</a:t>
            </a:r>
            <a:r>
              <a:rPr sz="3150" i="1" spc="20" dirty="0">
                <a:solidFill>
                  <a:srgbClr val="000000"/>
                </a:solidFill>
                <a:latin typeface="Cambria"/>
                <a:cs typeface="Cambria"/>
              </a:rPr>
              <a:t>v</a:t>
            </a:r>
            <a:r>
              <a:rPr sz="3150" i="1" spc="5" dirty="0">
                <a:solidFill>
                  <a:srgbClr val="000000"/>
                </a:solidFill>
                <a:latin typeface="Cambria"/>
                <a:cs typeface="Cambria"/>
              </a:rPr>
              <a:t>i</a:t>
            </a:r>
            <a:r>
              <a:rPr sz="3150" i="1" spc="-75" dirty="0">
                <a:solidFill>
                  <a:srgbClr val="000000"/>
                </a:solidFill>
                <a:latin typeface="Cambria"/>
                <a:cs typeface="Cambria"/>
              </a:rPr>
              <a:t>t</a:t>
            </a:r>
            <a:r>
              <a:rPr sz="3150" i="1" spc="60" dirty="0">
                <a:solidFill>
                  <a:srgbClr val="000000"/>
                </a:solidFill>
                <a:latin typeface="Cambria"/>
                <a:cs typeface="Cambria"/>
              </a:rPr>
              <a:t>y</a:t>
            </a:r>
            <a:endParaRPr sz="3150">
              <a:latin typeface="Cambria"/>
              <a:cs typeface="Cambria"/>
            </a:endParaRPr>
          </a:p>
          <a:p>
            <a:pPr marL="189230" marR="5080" indent="-177165">
              <a:lnSpc>
                <a:spcPts val="3170"/>
              </a:lnSpc>
              <a:spcBef>
                <a:spcPts val="525"/>
              </a:spcBef>
              <a:buChar char="•"/>
              <a:tabLst>
                <a:tab pos="299720" algn="l"/>
              </a:tabLst>
            </a:pPr>
            <a:r>
              <a:rPr spc="-10" dirty="0">
                <a:solidFill>
                  <a:srgbClr val="000000"/>
                </a:solidFill>
              </a:rPr>
              <a:t>Memasukkan </a:t>
            </a:r>
            <a:r>
              <a:rPr spc="-5" dirty="0">
                <a:solidFill>
                  <a:srgbClr val="000000"/>
                </a:solidFill>
              </a:rPr>
              <a:t> semua</a:t>
            </a:r>
            <a:r>
              <a:rPr spc="-8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sumber</a:t>
            </a:r>
          </a:p>
          <a:p>
            <a:pPr marL="574675">
              <a:lnSpc>
                <a:spcPts val="2905"/>
              </a:lnSpc>
            </a:pPr>
            <a:r>
              <a:rPr spc="-35" dirty="0">
                <a:solidFill>
                  <a:srgbClr val="000000"/>
                </a:solidFill>
              </a:rPr>
              <a:t>daya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yang</a:t>
            </a:r>
          </a:p>
          <a:p>
            <a:pPr marL="295910" marR="111760" indent="231140">
              <a:lnSpc>
                <a:spcPts val="3170"/>
              </a:lnSpc>
              <a:spcBef>
                <a:spcPts val="250"/>
              </a:spcBef>
            </a:pPr>
            <a:r>
              <a:rPr spc="-10" dirty="0">
                <a:solidFill>
                  <a:srgbClr val="000000"/>
                </a:solidFill>
              </a:rPr>
              <a:t>digunakan 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sebagai</a:t>
            </a:r>
            <a:r>
              <a:rPr spc="-90" dirty="0">
                <a:solidFill>
                  <a:srgbClr val="000000"/>
                </a:solidFill>
              </a:rPr>
              <a:t> </a:t>
            </a:r>
            <a:r>
              <a:rPr sz="3150" i="1" spc="-30" dirty="0">
                <a:solidFill>
                  <a:srgbClr val="000000"/>
                </a:solidFill>
                <a:latin typeface="Cambria"/>
                <a:cs typeface="Cambria"/>
              </a:rPr>
              <a:t>input</a:t>
            </a:r>
            <a:endParaRPr sz="3150">
              <a:latin typeface="Cambria"/>
              <a:cs typeface="Cambri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84487" y="1617995"/>
            <a:ext cx="1098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8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4808" y="695325"/>
            <a:ext cx="61404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30" dirty="0"/>
              <a:t>P</a:t>
            </a:r>
            <a:r>
              <a:rPr spc="-220" dirty="0"/>
              <a:t>e</a:t>
            </a:r>
            <a:r>
              <a:rPr spc="-245" dirty="0"/>
              <a:t>n</a:t>
            </a:r>
            <a:r>
              <a:rPr spc="-160" dirty="0"/>
              <a:t>g</a:t>
            </a:r>
            <a:r>
              <a:rPr spc="-250" dirty="0"/>
              <a:t>u</a:t>
            </a:r>
            <a:r>
              <a:rPr spc="-385" dirty="0"/>
              <a:t>k</a:t>
            </a:r>
            <a:r>
              <a:rPr spc="-250" dirty="0"/>
              <a:t>u</a:t>
            </a:r>
            <a:r>
              <a:rPr spc="-330" dirty="0"/>
              <a:t>r</a:t>
            </a:r>
            <a:r>
              <a:rPr spc="-245" dirty="0"/>
              <a:t>a</a:t>
            </a:r>
            <a:r>
              <a:rPr spc="-200" dirty="0"/>
              <a:t>n</a:t>
            </a:r>
            <a:r>
              <a:rPr spc="-105" dirty="0"/>
              <a:t> </a:t>
            </a:r>
            <a:r>
              <a:rPr spc="-245" dirty="0"/>
              <a:t>P</a:t>
            </a:r>
            <a:r>
              <a:rPr spc="-295" dirty="0"/>
              <a:t>r</a:t>
            </a:r>
            <a:r>
              <a:rPr spc="-204" dirty="0"/>
              <a:t>o</a:t>
            </a:r>
            <a:r>
              <a:rPr spc="-229" dirty="0"/>
              <a:t>d</a:t>
            </a:r>
            <a:r>
              <a:rPr spc="-250" dirty="0"/>
              <a:t>u</a:t>
            </a:r>
            <a:r>
              <a:rPr spc="-350" dirty="0"/>
              <a:t>k</a:t>
            </a:r>
            <a:r>
              <a:rPr spc="-145" dirty="0"/>
              <a:t>t</a:t>
            </a:r>
            <a:r>
              <a:rPr spc="-270" dirty="0"/>
              <a:t>i</a:t>
            </a:r>
            <a:r>
              <a:rPr spc="-170" dirty="0"/>
              <a:t>v</a:t>
            </a:r>
            <a:r>
              <a:rPr spc="-190" dirty="0"/>
              <a:t>i</a:t>
            </a:r>
            <a:r>
              <a:rPr spc="-145" dirty="0"/>
              <a:t>t</a:t>
            </a:r>
            <a:r>
              <a:rPr spc="-245" dirty="0"/>
              <a:t>a</a:t>
            </a:r>
            <a:r>
              <a:rPr spc="-130" dirty="0"/>
              <a:t>s</a:t>
            </a:r>
          </a:p>
        </p:txBody>
      </p:sp>
      <p:sp>
        <p:nvSpPr>
          <p:cNvPr id="3" name="object 3"/>
          <p:cNvSpPr/>
          <p:nvPr/>
        </p:nvSpPr>
        <p:spPr>
          <a:xfrm>
            <a:off x="1652003" y="2668523"/>
            <a:ext cx="7806055" cy="1035050"/>
          </a:xfrm>
          <a:custGeom>
            <a:avLst/>
            <a:gdLst/>
            <a:ahLst/>
            <a:cxnLst/>
            <a:rect l="l" t="t" r="r" b="b"/>
            <a:pathLst>
              <a:path w="7806055" h="1035050">
                <a:moveTo>
                  <a:pt x="2270760" y="0"/>
                </a:moveTo>
                <a:lnTo>
                  <a:pt x="0" y="0"/>
                </a:lnTo>
                <a:lnTo>
                  <a:pt x="0" y="1034796"/>
                </a:lnTo>
                <a:lnTo>
                  <a:pt x="2270760" y="1034796"/>
                </a:lnTo>
                <a:lnTo>
                  <a:pt x="2270760" y="0"/>
                </a:lnTo>
                <a:close/>
              </a:path>
              <a:path w="7806055" h="1035050">
                <a:moveTo>
                  <a:pt x="2673096" y="0"/>
                </a:moveTo>
                <a:lnTo>
                  <a:pt x="2272284" y="0"/>
                </a:lnTo>
                <a:lnTo>
                  <a:pt x="2272284" y="1034796"/>
                </a:lnTo>
                <a:lnTo>
                  <a:pt x="2673096" y="1034796"/>
                </a:lnTo>
                <a:lnTo>
                  <a:pt x="2673096" y="0"/>
                </a:lnTo>
                <a:close/>
              </a:path>
              <a:path w="7806055" h="1035050">
                <a:moveTo>
                  <a:pt x="7805928" y="518160"/>
                </a:moveTo>
                <a:lnTo>
                  <a:pt x="2674620" y="518160"/>
                </a:lnTo>
                <a:lnTo>
                  <a:pt x="2674620" y="1034796"/>
                </a:lnTo>
                <a:lnTo>
                  <a:pt x="7805928" y="1034796"/>
                </a:lnTo>
                <a:lnTo>
                  <a:pt x="7805928" y="518160"/>
                </a:lnTo>
                <a:close/>
              </a:path>
              <a:path w="7806055" h="1035050">
                <a:moveTo>
                  <a:pt x="7805928" y="0"/>
                </a:moveTo>
                <a:lnTo>
                  <a:pt x="2674620" y="0"/>
                </a:lnTo>
                <a:lnTo>
                  <a:pt x="2674620" y="516636"/>
                </a:lnTo>
                <a:lnTo>
                  <a:pt x="7805928" y="516636"/>
                </a:lnTo>
                <a:lnTo>
                  <a:pt x="7805928" y="0"/>
                </a:lnTo>
                <a:close/>
              </a:path>
            </a:pathLst>
          </a:custGeom>
          <a:solidFill>
            <a:srgbClr val="C3D6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9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52003" y="5065776"/>
            <a:ext cx="7806055" cy="1035050"/>
          </a:xfrm>
          <a:custGeom>
            <a:avLst/>
            <a:gdLst/>
            <a:ahLst/>
            <a:cxnLst/>
            <a:rect l="l" t="t" r="r" b="b"/>
            <a:pathLst>
              <a:path w="7806055" h="1035050">
                <a:moveTo>
                  <a:pt x="2243328" y="0"/>
                </a:moveTo>
                <a:lnTo>
                  <a:pt x="0" y="0"/>
                </a:lnTo>
                <a:lnTo>
                  <a:pt x="0" y="1034796"/>
                </a:lnTo>
                <a:lnTo>
                  <a:pt x="2243328" y="1034796"/>
                </a:lnTo>
                <a:lnTo>
                  <a:pt x="2243328" y="0"/>
                </a:lnTo>
                <a:close/>
              </a:path>
              <a:path w="7806055" h="1035050">
                <a:moveTo>
                  <a:pt x="2639568" y="0"/>
                </a:moveTo>
                <a:lnTo>
                  <a:pt x="2244852" y="0"/>
                </a:lnTo>
                <a:lnTo>
                  <a:pt x="2244852" y="1034796"/>
                </a:lnTo>
                <a:lnTo>
                  <a:pt x="2639568" y="1034796"/>
                </a:lnTo>
                <a:lnTo>
                  <a:pt x="2639568" y="0"/>
                </a:lnTo>
                <a:close/>
              </a:path>
              <a:path w="7806055" h="1035050">
                <a:moveTo>
                  <a:pt x="7805928" y="518160"/>
                </a:moveTo>
                <a:lnTo>
                  <a:pt x="2641092" y="518160"/>
                </a:lnTo>
                <a:lnTo>
                  <a:pt x="2641092" y="1034796"/>
                </a:lnTo>
                <a:lnTo>
                  <a:pt x="7805928" y="1034796"/>
                </a:lnTo>
                <a:lnTo>
                  <a:pt x="7805928" y="518160"/>
                </a:lnTo>
                <a:close/>
              </a:path>
              <a:path w="7806055" h="1035050">
                <a:moveTo>
                  <a:pt x="7805928" y="0"/>
                </a:moveTo>
                <a:lnTo>
                  <a:pt x="2641092" y="0"/>
                </a:lnTo>
                <a:lnTo>
                  <a:pt x="2641092" y="516636"/>
                </a:lnTo>
                <a:lnTo>
                  <a:pt x="7805928" y="516636"/>
                </a:lnTo>
                <a:lnTo>
                  <a:pt x="7805928" y="0"/>
                </a:lnTo>
                <a:close/>
              </a:path>
            </a:pathLst>
          </a:custGeom>
          <a:solidFill>
            <a:srgbClr val="B3A1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667112" y="1896817"/>
            <a:ext cx="7894320" cy="4162425"/>
          </a:xfrm>
          <a:prstGeom prst="rect">
            <a:avLst/>
          </a:prstGeom>
        </p:spPr>
        <p:txBody>
          <a:bodyPr vert="horz" wrap="square" lIns="0" tIns="19685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550"/>
              </a:spcBef>
            </a:pPr>
            <a:r>
              <a:rPr sz="2800" b="1" spc="-155" dirty="0">
                <a:latin typeface="Cambria"/>
                <a:cs typeface="Cambria"/>
              </a:rPr>
              <a:t>P</a:t>
            </a:r>
            <a:r>
              <a:rPr sz="2800" b="1" spc="-185" dirty="0">
                <a:latin typeface="Cambria"/>
                <a:cs typeface="Cambria"/>
              </a:rPr>
              <a:t>r</a:t>
            </a:r>
            <a:r>
              <a:rPr sz="2800" b="1" spc="-140" dirty="0">
                <a:latin typeface="Cambria"/>
                <a:cs typeface="Cambria"/>
              </a:rPr>
              <a:t>o</a:t>
            </a:r>
            <a:r>
              <a:rPr sz="2800" b="1" spc="-145" dirty="0">
                <a:latin typeface="Cambria"/>
                <a:cs typeface="Cambria"/>
              </a:rPr>
              <a:t>d</a:t>
            </a:r>
            <a:r>
              <a:rPr sz="2800" b="1" spc="-165" dirty="0">
                <a:latin typeface="Cambria"/>
                <a:cs typeface="Cambria"/>
              </a:rPr>
              <a:t>u</a:t>
            </a:r>
            <a:r>
              <a:rPr sz="2800" b="1" spc="-235" dirty="0">
                <a:latin typeface="Cambria"/>
                <a:cs typeface="Cambria"/>
              </a:rPr>
              <a:t>k</a:t>
            </a:r>
            <a:r>
              <a:rPr sz="2800" b="1" spc="-105" dirty="0">
                <a:latin typeface="Cambria"/>
                <a:cs typeface="Cambria"/>
              </a:rPr>
              <a:t>t</a:t>
            </a:r>
            <a:r>
              <a:rPr sz="2800" b="1" spc="-175" dirty="0">
                <a:latin typeface="Cambria"/>
                <a:cs typeface="Cambria"/>
              </a:rPr>
              <a:t>i</a:t>
            </a:r>
            <a:r>
              <a:rPr sz="2800" b="1" spc="-100" dirty="0">
                <a:latin typeface="Cambria"/>
                <a:cs typeface="Cambria"/>
              </a:rPr>
              <a:t>v</a:t>
            </a:r>
            <a:r>
              <a:rPr sz="2800" b="1" spc="-120" dirty="0">
                <a:latin typeface="Cambria"/>
                <a:cs typeface="Cambria"/>
              </a:rPr>
              <a:t>i</a:t>
            </a:r>
            <a:r>
              <a:rPr sz="2800" b="1" spc="-105" dirty="0">
                <a:latin typeface="Cambria"/>
                <a:cs typeface="Cambria"/>
              </a:rPr>
              <a:t>t</a:t>
            </a:r>
            <a:r>
              <a:rPr sz="2800" b="1" spc="-170" dirty="0">
                <a:latin typeface="Cambria"/>
                <a:cs typeface="Cambria"/>
              </a:rPr>
              <a:t>a</a:t>
            </a:r>
            <a:r>
              <a:rPr sz="2800" b="1" spc="-85" dirty="0">
                <a:latin typeface="Cambria"/>
                <a:cs typeface="Cambria"/>
              </a:rPr>
              <a:t>s</a:t>
            </a:r>
            <a:r>
              <a:rPr sz="2800" b="1" spc="-80" dirty="0">
                <a:latin typeface="Cambria"/>
                <a:cs typeface="Cambria"/>
              </a:rPr>
              <a:t> </a:t>
            </a:r>
            <a:r>
              <a:rPr sz="2800" b="1" spc="-155" dirty="0">
                <a:latin typeface="Cambria"/>
                <a:cs typeface="Cambria"/>
              </a:rPr>
              <a:t>F</a:t>
            </a:r>
            <a:r>
              <a:rPr sz="2800" b="1" spc="-145" dirty="0">
                <a:latin typeface="Cambria"/>
                <a:cs typeface="Cambria"/>
              </a:rPr>
              <a:t>a</a:t>
            </a:r>
            <a:r>
              <a:rPr sz="2800" b="1" spc="-215" dirty="0">
                <a:latin typeface="Cambria"/>
                <a:cs typeface="Cambria"/>
              </a:rPr>
              <a:t>k</a:t>
            </a:r>
            <a:r>
              <a:rPr sz="2800" b="1" spc="-130" dirty="0">
                <a:latin typeface="Cambria"/>
                <a:cs typeface="Cambria"/>
              </a:rPr>
              <a:t>t</a:t>
            </a:r>
            <a:r>
              <a:rPr sz="2800" b="1" spc="-140" dirty="0">
                <a:latin typeface="Cambria"/>
                <a:cs typeface="Cambria"/>
              </a:rPr>
              <a:t>or</a:t>
            </a:r>
            <a:r>
              <a:rPr sz="2800" b="1" spc="-80" dirty="0">
                <a:latin typeface="Cambria"/>
                <a:cs typeface="Cambria"/>
              </a:rPr>
              <a:t> </a:t>
            </a:r>
            <a:r>
              <a:rPr sz="2800" b="1" spc="-225" dirty="0">
                <a:latin typeface="Cambria"/>
                <a:cs typeface="Cambria"/>
              </a:rPr>
              <a:t>T</a:t>
            </a:r>
            <a:r>
              <a:rPr sz="2800" b="1" spc="-155" dirty="0">
                <a:latin typeface="Cambria"/>
                <a:cs typeface="Cambria"/>
              </a:rPr>
              <a:t>u</a:t>
            </a:r>
            <a:r>
              <a:rPr sz="2800" b="1" spc="-145" dirty="0">
                <a:latin typeface="Cambria"/>
                <a:cs typeface="Cambria"/>
              </a:rPr>
              <a:t>n</a:t>
            </a:r>
            <a:r>
              <a:rPr sz="2800" b="1" spc="-90" dirty="0">
                <a:latin typeface="Cambria"/>
                <a:cs typeface="Cambria"/>
              </a:rPr>
              <a:t>g</a:t>
            </a:r>
            <a:r>
              <a:rPr sz="2800" b="1" spc="-125" dirty="0">
                <a:latin typeface="Cambria"/>
                <a:cs typeface="Cambria"/>
              </a:rPr>
              <a:t>g</a:t>
            </a:r>
            <a:r>
              <a:rPr sz="2800" b="1" spc="-160" dirty="0">
                <a:latin typeface="Cambria"/>
                <a:cs typeface="Cambria"/>
              </a:rPr>
              <a:t>a</a:t>
            </a:r>
            <a:r>
              <a:rPr sz="2800" b="1" spc="-105" dirty="0">
                <a:latin typeface="Cambria"/>
                <a:cs typeface="Cambria"/>
              </a:rPr>
              <a:t>l</a:t>
            </a:r>
            <a:endParaRPr sz="2800">
              <a:latin typeface="Cambria"/>
              <a:cs typeface="Cambria"/>
            </a:endParaRPr>
          </a:p>
          <a:p>
            <a:pPr marL="97790">
              <a:lnSpc>
                <a:spcPct val="100000"/>
              </a:lnSpc>
              <a:spcBef>
                <a:spcPts val="1445"/>
              </a:spcBef>
              <a:tabLst>
                <a:tab pos="2324735" algn="l"/>
                <a:tab pos="3472179" algn="l"/>
                <a:tab pos="7792084" algn="l"/>
              </a:tabLst>
            </a:pPr>
            <a:r>
              <a:rPr sz="4200" spc="-22" baseline="-40674" dirty="0">
                <a:latin typeface="Cambria Math"/>
                <a:cs typeface="Cambria Math"/>
              </a:rPr>
              <a:t>Produktivitas	</a:t>
            </a:r>
            <a:r>
              <a:rPr sz="4200" spc="-7" baseline="-40674" dirty="0">
                <a:latin typeface="Cambria Math"/>
                <a:cs typeface="Cambria Math"/>
              </a:rPr>
              <a:t>=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	Output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yang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dihasilkan	</a:t>
            </a:r>
            <a:endParaRPr sz="2800">
              <a:latin typeface="Cambria Math"/>
              <a:cs typeface="Cambria Math"/>
            </a:endParaRPr>
          </a:p>
          <a:p>
            <a:pPr marL="2547620" algn="ctr">
              <a:lnSpc>
                <a:spcPct val="100000"/>
              </a:lnSpc>
              <a:spcBef>
                <a:spcPts val="720"/>
              </a:spcBef>
            </a:pPr>
            <a:r>
              <a:rPr sz="2800" spc="-5" dirty="0">
                <a:latin typeface="Cambria Math"/>
                <a:cs typeface="Cambria Math"/>
              </a:rPr>
              <a:t>Salah</a:t>
            </a:r>
            <a:r>
              <a:rPr sz="2800" spc="-35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satu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input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yang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digunakan</a:t>
            </a:r>
            <a:endParaRPr sz="28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</a:pPr>
            <a:endParaRPr sz="3300">
              <a:latin typeface="Cambria Math"/>
              <a:cs typeface="Cambria Math"/>
            </a:endParaRPr>
          </a:p>
          <a:p>
            <a:pPr marL="76200">
              <a:lnSpc>
                <a:spcPct val="100000"/>
              </a:lnSpc>
              <a:spcBef>
                <a:spcPts val="2420"/>
              </a:spcBef>
            </a:pPr>
            <a:r>
              <a:rPr sz="2800" b="1" spc="-155" dirty="0">
                <a:solidFill>
                  <a:srgbClr val="60497B"/>
                </a:solidFill>
                <a:latin typeface="Cambria"/>
                <a:cs typeface="Cambria"/>
              </a:rPr>
              <a:t>P</a:t>
            </a:r>
            <a:r>
              <a:rPr sz="2800" b="1" spc="-185" dirty="0">
                <a:solidFill>
                  <a:srgbClr val="60497B"/>
                </a:solidFill>
                <a:latin typeface="Cambria"/>
                <a:cs typeface="Cambria"/>
              </a:rPr>
              <a:t>r</a:t>
            </a:r>
            <a:r>
              <a:rPr sz="2800" b="1" spc="-140" dirty="0">
                <a:solidFill>
                  <a:srgbClr val="60497B"/>
                </a:solidFill>
                <a:latin typeface="Cambria"/>
                <a:cs typeface="Cambria"/>
              </a:rPr>
              <a:t>o</a:t>
            </a:r>
            <a:r>
              <a:rPr sz="2800" b="1" spc="-145" dirty="0">
                <a:solidFill>
                  <a:srgbClr val="60497B"/>
                </a:solidFill>
                <a:latin typeface="Cambria"/>
                <a:cs typeface="Cambria"/>
              </a:rPr>
              <a:t>d</a:t>
            </a:r>
            <a:r>
              <a:rPr sz="2800" b="1" spc="-165" dirty="0">
                <a:solidFill>
                  <a:srgbClr val="60497B"/>
                </a:solidFill>
                <a:latin typeface="Cambria"/>
                <a:cs typeface="Cambria"/>
              </a:rPr>
              <a:t>u</a:t>
            </a:r>
            <a:r>
              <a:rPr sz="2800" b="1" spc="-235" dirty="0">
                <a:solidFill>
                  <a:srgbClr val="60497B"/>
                </a:solidFill>
                <a:latin typeface="Cambria"/>
                <a:cs typeface="Cambria"/>
              </a:rPr>
              <a:t>k</a:t>
            </a:r>
            <a:r>
              <a:rPr sz="2800" b="1" spc="-105" dirty="0">
                <a:solidFill>
                  <a:srgbClr val="60497B"/>
                </a:solidFill>
                <a:latin typeface="Cambria"/>
                <a:cs typeface="Cambria"/>
              </a:rPr>
              <a:t>t</a:t>
            </a:r>
            <a:r>
              <a:rPr sz="2800" b="1" spc="-175" dirty="0">
                <a:solidFill>
                  <a:srgbClr val="60497B"/>
                </a:solidFill>
                <a:latin typeface="Cambria"/>
                <a:cs typeface="Cambria"/>
              </a:rPr>
              <a:t>i</a:t>
            </a:r>
            <a:r>
              <a:rPr sz="2800" b="1" spc="-100" dirty="0">
                <a:solidFill>
                  <a:srgbClr val="60497B"/>
                </a:solidFill>
                <a:latin typeface="Cambria"/>
                <a:cs typeface="Cambria"/>
              </a:rPr>
              <a:t>v</a:t>
            </a:r>
            <a:r>
              <a:rPr sz="2800" b="1" spc="-120" dirty="0">
                <a:solidFill>
                  <a:srgbClr val="60497B"/>
                </a:solidFill>
                <a:latin typeface="Cambria"/>
                <a:cs typeface="Cambria"/>
              </a:rPr>
              <a:t>i</a:t>
            </a:r>
            <a:r>
              <a:rPr sz="2800" b="1" spc="-105" dirty="0">
                <a:solidFill>
                  <a:srgbClr val="60497B"/>
                </a:solidFill>
                <a:latin typeface="Cambria"/>
                <a:cs typeface="Cambria"/>
              </a:rPr>
              <a:t>t</a:t>
            </a:r>
            <a:r>
              <a:rPr sz="2800" b="1" spc="-170" dirty="0">
                <a:solidFill>
                  <a:srgbClr val="60497B"/>
                </a:solidFill>
                <a:latin typeface="Cambria"/>
                <a:cs typeface="Cambria"/>
              </a:rPr>
              <a:t>a</a:t>
            </a:r>
            <a:r>
              <a:rPr sz="2800" b="1" spc="-85" dirty="0">
                <a:solidFill>
                  <a:srgbClr val="60497B"/>
                </a:solidFill>
                <a:latin typeface="Cambria"/>
                <a:cs typeface="Cambria"/>
              </a:rPr>
              <a:t>s</a:t>
            </a:r>
            <a:r>
              <a:rPr sz="2800" b="1" spc="-80" dirty="0">
                <a:solidFill>
                  <a:srgbClr val="60497B"/>
                </a:solidFill>
                <a:latin typeface="Cambria"/>
                <a:cs typeface="Cambria"/>
              </a:rPr>
              <a:t> </a:t>
            </a:r>
            <a:r>
              <a:rPr sz="2800" b="1" spc="-114" dirty="0">
                <a:solidFill>
                  <a:srgbClr val="60497B"/>
                </a:solidFill>
                <a:latin typeface="Cambria"/>
                <a:cs typeface="Cambria"/>
              </a:rPr>
              <a:t>M</a:t>
            </a:r>
            <a:r>
              <a:rPr sz="2800" b="1" spc="-155" dirty="0">
                <a:solidFill>
                  <a:srgbClr val="60497B"/>
                </a:solidFill>
                <a:latin typeface="Cambria"/>
                <a:cs typeface="Cambria"/>
              </a:rPr>
              <a:t>u</a:t>
            </a:r>
            <a:r>
              <a:rPr sz="2800" b="1" spc="-110" dirty="0">
                <a:solidFill>
                  <a:srgbClr val="60497B"/>
                </a:solidFill>
                <a:latin typeface="Cambria"/>
                <a:cs typeface="Cambria"/>
              </a:rPr>
              <a:t>l</a:t>
            </a:r>
            <a:r>
              <a:rPr sz="2800" b="1" spc="-90" dirty="0">
                <a:solidFill>
                  <a:srgbClr val="60497B"/>
                </a:solidFill>
                <a:latin typeface="Cambria"/>
                <a:cs typeface="Cambria"/>
              </a:rPr>
              <a:t>t</a:t>
            </a:r>
            <a:r>
              <a:rPr sz="2800" b="1" spc="-120" dirty="0">
                <a:solidFill>
                  <a:srgbClr val="60497B"/>
                </a:solidFill>
                <a:latin typeface="Cambria"/>
                <a:cs typeface="Cambria"/>
              </a:rPr>
              <a:t>i</a:t>
            </a:r>
            <a:r>
              <a:rPr sz="2800" b="1" spc="-130" dirty="0">
                <a:solidFill>
                  <a:srgbClr val="60497B"/>
                </a:solidFill>
                <a:latin typeface="Cambria"/>
                <a:cs typeface="Cambria"/>
              </a:rPr>
              <a:t>f</a:t>
            </a:r>
            <a:r>
              <a:rPr sz="2800" b="1" spc="-160" dirty="0">
                <a:solidFill>
                  <a:srgbClr val="60497B"/>
                </a:solidFill>
                <a:latin typeface="Cambria"/>
                <a:cs typeface="Cambria"/>
              </a:rPr>
              <a:t>a</a:t>
            </a:r>
            <a:r>
              <a:rPr sz="2800" b="1" spc="-225" dirty="0">
                <a:solidFill>
                  <a:srgbClr val="60497B"/>
                </a:solidFill>
                <a:latin typeface="Cambria"/>
                <a:cs typeface="Cambria"/>
              </a:rPr>
              <a:t>k</a:t>
            </a:r>
            <a:r>
              <a:rPr sz="2800" b="1" spc="-130" dirty="0">
                <a:solidFill>
                  <a:srgbClr val="60497B"/>
                </a:solidFill>
                <a:latin typeface="Cambria"/>
                <a:cs typeface="Cambria"/>
              </a:rPr>
              <a:t>t</a:t>
            </a:r>
            <a:r>
              <a:rPr sz="2800" b="1" spc="-140" dirty="0">
                <a:solidFill>
                  <a:srgbClr val="60497B"/>
                </a:solidFill>
                <a:latin typeface="Cambria"/>
                <a:cs typeface="Cambria"/>
              </a:rPr>
              <a:t>or</a:t>
            </a:r>
            <a:endParaRPr sz="2800">
              <a:latin typeface="Cambria"/>
              <a:cs typeface="Cambria"/>
            </a:endParaRPr>
          </a:p>
          <a:p>
            <a:pPr marL="83820">
              <a:lnSpc>
                <a:spcPct val="100000"/>
              </a:lnSpc>
              <a:spcBef>
                <a:spcPts val="1790"/>
              </a:spcBef>
              <a:tabLst>
                <a:tab pos="2293620" algn="l"/>
                <a:tab pos="3455670" algn="l"/>
                <a:tab pos="7792084" algn="l"/>
              </a:tabLst>
            </a:pPr>
            <a:r>
              <a:rPr sz="4200" spc="-22" baseline="-40674" dirty="0">
                <a:latin typeface="Cambria Math"/>
                <a:cs typeface="Cambria Math"/>
              </a:rPr>
              <a:t>Produktivitas	</a:t>
            </a:r>
            <a:r>
              <a:rPr sz="4200" spc="-7" baseline="-40674" dirty="0">
                <a:latin typeface="Cambria Math"/>
                <a:cs typeface="Cambria Math"/>
              </a:rPr>
              <a:t>=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	Output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yang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dihasilkan	</a:t>
            </a:r>
            <a:endParaRPr sz="2800">
              <a:latin typeface="Cambria Math"/>
              <a:cs typeface="Cambria Math"/>
            </a:endParaRPr>
          </a:p>
          <a:p>
            <a:pPr marL="2518410" algn="ctr">
              <a:lnSpc>
                <a:spcPct val="100000"/>
              </a:lnSpc>
              <a:spcBef>
                <a:spcPts val="720"/>
              </a:spcBef>
            </a:pPr>
            <a:r>
              <a:rPr sz="2800" spc="-5" dirty="0">
                <a:latin typeface="Cambria Math"/>
                <a:cs typeface="Cambria Math"/>
              </a:rPr>
              <a:t>Semua</a:t>
            </a:r>
            <a:r>
              <a:rPr sz="2800" spc="-45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input</a:t>
            </a:r>
            <a:r>
              <a:rPr sz="2800" spc="-2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yang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digunakan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</TotalTime>
  <Words>1079</Words>
  <Application>Microsoft Office PowerPoint</Application>
  <PresentationFormat>Custom</PresentationFormat>
  <Paragraphs>229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Calibri</vt:lpstr>
      <vt:lpstr>Cambria</vt:lpstr>
      <vt:lpstr>Cambria Math</vt:lpstr>
      <vt:lpstr>Microsoft Sans Serif</vt:lpstr>
      <vt:lpstr>Times New Roman</vt:lpstr>
      <vt:lpstr>Wingdings</vt:lpstr>
      <vt:lpstr>Office Theme</vt:lpstr>
      <vt:lpstr>PowerPoint Presentation</vt:lpstr>
      <vt:lpstr>Pengambilan Keputusan Operasi</vt:lpstr>
      <vt:lpstr>Kerangka Keputusan Operasi</vt:lpstr>
      <vt:lpstr>Kerangka Keputusan Operasi .. (1)</vt:lpstr>
      <vt:lpstr>Kerangka Keputusan Operasi .. (2)</vt:lpstr>
      <vt:lpstr>Sasaran Keputusan Operasi</vt:lpstr>
      <vt:lpstr>Produktivitas</vt:lpstr>
      <vt:lpstr>Pengukuran Produktivitas</vt:lpstr>
      <vt:lpstr>Pengukuran Produktivitas</vt:lpstr>
      <vt:lpstr>Masalah Pengukuran</vt:lpstr>
      <vt:lpstr>Variabel Produktivitas</vt:lpstr>
      <vt:lpstr>Peningkatan Produktivitas Tenaga Kerja</vt:lpstr>
      <vt:lpstr>Produktivitas dan Sektor Jasa</vt:lpstr>
      <vt:lpstr>Contoh #2.1</vt:lpstr>
      <vt:lpstr>Contoh #2.2</vt:lpstr>
      <vt:lpstr>Jawaban #2.2 ...(1)</vt:lpstr>
      <vt:lpstr>Jawaban #2.2 ...(2)</vt:lpstr>
      <vt:lpstr>Contoh #2.3</vt:lpstr>
      <vt:lpstr>Jawaban #2.3</vt:lpstr>
      <vt:lpstr>Contoh #2.4</vt:lpstr>
      <vt:lpstr>Jawaban #2.4 … (1)</vt:lpstr>
      <vt:lpstr>Jawaban #2.4 … (2)</vt:lpstr>
      <vt:lpstr>Jawaban #2.4 … (3)</vt:lpstr>
      <vt:lpstr>Daftar Pustaka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2</cp:revision>
  <dcterms:created xsi:type="dcterms:W3CDTF">2024-09-28T22:45:01Z</dcterms:created>
  <dcterms:modified xsi:type="dcterms:W3CDTF">2024-09-29T11:38:42Z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2014-10-22T00:00:00Z</vt:filetime>
  </property>
  <property fmtid="{D5CDD505-2E9C-101B-9397-08002B2CF9AE}" pid="3" name="Creator">
    <vt:lpwstr>Nitro Pro 7  (7. 5. 0. 29)</vt:lpwstr>
  </property>
  <property fmtid="{D5CDD505-2E9C-101B-9397-08002B2CF9AE}" pid="4" name="LastSaved">
    <vt:filetime>2024-09-28T00:00:00Z</vt:filetime>
  </property>
</Properties>
</file>