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4" r:id="rId3"/>
    <p:sldId id="263" r:id="rId4"/>
    <p:sldId id="315" r:id="rId5"/>
    <p:sldId id="275" r:id="rId6"/>
    <p:sldId id="309" r:id="rId7"/>
    <p:sldId id="295" r:id="rId8"/>
    <p:sldId id="257" r:id="rId9"/>
    <p:sldId id="292" r:id="rId10"/>
    <p:sldId id="301" r:id="rId11"/>
    <p:sldId id="300" r:id="rId12"/>
    <p:sldId id="264" r:id="rId13"/>
    <p:sldId id="262" r:id="rId14"/>
    <p:sldId id="265" r:id="rId15"/>
    <p:sldId id="267" r:id="rId16"/>
    <p:sldId id="310" r:id="rId17"/>
    <p:sldId id="311" r:id="rId18"/>
    <p:sldId id="303" r:id="rId19"/>
    <p:sldId id="302" r:id="rId20"/>
    <p:sldId id="312" r:id="rId21"/>
    <p:sldId id="313" r:id="rId22"/>
    <p:sldId id="281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1"/>
    <p:restoredTop sz="94651"/>
  </p:normalViewPr>
  <p:slideViewPr>
    <p:cSldViewPr>
      <p:cViewPr varScale="1">
        <p:scale>
          <a:sx n="101" d="100"/>
          <a:sy n="101" d="100"/>
        </p:scale>
        <p:origin x="16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72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0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761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6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8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999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51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62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58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39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578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60A7-8433-4220-9D13-3A1F88A7DDBE}" type="datetimeFigureOut">
              <a:rPr lang="id-ID" smtClean="0"/>
              <a:t>25/09/23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42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96752"/>
            <a:ext cx="5638800" cy="367982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MK. Media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Kreatif</a:t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286000"/>
            <a:ext cx="56388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Introduksi</a:t>
            </a:r>
            <a:b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8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6400800" cy="2667000"/>
          </a:xfrm>
        </p:spPr>
        <p:txBody>
          <a:bodyPr/>
          <a:lstStyle/>
          <a:p>
            <a:pPr algn="l" eaLnBrk="1" hangingPunct="1"/>
            <a:endParaRPr lang="en-US" dirty="0">
              <a:solidFill>
                <a:srgbClr val="FF0000"/>
              </a:solidFill>
            </a:endParaRPr>
          </a:p>
          <a:p>
            <a:pPr algn="l" eaLnBrk="1" hangingPunct="1"/>
            <a:endParaRPr lang="en-US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sz="1400" dirty="0" err="1">
                <a:solidFill>
                  <a:schemeClr val="tx1"/>
                </a:solidFill>
              </a:rPr>
              <a:t>Dosen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</a:p>
          <a:p>
            <a:pPr algn="l" eaLnBrk="1" hangingPunct="1"/>
            <a:r>
              <a:rPr lang="en-US" sz="1400" b="1" dirty="0">
                <a:solidFill>
                  <a:schemeClr val="tx1"/>
                </a:solidFill>
              </a:rPr>
              <a:t>Muhammad </a:t>
            </a:r>
            <a:r>
              <a:rPr lang="en-US" sz="1400" b="1" dirty="0" err="1">
                <a:solidFill>
                  <a:schemeClr val="tx1"/>
                </a:solidFill>
              </a:rPr>
              <a:t>Redintan</a:t>
            </a:r>
            <a:r>
              <a:rPr lang="en-US" sz="1400" b="1" dirty="0">
                <a:solidFill>
                  <a:schemeClr val="tx1"/>
                </a:solidFill>
              </a:rPr>
              <a:t> Justin, M.Ds</a:t>
            </a:r>
          </a:p>
        </p:txBody>
      </p:sp>
      <p:pic>
        <p:nvPicPr>
          <p:cNvPr id="13314" name="Picture 2" descr="http://www.oxygen-consulting.co.uk/wp-content/uploads/2012/06/times-infograph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97215" cy="1447800"/>
          </a:xfrm>
          <a:prstGeom prst="rect">
            <a:avLst/>
          </a:prstGeom>
          <a:noFill/>
        </p:spPr>
      </p:pic>
      <p:pic>
        <p:nvPicPr>
          <p:cNvPr id="13316" name="Picture 4" descr="http://smarthive.com/wp-content/uploads/2014/05/flight-instruction-illustration-505x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2299179" cy="1447800"/>
          </a:xfrm>
          <a:prstGeom prst="rect">
            <a:avLst/>
          </a:prstGeom>
          <a:noFill/>
        </p:spPr>
      </p:pic>
      <p:pic>
        <p:nvPicPr>
          <p:cNvPr id="13318" name="Picture 6" descr="http://previews.123rf.com/images/arrow/arrow1107/arrow110700001/10025431-Media-Icons-Stock-Photo-icon.jpg"/>
          <p:cNvPicPr>
            <a:picLocks noChangeAspect="1" noChangeArrowheads="1"/>
          </p:cNvPicPr>
          <p:nvPr/>
        </p:nvPicPr>
        <p:blipFill>
          <a:blip r:embed="rId4" cstate="print"/>
          <a:srcRect r="54000" b="62000"/>
          <a:stretch>
            <a:fillRect/>
          </a:stretch>
        </p:blipFill>
        <p:spPr bwMode="auto">
          <a:xfrm>
            <a:off x="3581400" y="0"/>
            <a:ext cx="1752600" cy="1447800"/>
          </a:xfrm>
          <a:prstGeom prst="rect">
            <a:avLst/>
          </a:prstGeom>
          <a:noFill/>
        </p:spPr>
      </p:pic>
      <p:pic>
        <p:nvPicPr>
          <p:cNvPr id="13320" name="Picture 8" descr="http://retaildesignblog.net/wp-content/uploads/2013/04/Voskresenskoe-wayfinding-and-identity-by-Tomat-design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-1"/>
            <a:ext cx="2133600" cy="1472777"/>
          </a:xfrm>
          <a:prstGeom prst="rect">
            <a:avLst/>
          </a:prstGeom>
          <a:noFill/>
        </p:spPr>
      </p:pic>
      <p:pic>
        <p:nvPicPr>
          <p:cNvPr id="13322" name="Picture 10" descr="https://thisisbravetalk.files.wordpress.com/2013/03/coventgarden595_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0"/>
            <a:ext cx="2066925" cy="147481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 flipV="1">
            <a:off x="0" y="1447800"/>
            <a:ext cx="9144000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:\LOGO DKV\Logo DKV DJ baru.png">
            <a:extLst>
              <a:ext uri="{FF2B5EF4-FFF2-40B4-BE49-F238E27FC236}">
                <a16:creationId xmlns:a16="http://schemas.microsoft.com/office/drawing/2014/main" id="{795103C7-88E1-8756-9984-F0C2E84A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20855"/>
            <a:ext cx="2161567" cy="9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458B9-D85C-6136-A1A0-2C6A649D13FF}"/>
              </a:ext>
            </a:extLst>
          </p:cNvPr>
          <p:cNvSpPr txBox="1"/>
          <p:nvPr/>
        </p:nvSpPr>
        <p:spPr>
          <a:xfrm>
            <a:off x="2411760" y="282883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600" b="1" dirty="0"/>
              <a:t>Media Komunikasi </a:t>
            </a:r>
            <a:br>
              <a:rPr lang="id-ID" sz="3600" b="1" dirty="0"/>
            </a:br>
            <a:r>
              <a:rPr lang="id-ID" sz="3600" b="1" dirty="0"/>
              <a:t>Indoor</a:t>
            </a:r>
            <a:r>
              <a:rPr lang="en-US" sz="3600" b="1" dirty="0"/>
              <a:t> - Outdoor</a:t>
            </a:r>
            <a:r>
              <a:rPr lang="id-ID" sz="3600" b="1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642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8A652-9ED2-216C-A586-2CDEA4BFB8BE}"/>
              </a:ext>
            </a:extLst>
          </p:cNvPr>
          <p:cNvSpPr txBox="1"/>
          <p:nvPr/>
        </p:nvSpPr>
        <p:spPr>
          <a:xfrm>
            <a:off x="1000100" y="1052736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/>
              <a:t>Media Indoor ( dalam ruangan ) merupakan media promosi yang bisa membuat ruang dalam kantor lebih menarik dan menggugah semangat. Media indoor terdiri dari berbagai macam seperti : Mini Banner, X-Banner, Flyer, Poster dan template promosi media sosial.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B38EE-5A2A-22E9-1DE3-36CBBF3A4F54}"/>
              </a:ext>
            </a:extLst>
          </p:cNvPr>
          <p:cNvSpPr/>
          <p:nvPr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5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X-Banner">
            <a:extLst>
              <a:ext uri="{FF2B5EF4-FFF2-40B4-BE49-F238E27FC236}">
                <a16:creationId xmlns:a16="http://schemas.microsoft.com/office/drawing/2014/main" id="{7D8EAE3D-00FC-E92D-A36A-D39A2ED5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-27384"/>
            <a:ext cx="8606731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40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engkap Banget ! Ukuran X banner dan Media Cetak Lainnya !">
            <a:extLst>
              <a:ext uri="{FF2B5EF4-FFF2-40B4-BE49-F238E27FC236}">
                <a16:creationId xmlns:a16="http://schemas.microsoft.com/office/drawing/2014/main" id="{3963BC83-E3CC-4410-2B32-DDD459E5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359"/>
            <a:ext cx="9144000" cy="6021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62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INI X-BANNER stand ALBATROS + LAMINATING Uk (25 x 40) | Shopee Indonesia">
            <a:extLst>
              <a:ext uri="{FF2B5EF4-FFF2-40B4-BE49-F238E27FC236}">
                <a16:creationId xmlns:a16="http://schemas.microsoft.com/office/drawing/2014/main" id="{CA6F57EA-1A8A-CE9A-FF0D-5FFAA194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591" t="13487" r="8991" b="9340"/>
          <a:stretch>
            <a:fillRect/>
          </a:stretch>
        </p:blipFill>
        <p:spPr bwMode="auto">
          <a:xfrm>
            <a:off x="1043608" y="0"/>
            <a:ext cx="73240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05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asa Cetak Banner Di Lampung – Megaindo Mediatama">
            <a:extLst>
              <a:ext uri="{FF2B5EF4-FFF2-40B4-BE49-F238E27FC236}">
                <a16:creationId xmlns:a16="http://schemas.microsoft.com/office/drawing/2014/main" id="{45F4FEAB-3A22-8F24-BC53-448327C3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63" y="274638"/>
            <a:ext cx="9142179" cy="6106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87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lo SportsDrink | Food poster design, Graphic design ads, Advertising  design">
            <a:extLst>
              <a:ext uri="{FF2B5EF4-FFF2-40B4-BE49-F238E27FC236}">
                <a16:creationId xmlns:a16="http://schemas.microsoft.com/office/drawing/2014/main" id="{D54A9DCE-4FBA-0B97-79B9-60ED506C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4244905" cy="6005498"/>
          </a:xfrm>
          <a:prstGeom prst="rect">
            <a:avLst/>
          </a:prstGeom>
          <a:noFill/>
        </p:spPr>
      </p:pic>
      <p:pic>
        <p:nvPicPr>
          <p:cNvPr id="5" name="Picture 2" descr="23 Contoh Brosur Dan Flyer Makanan, Produk, Promosi, Iklan , Sekolah">
            <a:extLst>
              <a:ext uri="{FF2B5EF4-FFF2-40B4-BE49-F238E27FC236}">
                <a16:creationId xmlns:a16="http://schemas.microsoft.com/office/drawing/2014/main" id="{AC1EBF1C-3CD6-9F38-FBFC-54699520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557" y="260648"/>
            <a:ext cx="4293931" cy="6005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24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0C67FD-1523-8FB9-0E07-F0C53A8F275F}"/>
              </a:ext>
            </a:extLst>
          </p:cNvPr>
          <p:cNvSpPr/>
          <p:nvPr/>
        </p:nvSpPr>
        <p:spPr>
          <a:xfrm>
            <a:off x="868253" y="1484784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Media outdoor/media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ruangan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media</a:t>
            </a:r>
            <a:endParaRPr lang="id-ID" sz="2800" dirty="0"/>
          </a:p>
          <a:p>
            <a:pPr>
              <a:buNone/>
            </a:pPr>
            <a:r>
              <a:rPr lang="id-ID" sz="2800" dirty="0"/>
              <a:t>dipasang di tepi persimpangan jalan yang mudah dilihat oleh pelintas jalan (Subandi Kartoatmodjo, 2012).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5A39D-7CB8-38A1-FD6B-DBEABC643359}"/>
              </a:ext>
            </a:extLst>
          </p:cNvPr>
          <p:cNvSpPr/>
          <p:nvPr/>
        </p:nvSpPr>
        <p:spPr>
          <a:xfrm>
            <a:off x="5148064" y="0"/>
            <a:ext cx="39959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ile keluarga\dkv\Branding Referensi\Branding Desa\Design\Jamur Sawah\jamur sawah\met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b="6940"/>
          <a:stretch/>
        </p:blipFill>
        <p:spPr bwMode="auto">
          <a:xfrm>
            <a:off x="-1" y="-3049"/>
            <a:ext cx="9144001" cy="6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8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enelitian Pengabdian dan DKV DJ Lama\Font Lampung\FONT MOTIF LAMPUNG\Pengaplikasian\bilboard.jpg">
            <a:extLst>
              <a:ext uri="{FF2B5EF4-FFF2-40B4-BE49-F238E27FC236}">
                <a16:creationId xmlns:a16="http://schemas.microsoft.com/office/drawing/2014/main" id="{B65F6851-39B1-35D2-32AD-0790F96D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532" y="-25152"/>
            <a:ext cx="9577064" cy="74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4D279-D1E2-30C4-E0DC-7C0BCD95C9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0574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Aturan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Perkuliahan</a:t>
            </a:r>
            <a:b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Tips-Promosi-Menggunakan-Baliho.jpg">
            <a:extLst>
              <a:ext uri="{FF2B5EF4-FFF2-40B4-BE49-F238E27FC236}">
                <a16:creationId xmlns:a16="http://schemas.microsoft.com/office/drawing/2014/main" id="{FECDD8D3-331F-CD0B-3CCD-E224DE56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048"/>
            <a:ext cx="9158408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35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al Decal sticker Mobil Granmax Blinvan full body custom (Branding Mobil)  | Shopee Indonesia">
            <a:extLst>
              <a:ext uri="{FF2B5EF4-FFF2-40B4-BE49-F238E27FC236}">
                <a16:creationId xmlns:a16="http://schemas.microsoft.com/office/drawing/2014/main" id="{8E0FCCC9-A39F-01AE-4E70-AF2D07C6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76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6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TUGAS OBSERVASI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7467600" cy="4525963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Aturan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Umum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Kelas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/>
              <a:t>	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hadir</a:t>
            </a:r>
            <a:r>
              <a:rPr lang="en-US" sz="1600" dirty="0"/>
              <a:t> di </a:t>
            </a:r>
            <a:r>
              <a:rPr lang="en-US" sz="1600" dirty="0" err="1"/>
              <a:t>kelas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maksimal</a:t>
            </a:r>
            <a:r>
              <a:rPr lang="en-US" sz="1600" dirty="0"/>
              <a:t> </a:t>
            </a:r>
            <a:r>
              <a:rPr lang="en-US" sz="1600" dirty="0" err="1"/>
              <a:t>keterlambatan</a:t>
            </a:r>
            <a:r>
              <a:rPr lang="en-US" sz="1600" dirty="0"/>
              <a:t> 15 </a:t>
            </a:r>
            <a:r>
              <a:rPr lang="en-US" sz="1600" dirty="0" err="1"/>
              <a:t>menit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jadwal</a:t>
            </a:r>
            <a:r>
              <a:rPr lang="en-US" sz="1600" dirty="0"/>
              <a:t> </a:t>
            </a:r>
            <a:r>
              <a:rPr lang="en-US" sz="1600" dirty="0" err="1"/>
              <a:t>perkuliahan</a:t>
            </a:r>
            <a:r>
              <a:rPr lang="en-US" sz="1600" dirty="0"/>
              <a:t>, </a:t>
            </a:r>
            <a:r>
              <a:rPr lang="en-US" sz="1600" dirty="0" err="1"/>
              <a:t>mencatat</a:t>
            </a:r>
            <a:r>
              <a:rPr lang="en-US" sz="1600" dirty="0"/>
              <a:t> brief/</a:t>
            </a:r>
            <a:r>
              <a:rPr lang="en-US" sz="1600" dirty="0" err="1"/>
              <a:t>materi</a:t>
            </a:r>
            <a:r>
              <a:rPr lang="en-US" sz="1600" dirty="0"/>
              <a:t>  </a:t>
            </a:r>
            <a:r>
              <a:rPr lang="en-US" sz="1600" dirty="0" err="1"/>
              <a:t>perkuliahan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,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progres</a:t>
            </a:r>
            <a:r>
              <a:rPr lang="en-US" sz="1600" dirty="0"/>
              <a:t> &amp; </a:t>
            </a:r>
            <a:r>
              <a:rPr lang="en-US" sz="1600" dirty="0" err="1"/>
              <a:t>referensi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(</a:t>
            </a:r>
            <a:r>
              <a:rPr lang="en-US" sz="1600" dirty="0" err="1"/>
              <a:t>syarat</a:t>
            </a:r>
            <a:r>
              <a:rPr lang="en-US" sz="1600" dirty="0"/>
              <a:t> </a:t>
            </a:r>
            <a:r>
              <a:rPr lang="en-US" sz="1600" dirty="0" err="1"/>
              <a:t>presensi</a:t>
            </a:r>
            <a:r>
              <a:rPr lang="en-US" sz="1600" dirty="0"/>
              <a:t>),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plagiasi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1600" dirty="0"/>
          </a:p>
          <a:p>
            <a:pPr eaLnBrk="1" hangingPunct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Kehadiran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/>
              <a:t>	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kuliah</a:t>
            </a:r>
            <a:r>
              <a:rPr lang="en-US" sz="1600" dirty="0"/>
              <a:t> Media </a:t>
            </a:r>
            <a:r>
              <a:rPr lang="en-US" sz="1600" dirty="0" err="1"/>
              <a:t>Kreatif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rasio</a:t>
            </a:r>
            <a:r>
              <a:rPr lang="en-US" sz="1600" dirty="0"/>
              <a:t> </a:t>
            </a:r>
            <a:r>
              <a:rPr lang="en-US" sz="1600" dirty="0" err="1"/>
              <a:t>kehadiran</a:t>
            </a:r>
            <a:r>
              <a:rPr lang="en-US" sz="1600" dirty="0"/>
              <a:t> 75% </a:t>
            </a:r>
            <a:r>
              <a:rPr lang="en-US" sz="1600" dirty="0" err="1"/>
              <a:t>atau</a:t>
            </a:r>
            <a:r>
              <a:rPr lang="en-US" sz="1600" dirty="0"/>
              <a:t> 13x </a:t>
            </a:r>
            <a:r>
              <a:rPr lang="en-US" sz="1600" dirty="0" err="1"/>
              <a:t>pertemuan</a:t>
            </a:r>
            <a:r>
              <a:rPr lang="en-US" sz="1600" dirty="0"/>
              <a:t> (</a:t>
            </a:r>
            <a:r>
              <a:rPr lang="en-US" sz="1600" dirty="0" err="1"/>
              <a:t>termasuk</a:t>
            </a:r>
            <a:r>
              <a:rPr lang="en-US" sz="1600" dirty="0"/>
              <a:t> UTS &amp; UAS). </a:t>
            </a:r>
            <a:r>
              <a:rPr lang="en-US" sz="1600" dirty="0" err="1"/>
              <a:t>Ketidakhadiran</a:t>
            </a:r>
            <a:r>
              <a:rPr lang="en-US" sz="1600" dirty="0"/>
              <a:t>  </a:t>
            </a:r>
            <a:r>
              <a:rPr lang="en-US" sz="1600" dirty="0" err="1"/>
              <a:t>maksimal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 25% (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setara</a:t>
            </a:r>
            <a:r>
              <a:rPr lang="en-US" sz="1600" dirty="0"/>
              <a:t> 4 </a:t>
            </a:r>
            <a:r>
              <a:rPr lang="en-US" sz="1600" dirty="0" err="1"/>
              <a:t>pertemuan</a:t>
            </a:r>
            <a:r>
              <a:rPr lang="en-US" sz="1600" dirty="0"/>
              <a:t>)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, </a:t>
            </a:r>
            <a:r>
              <a:rPr lang="en-US" sz="1600" dirty="0" err="1"/>
              <a:t>izin</a:t>
            </a:r>
            <a:r>
              <a:rPr lang="en-US" sz="1600" dirty="0"/>
              <a:t> &amp; </a:t>
            </a:r>
            <a:r>
              <a:rPr lang="en-US" sz="1600" dirty="0" err="1"/>
              <a:t>dispensasi</a:t>
            </a:r>
            <a:r>
              <a:rPr lang="en-US" sz="1600" dirty="0"/>
              <a:t>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Melebihi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 minimum </a:t>
            </a:r>
            <a:r>
              <a:rPr lang="en-US" sz="1600" dirty="0" err="1"/>
              <a:t>kehadiran</a:t>
            </a:r>
            <a:r>
              <a:rPr lang="en-US" sz="1600" dirty="0"/>
              <a:t> </a:t>
            </a:r>
            <a:r>
              <a:rPr lang="en-US" sz="1600" dirty="0" err="1"/>
              <a:t>otomatis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dinyatakan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lulus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kuliah</a:t>
            </a:r>
            <a:r>
              <a:rPr lang="en-US" sz="1600" dirty="0"/>
              <a:t> Media </a:t>
            </a:r>
            <a:r>
              <a:rPr lang="en-US" sz="1600" dirty="0" err="1"/>
              <a:t>Kreatif</a:t>
            </a:r>
            <a:endParaRPr lang="en-US" sz="16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7543800" cy="48307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Deadline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Tugas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700" dirty="0"/>
              <a:t>	</a:t>
            </a:r>
            <a:r>
              <a:rPr lang="en-US" sz="1700" dirty="0" err="1"/>
              <a:t>Ketepatan</a:t>
            </a:r>
            <a:r>
              <a:rPr lang="en-US" sz="1700" dirty="0"/>
              <a:t> </a:t>
            </a:r>
            <a:r>
              <a:rPr lang="en-US" sz="1700" dirty="0" err="1"/>
              <a:t>waktu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</a:t>
            </a:r>
            <a:r>
              <a:rPr lang="en-US" sz="1700" dirty="0" err="1"/>
              <a:t>tugas</a:t>
            </a:r>
            <a:r>
              <a:rPr lang="en-US" sz="1700" dirty="0"/>
              <a:t> </a:t>
            </a:r>
            <a:r>
              <a:rPr lang="en-US" sz="1700" dirty="0" err="1"/>
              <a:t>merupakan</a:t>
            </a:r>
            <a:r>
              <a:rPr lang="en-US" sz="1700" dirty="0"/>
              <a:t> salah </a:t>
            </a:r>
            <a:r>
              <a:rPr lang="en-US" sz="1700" dirty="0" err="1"/>
              <a:t>satu</a:t>
            </a:r>
            <a:r>
              <a:rPr lang="en-US" sz="1700" dirty="0"/>
              <a:t> </a:t>
            </a:r>
            <a:r>
              <a:rPr lang="en-US" sz="1700" dirty="0" err="1"/>
              <a:t>kewajiban</a:t>
            </a:r>
            <a:r>
              <a:rPr lang="en-US" sz="1700" dirty="0"/>
              <a:t> yang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dilaksanakan</a:t>
            </a:r>
            <a:r>
              <a:rPr lang="en-US" sz="1700" dirty="0"/>
              <a:t> </a:t>
            </a:r>
            <a:r>
              <a:rPr lang="en-US" sz="1700" dirty="0" err="1"/>
              <a:t>mahasiswa</a:t>
            </a:r>
            <a:r>
              <a:rPr lang="en-US" sz="1700" dirty="0"/>
              <a:t> </a:t>
            </a:r>
            <a:r>
              <a:rPr lang="en-US" sz="1800" dirty="0"/>
              <a:t>Media </a:t>
            </a:r>
            <a:r>
              <a:rPr lang="en-US" sz="1800" dirty="0" err="1"/>
              <a:t>Kreatif</a:t>
            </a:r>
            <a:r>
              <a:rPr lang="en-US" sz="1700" dirty="0"/>
              <a:t>.  Hal </a:t>
            </a:r>
            <a:r>
              <a:rPr lang="en-US" sz="1700" dirty="0" err="1"/>
              <a:t>ini</a:t>
            </a:r>
            <a:r>
              <a:rPr lang="en-US" sz="1700" dirty="0"/>
              <a:t>, </a:t>
            </a:r>
            <a:r>
              <a:rPr lang="en-US" sz="1700" dirty="0" err="1"/>
              <a:t>dicaangkan</a:t>
            </a:r>
            <a:r>
              <a:rPr lang="en-US" sz="1700" dirty="0"/>
              <a:t> </a:t>
            </a:r>
            <a:r>
              <a:rPr lang="en-US" sz="1700" dirty="0" err="1"/>
              <a:t>sebagai</a:t>
            </a:r>
            <a:r>
              <a:rPr lang="en-US" sz="1700" dirty="0"/>
              <a:t> </a:t>
            </a:r>
            <a:r>
              <a:rPr lang="en-US" sz="1700" dirty="0" err="1"/>
              <a:t>langkah</a:t>
            </a:r>
            <a:r>
              <a:rPr lang="en-US" sz="1700" dirty="0"/>
              <a:t> </a:t>
            </a:r>
            <a:r>
              <a:rPr lang="en-US" sz="1700" dirty="0" err="1"/>
              <a:t>penegakan</a:t>
            </a:r>
            <a:r>
              <a:rPr lang="en-US" sz="1700" dirty="0"/>
              <a:t> </a:t>
            </a:r>
            <a:r>
              <a:rPr lang="en-US" sz="1700" dirty="0" err="1"/>
              <a:t>kedisiplinan</a:t>
            </a:r>
            <a:r>
              <a:rPr lang="en-US" sz="1700" dirty="0"/>
              <a:t> </a:t>
            </a:r>
            <a:r>
              <a:rPr lang="en-US" sz="1700" dirty="0" err="1"/>
              <a:t>berkarya</a:t>
            </a:r>
            <a:r>
              <a:rPr lang="en-US" sz="1700" dirty="0"/>
              <a:t>. </a:t>
            </a:r>
            <a:r>
              <a:rPr lang="en-US" sz="1700" dirty="0" err="1"/>
              <a:t>Keterlambatan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</a:t>
            </a:r>
            <a:r>
              <a:rPr lang="en-US" sz="1700" dirty="0" err="1"/>
              <a:t>suatu</a:t>
            </a:r>
            <a:r>
              <a:rPr lang="en-US" sz="1700" dirty="0"/>
              <a:t> </a:t>
            </a:r>
            <a:r>
              <a:rPr lang="en-US" sz="1700" dirty="0" err="1"/>
              <a:t>karya</a:t>
            </a:r>
            <a:r>
              <a:rPr lang="en-US" sz="1700" dirty="0"/>
              <a:t> </a:t>
            </a:r>
            <a:r>
              <a:rPr lang="en-US" sz="1700" dirty="0" err="1"/>
              <a:t>akan</a:t>
            </a:r>
            <a:r>
              <a:rPr lang="en-US" sz="1700" dirty="0"/>
              <a:t> </a:t>
            </a:r>
            <a:r>
              <a:rPr lang="en-US" sz="1700" dirty="0" err="1"/>
              <a:t>dikenakan</a:t>
            </a:r>
            <a:r>
              <a:rPr lang="en-US" sz="1700" dirty="0"/>
              <a:t> </a:t>
            </a:r>
            <a:r>
              <a:rPr lang="en-US" sz="1700" dirty="0" err="1"/>
              <a:t>aturan</a:t>
            </a:r>
            <a:r>
              <a:rPr lang="en-US" sz="1700" dirty="0"/>
              <a:t> </a:t>
            </a:r>
            <a:r>
              <a:rPr lang="en-US" sz="1700" dirty="0" err="1"/>
              <a:t>sbb</a:t>
            </a:r>
            <a:r>
              <a:rPr lang="en-US" sz="1700" dirty="0"/>
              <a:t> :</a:t>
            </a:r>
          </a:p>
          <a:p>
            <a:pPr>
              <a:buNone/>
            </a:pPr>
            <a:r>
              <a:rPr lang="en-US" sz="1700" dirty="0"/>
              <a:t>	1. </a:t>
            </a:r>
            <a:r>
              <a:rPr lang="en-US" sz="1700" dirty="0" err="1"/>
              <a:t>Keterlambatan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</a:t>
            </a:r>
            <a:r>
              <a:rPr lang="en-US" sz="1700" dirty="0" err="1"/>
              <a:t>tugas</a:t>
            </a:r>
            <a:r>
              <a:rPr lang="en-US" sz="1700" dirty="0"/>
              <a:t> </a:t>
            </a:r>
            <a:r>
              <a:rPr lang="en-US" sz="1700" dirty="0" err="1"/>
              <a:t>biasa</a:t>
            </a:r>
            <a:r>
              <a:rPr lang="en-US" sz="1700" dirty="0"/>
              <a:t>, </a:t>
            </a:r>
            <a:r>
              <a:rPr lang="en-US" sz="1700" dirty="0" err="1"/>
              <a:t>pengurangan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-10/</a:t>
            </a:r>
            <a:r>
              <a:rPr lang="en-US" sz="1700" dirty="0" err="1"/>
              <a:t>minggu</a:t>
            </a:r>
            <a:r>
              <a:rPr lang="en-US" sz="1700" dirty="0"/>
              <a:t>.</a:t>
            </a:r>
          </a:p>
          <a:p>
            <a:pPr>
              <a:buNone/>
            </a:pPr>
            <a:r>
              <a:rPr lang="en-US" sz="1700" dirty="0"/>
              <a:t>	    </a:t>
            </a:r>
            <a:r>
              <a:rPr lang="en-US" sz="1700" dirty="0" err="1"/>
              <a:t>Maksimal</a:t>
            </a:r>
            <a:r>
              <a:rPr lang="en-US" sz="1700" dirty="0"/>
              <a:t> </a:t>
            </a:r>
            <a:r>
              <a:rPr lang="en-US" sz="1700" dirty="0" err="1"/>
              <a:t>keterlambatan</a:t>
            </a:r>
            <a:r>
              <a:rPr lang="en-US" sz="1700" dirty="0"/>
              <a:t> 2 </a:t>
            </a:r>
            <a:r>
              <a:rPr lang="en-US" sz="1700" dirty="0" err="1"/>
              <a:t>minggu</a:t>
            </a:r>
            <a:r>
              <a:rPr lang="en-US" sz="1700" dirty="0"/>
              <a:t>.</a:t>
            </a:r>
          </a:p>
          <a:p>
            <a:pPr>
              <a:buNone/>
            </a:pPr>
            <a:r>
              <a:rPr lang="en-US" sz="1700" dirty="0"/>
              <a:t>	2. </a:t>
            </a:r>
            <a:r>
              <a:rPr lang="en-US" sz="1700" dirty="0" err="1"/>
              <a:t>Keterlambatan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UTS </a:t>
            </a:r>
            <a:r>
              <a:rPr lang="en-US" sz="1700" dirty="0" err="1"/>
              <a:t>atau</a:t>
            </a:r>
            <a:r>
              <a:rPr lang="en-US" sz="1700" dirty="0"/>
              <a:t> UAS, </a:t>
            </a:r>
            <a:r>
              <a:rPr lang="en-US" sz="1700" dirty="0" err="1"/>
              <a:t>karya</a:t>
            </a:r>
            <a:r>
              <a:rPr lang="en-US" sz="1700" dirty="0"/>
              <a:t>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diterima</a:t>
            </a:r>
            <a:r>
              <a:rPr lang="en-US" sz="1700" dirty="0"/>
              <a:t>.</a:t>
            </a:r>
            <a:br>
              <a:rPr lang="en-US" sz="1700" dirty="0"/>
            </a:br>
            <a:endParaRPr lang="en-US" sz="1700" dirty="0"/>
          </a:p>
          <a:p>
            <a:pPr eaLnBrk="1" hangingPunct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Nilai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/>
              <a:t>	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/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ketepatan</a:t>
            </a:r>
            <a:r>
              <a:rPr lang="en-US" sz="1600" dirty="0"/>
              <a:t> brief </a:t>
            </a:r>
            <a:r>
              <a:rPr lang="en-US" sz="1600" dirty="0" err="1"/>
              <a:t>tugas</a:t>
            </a:r>
            <a:r>
              <a:rPr lang="en-US" sz="1600" dirty="0"/>
              <a:t>, </a:t>
            </a:r>
            <a:r>
              <a:rPr lang="en-US" sz="1600" dirty="0" err="1"/>
              <a:t>proses</a:t>
            </a:r>
            <a:r>
              <a:rPr lang="en-US" sz="1600" dirty="0"/>
              <a:t>,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solusi</a:t>
            </a:r>
            <a:r>
              <a:rPr lang="en-US" sz="1600" dirty="0"/>
              <a:t>, </a:t>
            </a:r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eksperimental</a:t>
            </a:r>
            <a:r>
              <a:rPr lang="en-US" sz="1600" dirty="0"/>
              <a:t> , </a:t>
            </a:r>
            <a:r>
              <a:rPr lang="en-US" sz="1600" dirty="0" err="1"/>
              <a:t>kelengkapan</a:t>
            </a:r>
            <a:r>
              <a:rPr lang="en-US" sz="1600" dirty="0"/>
              <a:t> &amp; </a:t>
            </a:r>
            <a:r>
              <a:rPr lang="en-US" sz="1600" dirty="0" err="1"/>
              <a:t>kerapihan</a:t>
            </a:r>
            <a:r>
              <a:rPr lang="en-US" sz="1600" dirty="0"/>
              <a:t> </a:t>
            </a:r>
            <a:r>
              <a:rPr lang="en-US" sz="1600" dirty="0" err="1"/>
              <a:t>penyajian</a:t>
            </a:r>
            <a:r>
              <a:rPr lang="en-US" sz="1600" dirty="0"/>
              <a:t> &amp; </a:t>
            </a:r>
            <a:r>
              <a:rPr lang="en-US" sz="1600" dirty="0" err="1"/>
              <a:t>ketepatan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Nilai total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Nilai </a:t>
            </a:r>
            <a:r>
              <a:rPr lang="en-US" sz="1600" dirty="0" err="1"/>
              <a:t>Tugas</a:t>
            </a:r>
            <a:r>
              <a:rPr lang="en-US" sz="1600" dirty="0"/>
              <a:t> (20%), UTS (20%), UAS (20%), </a:t>
            </a:r>
            <a:r>
              <a:rPr lang="en-US" sz="1600" dirty="0" err="1"/>
              <a:t>Kehadiran</a:t>
            </a:r>
            <a:r>
              <a:rPr lang="en-US" sz="1600" dirty="0"/>
              <a:t> (20%), &amp; Etika (20%)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417637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ETIKA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sz="1800" dirty="0"/>
              <a:t>Jika </a:t>
            </a:r>
            <a:r>
              <a:rPr lang="en-US" sz="1800" dirty="0" err="1"/>
              <a:t>terlambat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15 </a:t>
            </a:r>
            <a:r>
              <a:rPr lang="en-US" sz="1800" dirty="0" err="1"/>
              <a:t>menit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diperbolehkan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kelas</a:t>
            </a:r>
            <a:r>
              <a:rPr lang="en-US" sz="1800" dirty="0"/>
              <a:t> dan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hadir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Menghubungi</a:t>
            </a:r>
            <a:r>
              <a:rPr lang="en-US" sz="1800" dirty="0"/>
              <a:t> </a:t>
            </a: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/ </a:t>
            </a:r>
            <a:r>
              <a:rPr lang="en-US" sz="1800" dirty="0" err="1"/>
              <a:t>menyangkut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pada jam 06.00 – 19.00 </a:t>
            </a:r>
          </a:p>
          <a:p>
            <a:pPr lvl="0"/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diperbolehkan</a:t>
            </a:r>
            <a:r>
              <a:rPr lang="en-US" sz="1800" dirty="0"/>
              <a:t> IZIN </a:t>
            </a:r>
            <a:r>
              <a:rPr lang="en-US" sz="1800" dirty="0" err="1"/>
              <a:t>melalui</a:t>
            </a:r>
            <a:r>
              <a:rPr lang="en-US" sz="1800" dirty="0"/>
              <a:t> chat/</a:t>
            </a:r>
            <a:r>
              <a:rPr lang="en-US" sz="1800" dirty="0" err="1"/>
              <a:t>telpon</a:t>
            </a:r>
            <a:r>
              <a:rPr lang="en-US" sz="1800" dirty="0"/>
              <a:t>,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surat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, </a:t>
            </a:r>
            <a:r>
              <a:rPr lang="en-US" sz="1800" dirty="0" err="1"/>
              <a:t>izin</a:t>
            </a:r>
            <a:r>
              <a:rPr lang="en-US" sz="1800" dirty="0"/>
              <a:t> </a:t>
            </a:r>
            <a:r>
              <a:rPr lang="en-US" sz="1800" dirty="0" err="1"/>
              <a:t>diluar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diwakilkan</a:t>
            </a:r>
            <a:r>
              <a:rPr lang="en-US" sz="1800" dirty="0"/>
              <a:t> orang </a:t>
            </a:r>
            <a:r>
              <a:rPr lang="en-US" sz="1800" dirty="0" err="1"/>
              <a:t>tua</a:t>
            </a:r>
            <a:r>
              <a:rPr lang="en-US" sz="1800" dirty="0"/>
              <a:t> dan </a:t>
            </a:r>
            <a:r>
              <a:rPr lang="en-US" sz="1800" dirty="0" err="1"/>
              <a:t>orangtua</a:t>
            </a:r>
            <a:r>
              <a:rPr lang="en-US" sz="1800" dirty="0"/>
              <a:t> </a:t>
            </a:r>
            <a:r>
              <a:rPr lang="en-US" sz="1800" dirty="0" err="1"/>
              <a:t>menghubungi</a:t>
            </a:r>
            <a:r>
              <a:rPr lang="en-US" sz="1800" dirty="0"/>
              <a:t> </a:t>
            </a:r>
            <a:r>
              <a:rPr lang="en-US" sz="1800" dirty="0" err="1"/>
              <a:t>dosen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22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636" y="264417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Media </a:t>
            </a:r>
            <a:r>
              <a:rPr lang="en-US" sz="4800" b="1" dirty="0" err="1">
                <a:solidFill>
                  <a:schemeClr val="bg1"/>
                </a:solidFill>
              </a:rPr>
              <a:t>Kreatif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(Media </a:t>
            </a:r>
            <a:r>
              <a:rPr lang="en-US" sz="4800" b="1" dirty="0" err="1">
                <a:solidFill>
                  <a:schemeClr val="bg1"/>
                </a:solidFill>
              </a:rPr>
              <a:t>Periklanan</a:t>
            </a:r>
            <a:r>
              <a:rPr lang="en-US" sz="4800" b="1" dirty="0">
                <a:solidFill>
                  <a:schemeClr val="bg1"/>
                </a:solidFill>
              </a:rPr>
              <a:t>)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8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857" y="292494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/>
              <a:t>Defenisi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35773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196752"/>
            <a:ext cx="4824536" cy="492941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iklan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segala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dipakai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mengantarkan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menyebar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luaskan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iklan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Timori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Rianti,2019)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314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8E0985-CC21-65BE-CEC3-DED952D2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48680"/>
            <a:ext cx="7992888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iklan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dibagi</a:t>
            </a:r>
            <a:r>
              <a:rPr lang="en-GB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mejadi</a:t>
            </a:r>
            <a:r>
              <a:rPr lang="en-GB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:</a:t>
            </a: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Media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cetak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statis dan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mengutamakan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pesan-pesan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 yang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percetakan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Surat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kabar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pamflet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majalah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tabloid,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brosur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poster.</a:t>
            </a: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Media </a:t>
            </a:r>
            <a:r>
              <a:rPr lang="en-US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elektronik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yang proses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bekerjanya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eletromagnetis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televisi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radio dan internet).</a:t>
            </a:r>
            <a:endParaRPr lang="id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DA3F-61B4-8A03-190F-AA31A0D8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120"/>
            <a:ext cx="6516216" cy="2502974"/>
          </a:xfrm>
          <a:prstGeom prst="rect">
            <a:avLst/>
          </a:prstGeom>
        </p:spPr>
      </p:pic>
      <p:pic>
        <p:nvPicPr>
          <p:cNvPr id="1028" name="Picture 4" descr="Sribu: Desain Cover Buku/Majalah - Kontes Design Iklan Resta">
            <a:extLst>
              <a:ext uri="{FF2B5EF4-FFF2-40B4-BE49-F238E27FC236}">
                <a16:creationId xmlns:a16="http://schemas.microsoft.com/office/drawing/2014/main" id="{D7554B05-4158-AC0E-48D8-3655ADD57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52" y="4333120"/>
            <a:ext cx="5005948" cy="25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4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479</Words>
  <Application>Microsoft Macintosh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Office Theme</vt:lpstr>
      <vt:lpstr>MK. Media Kreatif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OBSERVASI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Redintan Justin</cp:lastModifiedBy>
  <cp:revision>54</cp:revision>
  <dcterms:created xsi:type="dcterms:W3CDTF">2021-01-20T16:25:38Z</dcterms:created>
  <dcterms:modified xsi:type="dcterms:W3CDTF">2023-09-25T01:59:52Z</dcterms:modified>
</cp:coreProperties>
</file>