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9" r:id="rId3"/>
    <p:sldId id="301" r:id="rId4"/>
    <p:sldId id="302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304" r:id="rId13"/>
    <p:sldId id="305" r:id="rId14"/>
    <p:sldId id="306" r:id="rId15"/>
    <p:sldId id="307" r:id="rId16"/>
    <p:sldId id="308" r:id="rId17"/>
    <p:sldId id="311" r:id="rId18"/>
    <p:sldId id="309" r:id="rId19"/>
    <p:sldId id="303" r:id="rId20"/>
    <p:sldId id="310" r:id="rId21"/>
  </p:sldIdLst>
  <p:sldSz cx="9144000" cy="6858000" type="screen4x3"/>
  <p:notesSz cx="7045325" cy="9345613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2" autoAdjust="0"/>
    <p:restoredTop sz="94580" autoAdjust="0"/>
  </p:normalViewPr>
  <p:slideViewPr>
    <p:cSldViewPr>
      <p:cViewPr varScale="1">
        <p:scale>
          <a:sx n="100" d="100"/>
          <a:sy n="100" d="100"/>
        </p:scale>
        <p:origin x="180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E8CD79-D89C-4956-9146-C939CEB926B8}" type="doc">
      <dgm:prSet loTypeId="urn:microsoft.com/office/officeart/2005/8/layout/equation2" loCatId="process" qsTypeId="urn:microsoft.com/office/officeart/2005/8/quickstyle/simple2" qsCatId="simple" csTypeId="urn:microsoft.com/office/officeart/2005/8/colors/colorful3" csCatId="colorful" phldr="1"/>
      <dgm:spPr/>
    </dgm:pt>
    <dgm:pt modelId="{A822D509-FB1D-4DDC-907D-71D55AE47034}">
      <dgm:prSet phldrT="[Text]"/>
      <dgm:spPr/>
      <dgm:t>
        <a:bodyPr/>
        <a:lstStyle/>
        <a:p>
          <a:r>
            <a:rPr lang="en-US" dirty="0"/>
            <a:t>UMK</a:t>
          </a:r>
          <a:endParaRPr lang="en-ID" dirty="0"/>
        </a:p>
      </dgm:t>
    </dgm:pt>
    <dgm:pt modelId="{659702EB-093A-48DC-985D-C0E081123E50}" type="parTrans" cxnId="{8D905FCB-A7A4-4B27-8958-27EC8F55F847}">
      <dgm:prSet/>
      <dgm:spPr/>
      <dgm:t>
        <a:bodyPr/>
        <a:lstStyle/>
        <a:p>
          <a:endParaRPr lang="en-ID"/>
        </a:p>
      </dgm:t>
    </dgm:pt>
    <dgm:pt modelId="{4883EBD9-0FD3-4D5E-BE94-A8EDF113AA89}" type="sibTrans" cxnId="{8D905FCB-A7A4-4B27-8958-27EC8F55F847}">
      <dgm:prSet/>
      <dgm:spPr/>
      <dgm:t>
        <a:bodyPr/>
        <a:lstStyle/>
        <a:p>
          <a:endParaRPr lang="en-ID"/>
        </a:p>
      </dgm:t>
    </dgm:pt>
    <dgm:pt modelId="{A9AF094F-CCE0-4D9E-ADB7-C5C638B5D3CD}">
      <dgm:prSet phldrT="[Text]"/>
      <dgm:spPr/>
      <dgm:t>
        <a:bodyPr/>
        <a:lstStyle/>
        <a:p>
          <a:r>
            <a:rPr lang="en-US" dirty="0"/>
            <a:t>UMB</a:t>
          </a:r>
          <a:endParaRPr lang="en-ID" dirty="0"/>
        </a:p>
      </dgm:t>
    </dgm:pt>
    <dgm:pt modelId="{F695A4EE-F4C9-45FA-A0D3-C0C8A1AE2CE9}" type="parTrans" cxnId="{4266D16A-0226-4D42-9690-8F00B649B87B}">
      <dgm:prSet/>
      <dgm:spPr/>
      <dgm:t>
        <a:bodyPr/>
        <a:lstStyle/>
        <a:p>
          <a:endParaRPr lang="en-ID"/>
        </a:p>
      </dgm:t>
    </dgm:pt>
    <dgm:pt modelId="{2CB2C346-6F87-42DF-84B7-AFB957840F0E}" type="sibTrans" cxnId="{4266D16A-0226-4D42-9690-8F00B649B87B}">
      <dgm:prSet/>
      <dgm:spPr/>
      <dgm:t>
        <a:bodyPr/>
        <a:lstStyle/>
        <a:p>
          <a:endParaRPr lang="en-ID"/>
        </a:p>
      </dgm:t>
    </dgm:pt>
    <dgm:pt modelId="{53BC1763-21C7-4055-BCEE-A5D4D8A5091F}">
      <dgm:prSet phldrT="[Text]"/>
      <dgm:spPr/>
      <dgm:t>
        <a:bodyPr/>
        <a:lstStyle/>
        <a:p>
          <a:r>
            <a:rPr lang="en-US" dirty="0" err="1"/>
            <a:t>oss</a:t>
          </a:r>
          <a:endParaRPr lang="en-ID" dirty="0"/>
        </a:p>
      </dgm:t>
    </dgm:pt>
    <dgm:pt modelId="{B20DAB8A-BA81-45DF-90CF-46AE2547C913}" type="parTrans" cxnId="{11064347-94BC-4717-8E0F-E8ECEFCBC610}">
      <dgm:prSet/>
      <dgm:spPr/>
      <dgm:t>
        <a:bodyPr/>
        <a:lstStyle/>
        <a:p>
          <a:endParaRPr lang="en-ID"/>
        </a:p>
      </dgm:t>
    </dgm:pt>
    <dgm:pt modelId="{5A64703D-4B79-4897-8F49-F758CF5B2D6C}" type="sibTrans" cxnId="{11064347-94BC-4717-8E0F-E8ECEFCBC610}">
      <dgm:prSet/>
      <dgm:spPr/>
      <dgm:t>
        <a:bodyPr/>
        <a:lstStyle/>
        <a:p>
          <a:endParaRPr lang="en-ID"/>
        </a:p>
      </dgm:t>
    </dgm:pt>
    <dgm:pt modelId="{2062468C-E5D6-4371-911A-68A7E230A4D5}" type="pres">
      <dgm:prSet presAssocID="{05E8CD79-D89C-4956-9146-C939CEB926B8}" presName="Name0" presStyleCnt="0">
        <dgm:presLayoutVars>
          <dgm:dir/>
          <dgm:resizeHandles val="exact"/>
        </dgm:presLayoutVars>
      </dgm:prSet>
      <dgm:spPr/>
    </dgm:pt>
    <dgm:pt modelId="{79639647-1361-47D2-BC00-FADAC043FBBE}" type="pres">
      <dgm:prSet presAssocID="{05E8CD79-D89C-4956-9146-C939CEB926B8}" presName="vNodes" presStyleCnt="0"/>
      <dgm:spPr/>
    </dgm:pt>
    <dgm:pt modelId="{8FAC6521-2540-4819-BF90-93882A24BF5D}" type="pres">
      <dgm:prSet presAssocID="{A822D509-FB1D-4DDC-907D-71D55AE47034}" presName="node" presStyleLbl="node1" presStyleIdx="0" presStyleCnt="3">
        <dgm:presLayoutVars>
          <dgm:bulletEnabled val="1"/>
        </dgm:presLayoutVars>
      </dgm:prSet>
      <dgm:spPr/>
    </dgm:pt>
    <dgm:pt modelId="{E66CACB1-FC09-437C-93A8-3339381DFC41}" type="pres">
      <dgm:prSet presAssocID="{4883EBD9-0FD3-4D5E-BE94-A8EDF113AA89}" presName="spacerT" presStyleCnt="0"/>
      <dgm:spPr/>
    </dgm:pt>
    <dgm:pt modelId="{AE5CD2CA-88A9-4436-A3A2-DA2C6E135559}" type="pres">
      <dgm:prSet presAssocID="{4883EBD9-0FD3-4D5E-BE94-A8EDF113AA89}" presName="sibTrans" presStyleLbl="sibTrans2D1" presStyleIdx="0" presStyleCnt="2"/>
      <dgm:spPr/>
    </dgm:pt>
    <dgm:pt modelId="{295DF4F1-46C3-4082-B33B-6511BC042301}" type="pres">
      <dgm:prSet presAssocID="{4883EBD9-0FD3-4D5E-BE94-A8EDF113AA89}" presName="spacerB" presStyleCnt="0"/>
      <dgm:spPr/>
    </dgm:pt>
    <dgm:pt modelId="{6E816679-14B4-4263-B3BE-7CBFB884D2A2}" type="pres">
      <dgm:prSet presAssocID="{A9AF094F-CCE0-4D9E-ADB7-C5C638B5D3CD}" presName="node" presStyleLbl="node1" presStyleIdx="1" presStyleCnt="3">
        <dgm:presLayoutVars>
          <dgm:bulletEnabled val="1"/>
        </dgm:presLayoutVars>
      </dgm:prSet>
      <dgm:spPr/>
    </dgm:pt>
    <dgm:pt modelId="{A3C30106-A7DB-4DE7-9257-9E54EB3A36D5}" type="pres">
      <dgm:prSet presAssocID="{05E8CD79-D89C-4956-9146-C939CEB926B8}" presName="sibTransLast" presStyleLbl="sibTrans2D1" presStyleIdx="1" presStyleCnt="2"/>
      <dgm:spPr/>
    </dgm:pt>
    <dgm:pt modelId="{40D288CB-E073-4DB9-B6B7-5FF053DFC46E}" type="pres">
      <dgm:prSet presAssocID="{05E8CD79-D89C-4956-9146-C939CEB926B8}" presName="connectorText" presStyleLbl="sibTrans2D1" presStyleIdx="1" presStyleCnt="2"/>
      <dgm:spPr/>
    </dgm:pt>
    <dgm:pt modelId="{082D65EE-3C24-47E6-9C80-A5306E44D1D7}" type="pres">
      <dgm:prSet presAssocID="{05E8CD79-D89C-4956-9146-C939CEB926B8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88CC6115-8C4F-431E-8F6A-0663C2B34215}" type="presOf" srcId="{53BC1763-21C7-4055-BCEE-A5D4D8A5091F}" destId="{082D65EE-3C24-47E6-9C80-A5306E44D1D7}" srcOrd="0" destOrd="0" presId="urn:microsoft.com/office/officeart/2005/8/layout/equation2"/>
    <dgm:cxn modelId="{FDB12940-BEE8-4C4F-90E8-3D2FAD61AEC5}" type="presOf" srcId="{05E8CD79-D89C-4956-9146-C939CEB926B8}" destId="{2062468C-E5D6-4371-911A-68A7E230A4D5}" srcOrd="0" destOrd="0" presId="urn:microsoft.com/office/officeart/2005/8/layout/equation2"/>
    <dgm:cxn modelId="{11064347-94BC-4717-8E0F-E8ECEFCBC610}" srcId="{05E8CD79-D89C-4956-9146-C939CEB926B8}" destId="{53BC1763-21C7-4055-BCEE-A5D4D8A5091F}" srcOrd="2" destOrd="0" parTransId="{B20DAB8A-BA81-45DF-90CF-46AE2547C913}" sibTransId="{5A64703D-4B79-4897-8F49-F758CF5B2D6C}"/>
    <dgm:cxn modelId="{346DE848-A2AC-4907-A529-8050E0CFF9DF}" type="presOf" srcId="{2CB2C346-6F87-42DF-84B7-AFB957840F0E}" destId="{A3C30106-A7DB-4DE7-9257-9E54EB3A36D5}" srcOrd="0" destOrd="0" presId="urn:microsoft.com/office/officeart/2005/8/layout/equation2"/>
    <dgm:cxn modelId="{4266D16A-0226-4D42-9690-8F00B649B87B}" srcId="{05E8CD79-D89C-4956-9146-C939CEB926B8}" destId="{A9AF094F-CCE0-4D9E-ADB7-C5C638B5D3CD}" srcOrd="1" destOrd="0" parTransId="{F695A4EE-F4C9-45FA-A0D3-C0C8A1AE2CE9}" sibTransId="{2CB2C346-6F87-42DF-84B7-AFB957840F0E}"/>
    <dgm:cxn modelId="{36E63754-5B2F-4890-B4E2-505EF675A537}" type="presOf" srcId="{A9AF094F-CCE0-4D9E-ADB7-C5C638B5D3CD}" destId="{6E816679-14B4-4263-B3BE-7CBFB884D2A2}" srcOrd="0" destOrd="0" presId="urn:microsoft.com/office/officeart/2005/8/layout/equation2"/>
    <dgm:cxn modelId="{D651ED97-DFFC-4B0E-8831-7F9313D28557}" type="presOf" srcId="{4883EBD9-0FD3-4D5E-BE94-A8EDF113AA89}" destId="{AE5CD2CA-88A9-4436-A3A2-DA2C6E135559}" srcOrd="0" destOrd="0" presId="urn:microsoft.com/office/officeart/2005/8/layout/equation2"/>
    <dgm:cxn modelId="{461202B7-71EF-4069-A780-53D1D9ECD77F}" type="presOf" srcId="{A822D509-FB1D-4DDC-907D-71D55AE47034}" destId="{8FAC6521-2540-4819-BF90-93882A24BF5D}" srcOrd="0" destOrd="0" presId="urn:microsoft.com/office/officeart/2005/8/layout/equation2"/>
    <dgm:cxn modelId="{8D905FCB-A7A4-4B27-8958-27EC8F55F847}" srcId="{05E8CD79-D89C-4956-9146-C939CEB926B8}" destId="{A822D509-FB1D-4DDC-907D-71D55AE47034}" srcOrd="0" destOrd="0" parTransId="{659702EB-093A-48DC-985D-C0E081123E50}" sibTransId="{4883EBD9-0FD3-4D5E-BE94-A8EDF113AA89}"/>
    <dgm:cxn modelId="{B84BECCE-A886-49C9-BF4A-CBF06FF0F530}" type="presOf" srcId="{2CB2C346-6F87-42DF-84B7-AFB957840F0E}" destId="{40D288CB-E073-4DB9-B6B7-5FF053DFC46E}" srcOrd="1" destOrd="0" presId="urn:microsoft.com/office/officeart/2005/8/layout/equation2"/>
    <dgm:cxn modelId="{FDF74064-58D2-4924-BBFE-4CBE4BFE65A4}" type="presParOf" srcId="{2062468C-E5D6-4371-911A-68A7E230A4D5}" destId="{79639647-1361-47D2-BC00-FADAC043FBBE}" srcOrd="0" destOrd="0" presId="urn:microsoft.com/office/officeart/2005/8/layout/equation2"/>
    <dgm:cxn modelId="{01791087-3CA3-4F06-B06C-FD0D4E48807B}" type="presParOf" srcId="{79639647-1361-47D2-BC00-FADAC043FBBE}" destId="{8FAC6521-2540-4819-BF90-93882A24BF5D}" srcOrd="0" destOrd="0" presId="urn:microsoft.com/office/officeart/2005/8/layout/equation2"/>
    <dgm:cxn modelId="{1CFD6888-7E6C-4244-B4C5-2E5E0AA8BCBD}" type="presParOf" srcId="{79639647-1361-47D2-BC00-FADAC043FBBE}" destId="{E66CACB1-FC09-437C-93A8-3339381DFC41}" srcOrd="1" destOrd="0" presId="urn:microsoft.com/office/officeart/2005/8/layout/equation2"/>
    <dgm:cxn modelId="{2D7D2633-A873-4A3F-AB25-6C796BAE2AC9}" type="presParOf" srcId="{79639647-1361-47D2-BC00-FADAC043FBBE}" destId="{AE5CD2CA-88A9-4436-A3A2-DA2C6E135559}" srcOrd="2" destOrd="0" presId="urn:microsoft.com/office/officeart/2005/8/layout/equation2"/>
    <dgm:cxn modelId="{BDFCC774-3357-4B76-93F3-7882E35275B7}" type="presParOf" srcId="{79639647-1361-47D2-BC00-FADAC043FBBE}" destId="{295DF4F1-46C3-4082-B33B-6511BC042301}" srcOrd="3" destOrd="0" presId="urn:microsoft.com/office/officeart/2005/8/layout/equation2"/>
    <dgm:cxn modelId="{56845AD5-CB61-4EC2-BD35-F670910A34CE}" type="presParOf" srcId="{79639647-1361-47D2-BC00-FADAC043FBBE}" destId="{6E816679-14B4-4263-B3BE-7CBFB884D2A2}" srcOrd="4" destOrd="0" presId="urn:microsoft.com/office/officeart/2005/8/layout/equation2"/>
    <dgm:cxn modelId="{D211541C-CF67-4905-AA51-2E6C43116651}" type="presParOf" srcId="{2062468C-E5D6-4371-911A-68A7E230A4D5}" destId="{A3C30106-A7DB-4DE7-9257-9E54EB3A36D5}" srcOrd="1" destOrd="0" presId="urn:microsoft.com/office/officeart/2005/8/layout/equation2"/>
    <dgm:cxn modelId="{DFA66FEA-7AC5-4ABD-8414-44ACD9C081C8}" type="presParOf" srcId="{A3C30106-A7DB-4DE7-9257-9E54EB3A36D5}" destId="{40D288CB-E073-4DB9-B6B7-5FF053DFC46E}" srcOrd="0" destOrd="0" presId="urn:microsoft.com/office/officeart/2005/8/layout/equation2"/>
    <dgm:cxn modelId="{B1CF8FCC-C40D-4BD2-8F80-49F436D21763}" type="presParOf" srcId="{2062468C-E5D6-4371-911A-68A7E230A4D5}" destId="{082D65EE-3C24-47E6-9C80-A5306E44D1D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C6521-2540-4819-BF90-93882A24BF5D}">
      <dsp:nvSpPr>
        <dsp:cNvPr id="0" name=""/>
        <dsp:cNvSpPr/>
      </dsp:nvSpPr>
      <dsp:spPr>
        <a:xfrm>
          <a:off x="501506" y="1930"/>
          <a:ext cx="1941631" cy="19416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UMK</a:t>
          </a:r>
          <a:endParaRPr lang="en-ID" sz="4800" kern="1200" dirty="0"/>
        </a:p>
      </dsp:txBody>
      <dsp:txXfrm>
        <a:off x="785851" y="286275"/>
        <a:ext cx="1372941" cy="1372941"/>
      </dsp:txXfrm>
    </dsp:sp>
    <dsp:sp modelId="{AE5CD2CA-88A9-4436-A3A2-DA2C6E135559}">
      <dsp:nvSpPr>
        <dsp:cNvPr id="0" name=""/>
        <dsp:cNvSpPr/>
      </dsp:nvSpPr>
      <dsp:spPr>
        <a:xfrm>
          <a:off x="909249" y="2101222"/>
          <a:ext cx="1126146" cy="1126146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800" kern="1200"/>
        </a:p>
      </dsp:txBody>
      <dsp:txXfrm>
        <a:off x="1058520" y="2531860"/>
        <a:ext cx="827604" cy="264870"/>
      </dsp:txXfrm>
    </dsp:sp>
    <dsp:sp modelId="{6E816679-14B4-4263-B3BE-7CBFB884D2A2}">
      <dsp:nvSpPr>
        <dsp:cNvPr id="0" name=""/>
        <dsp:cNvSpPr/>
      </dsp:nvSpPr>
      <dsp:spPr>
        <a:xfrm>
          <a:off x="501506" y="3385029"/>
          <a:ext cx="1941631" cy="1941631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UMB</a:t>
          </a:r>
          <a:endParaRPr lang="en-ID" sz="4800" kern="1200" dirty="0"/>
        </a:p>
      </dsp:txBody>
      <dsp:txXfrm>
        <a:off x="785851" y="3669374"/>
        <a:ext cx="1372941" cy="1372941"/>
      </dsp:txXfrm>
    </dsp:sp>
    <dsp:sp modelId="{A3C30106-A7DB-4DE7-9257-9E54EB3A36D5}">
      <dsp:nvSpPr>
        <dsp:cNvPr id="0" name=""/>
        <dsp:cNvSpPr/>
      </dsp:nvSpPr>
      <dsp:spPr>
        <a:xfrm>
          <a:off x="2734383" y="2303152"/>
          <a:ext cx="617438" cy="7222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3100" kern="1200"/>
        </a:p>
      </dsp:txBody>
      <dsp:txXfrm>
        <a:off x="2734383" y="2447609"/>
        <a:ext cx="432207" cy="433373"/>
      </dsp:txXfrm>
    </dsp:sp>
    <dsp:sp modelId="{082D65EE-3C24-47E6-9C80-A5306E44D1D7}">
      <dsp:nvSpPr>
        <dsp:cNvPr id="0" name=""/>
        <dsp:cNvSpPr/>
      </dsp:nvSpPr>
      <dsp:spPr>
        <a:xfrm>
          <a:off x="3608117" y="722664"/>
          <a:ext cx="3883263" cy="3883263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/>
            <a:t>oss</a:t>
          </a:r>
          <a:endParaRPr lang="en-ID" sz="6500" kern="1200" dirty="0"/>
        </a:p>
      </dsp:txBody>
      <dsp:txXfrm>
        <a:off x="4176808" y="1291355"/>
        <a:ext cx="2745881" cy="2745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3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  <p:sldLayoutId id="2147483654" r:id="rId5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Relationship Id="rId9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sv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LEGALITAS USAHA BERBASIS DIGITAL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.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7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A10EC1-A2AD-4076-B33E-9AF0D80AC5B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08520" y="4293096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Mashuril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Anwar, S.H., M.H.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5D3E01-3175-44F8-ADFE-514DE390E37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04" b="50580" l="61765" r="98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11" t="5361" b="50094"/>
          <a:stretch/>
        </p:blipFill>
        <p:spPr>
          <a:xfrm>
            <a:off x="152400" y="496440"/>
            <a:ext cx="2835424" cy="2200848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5725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</a:blip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415479" y="1019310"/>
            <a:ext cx="4892211" cy="1028700"/>
            <a:chOff x="0" y="0"/>
            <a:chExt cx="2576967" cy="5418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76967" cy="541867"/>
            </a:xfrm>
            <a:custGeom>
              <a:avLst/>
              <a:gdLst/>
              <a:ahLst/>
              <a:cxnLst/>
              <a:rect l="l" t="t" r="r" b="b"/>
              <a:pathLst>
                <a:path w="2576967" h="541867">
                  <a:moveTo>
                    <a:pt x="72795" y="0"/>
                  </a:moveTo>
                  <a:lnTo>
                    <a:pt x="2504172" y="0"/>
                  </a:lnTo>
                  <a:cubicBezTo>
                    <a:pt x="2544376" y="0"/>
                    <a:pt x="2576967" y="32591"/>
                    <a:pt x="2576967" y="72795"/>
                  </a:cubicBezTo>
                  <a:lnTo>
                    <a:pt x="2576967" y="469072"/>
                  </a:lnTo>
                  <a:cubicBezTo>
                    <a:pt x="2576967" y="509275"/>
                    <a:pt x="2544376" y="541867"/>
                    <a:pt x="2504172" y="541867"/>
                  </a:cubicBezTo>
                  <a:lnTo>
                    <a:pt x="72795" y="541867"/>
                  </a:lnTo>
                  <a:cubicBezTo>
                    <a:pt x="32591" y="541867"/>
                    <a:pt x="0" y="509275"/>
                    <a:pt x="0" y="469072"/>
                  </a:cubicBezTo>
                  <a:lnTo>
                    <a:pt x="0" y="72795"/>
                  </a:lnTo>
                  <a:cubicBezTo>
                    <a:pt x="0" y="32591"/>
                    <a:pt x="32591" y="0"/>
                    <a:pt x="72795" y="0"/>
                  </a:cubicBez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932752" y="707443"/>
            <a:ext cx="3466933" cy="5415921"/>
            <a:chOff x="0" y="0"/>
            <a:chExt cx="9245153" cy="14442454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l="46558" r="10766"/>
            <a:stretch>
              <a:fillRect/>
            </a:stretch>
          </p:blipFill>
          <p:spPr>
            <a:xfrm>
              <a:off x="0" y="0"/>
              <a:ext cx="9245153" cy="1444245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 rot="10799999">
            <a:off x="4572000" y="4052720"/>
            <a:ext cx="2721503" cy="2381315"/>
            <a:chOff x="0" y="0"/>
            <a:chExt cx="812800" cy="711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03D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27000" y="-6350"/>
              <a:ext cx="558800" cy="3873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sp>
        <p:nvSpPr>
          <p:cNvPr id="11" name="Freeform 11"/>
          <p:cNvSpPr/>
          <p:nvPr/>
        </p:nvSpPr>
        <p:spPr>
          <a:xfrm rot="3609890">
            <a:off x="4113474" y="4937976"/>
            <a:ext cx="3608267" cy="171393"/>
          </a:xfrm>
          <a:custGeom>
            <a:avLst/>
            <a:gdLst/>
            <a:ahLst/>
            <a:cxnLst/>
            <a:rect l="l" t="t" r="r" b="b"/>
            <a:pathLst>
              <a:path w="7216534" h="342785">
                <a:moveTo>
                  <a:pt x="0" y="0"/>
                </a:moveTo>
                <a:lnTo>
                  <a:pt x="7216534" y="0"/>
                </a:lnTo>
                <a:lnTo>
                  <a:pt x="7216534" y="342786"/>
                </a:lnTo>
                <a:lnTo>
                  <a:pt x="0" y="3427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4357799">
            <a:off x="4749015" y="1874050"/>
            <a:ext cx="3608267" cy="171393"/>
          </a:xfrm>
          <a:custGeom>
            <a:avLst/>
            <a:gdLst/>
            <a:ahLst/>
            <a:cxnLst/>
            <a:rect l="l" t="t" r="r" b="b"/>
            <a:pathLst>
              <a:path w="7216534" h="342785">
                <a:moveTo>
                  <a:pt x="0" y="0"/>
                </a:moveTo>
                <a:lnTo>
                  <a:pt x="7216534" y="0"/>
                </a:lnTo>
                <a:lnTo>
                  <a:pt x="7216534" y="342785"/>
                </a:lnTo>
                <a:lnTo>
                  <a:pt x="0" y="3427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 rot="-1772257">
            <a:off x="5948989" y="3086267"/>
            <a:ext cx="844389" cy="3731421"/>
            <a:chOff x="0" y="0"/>
            <a:chExt cx="444781" cy="196552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4781" cy="1965522"/>
            </a:xfrm>
            <a:custGeom>
              <a:avLst/>
              <a:gdLst/>
              <a:ahLst/>
              <a:cxnLst/>
              <a:rect l="l" t="t" r="r" b="b"/>
              <a:pathLst>
                <a:path w="444781" h="1965522">
                  <a:moveTo>
                    <a:pt x="0" y="0"/>
                  </a:moveTo>
                  <a:lnTo>
                    <a:pt x="444781" y="0"/>
                  </a:lnTo>
                  <a:lnTo>
                    <a:pt x="444781" y="1965522"/>
                  </a:lnTo>
                  <a:lnTo>
                    <a:pt x="0" y="1965522"/>
                  </a:ln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16" name="Group 16"/>
          <p:cNvGrpSpPr/>
          <p:nvPr/>
        </p:nvGrpSpPr>
        <p:grpSpPr>
          <a:xfrm rot="997894">
            <a:off x="5547196" y="365674"/>
            <a:ext cx="879196" cy="3364673"/>
            <a:chOff x="0" y="0"/>
            <a:chExt cx="463116" cy="177233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63116" cy="1772338"/>
            </a:xfrm>
            <a:custGeom>
              <a:avLst/>
              <a:gdLst/>
              <a:ahLst/>
              <a:cxnLst/>
              <a:rect l="l" t="t" r="r" b="b"/>
              <a:pathLst>
                <a:path w="463116" h="1772338">
                  <a:moveTo>
                    <a:pt x="0" y="0"/>
                  </a:moveTo>
                  <a:lnTo>
                    <a:pt x="463116" y="0"/>
                  </a:lnTo>
                  <a:lnTo>
                    <a:pt x="463116" y="1772338"/>
                  </a:lnTo>
                  <a:lnTo>
                    <a:pt x="0" y="1772338"/>
                  </a:ln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sp>
        <p:nvSpPr>
          <p:cNvPr id="19" name="Freeform 19"/>
          <p:cNvSpPr/>
          <p:nvPr/>
        </p:nvSpPr>
        <p:spPr>
          <a:xfrm>
            <a:off x="514350" y="2117022"/>
            <a:ext cx="3701112" cy="3823770"/>
          </a:xfrm>
          <a:custGeom>
            <a:avLst/>
            <a:gdLst/>
            <a:ahLst/>
            <a:cxnLst/>
            <a:rect l="l" t="t" r="r" b="b"/>
            <a:pathLst>
              <a:path w="7402224" h="7647540">
                <a:moveTo>
                  <a:pt x="0" y="0"/>
                </a:moveTo>
                <a:lnTo>
                  <a:pt x="7402224" y="0"/>
                </a:lnTo>
                <a:lnTo>
                  <a:pt x="7402224" y="7647541"/>
                </a:lnTo>
                <a:lnTo>
                  <a:pt x="0" y="76475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531" t="-12631" b="-12631"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514350" y="1185997"/>
            <a:ext cx="3701112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2250">
                <a:solidFill>
                  <a:srgbClr val="000000"/>
                </a:solidFill>
                <a:latin typeface="League Spartan Bold"/>
              </a:rPr>
              <a:t>SYARAT MENDIRIKAN PT PERORANGAN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5725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</a:blip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214981" y="2138276"/>
            <a:ext cx="4712227" cy="459442"/>
          </a:xfrm>
          <a:custGeom>
            <a:avLst/>
            <a:gdLst/>
            <a:ahLst/>
            <a:cxnLst/>
            <a:rect l="l" t="t" r="r" b="b"/>
            <a:pathLst>
              <a:path w="9424454" h="918884">
                <a:moveTo>
                  <a:pt x="0" y="0"/>
                </a:moveTo>
                <a:lnTo>
                  <a:pt x="9424454" y="0"/>
                </a:lnTo>
                <a:lnTo>
                  <a:pt x="9424454" y="918885"/>
                </a:lnTo>
                <a:lnTo>
                  <a:pt x="0" y="9188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932688" y="1255325"/>
            <a:ext cx="5277719" cy="635301"/>
            <a:chOff x="0" y="0"/>
            <a:chExt cx="2780033" cy="3346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80033" cy="334644"/>
            </a:xfrm>
            <a:custGeom>
              <a:avLst/>
              <a:gdLst/>
              <a:ahLst/>
              <a:cxnLst/>
              <a:rect l="l" t="t" r="r" b="b"/>
              <a:pathLst>
                <a:path w="2780033" h="334644">
                  <a:moveTo>
                    <a:pt x="67478" y="0"/>
                  </a:moveTo>
                  <a:lnTo>
                    <a:pt x="2712556" y="0"/>
                  </a:lnTo>
                  <a:cubicBezTo>
                    <a:pt x="2730452" y="0"/>
                    <a:pt x="2747615" y="7109"/>
                    <a:pt x="2760270" y="19764"/>
                  </a:cubicBezTo>
                  <a:cubicBezTo>
                    <a:pt x="2772924" y="32418"/>
                    <a:pt x="2780033" y="49581"/>
                    <a:pt x="2780033" y="67478"/>
                  </a:cubicBezTo>
                  <a:lnTo>
                    <a:pt x="2780033" y="267166"/>
                  </a:lnTo>
                  <a:cubicBezTo>
                    <a:pt x="2780033" y="304433"/>
                    <a:pt x="2749822" y="334644"/>
                    <a:pt x="2712556" y="334644"/>
                  </a:cubicBezTo>
                  <a:lnTo>
                    <a:pt x="67478" y="334644"/>
                  </a:lnTo>
                  <a:cubicBezTo>
                    <a:pt x="30211" y="334644"/>
                    <a:pt x="0" y="304433"/>
                    <a:pt x="0" y="267166"/>
                  </a:cubicBezTo>
                  <a:lnTo>
                    <a:pt x="0" y="67478"/>
                  </a:lnTo>
                  <a:cubicBezTo>
                    <a:pt x="0" y="30211"/>
                    <a:pt x="30211" y="0"/>
                    <a:pt x="67478" y="0"/>
                  </a:cubicBez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70259" y="2555411"/>
            <a:ext cx="1258534" cy="125853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515208" y="2555411"/>
            <a:ext cx="1258534" cy="1258534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642458" y="2690466"/>
            <a:ext cx="714137" cy="988424"/>
          </a:xfrm>
          <a:custGeom>
            <a:avLst/>
            <a:gdLst/>
            <a:ahLst/>
            <a:cxnLst/>
            <a:rect l="l" t="t" r="r" b="b"/>
            <a:pathLst>
              <a:path w="1428273" h="1976848">
                <a:moveTo>
                  <a:pt x="0" y="0"/>
                </a:moveTo>
                <a:lnTo>
                  <a:pt x="1428273" y="0"/>
                </a:lnTo>
                <a:lnTo>
                  <a:pt x="1428273" y="1976848"/>
                </a:lnTo>
                <a:lnTo>
                  <a:pt x="0" y="1976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727823" y="2683443"/>
            <a:ext cx="833304" cy="1002470"/>
          </a:xfrm>
          <a:custGeom>
            <a:avLst/>
            <a:gdLst/>
            <a:ahLst/>
            <a:cxnLst/>
            <a:rect l="l" t="t" r="r" b="b"/>
            <a:pathLst>
              <a:path w="1666607" h="2004940">
                <a:moveTo>
                  <a:pt x="0" y="0"/>
                </a:moveTo>
                <a:lnTo>
                  <a:pt x="1666606" y="0"/>
                </a:lnTo>
                <a:lnTo>
                  <a:pt x="1666606" y="2004940"/>
                </a:lnTo>
                <a:lnTo>
                  <a:pt x="0" y="20049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627066" y="511872"/>
            <a:ext cx="1920314" cy="2506119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0" y="0"/>
                </a:moveTo>
                <a:lnTo>
                  <a:pt x="3840627" y="0"/>
                </a:lnTo>
                <a:lnTo>
                  <a:pt x="3840627" y="5012238"/>
                </a:lnTo>
                <a:lnTo>
                  <a:pt x="0" y="50122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7850752" y="511872"/>
            <a:ext cx="1920314" cy="2506119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0"/>
                </a:moveTo>
                <a:lnTo>
                  <a:pt x="0" y="0"/>
                </a:lnTo>
                <a:lnTo>
                  <a:pt x="0" y="5012238"/>
                </a:lnTo>
                <a:lnTo>
                  <a:pt x="3840627" y="5012238"/>
                </a:lnTo>
                <a:lnTo>
                  <a:pt x="384062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-249802" y="5655817"/>
            <a:ext cx="9745656" cy="557881"/>
            <a:chOff x="0" y="0"/>
            <a:chExt cx="5133514" cy="29386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133514" cy="293863"/>
            </a:xfrm>
            <a:custGeom>
              <a:avLst/>
              <a:gdLst/>
              <a:ahLst/>
              <a:cxnLst/>
              <a:rect l="l" t="t" r="r" b="b"/>
              <a:pathLst>
                <a:path w="5133514" h="293863">
                  <a:moveTo>
                    <a:pt x="0" y="0"/>
                  </a:moveTo>
                  <a:lnTo>
                    <a:pt x="5133514" y="0"/>
                  </a:lnTo>
                  <a:lnTo>
                    <a:pt x="5133514" y="293863"/>
                  </a:lnTo>
                  <a:lnTo>
                    <a:pt x="0" y="293863"/>
                  </a:ln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654153" y="1422013"/>
            <a:ext cx="3701112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250">
                <a:solidFill>
                  <a:srgbClr val="000000"/>
                </a:solidFill>
                <a:latin typeface="League Spartan Bold"/>
              </a:rPr>
              <a:t>KRITERIA UMK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64700" y="3877684"/>
            <a:ext cx="1469653" cy="23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Poppins Bold"/>
              </a:rPr>
              <a:t>USAHA MIKRO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09649" y="3838415"/>
            <a:ext cx="1469653" cy="23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Poppins Bold"/>
              </a:rPr>
              <a:t>USAHA KECIL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34506" y="4189022"/>
            <a:ext cx="2330040" cy="492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30"/>
              </a:lnSpc>
              <a:spcBef>
                <a:spcPct val="0"/>
              </a:spcBef>
            </a:pPr>
            <a:r>
              <a:rPr lang="en-US" sz="949">
                <a:solidFill>
                  <a:srgbClr val="000000"/>
                </a:solidFill>
                <a:latin typeface="Poppins"/>
              </a:rPr>
              <a:t>Modal usaha sampai dengan paling banyak Rp. 1 miliar tidak termasuk tanah dan bangunan tempat usaha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979455" y="4189022"/>
            <a:ext cx="2330040" cy="659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30"/>
              </a:lnSpc>
              <a:spcBef>
                <a:spcPct val="0"/>
              </a:spcBef>
            </a:pPr>
            <a:r>
              <a:rPr lang="en-US" sz="949">
                <a:solidFill>
                  <a:srgbClr val="000000"/>
                </a:solidFill>
                <a:latin typeface="Poppins"/>
              </a:rPr>
              <a:t>Modal usaha lebih dari Rp1 miliar sampai dengan paling banyak Rp5 miliar tidak termasuk tanah dan bangunan tempat usaha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PERIZINAN USAHA MELALUI OSS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Perizinan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Berusaha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Terintegrasi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Elektronik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Penyelenggaraan Perizinan Berusaha Berbasis Risiko melalui Sistem Online Single Submission (OSS) merupakan pelaksanaan Undang-Undang Nomor 11 Tahun 2020 Tentang Cipta Kerja.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OSS Berbasis Risiko wajib digunakan oleh Pelaku Usaha, Kementerian/Lembaga, Pemerintah Daerah, Administrator Kawasan Ekonomi Khusus (KEK), dan Badan Pengusahaan Kawasan Perdagangan Bebas Pelabuhan Bebas (KPBPB).</a:t>
            </a:r>
            <a:endParaRPr lang="id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608550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86E33F0-A9D3-4D33-926C-82262184A6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58F10E1-0D18-4F07-B5BD-ED15870F02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0959679"/>
              </p:ext>
            </p:extLst>
          </p:nvPr>
        </p:nvGraphicFramePr>
        <p:xfrm>
          <a:off x="683568" y="908720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1766469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NOMOR INDUK BERUSAHA (NIB)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NIB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Nomor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Induk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berusaha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identitas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pelaku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usaha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diterbitkan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lembaga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OSS.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Setelah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memiliki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NIB,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pelaku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usaha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bisa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mengajukan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Izin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Usaha dan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Izin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Komersial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Operasional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bidang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usahanya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masing-masing.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NIB bisa digunakan sebagai Tanda Daftar Perusahaan (TDP), Angka Pengenal Importir (API), dan hak akses kepabeanan.</a:t>
            </a:r>
          </a:p>
        </p:txBody>
      </p:sp>
    </p:spTree>
    <p:extLst>
      <p:ext uri="{BB962C8B-B14F-4D97-AF65-F5344CB8AC3E}">
        <p14:creationId xmlns:p14="http://schemas.microsoft.com/office/powerpoint/2010/main" val="252428058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NOMOR INDUK BERUSAHA (NIB)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 mendapatkan NIB, setiap pelaku usaha bisa melakukan pendaftaran melalui OSS atau (Online Single Submission) sesuai dengan Peraturan Pemerintah Nomor 5 Tahun 2021 tentang Penyelenggaraan Perizinan Berusaha Berbasis Risiko.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OSS ditujukan untuk semua perusahaan yang akan mengajukan izin usaha di Indonesia, baik itu dalam bentuk perorangan maupun badan usaha, UMKM atau non UMKM.</a:t>
            </a:r>
          </a:p>
        </p:txBody>
      </p:sp>
    </p:spTree>
    <p:extLst>
      <p:ext uri="{BB962C8B-B14F-4D97-AF65-F5344CB8AC3E}">
        <p14:creationId xmlns:p14="http://schemas.microsoft.com/office/powerpoint/2010/main" val="1799730819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PEROLEHAN NIB</a:t>
            </a:r>
            <a:r>
              <a:rPr lang="sv-SE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MELALUI OSS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(https://oss.go.id/https://oss.go.id/)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Pahami dulu bentuk usaha anda sebelum mendaftar NIB.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Mempersiapkan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dokumen-dokumen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terkait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usaha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anda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diantaranya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KTP,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pengesahan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badan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usaha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dll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d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9FDA5-7962-414F-86C1-F56F7F59E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8960"/>
            <a:ext cx="91440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6890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C62A48-CC7E-4838-A54B-43B9251F0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20"/>
            <a:ext cx="9144000" cy="644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91630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FUNGSI NIB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Bentuk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Identitas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Usaha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Memudahkan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pengurusan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perizinan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izin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usaha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lingkungan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dsb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Memfasilitasi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akses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keuangan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Memudahkan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proses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administrasi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bisnis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Pajak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Rekening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bank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dsb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Bukti legal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usaha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Memperluas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akses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program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id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705740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1A981-5CE3-4D21-B765-A651F4D65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7554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E542B6-8B85-4977-85B1-5FADB0E06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836" y="868363"/>
            <a:ext cx="4044163" cy="270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33301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APA ITU LEGALITAS USAHA?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 sederhana legalitas dipahami sebagai jati diri suatu usaha yang disahkan oleh hukum sehingga diakui oleh pemerintah &amp; masyarakat.</a:t>
            </a:r>
            <a:endParaRPr lang="id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25996345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d-ID" dirty="0">
                <a:latin typeface="Cambria" panose="02040503050406030204" pitchFamily="18" charset="0"/>
              </a:rPr>
              <a:t>MENGAPA LEGALITAS ITU PENTING?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4392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Perlindungan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Hukum</a:t>
            </a:r>
          </a:p>
          <a:p>
            <a:pPr algn="l"/>
            <a:r>
              <a:rPr lang="id-ID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Legalitas memungkinkan perusahaan untuk memperoleh perlindungan hukum dari segala hal yang merugikan bisnisnya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Kepatuhan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Hukum</a:t>
            </a: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Legalitas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bisnis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memastikan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perusahaan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mengikuti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ketentuan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berlaku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perusahaan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menghindari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sanksi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berpotensi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merugikan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bisnis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Akses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SDM dan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Pembiayaan</a:t>
            </a:r>
            <a:endParaRPr lang="en-US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Legalitas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bisnis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memungkinkan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perusahaan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mengakses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daya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pembiayaan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mungkin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tersedia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bisnis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hukum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Kepercayaan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Konsumen</a:t>
            </a:r>
            <a:endParaRPr lang="en-US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Perusahaan yang legal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meningkatkan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kepercayaan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konsumen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karena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mereka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meyakinkan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bahwa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mereka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bisnis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terpercaya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BEDAKAN BADAN HUKUM DAN BADAN USAHA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Badan hukum merupakan suatu badan yang dapat memiliki hak-hak dan kewajiban-kewajiban untuk melakukan perbuatan sendiri.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Badan hukum merupakan subyek hukum seperti orang. Sedangkan badan usaha adalah kesatuan hukum yang beroperasi menggunakan modal dan tenaga kerja untuk mendapat keuntungan.</a:t>
            </a:r>
            <a:endParaRPr lang="id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365101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75063" y="2206324"/>
            <a:ext cx="1410649" cy="1410649"/>
          </a:xfrm>
          <a:custGeom>
            <a:avLst/>
            <a:gdLst/>
            <a:ahLst/>
            <a:cxnLst/>
            <a:rect l="l" t="t" r="r" b="b"/>
            <a:pathLst>
              <a:path w="2821298" h="2821298">
                <a:moveTo>
                  <a:pt x="0" y="0"/>
                </a:moveTo>
                <a:lnTo>
                  <a:pt x="2821298" y="0"/>
                </a:lnTo>
                <a:lnTo>
                  <a:pt x="2821298" y="2821298"/>
                </a:lnTo>
                <a:lnTo>
                  <a:pt x="0" y="282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211900" y="2343162"/>
            <a:ext cx="1136975" cy="113697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E4D8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sp>
        <p:nvSpPr>
          <p:cNvPr id="6" name="Freeform 6"/>
          <p:cNvSpPr/>
          <p:nvPr/>
        </p:nvSpPr>
        <p:spPr>
          <a:xfrm>
            <a:off x="1658289" y="2176514"/>
            <a:ext cx="1470269" cy="1470269"/>
          </a:xfrm>
          <a:custGeom>
            <a:avLst/>
            <a:gdLst/>
            <a:ahLst/>
            <a:cxnLst/>
            <a:rect l="l" t="t" r="r" b="b"/>
            <a:pathLst>
              <a:path w="2940538" h="2940538">
                <a:moveTo>
                  <a:pt x="0" y="0"/>
                </a:moveTo>
                <a:lnTo>
                  <a:pt x="2940538" y="0"/>
                </a:lnTo>
                <a:lnTo>
                  <a:pt x="2940538" y="2940538"/>
                </a:lnTo>
                <a:lnTo>
                  <a:pt x="0" y="2940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824936" y="2343162"/>
            <a:ext cx="1136975" cy="1136975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E4D8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sp>
        <p:nvSpPr>
          <p:cNvPr id="10" name="Freeform 10"/>
          <p:cNvSpPr/>
          <p:nvPr/>
        </p:nvSpPr>
        <p:spPr>
          <a:xfrm rot="-5400000">
            <a:off x="3186024" y="3749161"/>
            <a:ext cx="2801481" cy="133071"/>
          </a:xfrm>
          <a:custGeom>
            <a:avLst/>
            <a:gdLst/>
            <a:ahLst/>
            <a:cxnLst/>
            <a:rect l="l" t="t" r="r" b="b"/>
            <a:pathLst>
              <a:path w="5602961" h="266141">
                <a:moveTo>
                  <a:pt x="0" y="0"/>
                </a:moveTo>
                <a:lnTo>
                  <a:pt x="5602961" y="0"/>
                </a:lnTo>
                <a:lnTo>
                  <a:pt x="5602961" y="266140"/>
                </a:lnTo>
                <a:lnTo>
                  <a:pt x="0" y="26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049265" y="2625059"/>
            <a:ext cx="688316" cy="573180"/>
          </a:xfrm>
          <a:custGeom>
            <a:avLst/>
            <a:gdLst/>
            <a:ahLst/>
            <a:cxnLst/>
            <a:rect l="l" t="t" r="r" b="b"/>
            <a:pathLst>
              <a:path w="1376632" h="1146359">
                <a:moveTo>
                  <a:pt x="0" y="0"/>
                </a:moveTo>
                <a:lnTo>
                  <a:pt x="1376632" y="0"/>
                </a:lnTo>
                <a:lnTo>
                  <a:pt x="1376632" y="1146359"/>
                </a:lnTo>
                <a:lnTo>
                  <a:pt x="0" y="11463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419567" y="2512680"/>
            <a:ext cx="721641" cy="685559"/>
          </a:xfrm>
          <a:custGeom>
            <a:avLst/>
            <a:gdLst/>
            <a:ahLst/>
            <a:cxnLst/>
            <a:rect l="l" t="t" r="r" b="b"/>
            <a:pathLst>
              <a:path w="1443282" h="1371118">
                <a:moveTo>
                  <a:pt x="0" y="0"/>
                </a:moveTo>
                <a:lnTo>
                  <a:pt x="1443282" y="0"/>
                </a:lnTo>
                <a:lnTo>
                  <a:pt x="1443282" y="1371118"/>
                </a:lnTo>
                <a:lnTo>
                  <a:pt x="0" y="13711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001730" y="1260307"/>
            <a:ext cx="5037000" cy="585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6"/>
              </a:lnSpc>
              <a:spcBef>
                <a:spcPct val="0"/>
              </a:spcBef>
            </a:pPr>
            <a:r>
              <a:rPr lang="en-US" sz="3576">
                <a:solidFill>
                  <a:srgbClr val="0E4D8D"/>
                </a:solidFill>
                <a:latin typeface="Poppins Ultra-Bold"/>
              </a:rPr>
              <a:t>JENIS BADAN USAHA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3010" y="3632732"/>
            <a:ext cx="2420828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10"/>
              </a:lnSpc>
            </a:pPr>
            <a:r>
              <a:rPr lang="en-US" sz="1956">
                <a:solidFill>
                  <a:srgbClr val="0E4D8D"/>
                </a:solidFill>
                <a:latin typeface="Poppins Ultra-Bold"/>
              </a:rPr>
              <a:t>Berbadan Hukum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185399" y="3612211"/>
            <a:ext cx="325689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1956">
                <a:solidFill>
                  <a:srgbClr val="0E4D8D"/>
                </a:solidFill>
                <a:latin typeface="Poppins Ultra-Bold"/>
              </a:rPr>
              <a:t>Tidak Berbadan Hukum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68040" y="4313213"/>
            <a:ext cx="3352258" cy="794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4"/>
              </a:lnSpc>
              <a:spcBef>
                <a:spcPct val="0"/>
              </a:spcBef>
            </a:pPr>
            <a:r>
              <a:rPr lang="en-US" sz="1510">
                <a:solidFill>
                  <a:srgbClr val="000000"/>
                </a:solidFill>
                <a:latin typeface="Poppins Medium"/>
              </a:rPr>
              <a:t>Badan usaha yang menjadi subyek hukum dengan beberapa persyaratan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118657" y="4322738"/>
            <a:ext cx="3390374" cy="525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5"/>
              </a:lnSpc>
              <a:spcBef>
                <a:spcPct val="0"/>
              </a:spcBef>
            </a:pPr>
            <a:r>
              <a:rPr lang="en-US" sz="1511">
                <a:solidFill>
                  <a:srgbClr val="000000"/>
                </a:solidFill>
                <a:latin typeface="Poppins Medium"/>
              </a:rPr>
              <a:t>Subjek hukumnya adalah orang-orang yang menjadi pengurusnya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10469" y="2081959"/>
            <a:ext cx="2581099" cy="25810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63C8"/>
            </a:solidFill>
            <a:ln w="152400">
              <a:solidFill>
                <a:srgbClr val="1B2C4E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780872" y="2081959"/>
            <a:ext cx="774125" cy="77412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95147" y="3772902"/>
            <a:ext cx="774125" cy="77412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712977" y="3772902"/>
            <a:ext cx="774125" cy="77412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660589" y="2081959"/>
            <a:ext cx="774125" cy="77412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sp>
        <p:nvSpPr>
          <p:cNvPr id="17" name="Freeform 17"/>
          <p:cNvSpPr/>
          <p:nvPr/>
        </p:nvSpPr>
        <p:spPr>
          <a:xfrm>
            <a:off x="3843521" y="2557385"/>
            <a:ext cx="1514994" cy="1514994"/>
          </a:xfrm>
          <a:custGeom>
            <a:avLst/>
            <a:gdLst/>
            <a:ahLst/>
            <a:cxnLst/>
            <a:rect l="l" t="t" r="r" b="b"/>
            <a:pathLst>
              <a:path w="3029987" h="3029987">
                <a:moveTo>
                  <a:pt x="0" y="0"/>
                </a:moveTo>
                <a:lnTo>
                  <a:pt x="3029987" y="0"/>
                </a:lnTo>
                <a:lnTo>
                  <a:pt x="3029987" y="3029986"/>
                </a:lnTo>
                <a:lnTo>
                  <a:pt x="0" y="30299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140396" y="1045190"/>
            <a:ext cx="4863209" cy="585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6"/>
              </a:lnSpc>
              <a:spcBef>
                <a:spcPct val="0"/>
              </a:spcBef>
            </a:pPr>
            <a:r>
              <a:rPr lang="en-US" sz="3576" dirty="0" err="1">
                <a:solidFill>
                  <a:srgbClr val="0E4D8D"/>
                </a:solidFill>
                <a:latin typeface="Poppins Ultra-Bold"/>
              </a:rPr>
              <a:t>Jenis</a:t>
            </a:r>
            <a:r>
              <a:rPr lang="en-US" sz="3576" dirty="0">
                <a:solidFill>
                  <a:srgbClr val="0E4D8D"/>
                </a:solidFill>
                <a:latin typeface="Poppins Ultra-Bold"/>
              </a:rPr>
              <a:t> Badan Hukum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75157" y="1975685"/>
            <a:ext cx="2024753" cy="2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75"/>
              </a:lnSpc>
              <a:spcBef>
                <a:spcPct val="0"/>
              </a:spcBef>
            </a:pPr>
            <a:r>
              <a:rPr lang="en-US" sz="1411">
                <a:solidFill>
                  <a:srgbClr val="1B2C4E"/>
                </a:solidFill>
                <a:latin typeface="Poppins Ultra-Bold"/>
              </a:rPr>
              <a:t>Perseroan Terbatas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8426" y="3730039"/>
            <a:ext cx="1730996" cy="2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75"/>
              </a:lnSpc>
              <a:spcBef>
                <a:spcPct val="0"/>
              </a:spcBef>
            </a:pPr>
            <a:r>
              <a:rPr lang="en-US" sz="1411">
                <a:solidFill>
                  <a:srgbClr val="1B2C4E"/>
                </a:solidFill>
                <a:latin typeface="Poppins Ultra-Bold"/>
              </a:rPr>
              <a:t>Yayasan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477577" y="1975685"/>
            <a:ext cx="2138781" cy="2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75"/>
              </a:lnSpc>
              <a:spcBef>
                <a:spcPct val="0"/>
              </a:spcBef>
            </a:pPr>
            <a:r>
              <a:rPr lang="en-US" sz="1411">
                <a:solidFill>
                  <a:srgbClr val="1B2C4E"/>
                </a:solidFill>
                <a:latin typeface="Poppins Ultra-Bold"/>
              </a:rPr>
              <a:t>Koperasi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534591" y="3730039"/>
            <a:ext cx="2498921" cy="2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75"/>
              </a:lnSpc>
              <a:spcBef>
                <a:spcPct val="0"/>
              </a:spcBef>
            </a:pPr>
            <a:r>
              <a:rPr lang="en-US" sz="1411">
                <a:solidFill>
                  <a:srgbClr val="1B2C4E"/>
                </a:solidFill>
                <a:latin typeface="Poppins Ultra-Bold"/>
              </a:rPr>
              <a:t>Perseroan Peroangan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929048">
            <a:off x="3192378" y="2754921"/>
            <a:ext cx="1234293" cy="350164"/>
            <a:chOff x="0" y="0"/>
            <a:chExt cx="650163" cy="1844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0163" cy="184449"/>
            </a:xfrm>
            <a:custGeom>
              <a:avLst/>
              <a:gdLst/>
              <a:ahLst/>
              <a:cxnLst/>
              <a:rect l="l" t="t" r="r" b="b"/>
              <a:pathLst>
                <a:path w="650163" h="184449">
                  <a:moveTo>
                    <a:pt x="0" y="0"/>
                  </a:moveTo>
                  <a:lnTo>
                    <a:pt x="650163" y="0"/>
                  </a:lnTo>
                  <a:lnTo>
                    <a:pt x="650163" y="184449"/>
                  </a:lnTo>
                  <a:lnTo>
                    <a:pt x="0" y="184449"/>
                  </a:ln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16721" y="3446578"/>
            <a:ext cx="1234293" cy="350164"/>
            <a:chOff x="0" y="0"/>
            <a:chExt cx="650163" cy="18444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50163" cy="184449"/>
            </a:xfrm>
            <a:custGeom>
              <a:avLst/>
              <a:gdLst/>
              <a:ahLst/>
              <a:cxnLst/>
              <a:rect l="l" t="t" r="r" b="b"/>
              <a:pathLst>
                <a:path w="650163" h="184449">
                  <a:moveTo>
                    <a:pt x="0" y="0"/>
                  </a:moveTo>
                  <a:lnTo>
                    <a:pt x="650163" y="0"/>
                  </a:lnTo>
                  <a:lnTo>
                    <a:pt x="650163" y="184449"/>
                  </a:lnTo>
                  <a:lnTo>
                    <a:pt x="0" y="184449"/>
                  </a:ln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8" name="Group 8"/>
          <p:cNvGrpSpPr/>
          <p:nvPr/>
        </p:nvGrpSpPr>
        <p:grpSpPr>
          <a:xfrm rot="-1164105">
            <a:off x="3167338" y="4106500"/>
            <a:ext cx="1234293" cy="350164"/>
            <a:chOff x="0" y="0"/>
            <a:chExt cx="650163" cy="1844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0163" cy="184449"/>
            </a:xfrm>
            <a:custGeom>
              <a:avLst/>
              <a:gdLst/>
              <a:ahLst/>
              <a:cxnLst/>
              <a:rect l="l" t="t" r="r" b="b"/>
              <a:pathLst>
                <a:path w="650163" h="184449">
                  <a:moveTo>
                    <a:pt x="0" y="0"/>
                  </a:moveTo>
                  <a:lnTo>
                    <a:pt x="650163" y="0"/>
                  </a:lnTo>
                  <a:lnTo>
                    <a:pt x="650163" y="184449"/>
                  </a:lnTo>
                  <a:lnTo>
                    <a:pt x="0" y="184449"/>
                  </a:ln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11" name="Group 11"/>
          <p:cNvGrpSpPr/>
          <p:nvPr/>
        </p:nvGrpSpPr>
        <p:grpSpPr>
          <a:xfrm rot="-1164105">
            <a:off x="4743868" y="2796345"/>
            <a:ext cx="1234293" cy="350164"/>
            <a:chOff x="0" y="0"/>
            <a:chExt cx="650163" cy="18444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50163" cy="184449"/>
            </a:xfrm>
            <a:custGeom>
              <a:avLst/>
              <a:gdLst/>
              <a:ahLst/>
              <a:cxnLst/>
              <a:rect l="l" t="t" r="r" b="b"/>
              <a:pathLst>
                <a:path w="650163" h="184449">
                  <a:moveTo>
                    <a:pt x="0" y="0"/>
                  </a:moveTo>
                  <a:lnTo>
                    <a:pt x="650163" y="0"/>
                  </a:lnTo>
                  <a:lnTo>
                    <a:pt x="650163" y="184449"/>
                  </a:lnTo>
                  <a:lnTo>
                    <a:pt x="0" y="184449"/>
                  </a:ln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14" name="Group 14"/>
          <p:cNvGrpSpPr/>
          <p:nvPr/>
        </p:nvGrpSpPr>
        <p:grpSpPr>
          <a:xfrm rot="929048">
            <a:off x="4710531" y="4144292"/>
            <a:ext cx="1234293" cy="353864"/>
            <a:chOff x="0" y="0"/>
            <a:chExt cx="650163" cy="18639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50163" cy="186397"/>
            </a:xfrm>
            <a:custGeom>
              <a:avLst/>
              <a:gdLst/>
              <a:ahLst/>
              <a:cxnLst/>
              <a:rect l="l" t="t" r="r" b="b"/>
              <a:pathLst>
                <a:path w="650163" h="186397">
                  <a:moveTo>
                    <a:pt x="0" y="0"/>
                  </a:moveTo>
                  <a:lnTo>
                    <a:pt x="650163" y="0"/>
                  </a:lnTo>
                  <a:lnTo>
                    <a:pt x="650163" y="186397"/>
                  </a:lnTo>
                  <a:lnTo>
                    <a:pt x="0" y="186397"/>
                  </a:ln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016042" y="3502006"/>
            <a:ext cx="1234293" cy="350164"/>
            <a:chOff x="0" y="0"/>
            <a:chExt cx="650163" cy="18444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50163" cy="184449"/>
            </a:xfrm>
            <a:custGeom>
              <a:avLst/>
              <a:gdLst/>
              <a:ahLst/>
              <a:cxnLst/>
              <a:rect l="l" t="t" r="r" b="b"/>
              <a:pathLst>
                <a:path w="650163" h="184449">
                  <a:moveTo>
                    <a:pt x="0" y="0"/>
                  </a:moveTo>
                  <a:lnTo>
                    <a:pt x="650163" y="0"/>
                  </a:lnTo>
                  <a:lnTo>
                    <a:pt x="650163" y="184449"/>
                  </a:lnTo>
                  <a:lnTo>
                    <a:pt x="0" y="184449"/>
                  </a:ln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611448" y="2586990"/>
            <a:ext cx="1921105" cy="1921105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E4D8D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14350" y="2601278"/>
            <a:ext cx="2765082" cy="350164"/>
            <a:chOff x="0" y="0"/>
            <a:chExt cx="1456504" cy="18444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456504" cy="184449"/>
            </a:xfrm>
            <a:custGeom>
              <a:avLst/>
              <a:gdLst/>
              <a:ahLst/>
              <a:cxnLst/>
              <a:rect l="l" t="t" r="r" b="b"/>
              <a:pathLst>
                <a:path w="1456504" h="184449">
                  <a:moveTo>
                    <a:pt x="0" y="0"/>
                  </a:moveTo>
                  <a:lnTo>
                    <a:pt x="1456504" y="0"/>
                  </a:lnTo>
                  <a:lnTo>
                    <a:pt x="1456504" y="184449"/>
                  </a:lnTo>
                  <a:lnTo>
                    <a:pt x="0" y="184449"/>
                  </a:lnTo>
                  <a:close/>
                </a:path>
              </a:pathLst>
            </a:custGeom>
            <a:solidFill>
              <a:srgbClr val="0B166B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14350" y="3446578"/>
            <a:ext cx="2765082" cy="350164"/>
            <a:chOff x="0" y="0"/>
            <a:chExt cx="1456504" cy="18444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456504" cy="184449"/>
            </a:xfrm>
            <a:custGeom>
              <a:avLst/>
              <a:gdLst/>
              <a:ahLst/>
              <a:cxnLst/>
              <a:rect l="l" t="t" r="r" b="b"/>
              <a:pathLst>
                <a:path w="1456504" h="184449">
                  <a:moveTo>
                    <a:pt x="0" y="0"/>
                  </a:moveTo>
                  <a:lnTo>
                    <a:pt x="1456504" y="0"/>
                  </a:lnTo>
                  <a:lnTo>
                    <a:pt x="1456504" y="184449"/>
                  </a:lnTo>
                  <a:lnTo>
                    <a:pt x="0" y="184449"/>
                  </a:lnTo>
                  <a:close/>
                </a:path>
              </a:pathLst>
            </a:custGeom>
            <a:solidFill>
              <a:srgbClr val="092882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14350" y="4292042"/>
            <a:ext cx="2765082" cy="350164"/>
            <a:chOff x="0" y="0"/>
            <a:chExt cx="1456504" cy="18444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456504" cy="184449"/>
            </a:xfrm>
            <a:custGeom>
              <a:avLst/>
              <a:gdLst/>
              <a:ahLst/>
              <a:cxnLst/>
              <a:rect l="l" t="t" r="r" b="b"/>
              <a:pathLst>
                <a:path w="1456504" h="184449">
                  <a:moveTo>
                    <a:pt x="0" y="0"/>
                  </a:moveTo>
                  <a:lnTo>
                    <a:pt x="1456504" y="0"/>
                  </a:lnTo>
                  <a:lnTo>
                    <a:pt x="1456504" y="184449"/>
                  </a:lnTo>
                  <a:lnTo>
                    <a:pt x="0" y="184449"/>
                  </a:lnTo>
                  <a:close/>
                </a:path>
              </a:pathLst>
            </a:custGeom>
            <a:solidFill>
              <a:srgbClr val="092882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5865928" y="2606040"/>
            <a:ext cx="2765082" cy="350164"/>
            <a:chOff x="0" y="0"/>
            <a:chExt cx="1456504" cy="18444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456504" cy="184449"/>
            </a:xfrm>
            <a:custGeom>
              <a:avLst/>
              <a:gdLst/>
              <a:ahLst/>
              <a:cxnLst/>
              <a:rect l="l" t="t" r="r" b="b"/>
              <a:pathLst>
                <a:path w="1456504" h="184449">
                  <a:moveTo>
                    <a:pt x="0" y="0"/>
                  </a:moveTo>
                  <a:lnTo>
                    <a:pt x="1456504" y="0"/>
                  </a:lnTo>
                  <a:lnTo>
                    <a:pt x="1456504" y="184449"/>
                  </a:lnTo>
                  <a:lnTo>
                    <a:pt x="0" y="184449"/>
                  </a:lnTo>
                  <a:close/>
                </a:path>
              </a:pathLst>
            </a:custGeom>
            <a:solidFill>
              <a:srgbClr val="092882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5865928" y="4296805"/>
            <a:ext cx="2765082" cy="350164"/>
            <a:chOff x="0" y="0"/>
            <a:chExt cx="1456504" cy="184449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456504" cy="184449"/>
            </a:xfrm>
            <a:custGeom>
              <a:avLst/>
              <a:gdLst/>
              <a:ahLst/>
              <a:cxnLst/>
              <a:rect l="l" t="t" r="r" b="b"/>
              <a:pathLst>
                <a:path w="1456504" h="184449">
                  <a:moveTo>
                    <a:pt x="0" y="0"/>
                  </a:moveTo>
                  <a:lnTo>
                    <a:pt x="1456504" y="0"/>
                  </a:lnTo>
                  <a:lnTo>
                    <a:pt x="1456504" y="184449"/>
                  </a:lnTo>
                  <a:lnTo>
                    <a:pt x="0" y="184449"/>
                  </a:lnTo>
                  <a:close/>
                </a:path>
              </a:pathLst>
            </a:custGeom>
            <a:solidFill>
              <a:srgbClr val="092882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865928" y="3502006"/>
            <a:ext cx="2765082" cy="350164"/>
            <a:chOff x="0" y="0"/>
            <a:chExt cx="1456504" cy="184449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456504" cy="184449"/>
            </a:xfrm>
            <a:custGeom>
              <a:avLst/>
              <a:gdLst/>
              <a:ahLst/>
              <a:cxnLst/>
              <a:rect l="l" t="t" r="r" b="b"/>
              <a:pathLst>
                <a:path w="1456504" h="184449">
                  <a:moveTo>
                    <a:pt x="0" y="0"/>
                  </a:moveTo>
                  <a:lnTo>
                    <a:pt x="1456504" y="0"/>
                  </a:lnTo>
                  <a:lnTo>
                    <a:pt x="1456504" y="184449"/>
                  </a:lnTo>
                  <a:lnTo>
                    <a:pt x="0" y="184449"/>
                  </a:lnTo>
                  <a:close/>
                </a:path>
              </a:pathLst>
            </a:custGeom>
            <a:solidFill>
              <a:srgbClr val="092882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sp>
        <p:nvSpPr>
          <p:cNvPr id="41" name="Freeform 41"/>
          <p:cNvSpPr/>
          <p:nvPr/>
        </p:nvSpPr>
        <p:spPr>
          <a:xfrm>
            <a:off x="3955236" y="2863612"/>
            <a:ext cx="1299530" cy="1276788"/>
          </a:xfrm>
          <a:custGeom>
            <a:avLst/>
            <a:gdLst/>
            <a:ahLst/>
            <a:cxnLst/>
            <a:rect l="l" t="t" r="r" b="b"/>
            <a:pathLst>
              <a:path w="2599059" h="2553576">
                <a:moveTo>
                  <a:pt x="0" y="0"/>
                </a:moveTo>
                <a:lnTo>
                  <a:pt x="2599059" y="0"/>
                </a:lnTo>
                <a:lnTo>
                  <a:pt x="2599059" y="2553576"/>
                </a:lnTo>
                <a:lnTo>
                  <a:pt x="0" y="25535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2" name="TextBox 42"/>
          <p:cNvSpPr txBox="1"/>
          <p:nvPr/>
        </p:nvSpPr>
        <p:spPr>
          <a:xfrm>
            <a:off x="514350" y="1290638"/>
            <a:ext cx="8115300" cy="467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2"/>
              </a:lnSpc>
              <a:spcBef>
                <a:spcPct val="0"/>
              </a:spcBef>
            </a:pPr>
            <a:r>
              <a:rPr lang="en-US" sz="2823">
                <a:solidFill>
                  <a:srgbClr val="0E4D8D"/>
                </a:solidFill>
                <a:latin typeface="Poppins Ultra-Bold"/>
              </a:rPr>
              <a:t>Keuntungan Perusahaan Berbadan Hukum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14350" y="2618606"/>
            <a:ext cx="2653686" cy="258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32"/>
              </a:lnSpc>
              <a:spcBef>
                <a:spcPct val="0"/>
              </a:spcBef>
            </a:pPr>
            <a:r>
              <a:rPr lang="en-US" sz="1594">
                <a:solidFill>
                  <a:srgbClr val="FFFFFF"/>
                </a:solidFill>
                <a:latin typeface="Poppins Ultra-Bold"/>
              </a:rPr>
              <a:t>Menjadi subyek Hukum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39498" y="3459144"/>
            <a:ext cx="2528538" cy="258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32"/>
              </a:lnSpc>
              <a:spcBef>
                <a:spcPct val="0"/>
              </a:spcBef>
            </a:pPr>
            <a:r>
              <a:rPr lang="en-US" sz="1594" dirty="0" err="1">
                <a:solidFill>
                  <a:srgbClr val="FFFFFF"/>
                </a:solidFill>
                <a:latin typeface="Poppins Ultra-Bold"/>
              </a:rPr>
              <a:t>Pemisahan</a:t>
            </a:r>
            <a:r>
              <a:rPr lang="en-US" sz="1594" dirty="0">
                <a:solidFill>
                  <a:srgbClr val="FFFFFF"/>
                </a:solidFill>
                <a:latin typeface="Poppins Ultra-Bold"/>
              </a:rPr>
              <a:t> </a:t>
            </a:r>
            <a:r>
              <a:rPr lang="en-US" sz="1594" dirty="0" err="1">
                <a:solidFill>
                  <a:srgbClr val="FFFFFF"/>
                </a:solidFill>
                <a:latin typeface="Poppins Ultra-Bold"/>
              </a:rPr>
              <a:t>harta</a:t>
            </a:r>
            <a:r>
              <a:rPr lang="en-US" sz="1594" dirty="0">
                <a:solidFill>
                  <a:srgbClr val="FFFFFF"/>
                </a:solidFill>
                <a:latin typeface="Poppins Ultra-Bold"/>
              </a:rPr>
              <a:t>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83800" y="4334905"/>
            <a:ext cx="2639934" cy="204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2"/>
              </a:lnSpc>
              <a:spcBef>
                <a:spcPct val="0"/>
              </a:spcBef>
            </a:pPr>
            <a:r>
              <a:rPr lang="en-US" sz="1400" dirty="0" err="1">
                <a:solidFill>
                  <a:srgbClr val="FFFFFF"/>
                </a:solidFill>
                <a:latin typeface="Poppins Ultra-Bold"/>
              </a:rPr>
              <a:t>Pertanggungjawaban</a:t>
            </a:r>
            <a:r>
              <a:rPr lang="en-US" sz="1400" dirty="0">
                <a:solidFill>
                  <a:srgbClr val="FFFFFF"/>
                </a:solidFill>
                <a:latin typeface="Poppins Ultra-Bold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Poppins Ultra-Bold"/>
              </a:rPr>
              <a:t>hk</a:t>
            </a:r>
            <a:r>
              <a:rPr lang="en-US" sz="1400" dirty="0">
                <a:solidFill>
                  <a:srgbClr val="FFFFFF"/>
                </a:solidFill>
                <a:latin typeface="Poppins Ultra-Bold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Poppins Ultra-Bold"/>
              </a:rPr>
              <a:t>sendiri</a:t>
            </a:r>
            <a:endParaRPr lang="en-US" sz="1400" dirty="0">
              <a:solidFill>
                <a:srgbClr val="FFFFFF"/>
              </a:solidFill>
              <a:latin typeface="Poppins Ultra-Bold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5975465" y="2608522"/>
            <a:ext cx="2654185" cy="256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2"/>
              </a:lnSpc>
              <a:spcBef>
                <a:spcPct val="0"/>
              </a:spcBef>
            </a:pPr>
            <a:r>
              <a:rPr lang="en-US" sz="1544">
                <a:solidFill>
                  <a:srgbClr val="FFFFFF"/>
                </a:solidFill>
                <a:latin typeface="Poppins Ultra-Bold"/>
              </a:rPr>
              <a:t>Memperoleh pengesahan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041966" y="4304048"/>
            <a:ext cx="2587684" cy="258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2"/>
              </a:lnSpc>
              <a:spcBef>
                <a:spcPct val="0"/>
              </a:spcBef>
            </a:pPr>
            <a:r>
              <a:rPr lang="en-US" sz="1594">
                <a:solidFill>
                  <a:srgbClr val="FFFFFF"/>
                </a:solidFill>
                <a:latin typeface="Poppins Ultra-Bold"/>
              </a:rPr>
              <a:t>Meyakinkan investor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969660" y="3513340"/>
            <a:ext cx="2661349" cy="256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2"/>
              </a:lnSpc>
              <a:spcBef>
                <a:spcPct val="0"/>
              </a:spcBef>
            </a:pPr>
            <a:r>
              <a:rPr lang="en-US" sz="1544">
                <a:solidFill>
                  <a:srgbClr val="FFFFFF"/>
                </a:solidFill>
                <a:latin typeface="Poppins Ultra-Bold"/>
              </a:rPr>
              <a:t>Kerjasama lebih luas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5725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</a:blip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98255" y="2348060"/>
            <a:ext cx="890861" cy="890861"/>
            <a:chOff x="0" y="0"/>
            <a:chExt cx="2375629" cy="237562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375629" cy="2375629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574675" y="0"/>
                    </a:moveTo>
                    <a:lnTo>
                      <a:pt x="812800" y="238125"/>
                    </a:lnTo>
                    <a:lnTo>
                      <a:pt x="812800" y="574675"/>
                    </a:lnTo>
                    <a:lnTo>
                      <a:pt x="574675" y="812800"/>
                    </a:lnTo>
                    <a:lnTo>
                      <a:pt x="238125" y="812800"/>
                    </a:lnTo>
                    <a:lnTo>
                      <a:pt x="0" y="574675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574675" y="0"/>
                    </a:lnTo>
                    <a:close/>
                  </a:path>
                </a:pathLst>
              </a:custGeom>
              <a:solidFill>
                <a:srgbClr val="003D60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63500" y="6350"/>
                <a:ext cx="685800" cy="74295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</a:pPr>
                <a:endParaRPr sz="900"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483723" y="483723"/>
              <a:ext cx="1408184" cy="1408184"/>
            </a:xfrm>
            <a:custGeom>
              <a:avLst/>
              <a:gdLst/>
              <a:ahLst/>
              <a:cxnLst/>
              <a:rect l="l" t="t" r="r" b="b"/>
              <a:pathLst>
                <a:path w="1408184" h="1408184">
                  <a:moveTo>
                    <a:pt x="0" y="0"/>
                  </a:moveTo>
                  <a:lnTo>
                    <a:pt x="1408183" y="0"/>
                  </a:lnTo>
                  <a:lnTo>
                    <a:pt x="1408183" y="1408183"/>
                  </a:lnTo>
                  <a:lnTo>
                    <a:pt x="0" y="14081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702508" y="2348060"/>
            <a:ext cx="890861" cy="890861"/>
            <a:chOff x="0" y="0"/>
            <a:chExt cx="2375629" cy="2375629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375629" cy="2375629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574675" y="0"/>
                    </a:moveTo>
                    <a:lnTo>
                      <a:pt x="812800" y="238125"/>
                    </a:lnTo>
                    <a:lnTo>
                      <a:pt x="812800" y="574675"/>
                    </a:lnTo>
                    <a:lnTo>
                      <a:pt x="574675" y="812800"/>
                    </a:lnTo>
                    <a:lnTo>
                      <a:pt x="238125" y="812800"/>
                    </a:lnTo>
                    <a:lnTo>
                      <a:pt x="0" y="574675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574675" y="0"/>
                    </a:lnTo>
                    <a:close/>
                  </a:path>
                </a:pathLst>
              </a:custGeom>
              <a:solidFill>
                <a:srgbClr val="003D60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63500" y="6350"/>
                <a:ext cx="685800" cy="74295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</a:pPr>
                <a:endParaRPr sz="900"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95483" y="395483"/>
              <a:ext cx="1584662" cy="1584662"/>
            </a:xfrm>
            <a:custGeom>
              <a:avLst/>
              <a:gdLst/>
              <a:ahLst/>
              <a:cxnLst/>
              <a:rect l="l" t="t" r="r" b="b"/>
              <a:pathLst>
                <a:path w="1584662" h="1584662">
                  <a:moveTo>
                    <a:pt x="0" y="0"/>
                  </a:moveTo>
                  <a:lnTo>
                    <a:pt x="1584662" y="0"/>
                  </a:lnTo>
                  <a:lnTo>
                    <a:pt x="1584662" y="1584662"/>
                  </a:lnTo>
                  <a:lnTo>
                    <a:pt x="0" y="1584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2907693" y="2348060"/>
            <a:ext cx="890861" cy="890861"/>
            <a:chOff x="0" y="0"/>
            <a:chExt cx="2375629" cy="2375629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2375629" cy="2375629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574675" y="0"/>
                    </a:moveTo>
                    <a:lnTo>
                      <a:pt x="812800" y="238125"/>
                    </a:lnTo>
                    <a:lnTo>
                      <a:pt x="812800" y="574675"/>
                    </a:lnTo>
                    <a:lnTo>
                      <a:pt x="574675" y="812800"/>
                    </a:lnTo>
                    <a:lnTo>
                      <a:pt x="238125" y="812800"/>
                    </a:lnTo>
                    <a:lnTo>
                      <a:pt x="0" y="574675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574675" y="0"/>
                    </a:lnTo>
                    <a:close/>
                  </a:path>
                </a:pathLst>
              </a:custGeom>
              <a:solidFill>
                <a:srgbClr val="003D60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63500" y="6350"/>
                <a:ext cx="685800" cy="74295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</a:pPr>
                <a:endParaRPr sz="900"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398736" y="428865"/>
              <a:ext cx="1578157" cy="1517900"/>
            </a:xfrm>
            <a:custGeom>
              <a:avLst/>
              <a:gdLst/>
              <a:ahLst/>
              <a:cxnLst/>
              <a:rect l="l" t="t" r="r" b="b"/>
              <a:pathLst>
                <a:path w="1578157" h="1517900">
                  <a:moveTo>
                    <a:pt x="0" y="0"/>
                  </a:moveTo>
                  <a:lnTo>
                    <a:pt x="1578157" y="0"/>
                  </a:lnTo>
                  <a:lnTo>
                    <a:pt x="1578157" y="1517899"/>
                  </a:lnTo>
                  <a:lnTo>
                    <a:pt x="0" y="15178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4126570" y="2348060"/>
            <a:ext cx="890861" cy="890861"/>
            <a:chOff x="0" y="0"/>
            <a:chExt cx="2375629" cy="2375629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375629" cy="2375629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574675" y="0"/>
                    </a:moveTo>
                    <a:lnTo>
                      <a:pt x="812800" y="238125"/>
                    </a:lnTo>
                    <a:lnTo>
                      <a:pt x="812800" y="574675"/>
                    </a:lnTo>
                    <a:lnTo>
                      <a:pt x="574675" y="812800"/>
                    </a:lnTo>
                    <a:lnTo>
                      <a:pt x="238125" y="812800"/>
                    </a:lnTo>
                    <a:lnTo>
                      <a:pt x="0" y="574675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574675" y="0"/>
                    </a:lnTo>
                    <a:close/>
                  </a:path>
                </a:pathLst>
              </a:custGeom>
              <a:solidFill>
                <a:srgbClr val="003D60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63500" y="6350"/>
                <a:ext cx="685800" cy="74295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</a:pPr>
                <a:endParaRPr sz="900"/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611012" y="368054"/>
              <a:ext cx="1246035" cy="1639520"/>
            </a:xfrm>
            <a:custGeom>
              <a:avLst/>
              <a:gdLst/>
              <a:ahLst/>
              <a:cxnLst/>
              <a:rect l="l" t="t" r="r" b="b"/>
              <a:pathLst>
                <a:path w="1246035" h="1639520">
                  <a:moveTo>
                    <a:pt x="0" y="0"/>
                  </a:moveTo>
                  <a:lnTo>
                    <a:pt x="1246036" y="0"/>
                  </a:lnTo>
                  <a:lnTo>
                    <a:pt x="1246036" y="1639520"/>
                  </a:lnTo>
                  <a:lnTo>
                    <a:pt x="0" y="1639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3" name="Group 23"/>
          <p:cNvGrpSpPr/>
          <p:nvPr/>
        </p:nvGrpSpPr>
        <p:grpSpPr>
          <a:xfrm>
            <a:off x="6598696" y="2348060"/>
            <a:ext cx="890861" cy="890861"/>
            <a:chOff x="0" y="0"/>
            <a:chExt cx="2375629" cy="2375629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2375629" cy="2375629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574675" y="0"/>
                    </a:moveTo>
                    <a:lnTo>
                      <a:pt x="812800" y="238125"/>
                    </a:lnTo>
                    <a:lnTo>
                      <a:pt x="812800" y="574675"/>
                    </a:lnTo>
                    <a:lnTo>
                      <a:pt x="574675" y="812800"/>
                    </a:lnTo>
                    <a:lnTo>
                      <a:pt x="238125" y="812800"/>
                    </a:lnTo>
                    <a:lnTo>
                      <a:pt x="0" y="574675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574675" y="0"/>
                    </a:lnTo>
                    <a:close/>
                  </a:path>
                </a:pathLst>
              </a:custGeom>
              <a:solidFill>
                <a:srgbClr val="003D60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63500" y="6350"/>
                <a:ext cx="685800" cy="74295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</a:pPr>
                <a:endParaRPr sz="900"/>
              </a:p>
            </p:txBody>
          </p:sp>
        </p:grpSp>
        <p:sp>
          <p:nvSpPr>
            <p:cNvPr id="27" name="Freeform 27"/>
            <p:cNvSpPr/>
            <p:nvPr/>
          </p:nvSpPr>
          <p:spPr>
            <a:xfrm>
              <a:off x="365527" y="365527"/>
              <a:ext cx="1644574" cy="1644574"/>
            </a:xfrm>
            <a:custGeom>
              <a:avLst/>
              <a:gdLst/>
              <a:ahLst/>
              <a:cxnLst/>
              <a:rect l="l" t="t" r="r" b="b"/>
              <a:pathLst>
                <a:path w="1644574" h="1644574">
                  <a:moveTo>
                    <a:pt x="0" y="0"/>
                  </a:moveTo>
                  <a:lnTo>
                    <a:pt x="1644574" y="0"/>
                  </a:lnTo>
                  <a:lnTo>
                    <a:pt x="1644574" y="1644574"/>
                  </a:lnTo>
                  <a:lnTo>
                    <a:pt x="0" y="16445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8" name="Group 28"/>
          <p:cNvGrpSpPr/>
          <p:nvPr/>
        </p:nvGrpSpPr>
        <p:grpSpPr>
          <a:xfrm>
            <a:off x="1924922" y="1200150"/>
            <a:ext cx="5277719" cy="642287"/>
            <a:chOff x="0" y="0"/>
            <a:chExt cx="2780033" cy="33832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780033" cy="338324"/>
            </a:xfrm>
            <a:custGeom>
              <a:avLst/>
              <a:gdLst/>
              <a:ahLst/>
              <a:cxnLst/>
              <a:rect l="l" t="t" r="r" b="b"/>
              <a:pathLst>
                <a:path w="2780033" h="338324">
                  <a:moveTo>
                    <a:pt x="67478" y="0"/>
                  </a:moveTo>
                  <a:lnTo>
                    <a:pt x="2712556" y="0"/>
                  </a:lnTo>
                  <a:cubicBezTo>
                    <a:pt x="2730452" y="0"/>
                    <a:pt x="2747615" y="7109"/>
                    <a:pt x="2760270" y="19764"/>
                  </a:cubicBezTo>
                  <a:cubicBezTo>
                    <a:pt x="2772924" y="32418"/>
                    <a:pt x="2780033" y="49581"/>
                    <a:pt x="2780033" y="67478"/>
                  </a:cubicBezTo>
                  <a:lnTo>
                    <a:pt x="2780033" y="270846"/>
                  </a:lnTo>
                  <a:cubicBezTo>
                    <a:pt x="2780033" y="308113"/>
                    <a:pt x="2749822" y="338324"/>
                    <a:pt x="2712556" y="338324"/>
                  </a:cubicBezTo>
                  <a:lnTo>
                    <a:pt x="67478" y="338324"/>
                  </a:lnTo>
                  <a:cubicBezTo>
                    <a:pt x="49581" y="338324"/>
                    <a:pt x="32418" y="331215"/>
                    <a:pt x="19764" y="318560"/>
                  </a:cubicBezTo>
                  <a:cubicBezTo>
                    <a:pt x="7109" y="305906"/>
                    <a:pt x="0" y="288743"/>
                    <a:pt x="0" y="270846"/>
                  </a:cubicBezTo>
                  <a:lnTo>
                    <a:pt x="0" y="67478"/>
                  </a:lnTo>
                  <a:cubicBezTo>
                    <a:pt x="0" y="30211"/>
                    <a:pt x="30211" y="0"/>
                    <a:pt x="67478" y="0"/>
                  </a:cubicBez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2464102" y="1243013"/>
            <a:ext cx="4199361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>
                <a:solidFill>
                  <a:srgbClr val="000000"/>
                </a:solidFill>
                <a:latin typeface="League Spartan Bold"/>
              </a:rPr>
              <a:t>PROSEDUR MENDIRIKAN PERUSAHAAN BADAN HUKUM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5406" y="3302000"/>
            <a:ext cx="1263710" cy="440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>
                <a:solidFill>
                  <a:srgbClr val="000000"/>
                </a:solidFill>
                <a:latin typeface="Poppins Bold"/>
              </a:rPr>
              <a:t>Siapkan nama PT</a:t>
            </a:r>
          </a:p>
        </p:txBody>
      </p:sp>
      <p:sp>
        <p:nvSpPr>
          <p:cNvPr id="33" name="Freeform 33"/>
          <p:cNvSpPr/>
          <p:nvPr/>
        </p:nvSpPr>
        <p:spPr>
          <a:xfrm>
            <a:off x="-627066" y="511872"/>
            <a:ext cx="1920314" cy="2506119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0" y="0"/>
                </a:moveTo>
                <a:lnTo>
                  <a:pt x="3840627" y="0"/>
                </a:lnTo>
                <a:lnTo>
                  <a:pt x="3840627" y="5012238"/>
                </a:lnTo>
                <a:lnTo>
                  <a:pt x="0" y="501223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flipH="1">
            <a:off x="7850752" y="511872"/>
            <a:ext cx="1920314" cy="2506119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0"/>
                </a:moveTo>
                <a:lnTo>
                  <a:pt x="0" y="0"/>
                </a:lnTo>
                <a:lnTo>
                  <a:pt x="0" y="5012238"/>
                </a:lnTo>
                <a:lnTo>
                  <a:pt x="3840627" y="5012238"/>
                </a:lnTo>
                <a:lnTo>
                  <a:pt x="3840627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35" name="Group 35"/>
          <p:cNvGrpSpPr/>
          <p:nvPr/>
        </p:nvGrpSpPr>
        <p:grpSpPr>
          <a:xfrm>
            <a:off x="-249802" y="5688586"/>
            <a:ext cx="9745656" cy="557881"/>
            <a:chOff x="0" y="0"/>
            <a:chExt cx="5133514" cy="29386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5133514" cy="293863"/>
            </a:xfrm>
            <a:custGeom>
              <a:avLst/>
              <a:gdLst/>
              <a:ahLst/>
              <a:cxnLst/>
              <a:rect l="l" t="t" r="r" b="b"/>
              <a:pathLst>
                <a:path w="5133514" h="293863">
                  <a:moveTo>
                    <a:pt x="0" y="0"/>
                  </a:moveTo>
                  <a:lnTo>
                    <a:pt x="5133514" y="0"/>
                  </a:lnTo>
                  <a:lnTo>
                    <a:pt x="5133514" y="293863"/>
                  </a:lnTo>
                  <a:lnTo>
                    <a:pt x="0" y="293863"/>
                  </a:ln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379223" y="2348060"/>
            <a:ext cx="890861" cy="890861"/>
            <a:chOff x="0" y="0"/>
            <a:chExt cx="2375629" cy="2375629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2375629" cy="2375629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574675" y="0"/>
                    </a:moveTo>
                    <a:lnTo>
                      <a:pt x="812800" y="238125"/>
                    </a:lnTo>
                    <a:lnTo>
                      <a:pt x="812800" y="574675"/>
                    </a:lnTo>
                    <a:lnTo>
                      <a:pt x="574675" y="812800"/>
                    </a:lnTo>
                    <a:lnTo>
                      <a:pt x="238125" y="812800"/>
                    </a:lnTo>
                    <a:lnTo>
                      <a:pt x="0" y="574675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574675" y="0"/>
                    </a:lnTo>
                    <a:close/>
                  </a:path>
                </a:pathLst>
              </a:custGeom>
              <a:solidFill>
                <a:srgbClr val="003D60"/>
              </a:solidFill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63500" y="6350"/>
                <a:ext cx="685800" cy="74295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</a:pPr>
                <a:endParaRPr sz="900"/>
              </a:p>
            </p:txBody>
          </p:sp>
        </p:grpSp>
        <p:sp>
          <p:nvSpPr>
            <p:cNvPr id="42" name="Freeform 42"/>
            <p:cNvSpPr/>
            <p:nvPr/>
          </p:nvSpPr>
          <p:spPr>
            <a:xfrm>
              <a:off x="395483" y="395483"/>
              <a:ext cx="1584662" cy="1584662"/>
            </a:xfrm>
            <a:custGeom>
              <a:avLst/>
              <a:gdLst/>
              <a:ahLst/>
              <a:cxnLst/>
              <a:rect l="l" t="t" r="r" b="b"/>
              <a:pathLst>
                <a:path w="1584662" h="1584662">
                  <a:moveTo>
                    <a:pt x="0" y="0"/>
                  </a:moveTo>
                  <a:lnTo>
                    <a:pt x="1584662" y="0"/>
                  </a:lnTo>
                  <a:lnTo>
                    <a:pt x="1584662" y="1584662"/>
                  </a:lnTo>
                  <a:lnTo>
                    <a:pt x="0" y="1584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3" name="TextBox 43"/>
          <p:cNvSpPr txBox="1"/>
          <p:nvPr/>
        </p:nvSpPr>
        <p:spPr>
          <a:xfrm>
            <a:off x="1579339" y="3302000"/>
            <a:ext cx="1137199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>
                <a:solidFill>
                  <a:srgbClr val="000000"/>
                </a:solidFill>
                <a:latin typeface="Poppins Bold"/>
              </a:rPr>
              <a:t>Akta pendirian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784524" y="3302000"/>
            <a:ext cx="1137199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>
                <a:solidFill>
                  <a:srgbClr val="000000"/>
                </a:solidFill>
                <a:latin typeface="Poppins Bold"/>
              </a:rPr>
              <a:t>Buat SKDP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054427" y="3302000"/>
            <a:ext cx="1137199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>
                <a:solidFill>
                  <a:srgbClr val="000000"/>
                </a:solidFill>
                <a:latin typeface="Poppins Bold"/>
              </a:rPr>
              <a:t>Buat NPWP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324976" y="3302000"/>
            <a:ext cx="1137199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>
                <a:solidFill>
                  <a:srgbClr val="000000"/>
                </a:solidFill>
                <a:latin typeface="Poppins Bold"/>
              </a:rPr>
              <a:t>Buat AD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528850" y="3302000"/>
            <a:ext cx="1137199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>
                <a:solidFill>
                  <a:srgbClr val="000000"/>
                </a:solidFill>
                <a:latin typeface="Poppins Bold"/>
              </a:rPr>
              <a:t>Buat SIUP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7803882" y="2348060"/>
            <a:ext cx="890861" cy="890861"/>
            <a:chOff x="0" y="0"/>
            <a:chExt cx="2375629" cy="2375629"/>
          </a:xfrm>
        </p:grpSpPr>
        <p:grpSp>
          <p:nvGrpSpPr>
            <p:cNvPr id="49" name="Group 49"/>
            <p:cNvGrpSpPr/>
            <p:nvPr/>
          </p:nvGrpSpPr>
          <p:grpSpPr>
            <a:xfrm>
              <a:off x="0" y="0"/>
              <a:ext cx="2375629" cy="2375629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574675" y="0"/>
                    </a:moveTo>
                    <a:lnTo>
                      <a:pt x="812800" y="238125"/>
                    </a:lnTo>
                    <a:lnTo>
                      <a:pt x="812800" y="574675"/>
                    </a:lnTo>
                    <a:lnTo>
                      <a:pt x="574675" y="812800"/>
                    </a:lnTo>
                    <a:lnTo>
                      <a:pt x="238125" y="812800"/>
                    </a:lnTo>
                    <a:lnTo>
                      <a:pt x="0" y="574675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574675" y="0"/>
                    </a:lnTo>
                    <a:close/>
                  </a:path>
                </a:pathLst>
              </a:custGeom>
              <a:solidFill>
                <a:srgbClr val="003D60"/>
              </a:solidFill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63500" y="6350"/>
                <a:ext cx="685800" cy="74295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</a:pPr>
                <a:endParaRPr sz="900"/>
              </a:p>
            </p:txBody>
          </p:sp>
        </p:grpSp>
        <p:sp>
          <p:nvSpPr>
            <p:cNvPr id="52" name="Freeform 52"/>
            <p:cNvSpPr/>
            <p:nvPr/>
          </p:nvSpPr>
          <p:spPr>
            <a:xfrm>
              <a:off x="483723" y="483723"/>
              <a:ext cx="1408184" cy="1408184"/>
            </a:xfrm>
            <a:custGeom>
              <a:avLst/>
              <a:gdLst/>
              <a:ahLst/>
              <a:cxnLst/>
              <a:rect l="l" t="t" r="r" b="b"/>
              <a:pathLst>
                <a:path w="1408184" h="1408184">
                  <a:moveTo>
                    <a:pt x="0" y="0"/>
                  </a:moveTo>
                  <a:lnTo>
                    <a:pt x="1408183" y="0"/>
                  </a:lnTo>
                  <a:lnTo>
                    <a:pt x="1408183" y="1408183"/>
                  </a:lnTo>
                  <a:lnTo>
                    <a:pt x="0" y="14081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3" name="TextBox 53"/>
          <p:cNvSpPr txBox="1"/>
          <p:nvPr/>
        </p:nvSpPr>
        <p:spPr>
          <a:xfrm>
            <a:off x="7732724" y="3302000"/>
            <a:ext cx="126371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>
                <a:solidFill>
                  <a:srgbClr val="000000"/>
                </a:solidFill>
                <a:latin typeface="Poppins Bold"/>
              </a:rPr>
              <a:t>Buat TDP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242694" y="1098730"/>
            <a:ext cx="919900" cy="919900"/>
          </a:xfrm>
          <a:custGeom>
            <a:avLst/>
            <a:gdLst/>
            <a:ahLst/>
            <a:cxnLst/>
            <a:rect l="l" t="t" r="r" b="b"/>
            <a:pathLst>
              <a:path w="1839800" h="1839800">
                <a:moveTo>
                  <a:pt x="1839800" y="0"/>
                </a:moveTo>
                <a:lnTo>
                  <a:pt x="0" y="0"/>
                </a:lnTo>
                <a:lnTo>
                  <a:pt x="0" y="1839801"/>
                </a:lnTo>
                <a:lnTo>
                  <a:pt x="1839800" y="1839801"/>
                </a:lnTo>
                <a:lnTo>
                  <a:pt x="18398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01440" y="2018630"/>
            <a:ext cx="9245440" cy="3982121"/>
            <a:chOff x="0" y="0"/>
            <a:chExt cx="4870026" cy="19225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70026" cy="1922591"/>
            </a:xfrm>
            <a:custGeom>
              <a:avLst/>
              <a:gdLst/>
              <a:ahLst/>
              <a:cxnLst/>
              <a:rect l="l" t="t" r="r" b="b"/>
              <a:pathLst>
                <a:path w="4870026" h="1922591">
                  <a:moveTo>
                    <a:pt x="0" y="0"/>
                  </a:moveTo>
                  <a:lnTo>
                    <a:pt x="4870026" y="0"/>
                  </a:lnTo>
                  <a:lnTo>
                    <a:pt x="4870026" y="1922591"/>
                  </a:lnTo>
                  <a:lnTo>
                    <a:pt x="0" y="1922591"/>
                  </a:lnTo>
                  <a:close/>
                </a:path>
              </a:pathLst>
            </a:custGeom>
            <a:solidFill>
              <a:srgbClr val="050A3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708"/>
                </a:lnSpc>
              </a:pPr>
              <a:endParaRPr sz="900"/>
            </a:p>
          </p:txBody>
        </p:sp>
      </p:grpSp>
      <p:sp>
        <p:nvSpPr>
          <p:cNvPr id="6" name="Freeform 6"/>
          <p:cNvSpPr/>
          <p:nvPr/>
        </p:nvSpPr>
        <p:spPr>
          <a:xfrm flipV="1">
            <a:off x="0" y="4441868"/>
            <a:ext cx="2146482" cy="1558882"/>
          </a:xfrm>
          <a:custGeom>
            <a:avLst/>
            <a:gdLst/>
            <a:ahLst/>
            <a:cxnLst/>
            <a:rect l="l" t="t" r="r" b="b"/>
            <a:pathLst>
              <a:path w="4292963" h="3117764">
                <a:moveTo>
                  <a:pt x="0" y="3117764"/>
                </a:moveTo>
                <a:lnTo>
                  <a:pt x="4292963" y="3117764"/>
                </a:lnTo>
                <a:lnTo>
                  <a:pt x="4292963" y="0"/>
                </a:lnTo>
                <a:lnTo>
                  <a:pt x="0" y="0"/>
                </a:lnTo>
                <a:lnTo>
                  <a:pt x="0" y="311776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130062" y="857250"/>
            <a:ext cx="3013938" cy="1255808"/>
          </a:xfrm>
          <a:custGeom>
            <a:avLst/>
            <a:gdLst/>
            <a:ahLst/>
            <a:cxnLst/>
            <a:rect l="l" t="t" r="r" b="b"/>
            <a:pathLst>
              <a:path w="6027876" h="2511615">
                <a:moveTo>
                  <a:pt x="0" y="0"/>
                </a:moveTo>
                <a:lnTo>
                  <a:pt x="6027876" y="0"/>
                </a:lnTo>
                <a:lnTo>
                  <a:pt x="6027876" y="2511615"/>
                </a:lnTo>
                <a:lnTo>
                  <a:pt x="0" y="25116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458017" y="5620173"/>
            <a:ext cx="5215476" cy="380577"/>
            <a:chOff x="0" y="0"/>
            <a:chExt cx="87421524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7421523" cy="6379210"/>
            </a:xfrm>
            <a:custGeom>
              <a:avLst/>
              <a:gdLst/>
              <a:ahLst/>
              <a:cxnLst/>
              <a:rect l="l" t="t" r="r" b="b"/>
              <a:pathLst>
                <a:path w="87421523" h="6379210">
                  <a:moveTo>
                    <a:pt x="80591075" y="0"/>
                  </a:moveTo>
                  <a:lnTo>
                    <a:pt x="12163156" y="0"/>
                  </a:lnTo>
                  <a:lnTo>
                    <a:pt x="7031062" y="7620"/>
                  </a:lnTo>
                  <a:lnTo>
                    <a:pt x="0" y="6379210"/>
                  </a:lnTo>
                  <a:lnTo>
                    <a:pt x="80775615" y="6379210"/>
                  </a:lnTo>
                  <a:lnTo>
                    <a:pt x="87421523" y="0"/>
                  </a:lnTo>
                  <a:close/>
                </a:path>
              </a:pathLst>
            </a:custGeom>
            <a:solidFill>
              <a:srgbClr val="FFFF00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586838" y="2350831"/>
            <a:ext cx="3642500" cy="3649920"/>
          </a:xfrm>
          <a:custGeom>
            <a:avLst/>
            <a:gdLst/>
            <a:ahLst/>
            <a:cxnLst/>
            <a:rect l="l" t="t" r="r" b="b"/>
            <a:pathLst>
              <a:path w="7284999" h="7299839">
                <a:moveTo>
                  <a:pt x="0" y="0"/>
                </a:moveTo>
                <a:lnTo>
                  <a:pt x="7285000" y="0"/>
                </a:lnTo>
                <a:lnTo>
                  <a:pt x="7285000" y="7299839"/>
                </a:lnTo>
                <a:lnTo>
                  <a:pt x="0" y="72998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205" t="-13125" b="-13125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361746" y="2350831"/>
            <a:ext cx="3700462" cy="3649920"/>
          </a:xfrm>
          <a:custGeom>
            <a:avLst/>
            <a:gdLst/>
            <a:ahLst/>
            <a:cxnLst/>
            <a:rect l="l" t="t" r="r" b="b"/>
            <a:pathLst>
              <a:path w="7400923" h="7299839">
                <a:moveTo>
                  <a:pt x="0" y="0"/>
                </a:moveTo>
                <a:lnTo>
                  <a:pt x="7400923" y="0"/>
                </a:lnTo>
                <a:lnTo>
                  <a:pt x="7400923" y="7299839"/>
                </a:lnTo>
                <a:lnTo>
                  <a:pt x="0" y="729983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2101" b="-14629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26591" y="1412471"/>
            <a:ext cx="5693573" cy="433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2"/>
              </a:lnSpc>
            </a:pPr>
            <a:r>
              <a:rPr lang="en-US" sz="2652" spc="127" dirty="0">
                <a:solidFill>
                  <a:srgbClr val="0B166B"/>
                </a:solidFill>
                <a:latin typeface="League Spartan"/>
              </a:rPr>
              <a:t>KELEBIHAN PT PERORANGAN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3026</TotalTime>
  <Words>583</Words>
  <Application>Microsoft Office PowerPoint</Application>
  <PresentationFormat>On-screen Show (4:3)</PresentationFormat>
  <Paragraphs>81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Cambria</vt:lpstr>
      <vt:lpstr>League Spartan</vt:lpstr>
      <vt:lpstr>League Spartan Bold</vt:lpstr>
      <vt:lpstr>Poppins</vt:lpstr>
      <vt:lpstr>Poppins Bold</vt:lpstr>
      <vt:lpstr>Poppins Medium</vt:lpstr>
      <vt:lpstr>Poppins Ultra-Bold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acer</cp:lastModifiedBy>
  <cp:revision>471</cp:revision>
  <cp:lastPrinted>2017-08-29T02:54:51Z</cp:lastPrinted>
  <dcterms:created xsi:type="dcterms:W3CDTF">2010-04-18T12:06:30Z</dcterms:created>
  <dcterms:modified xsi:type="dcterms:W3CDTF">2024-04-24T03:07:43Z</dcterms:modified>
</cp:coreProperties>
</file>