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6" r:id="rId3"/>
    <p:sldId id="279" r:id="rId5"/>
    <p:sldId id="345" r:id="rId6"/>
    <p:sldId id="359" r:id="rId7"/>
    <p:sldId id="360" r:id="rId8"/>
    <p:sldId id="361" r:id="rId9"/>
    <p:sldId id="362" r:id="rId10"/>
    <p:sldId id="364" r:id="rId11"/>
    <p:sldId id="363" r:id="rId12"/>
    <p:sldId id="365" r:id="rId13"/>
    <p:sldId id="309" r:id="rId14"/>
    <p:sldId id="344" r:id="rId15"/>
    <p:sldId id="366" r:id="rId16"/>
    <p:sldId id="275" r:id="rId17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490" y="298450"/>
            <a:ext cx="2461260" cy="101346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Unions</a:t>
            </a:r>
            <a:endParaRPr lang="en-US" sz="2800" b="1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86385" y="1383665"/>
            <a:ext cx="8430260" cy="44615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>
                <a:solidFill>
                  <a:schemeClr val="tx1"/>
                </a:solidFill>
              </a:rPr>
              <a:t>The union defined as sensorReading is big enough to hold any one of the three sensor types, but only </a:t>
            </a:r>
            <a:endParaRPr lang="en-US" sz="2800">
              <a:solidFill>
                <a:schemeClr val="tx1"/>
              </a:solidFill>
            </a:endParaRPr>
          </a:p>
          <a:p>
            <a:r>
              <a:rPr lang="en-US" sz="2800">
                <a:solidFill>
                  <a:schemeClr val="tx1"/>
                </a:solidFill>
              </a:rPr>
              <a:t>one at a time. In other words, you can place a float into the union and then read it back using the code:</a:t>
            </a:r>
            <a:endParaRPr lang="en-US" sz="2800">
              <a:solidFill>
                <a:schemeClr val="tx1"/>
              </a:solidFill>
            </a:endParaRPr>
          </a:p>
          <a:p>
            <a:endParaRPr lang="en-US" sz="2800">
              <a:solidFill>
                <a:schemeClr val="tx1"/>
              </a:solidFill>
            </a:endParaRP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float currentFloatSensorReading = 51.25;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sensorReading.tempFloat = currentFloatSensorReading; 	//move data into the union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	// some more code...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currentFloatSensorReading = sensorReading.tempFloat; // get the data back from the union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1107440"/>
            <a:ext cx="8500110" cy="50057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/>
              <a:t>Apa Fungsi ARRAY dalam pemrograman? </a:t>
            </a:r>
            <a:endParaRPr lang="en-US" sz="2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/>
              <a:t>Jelaskan kapan fungsi ARRAY efektif digunakan dalam pemrograman?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81"/>
          <p:cNvSpPr>
            <a:spLocks noGrp="1"/>
          </p:cNvSpPr>
          <p:nvPr/>
        </p:nvSpPr>
        <p:spPr>
          <a:xfrm>
            <a:off x="268605" y="740410"/>
            <a:ext cx="4006215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// Inisialisasi Pin LED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pinLED1 = 10;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pinLED2 = 11;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pinLED3 = 12;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pinLED4 = 13;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void setup() 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// pin LED sebagai output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pinMode(pinLED1,OUTPUT);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pinMode(pinLED2,OUTPUT);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pinMode(pinLED3,OUTPUT);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pinMode(pinLED4,OUTPUT);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}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void loop() 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digitalWrite(pinLED1,LOW);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digitalWrite(pinLED2,LOW);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digitalWrite(pinLED3,LOW);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digitalWrite(pinLED4,LOW);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digitalWrite(pinLED1,HIGH);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digitalWrite(pinLED2,HIGH);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digitalWrite(pinLED3,HIGH);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digitalWrite(pinLED4,HIGH);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}</a:t>
            </a:r>
            <a:r>
              <a:rPr lang="en-US" sz="1200" dirty="0">
                <a:sym typeface="+mn-ea"/>
              </a:rPr>
              <a:t>.</a:t>
            </a:r>
            <a:endParaRPr lang="en-US" sz="1200" dirty="0">
              <a:sym typeface="+mn-ea"/>
            </a:endParaRPr>
          </a:p>
        </p:txBody>
      </p:sp>
      <p:sp>
        <p:nvSpPr>
          <p:cNvPr id="9" name="Shape 81"/>
          <p:cNvSpPr>
            <a:spLocks noGrp="1"/>
          </p:cNvSpPr>
          <p:nvPr/>
        </p:nvSpPr>
        <p:spPr>
          <a:xfrm>
            <a:off x="5270500" y="1341755"/>
            <a:ext cx="3487420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// Inisialisasi Jumlah LED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numLED = 4;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// LED 1,2,3,&amp;4 jadi 1 varibel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// dengaan alamat index 0,1,2,3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const int pinLED[numLED] = {10,11,12,13};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void setup() 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// Inisialisasi semua pin LED sebagai OUTPUT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for(int i=0; i&lt;4; i++){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pinMode(pinLED[i],OUTPUT);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}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}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void loop() 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// Matikan semua LED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for(int i=0; i&lt;4; i++){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digitalWrite(pinLED[i],LOW);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}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// Hidupkan semua LED bertahap dg jeda 1 detik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for(int i=0; i&lt;4; i++){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digitalWrite(pinLED[i],HIGH);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delay(1000);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  }</a:t>
            </a: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200" dirty="0"/>
              <a:t>}</a:t>
            </a:r>
            <a:endParaRPr lang="en-US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274820" y="1341755"/>
            <a:ext cx="0" cy="469963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1107440"/>
            <a:ext cx="8500110" cy="50057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Tugas Mandiri (prakt):</a:t>
            </a: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/>
              <a:t>Apa perbedaan metode kedua Sketch Program di atas?</a:t>
            </a:r>
            <a:endParaRPr lang="en-US" sz="2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/>
              <a:t>Bagaimana kondisi Led saat Sketch Program tersebut di jalankan?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2184400"/>
            <a:ext cx="8608695" cy="28924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Structures, Unions, and Data Storage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- Declaring a Structure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- Defining a Structure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- Initializing a Structure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Unions</a:t>
            </a:r>
            <a:endParaRPr lang="en-US" sz="3000">
              <a:cs typeface="+mn-lt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13055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142113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b="1" dirty="0">
                <a:sym typeface="+mn-ea"/>
              </a:rPr>
              <a:t>Structures, Unions, and Data Storage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Declaring a Structure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86385" y="2066290"/>
            <a:ext cx="853122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/>
              <a:t>An example will help you to see how a structure is declared in C. Sticking with our service people example, you might declare the associated structure as follows:</a:t>
            </a:r>
            <a:endParaRPr lang="en-US" sz="2800"/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struct servicePeople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int ID;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char Name[20];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char PW[10];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long Phone;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};</a:t>
            </a:r>
            <a:endParaRPr lang="en-US" sz="2800"/>
          </a:p>
          <a:p>
            <a:endParaRPr lang="en-US" sz="2800"/>
          </a:p>
          <a:p>
            <a:endParaRPr lang="en-US" sz="280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Declaring a Structure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creen Shot 2022-01-29 at 15.41.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8725" y="1636395"/>
            <a:ext cx="6111240" cy="46259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Defining a Structure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Screen Shot 2022-01-29 at 15.44.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52295" y="1245235"/>
            <a:ext cx="5061585" cy="155003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607695" y="2921000"/>
            <a:ext cx="7871460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/>
              <a:t>An alternative way to define a structure is:</a:t>
            </a:r>
            <a:endParaRPr lang="en-US" sz="2800"/>
          </a:p>
          <a:p>
            <a:endParaRPr lang="en-US" sz="2800"/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struct servicePeople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int ID;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char Name[20];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char PW[10];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long Phone;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 myServicePeople;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Defining a Structure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87655" y="1444625"/>
            <a:ext cx="819213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/>
              <a:t>You can, however, also define a structure variable without a structure tag, as in:</a:t>
            </a:r>
            <a:endParaRPr lang="en-US" sz="2800"/>
          </a:p>
          <a:p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struct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int ID;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char Name[20];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char PW[10];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long Phone;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 myServicePeople, yourServicePeople;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Initializing a Structure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87655" y="1444625"/>
            <a:ext cx="819213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/>
              <a:t>If you wish, you can initialize a structure at its point of definition, as in:</a:t>
            </a:r>
            <a:endParaRPr lang="en-US" sz="2800"/>
          </a:p>
          <a:p>
            <a:endParaRPr lang="en-US" sz="2800"/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servicePeople myServicePeople =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101, // ID number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"Kack's Lawn Service", // Company name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"Clowder", // Password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2345678, // Phone number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},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Unions</a:t>
            </a:r>
            <a:endParaRPr lang="en-US" sz="2800" b="1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15595" y="1383665"/>
            <a:ext cx="8512175" cy="37230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/>
              <a:t>You could define temporary working variables, such as:</a:t>
            </a:r>
            <a:endParaRPr lang="en-US" sz="2800"/>
          </a:p>
          <a:p>
            <a:endParaRPr lang="en-US" sz="1000"/>
          </a:p>
          <a:p>
            <a:endParaRPr lang="en-US" sz="1000"/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char tempChar;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int tempInt;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float tempFloat;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00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tx1"/>
                </a:solidFill>
              </a:rPr>
              <a:t>And then assign the sensor readings into the appropriate variable.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13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67715"/>
            <a:ext cx="8514080" cy="6159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Unions</a:t>
            </a:r>
            <a:endParaRPr lang="en-US" sz="2800" b="1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15595" y="1383665"/>
            <a:ext cx="8512175" cy="3261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tx1"/>
                </a:solidFill>
              </a:rPr>
              <a:t>You could also use the following union:</a:t>
            </a:r>
            <a:endParaRPr lang="en-US" sz="2800">
              <a:solidFill>
                <a:schemeClr val="tx1"/>
              </a:solidFill>
            </a:endParaRPr>
          </a:p>
          <a:p>
            <a:endParaRPr lang="en-US" sz="1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union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char tempChar;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int tempInt;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 float tempFloat;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 sensorReading;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3690</Words>
  <Application>WPS Writer</Application>
  <PresentationFormat>On-screen Show (4:3)</PresentationFormat>
  <Paragraphs>223</Paragraphs>
  <Slides>14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宋体-简</vt:lpstr>
      <vt:lpstr>Office Theme</vt:lpstr>
      <vt:lpstr>PowerPoint 演示文稿</vt:lpstr>
      <vt:lpstr>Tables of Content</vt:lpstr>
      <vt:lpstr>Chapter 13</vt:lpstr>
      <vt:lpstr>Chapter 13</vt:lpstr>
      <vt:lpstr>Chapter 13</vt:lpstr>
      <vt:lpstr>Chapter 13</vt:lpstr>
      <vt:lpstr>Chapter 13</vt:lpstr>
      <vt:lpstr>Chapter 13</vt:lpstr>
      <vt:lpstr>Chapter 13</vt:lpstr>
      <vt:lpstr>Chapter 13</vt:lpstr>
      <vt:lpstr>Chapter 13</vt:lpstr>
      <vt:lpstr>Chapter 13</vt:lpstr>
      <vt:lpstr>Chapter 13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373</cp:revision>
  <dcterms:created xsi:type="dcterms:W3CDTF">2023-09-06T04:12:38Z</dcterms:created>
  <dcterms:modified xsi:type="dcterms:W3CDTF">2023-09-06T04:12:38Z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