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4"/>
  </p:handoutMasterIdLst>
  <p:sldIdLst>
    <p:sldId id="256" r:id="rId3"/>
    <p:sldId id="279" r:id="rId5"/>
    <p:sldId id="335" r:id="rId6"/>
    <p:sldId id="284" r:id="rId7"/>
    <p:sldId id="336" r:id="rId8"/>
    <p:sldId id="337" r:id="rId9"/>
    <p:sldId id="338" r:id="rId10"/>
    <p:sldId id="339" r:id="rId11"/>
    <p:sldId id="309" r:id="rId12"/>
    <p:sldId id="275" r:id="rId13"/>
  </p:sldIdLst>
  <p:sldSz cx="9144000" cy="6858000" type="screen4x3"/>
  <p:notesSz cx="9144000" cy="6858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41"/>
  </p:normalViewPr>
  <p:slideViewPr>
    <p:cSldViewPr showGuides="1">
      <p:cViewPr varScale="1">
        <p:scale>
          <a:sx n="72" d="100"/>
          <a:sy n="72" d="100"/>
        </p:scale>
        <p:origin x="1326" y="54"/>
      </p:cViewPr>
      <p:guideLst>
        <p:guide orient="horz" pos="2160"/>
        <p:guide pos="28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AC9CFF3-854F-4396-8DA3-74A0D8E286C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85AF5A-07A2-48DD-8D68-73C7F89B54B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536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217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7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 indent="-285750"/>
            <a:r>
              <a:rPr lang="en-US" altLang="en-US" dirty="0"/>
              <a:t>Second level</a:t>
            </a:r>
            <a:endParaRPr lang="en-US" altLang="en-US" dirty="0"/>
          </a:p>
          <a:p>
            <a:pPr lvl="2" indent="-228600"/>
            <a:r>
              <a:rPr lang="en-US" altLang="en-US" dirty="0"/>
              <a:t>Third level</a:t>
            </a:r>
            <a:endParaRPr lang="en-US" altLang="en-US" dirty="0"/>
          </a:p>
          <a:p>
            <a:pPr lvl="3" indent="-228600"/>
            <a:r>
              <a:rPr lang="en-US" altLang="en-US" dirty="0"/>
              <a:t>Fourth level</a:t>
            </a:r>
            <a:endParaRPr lang="en-US" altLang="en-US" dirty="0"/>
          </a:p>
          <a:p>
            <a:pPr lvl="4" indent="-228600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2" descr="D:\Picture\logo ibi sma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0" y="0"/>
            <a:ext cx="1577975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187450" y="2827338"/>
            <a:ext cx="7489825" cy="644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PEMROGR</a:t>
            </a:r>
            <a:r>
              <a:rPr kumimoji="0" lang="en-US" alt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A</a:t>
            </a: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MAN TERSTRUKTUR</a:t>
            </a:r>
            <a:endParaRPr kumimoji="0" lang="en-US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704020202020204" pitchFamily="34" charset="0"/>
              <a:ea typeface="+mn-ea"/>
              <a:cs typeface="Arial" panose="020B0704020202020204" pitchFamily="34" charset="0"/>
              <a:sym typeface="+mn-ea"/>
            </a:endParaRPr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124200" y="6499225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Struktur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Rectangle 7"/>
          <p:cNvSpPr txBox="1"/>
          <p:nvPr/>
        </p:nvSpPr>
        <p:spPr>
          <a:xfrm>
            <a:off x="1187450" y="1127125"/>
            <a:ext cx="5899150" cy="1146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zh-CN" sz="2000" u="sng" dirty="0">
                <a:solidFill>
                  <a:srgbClr val="0070C0"/>
                </a:solidFill>
                <a:latin typeface="Calibri" pitchFamily="34" charset="0"/>
              </a:rPr>
              <a:t>Materi Pembelajaran</a:t>
            </a:r>
            <a:r>
              <a:rPr lang="en-US" altLang="zh-CN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en-US" altLang="zh-CN" sz="3200" dirty="0">
              <a:solidFill>
                <a:srgbClr val="0070C0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Matakuliah :</a:t>
            </a:r>
            <a:endParaRPr lang="en-US" sz="32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103" name="Rectangle 7"/>
          <p:cNvSpPr txBox="1"/>
          <p:nvPr/>
        </p:nvSpPr>
        <p:spPr>
          <a:xfrm>
            <a:off x="1222375" y="3387725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  <a:latin typeface="Calibri" pitchFamily="34" charset="0"/>
              </a:rPr>
              <a:t>Kode Matakuliah : SKO 21411</a:t>
            </a:r>
            <a:endParaRPr lang="en-US" sz="2000" dirty="0">
              <a:solidFill>
                <a:srgbClr val="404040"/>
              </a:solidFill>
              <a:latin typeface="Calibri" pitchFamily="34" charset="0"/>
            </a:endParaRPr>
          </a:p>
        </p:txBody>
      </p:sp>
      <p:sp>
        <p:nvSpPr>
          <p:cNvPr id="4104" name="Rectangle 7"/>
          <p:cNvSpPr txBox="1"/>
          <p:nvPr/>
        </p:nvSpPr>
        <p:spPr>
          <a:xfrm>
            <a:off x="1187450" y="4829175"/>
            <a:ext cx="6302375" cy="9445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Dosen Pengampu </a:t>
            </a:r>
            <a:r>
              <a:rPr lang="en-US" altLang="en-ID" sz="1800" dirty="0">
                <a:solidFill>
                  <a:srgbClr val="0D0D0D"/>
                </a:solidFill>
                <a:latin typeface="Calibri" pitchFamily="34" charset="0"/>
              </a:rPr>
              <a:t>Matakuliah</a:t>
            </a: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: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 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Bayu Nugroho, </a:t>
            </a:r>
            <a:r>
              <a:rPr lang="en-US" altLang="en-ID" sz="2400" dirty="0">
                <a:solidFill>
                  <a:srgbClr val="0D0D0D"/>
                </a:solidFill>
                <a:latin typeface="Calibri" pitchFamily="34" charset="0"/>
              </a:rPr>
              <a:t>S.Kom., 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M.Eng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</p:txBody>
      </p:sp>
      <p:sp>
        <p:nvSpPr>
          <p:cNvPr id="4105" name="Rectangle 7"/>
          <p:cNvSpPr txBox="1"/>
          <p:nvPr/>
        </p:nvSpPr>
        <p:spPr>
          <a:xfrm>
            <a:off x="1187450" y="298450"/>
            <a:ext cx="3062288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1800" b="1" dirty="0">
                <a:solidFill>
                  <a:srgbClr val="595959"/>
                </a:solidFill>
                <a:latin typeface="Arial Narrow Bold" panose="020B0706020202030204" charset="0"/>
              </a:rPr>
              <a:t>Bahan Ajar</a:t>
            </a:r>
            <a:endParaRPr lang="en-US" altLang="en-ID" sz="1800" b="1" u="sng" dirty="0">
              <a:solidFill>
                <a:srgbClr val="595959"/>
              </a:solidFill>
              <a:latin typeface="Arial Narrow Bold" panose="020B0706020202030204" charset="0"/>
            </a:endParaRPr>
          </a:p>
        </p:txBody>
      </p:sp>
      <p:sp>
        <p:nvSpPr>
          <p:cNvPr id="3" name="Rectangle 7"/>
          <p:cNvSpPr txBox="1"/>
          <p:nvPr/>
        </p:nvSpPr>
        <p:spPr>
          <a:xfrm>
            <a:off x="1222375" y="3981450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2400" b="0" i="0" u="none" strike="noStrike" kern="1200" cap="none" spc="0" normalizeH="0" baseline="0" noProof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Prodi : SISTEM KOMPUTER</a:t>
            </a:r>
            <a:endParaRPr kumimoji="0" lang="en-US" sz="2400" b="0" i="0" u="none" strike="noStrike" kern="1200" cap="none" spc="0" normalizeH="0" baseline="0" noProof="1" dirty="0">
              <a:solidFill>
                <a:schemeClr val="accent6">
                  <a:lumMod val="75000"/>
                </a:schemeClr>
              </a:solidFill>
              <a:latin typeface="+mn-lt"/>
              <a:ea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190" y="396875"/>
            <a:ext cx="2448560" cy="100838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3500430" y="2629326"/>
            <a:ext cx="2428892" cy="1362075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end</a:t>
            </a:r>
            <a:endParaRPr kumimoji="0" lang="en-US" sz="7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half" idx="10"/>
          </p:nvPr>
        </p:nvSpPr>
        <p:spPr>
          <a:noFill/>
          <a:ln>
            <a:noFill/>
          </a:ln>
        </p:spPr>
        <p:txBody>
          <a:bodyPr wrap="square" lIns="91440" tIns="45720" rIns="91440" bIns="4572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5pPr>
          </a:lstStyle>
          <a:p>
            <a:pPr lvl="0" indent="0" eaLnBrk="1" hangingPunct="1"/>
            <a:r>
              <a:rPr lang="en-US" altLang="en-US" sz="1200" dirty="0">
                <a:solidFill>
                  <a:srgbClr val="898989"/>
                </a:solidFill>
                <a:latin typeface="Calibri" pitchFamily="34" charset="0"/>
              </a:rPr>
              <a:t>*</a:t>
            </a:r>
            <a:endParaRPr lang="en-US" alt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Shape 80"/>
          <p:cNvSpPr>
            <a:spLocks noGrp="1"/>
          </p:cNvSpPr>
          <p:nvPr>
            <p:ph type="title"/>
          </p:nvPr>
        </p:nvSpPr>
        <p:spPr>
          <a:xfrm>
            <a:off x="395288" y="1098550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3200" b="1" u="sng" dirty="0">
                <a:latin typeface="Arial" panose="020B0704020202020204" pitchFamily="34" charset="0"/>
                <a:sym typeface="Arial" panose="020B0704020202020204" pitchFamily="34" charset="0"/>
              </a:rPr>
              <a:t>Tables of Content</a:t>
            </a:r>
            <a:endParaRPr lang="en-US" altLang="en-US" sz="32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8194" name="Shape 81"/>
          <p:cNvSpPr>
            <a:spLocks noGrp="1"/>
          </p:cNvSpPr>
          <p:nvPr>
            <p:ph idx="1"/>
          </p:nvPr>
        </p:nvSpPr>
        <p:spPr>
          <a:xfrm>
            <a:off x="395605" y="2184400"/>
            <a:ext cx="8608695" cy="28924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Logical Operators</a:t>
            </a:r>
            <a:endParaRPr lang="en-US" sz="3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-</a:t>
            </a:r>
            <a:r>
              <a:rPr lang="en-US" sz="3000" dirty="0">
                <a:cs typeface="+mn-lt"/>
              </a:rPr>
              <a:t> </a:t>
            </a:r>
            <a:r>
              <a:rPr lang="en-US" sz="3000" dirty="0">
                <a:sym typeface="+mn-ea"/>
              </a:rPr>
              <a:t>Logical AND Operator (&amp;&amp;)</a:t>
            </a:r>
            <a:r>
              <a:rPr lang="en-US" sz="3000">
                <a:cs typeface="+mn-lt"/>
                <a:sym typeface="+mn-ea"/>
              </a:rPr>
              <a:t>	</a:t>
            </a:r>
            <a:endParaRPr lang="en-US" sz="30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cs typeface="+mn-lt"/>
                <a:sym typeface="+mn-ea"/>
              </a:rPr>
              <a:t>- Logical OR (||)</a:t>
            </a:r>
            <a:endParaRPr lang="en-US" sz="30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>
                <a:sym typeface="+mn-ea"/>
              </a:rPr>
              <a:t>- Logical NOT (!)</a:t>
            </a:r>
            <a:endParaRPr lang="en-US" sz="3000">
              <a:latin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1" name="Shape 80"/>
          <p:cNvSpPr>
            <a:spLocks noGrp="1"/>
          </p:cNvSpPr>
          <p:nvPr/>
        </p:nvSpPr>
        <p:spPr>
          <a:xfrm>
            <a:off x="395288" y="326390"/>
            <a:ext cx="8229600" cy="650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9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9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32778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Logical AND Operator (&amp;&amp;)</a:t>
            </a:r>
            <a:r>
              <a:rPr lang="en-US" sz="2800" b="1" dirty="0"/>
              <a:t> 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The AND operator is formed by placing two ‘&amp;’ characters back-to-back with no space between them (&amp;&amp;). Consider the truth table for the logical AND operator as shown 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Screen Shot 2022-01-28 at 13.26.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8605" y="3625850"/>
            <a:ext cx="8435975" cy="221361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9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32778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Logical AND Operator (&amp;&amp;)</a:t>
            </a:r>
            <a:r>
              <a:rPr lang="en-US" sz="2800" b="1" dirty="0"/>
              <a:t> 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Suppose you have variables k and j and k equals 2 and j equals 3, then the statement: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9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9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if (k == 2 &amp;&amp; j == 3)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finds expression1 is true and expression2 is also true. You can see that the result of the &amp;&amp; operation within the if statement must therefore be true. However, using the same values for k and j, the following statement: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9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if (k == 9 &amp;&amp; j == 3)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9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540194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Logical </a:t>
            </a:r>
            <a:r>
              <a:rPr lang="en-US" sz="2800" b="1" dirty="0"/>
              <a:t>OR (||)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The logical OR operator is formed by placing two vertical bar ‘|’ (also called pipe) characters back-to-back with no space between them (||). The truth table for the logical OR operator is shown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9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9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Screen Shot 2022-01-28 at 13.31.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8605" y="3671570"/>
            <a:ext cx="8448040" cy="216217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9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540194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Logical </a:t>
            </a:r>
            <a:r>
              <a:rPr lang="en-US" sz="2800" b="1" dirty="0"/>
              <a:t>OR (||)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Once again, suppose you have variables k and j and k equals 2 and j equals 3, then the OR expression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in the following: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if (k == 2 || j == 3)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is logic true. However, it is also true that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if (k == 9 || j == 3)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9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540194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Logical </a:t>
            </a:r>
            <a:r>
              <a:rPr lang="en-US" sz="2800" b="1" dirty="0"/>
              <a:t>NOT (!)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The logical NOT operator is the exclamation point (!). Because the logical NOT operator is a unary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operator, its truth table is a little simpler, as shown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9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9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Screen Shot 2022-01-28 at 13.36.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5095" y="3239770"/>
            <a:ext cx="5975985" cy="199199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9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540194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Logical NOT (!)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NOT operator does is invert the logic of the expression. For example, suppose k equals 2 again. Then: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if (! k == 2)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is logic false. Because expression1 is true (k does equal 2), Table 6-4 shows that the result of the logical NOT operator is logic false. I surround the expression in a NOT operation with parentheses, as in: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if (! (k == 2) )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9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782955"/>
            <a:ext cx="8500110" cy="353758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(teori):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Jelaskan fungsi Gerbang logika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-AND			- XOR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-NOT			- NAND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-OR			- NOR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Buat tabel kebenaran tiap gerbang logika...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ym typeface="+mn-ea"/>
              </a:rPr>
              <a:t>	</a:t>
            </a:r>
            <a:endParaRPr lang="en-US" sz="2800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hape 81"/>
          <p:cNvSpPr>
            <a:spLocks noGrp="1"/>
          </p:cNvSpPr>
          <p:nvPr/>
        </p:nvSpPr>
        <p:spPr>
          <a:xfrm>
            <a:off x="268605" y="4132580"/>
            <a:ext cx="8500110" cy="22339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(prakt):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Lakukan perakitan skema rangkaian LED </a:t>
            </a:r>
            <a:r>
              <a:rPr lang="en-US" sz="2800" dirty="0">
                <a:sym typeface="+mn-ea"/>
              </a:rPr>
              <a:t>di proteus </a:t>
            </a:r>
            <a:r>
              <a:rPr lang="en-US" sz="2800" dirty="0"/>
              <a:t>untuk sketch gerbang logika dalam bahasa C Arduino.</a:t>
            </a:r>
            <a:r>
              <a:rPr lang="en-US" sz="2800" dirty="0">
                <a:sym typeface="+mn-ea"/>
              </a:rPr>
              <a:t>	</a:t>
            </a:r>
            <a:endParaRPr lang="en-US" sz="2800" dirty="0"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tags/tag1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2318</Words>
  <Application>WPS Writer</Application>
  <PresentationFormat>On-screen Show (4:3)</PresentationFormat>
  <Paragraphs>125</Paragraphs>
  <Slides>10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4" baseType="lpstr">
      <vt:lpstr>Arial</vt:lpstr>
      <vt:lpstr>SimSun</vt:lpstr>
      <vt:lpstr>Wingdings</vt:lpstr>
      <vt:lpstr>Calibri</vt:lpstr>
      <vt:lpstr>Helvetica Neue</vt:lpstr>
      <vt:lpstr>Book Antiqua</vt:lpstr>
      <vt:lpstr>苹方-简</vt:lpstr>
      <vt:lpstr>Times New Roman</vt:lpstr>
      <vt:lpstr>Arial Narrow Bold</vt:lpstr>
      <vt:lpstr>Arial Black</vt:lpstr>
      <vt:lpstr>微软雅黑</vt:lpstr>
      <vt:lpstr>汉仪旗黑</vt:lpstr>
      <vt:lpstr>Arial Unicode MS</vt:lpstr>
      <vt:lpstr>Office Theme</vt:lpstr>
      <vt:lpstr>PowerPoint 演示文稿</vt:lpstr>
      <vt:lpstr>Tables of Content</vt:lpstr>
      <vt:lpstr>Chapter 9</vt:lpstr>
      <vt:lpstr>Chapter 9</vt:lpstr>
      <vt:lpstr>Chapter 9</vt:lpstr>
      <vt:lpstr>Chapter 9</vt:lpstr>
      <vt:lpstr>Chapter 9</vt:lpstr>
      <vt:lpstr>Chapter 9</vt:lpstr>
      <vt:lpstr>Chapter 9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bayunugroho</cp:lastModifiedBy>
  <cp:revision>357</cp:revision>
  <dcterms:created xsi:type="dcterms:W3CDTF">2023-09-06T04:28:41Z</dcterms:created>
  <dcterms:modified xsi:type="dcterms:W3CDTF">2023-09-06T04:28:41Z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</Properties>
</file>