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8592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3. </a:t>
            </a:r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TIPE-TIPE GAMBAR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694" y="4429132"/>
            <a:ext cx="364330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ke-3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4143404" cy="714380"/>
          </a:xfrm>
        </p:spPr>
        <p:txBody>
          <a:bodyPr>
            <a:normAutofit/>
          </a:bodyPr>
          <a:lstStyle/>
          <a:p>
            <a:r>
              <a:rPr lang="en-US" b="1" i="1" dirty="0"/>
              <a:t>Grayscale Images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7" name="Picture 6" descr="http://www.midas-solusi.com/upload/formatbitmapgra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5818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23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3429024" cy="785818"/>
          </a:xfrm>
        </p:spPr>
        <p:txBody>
          <a:bodyPr>
            <a:normAutofit/>
          </a:bodyPr>
          <a:lstStyle/>
          <a:p>
            <a:r>
              <a:rPr lang="en-US" b="1" i="1" dirty="0" err="1"/>
              <a:t>Multitones</a:t>
            </a:r>
            <a:endParaRPr lang="en-US" b="1" i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7" name="Picture 6" descr="http://www.midas-solusi.com/upload/formatbitmapmul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9296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5500726" cy="642942"/>
          </a:xfrm>
        </p:spPr>
        <p:txBody>
          <a:bodyPr>
            <a:normAutofit/>
          </a:bodyPr>
          <a:lstStyle/>
          <a:p>
            <a:r>
              <a:rPr lang="en-US" b="1" i="1" dirty="0"/>
              <a:t>Full </a:t>
            </a:r>
            <a:r>
              <a:rPr lang="en-US" b="1" i="1" dirty="0" err="1"/>
              <a:t>Colour</a:t>
            </a:r>
            <a:r>
              <a:rPr lang="en-US" b="1" i="1" dirty="0"/>
              <a:t> Images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357826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7" name="Picture 6" descr="http://www.midas-solusi.com/upload/pastedgraphi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29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8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</a:rPr>
              <a:t>Format </a:t>
            </a:r>
            <a:r>
              <a:rPr lang="en-US" sz="3200" b="1" i="1" dirty="0">
                <a:solidFill>
                  <a:srgbClr val="00B050"/>
                </a:solidFill>
              </a:rPr>
              <a:t>File</a:t>
            </a:r>
            <a:r>
              <a:rPr lang="en-US" sz="3200" b="1" dirty="0">
                <a:solidFill>
                  <a:srgbClr val="00B050"/>
                </a:solidFill>
              </a:rPr>
              <a:t> yang </a:t>
            </a:r>
            <a:r>
              <a:rPr lang="en-US" sz="3200" b="1" dirty="0" err="1">
                <a:solidFill>
                  <a:srgbClr val="00B050"/>
                </a:solidFill>
              </a:rPr>
              <a:t>digunakan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untuk</a:t>
            </a:r>
            <a:r>
              <a:rPr lang="en-US" sz="3200" b="1" dirty="0">
                <a:solidFill>
                  <a:srgbClr val="00B050"/>
                </a:solidFill>
              </a:rPr>
              <a:t> Data Bitmap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6215106" cy="421484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Format PSD</a:t>
            </a:r>
          </a:p>
          <a:p>
            <a:pPr lvl="0"/>
            <a:r>
              <a:rPr lang="en-US" dirty="0"/>
              <a:t>Format JPEG</a:t>
            </a:r>
          </a:p>
          <a:p>
            <a:pPr lvl="0"/>
            <a:r>
              <a:rPr lang="en-US" dirty="0"/>
              <a:t>Format TIFF</a:t>
            </a:r>
          </a:p>
          <a:p>
            <a:pPr lvl="0"/>
            <a:r>
              <a:rPr lang="en-US" dirty="0"/>
              <a:t>Format GIF</a:t>
            </a:r>
          </a:p>
          <a:p>
            <a:pPr lvl="0"/>
            <a:r>
              <a:rPr lang="en-US" dirty="0"/>
              <a:t>Format PNG</a:t>
            </a:r>
          </a:p>
          <a:p>
            <a:pPr lvl="0"/>
            <a:r>
              <a:rPr lang="en-US" dirty="0"/>
              <a:t>Format EPS</a:t>
            </a:r>
          </a:p>
          <a:p>
            <a:pPr lvl="0"/>
            <a:r>
              <a:rPr lang="en-US" dirty="0"/>
              <a:t>Format BMP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01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00594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G</a:t>
            </a:r>
            <a:r>
              <a:rPr lang="en-US" dirty="0" err="1"/>
              <a:t>ambar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id-ID" dirty="0"/>
          </a:p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resolusi</a:t>
            </a:r>
            <a:endParaRPr lang="id-ID" dirty="0"/>
          </a:p>
          <a:p>
            <a:r>
              <a:rPr lang="en-US" dirty="0"/>
              <a:t>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memperkecil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detail </a:t>
            </a:r>
            <a:r>
              <a:rPr lang="en-US" dirty="0" err="1"/>
              <a:t>gambarnya</a:t>
            </a:r>
            <a:endParaRPr lang="id-ID" dirty="0"/>
          </a:p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resolution independent</a:t>
            </a:r>
            <a:endParaRPr lang="id-ID" dirty="0"/>
          </a:p>
          <a:p>
            <a:r>
              <a:rPr lang="id-ID" dirty="0"/>
              <a:t>M</a:t>
            </a:r>
            <a:r>
              <a:rPr lang="en-US" dirty="0" err="1"/>
              <a:t>empunyai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file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148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Gambar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Vektor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0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err="1"/>
              <a:t>Gambar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tampilan</a:t>
            </a:r>
            <a:r>
              <a:rPr lang="en-US" i="1" dirty="0"/>
              <a:t> 100%                  </a:t>
            </a:r>
            <a:r>
              <a:rPr lang="en-US" i="1" dirty="0" err="1"/>
              <a:t>Gambar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tampilan</a:t>
            </a:r>
            <a:r>
              <a:rPr lang="en-US" i="1" dirty="0"/>
              <a:t> 2350%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500532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43174" y="4071942"/>
            <a:ext cx="300039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4" y="50201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Contoh</a:t>
            </a:r>
            <a:r>
              <a:rPr lang="id-ID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id-ID" sz="3200" dirty="0"/>
              <a:t>vektor </a:t>
            </a:r>
            <a:r>
              <a:rPr lang="en-US" sz="3200" dirty="0"/>
              <a:t>yang </a:t>
            </a:r>
            <a:r>
              <a:rPr lang="en-US" sz="3200" dirty="0" err="1"/>
              <a:t>diperbesar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9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00B050"/>
                </a:solidFill>
              </a:rPr>
              <a:t>Aplikasi</a:t>
            </a:r>
            <a:r>
              <a:rPr lang="en-US" sz="3200" dirty="0">
                <a:solidFill>
                  <a:srgbClr val="00B050"/>
                </a:solidFill>
              </a:rPr>
              <a:t> Data </a:t>
            </a:r>
            <a:r>
              <a:rPr lang="en-US" sz="3200" dirty="0" err="1">
                <a:solidFill>
                  <a:srgbClr val="00B050"/>
                </a:solidFill>
              </a:rPr>
              <a:t>Vektor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pasaran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data </a:t>
            </a:r>
            <a:r>
              <a:rPr lang="en-US" dirty="0" err="1"/>
              <a:t>vektor</a:t>
            </a:r>
            <a:r>
              <a:rPr lang="en-US" dirty="0"/>
              <a:t>. </a:t>
            </a:r>
            <a:endParaRPr lang="id-ID" dirty="0"/>
          </a:p>
          <a:p>
            <a:r>
              <a:rPr lang="id-ID" dirty="0"/>
              <a:t>Aplikasi-aplikasi populer d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percetakan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26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</a:rPr>
              <a:t>Format </a:t>
            </a:r>
            <a:r>
              <a:rPr lang="en-US" sz="3200" b="1" i="1" dirty="0">
                <a:solidFill>
                  <a:srgbClr val="00B050"/>
                </a:solidFill>
              </a:rPr>
              <a:t>File</a:t>
            </a:r>
            <a:r>
              <a:rPr lang="en-US" sz="3200" b="1" dirty="0">
                <a:solidFill>
                  <a:srgbClr val="00B050"/>
                </a:solidFill>
              </a:rPr>
              <a:t> yang </a:t>
            </a:r>
            <a:r>
              <a:rPr lang="en-US" sz="3200" b="1" dirty="0" err="1">
                <a:solidFill>
                  <a:srgbClr val="00B050"/>
                </a:solidFill>
              </a:rPr>
              <a:t>digunakan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untuk</a:t>
            </a:r>
            <a:r>
              <a:rPr lang="en-US" sz="3200" b="1" dirty="0">
                <a:solidFill>
                  <a:srgbClr val="00B050"/>
                </a:solidFill>
              </a:rPr>
              <a:t> Data </a:t>
            </a:r>
            <a:r>
              <a:rPr lang="en-US" sz="3200" b="1" dirty="0" err="1">
                <a:solidFill>
                  <a:srgbClr val="00B050"/>
                </a:solidFill>
              </a:rPr>
              <a:t>Vektor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14488"/>
            <a:ext cx="2000264" cy="2214578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EPS</a:t>
            </a:r>
            <a:endParaRPr lang="en-US" dirty="0"/>
          </a:p>
          <a:p>
            <a:pPr lvl="0"/>
            <a:r>
              <a:rPr lang="en-US" b="1" dirty="0"/>
              <a:t>PDF</a:t>
            </a:r>
            <a:endParaRPr lang="en-US" dirty="0"/>
          </a:p>
          <a:p>
            <a:r>
              <a:rPr lang="en-US" b="1" dirty="0"/>
              <a:t>PICT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7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/>
          <a:p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>
                <a:solidFill>
                  <a:srgbClr val="00B050"/>
                </a:solidFill>
              </a:rPr>
              <a:t>A. </a:t>
            </a:r>
            <a:r>
              <a:rPr lang="en-US" sz="2600" b="1" dirty="0" err="1">
                <a:solidFill>
                  <a:srgbClr val="00B050"/>
                </a:solidFill>
              </a:rPr>
              <a:t>Kompetensi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Dasar</a:t>
            </a:r>
            <a:endParaRPr lang="en-US" sz="2600" b="1" dirty="0">
              <a:solidFill>
                <a:srgbClr val="00B050"/>
              </a:solidFill>
            </a:endParaRPr>
          </a:p>
          <a:p>
            <a:pPr marL="442913" indent="0" algn="just">
              <a:buNone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membedakan</a:t>
            </a:r>
            <a:r>
              <a:rPr lang="en-US" dirty="0"/>
              <a:t>, </a:t>
            </a:r>
            <a:r>
              <a:rPr lang="en-US" dirty="0" err="1"/>
              <a:t>menguraikan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grafis</a:t>
            </a:r>
            <a:endParaRPr lang="en-US" dirty="0"/>
          </a:p>
          <a:p>
            <a:pPr marL="273050" indent="-7938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7938" indent="-7938">
              <a:buNone/>
            </a:pPr>
            <a:r>
              <a:rPr lang="en-US" sz="2600" b="1" dirty="0">
                <a:solidFill>
                  <a:srgbClr val="00B050"/>
                </a:solidFill>
              </a:rPr>
              <a:t>B. </a:t>
            </a:r>
            <a:r>
              <a:rPr lang="en-US" sz="2600" b="1" dirty="0" err="1">
                <a:solidFill>
                  <a:srgbClr val="00B050"/>
                </a:solidFill>
              </a:rPr>
              <a:t>Indikator</a:t>
            </a:r>
            <a:endParaRPr lang="en-US" sz="2600" b="1" dirty="0">
              <a:solidFill>
                <a:srgbClr val="00B050"/>
              </a:solidFill>
            </a:endParaRPr>
          </a:p>
          <a:p>
            <a:pPr marL="722313" lvl="0" indent="-368300">
              <a:buFont typeface="+mj-lt"/>
              <a:buAutoNum type="arabicPeriod"/>
            </a:pP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Bitmap</a:t>
            </a:r>
          </a:p>
          <a:p>
            <a:pPr marL="722313" indent="-368300">
              <a:buFont typeface="+mj-lt"/>
              <a:buAutoNum type="arabicPeriod"/>
            </a:pP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3.1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Pendahuluan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043890" cy="5429288"/>
          </a:xfrm>
        </p:spPr>
        <p:txBody>
          <a:bodyPr>
            <a:normAutofit/>
          </a:bodyPr>
          <a:lstStyle/>
          <a:p>
            <a:pPr marL="360363" indent="-360363"/>
            <a:r>
              <a:rPr lang="en-US" dirty="0" err="1"/>
              <a:t>Gambar-gambar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i="1" dirty="0"/>
              <a:t>scan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gambar-gambar</a:t>
            </a:r>
            <a:r>
              <a:rPr lang="en-US" dirty="0"/>
              <a:t> </a:t>
            </a:r>
            <a:r>
              <a:rPr lang="en-US" i="1" dirty="0"/>
              <a:t>bitmap</a:t>
            </a:r>
            <a:endParaRPr lang="id-ID" i="1" dirty="0"/>
          </a:p>
          <a:p>
            <a:pPr marL="360363" indent="-360363"/>
            <a:r>
              <a:rPr lang="id-ID" dirty="0"/>
              <a:t>G</a:t>
            </a:r>
            <a:r>
              <a:rPr lang="en-US" dirty="0" err="1"/>
              <a:t>ambar-gambar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Adobe Illustrator, Freehand </a:t>
            </a:r>
            <a:r>
              <a:rPr lang="en-US" dirty="0" err="1"/>
              <a:t>maupun</a:t>
            </a:r>
            <a:r>
              <a:rPr lang="en-US" dirty="0"/>
              <a:t> Corel Draw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vector graphics</a:t>
            </a:r>
            <a:r>
              <a:rPr lang="en-US" dirty="0"/>
              <a:t>.</a:t>
            </a:r>
            <a:endParaRPr lang="id-ID" dirty="0"/>
          </a:p>
          <a:p>
            <a:pPr marL="360363" indent="-360363"/>
            <a:r>
              <a:rPr lang="id-ID" dirty="0"/>
              <a:t>K</a:t>
            </a:r>
            <a:r>
              <a:rPr lang="en-US" dirty="0" err="1"/>
              <a:t>onversi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endParaRPr lang="id-ID" dirty="0"/>
          </a:p>
          <a:p>
            <a:pPr marL="360363" indent="-360363"/>
            <a:r>
              <a:rPr lang="id-ID" dirty="0"/>
              <a:t>Peng</a:t>
            </a:r>
            <a:r>
              <a:rPr lang="en-US" dirty="0" err="1"/>
              <a:t>gabung</a:t>
            </a:r>
            <a:r>
              <a:rPr lang="id-ID" dirty="0"/>
              <a:t>an dua tipe gambar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i="1" dirty="0"/>
              <a:t>file</a:t>
            </a:r>
            <a:r>
              <a:rPr lang="en-US" dirty="0"/>
              <a:t>. </a:t>
            </a:r>
          </a:p>
          <a:p>
            <a:pPr marL="7938" indent="-7938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3.2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 Bitmap &amp; </a:t>
            </a:r>
            <a:r>
              <a:rPr lang="en-US" dirty="0" err="1">
                <a:solidFill>
                  <a:srgbClr val="FF0000"/>
                </a:solidFill>
              </a:rPr>
              <a:t>Vektor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043890" cy="2571768"/>
          </a:xfrm>
        </p:spPr>
        <p:txBody>
          <a:bodyPr>
            <a:normAutofit/>
          </a:bodyPr>
          <a:lstStyle/>
          <a:p>
            <a:pPr marL="457200" indent="-457200"/>
            <a:r>
              <a:rPr lang="id-ID" dirty="0">
                <a:latin typeface="+mj-lt"/>
                <a:cs typeface="Times New Roman" pitchFamily="18" charset="0"/>
              </a:rPr>
              <a:t>Pengelompokan p</a:t>
            </a:r>
            <a:r>
              <a:rPr lang="en-US" dirty="0" err="1">
                <a:latin typeface="+mj-lt"/>
                <a:cs typeface="Times New Roman" pitchFamily="18" charset="0"/>
              </a:rPr>
              <a:t>enggunaan</a:t>
            </a:r>
            <a:r>
              <a:rPr lang="en-US" dirty="0">
                <a:latin typeface="+mj-lt"/>
                <a:cs typeface="Times New Roman" pitchFamily="18" charset="0"/>
              </a:rPr>
              <a:t> Software </a:t>
            </a:r>
            <a:r>
              <a:rPr lang="en-US" dirty="0" err="1">
                <a:latin typeface="+mj-lt"/>
                <a:cs typeface="Times New Roman" pitchFamily="18" charset="0"/>
              </a:rPr>
              <a:t>grafis</a:t>
            </a:r>
            <a:endParaRPr lang="id-ID" dirty="0">
              <a:latin typeface="+mj-lt"/>
              <a:cs typeface="Times New Roman" pitchFamily="18" charset="0"/>
            </a:endParaRPr>
          </a:p>
          <a:p>
            <a:pPr marL="457200" indent="-457200"/>
            <a:r>
              <a:rPr lang="id-ID" dirty="0">
                <a:latin typeface="+mj-lt"/>
                <a:cs typeface="Times New Roman" pitchFamily="18" charset="0"/>
              </a:rPr>
              <a:t>Ke</a:t>
            </a:r>
            <a:r>
              <a:rPr lang="en-US" dirty="0" err="1">
                <a:latin typeface="+mj-lt"/>
                <a:cs typeface="Times New Roman" pitchFamily="18" charset="0"/>
              </a:rPr>
              <a:t>harus</a:t>
            </a:r>
            <a:r>
              <a:rPr lang="id-ID" dirty="0">
                <a:latin typeface="+mj-lt"/>
                <a:cs typeface="Times New Roman" pitchFamily="18" charset="0"/>
              </a:rPr>
              <a:t>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dapat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menggabungkan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dari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kedua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jenis</a:t>
            </a:r>
            <a:r>
              <a:rPr lang="en-US" dirty="0">
                <a:latin typeface="+mj-lt"/>
                <a:cs typeface="Times New Roman" pitchFamily="18" charset="0"/>
              </a:rPr>
              <a:t> data </a:t>
            </a:r>
            <a:r>
              <a:rPr lang="en-US" dirty="0" err="1">
                <a:latin typeface="+mj-lt"/>
                <a:cs typeface="Times New Roman" pitchFamily="18" charset="0"/>
              </a:rPr>
              <a:t>tersebut</a:t>
            </a:r>
            <a:r>
              <a:rPr lang="en-US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" y="2428868"/>
            <a:ext cx="7543824" cy="2928958"/>
          </a:xfrm>
        </p:spPr>
        <p:txBody>
          <a:bodyPr>
            <a:normAutofit/>
          </a:bodyPr>
          <a:lstStyle/>
          <a:p>
            <a:r>
              <a:rPr lang="id-ID" dirty="0">
                <a:latin typeface="+mj-lt"/>
              </a:rPr>
              <a:t>S</a:t>
            </a:r>
            <a:r>
              <a:rPr lang="en-US" dirty="0" err="1">
                <a:latin typeface="+mj-lt"/>
              </a:rPr>
              <a:t>ebuah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gambar</a:t>
            </a:r>
            <a:r>
              <a:rPr lang="en-US" dirty="0">
                <a:latin typeface="+mj-lt"/>
              </a:rPr>
              <a:t>/images yang </a:t>
            </a:r>
            <a:r>
              <a:rPr lang="en-US" dirty="0" err="1">
                <a:latin typeface="+mj-lt"/>
              </a:rPr>
              <a:t>terbentuk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kumpulan</a:t>
            </a:r>
            <a:r>
              <a:rPr lang="en-US" dirty="0">
                <a:latin typeface="+mj-lt"/>
              </a:rPr>
              <a:t> pixel.</a:t>
            </a:r>
          </a:p>
          <a:p>
            <a:r>
              <a:rPr lang="id-ID" dirty="0">
                <a:latin typeface="+mj-lt"/>
              </a:rPr>
              <a:t>S</a:t>
            </a:r>
            <a:r>
              <a:rPr lang="en-US" dirty="0" err="1">
                <a:latin typeface="+mj-lt"/>
              </a:rPr>
              <a:t>angat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bergantung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resolusi</a:t>
            </a:r>
            <a:endParaRPr lang="en-US" dirty="0">
              <a:latin typeface="+mj-lt"/>
            </a:endParaRPr>
          </a:p>
          <a:p>
            <a:r>
              <a:rPr lang="id-ID" dirty="0">
                <a:latin typeface="+mj-lt"/>
              </a:rPr>
              <a:t>T</a:t>
            </a:r>
            <a:r>
              <a:rPr lang="en-US" dirty="0" err="1">
                <a:latin typeface="+mj-lt"/>
              </a:rPr>
              <a:t>erbentuk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kumpulan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titik-titik</a:t>
            </a:r>
            <a:r>
              <a:rPr lang="en-US" dirty="0">
                <a:latin typeface="+mj-lt"/>
              </a:rPr>
              <a:t> (dot) pixel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4" y="1500174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Gambar</a:t>
            </a:r>
            <a:r>
              <a:rPr lang="en-US" sz="3600" dirty="0">
                <a:solidFill>
                  <a:srgbClr val="FFC000"/>
                </a:solidFill>
              </a:rPr>
              <a:t> Bitmap ( Bitmap Images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>
                <a:solidFill>
                  <a:srgbClr val="0070C0"/>
                </a:solidFill>
              </a:rPr>
              <a:t>Perbedaan g</a:t>
            </a:r>
            <a:r>
              <a:rPr lang="en-US" sz="3600" dirty="0" err="1">
                <a:solidFill>
                  <a:srgbClr val="0070C0"/>
                </a:solidFill>
              </a:rPr>
              <a:t>ambar</a:t>
            </a:r>
            <a:r>
              <a:rPr lang="en-US" sz="3600" dirty="0">
                <a:solidFill>
                  <a:srgbClr val="0070C0"/>
                </a:solidFill>
              </a:rPr>
              <a:t> Bitmap </a:t>
            </a:r>
            <a:r>
              <a:rPr lang="id-ID" sz="3600" dirty="0">
                <a:solidFill>
                  <a:srgbClr val="0070C0"/>
                </a:solidFill>
              </a:rPr>
              <a:t>dan Vektor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072494" cy="2000264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id-ID" dirty="0"/>
              <a:t>Perbandingan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  <p:pic>
        <p:nvPicPr>
          <p:cNvPr id="7" name="Picture 6" descr="300 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357430"/>
            <a:ext cx="316274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75 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357430"/>
            <a:ext cx="3123262" cy="325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5786454"/>
            <a:ext cx="588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 50 dpi		                           </a:t>
            </a:r>
            <a:r>
              <a:rPr lang="en-US" dirty="0" err="1"/>
              <a:t>Gambar</a:t>
            </a:r>
            <a:r>
              <a:rPr lang="en-US" dirty="0"/>
              <a:t> 300 dpi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2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  <a:endParaRPr lang="id-ID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pixel / dpi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lvl="0"/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pixel /dpi </a:t>
            </a:r>
            <a:r>
              <a:rPr lang="en-US" dirty="0" err="1"/>
              <a:t>ukuran</a:t>
            </a:r>
            <a:r>
              <a:rPr lang="en-US" dirty="0"/>
              <a:t> file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1071570"/>
          </a:xfrm>
        </p:spPr>
        <p:txBody>
          <a:bodyPr>
            <a:noAutofit/>
          </a:bodyPr>
          <a:lstStyle/>
          <a:p>
            <a:pPr marL="273050" indent="-7938">
              <a:buNone/>
            </a:pPr>
            <a:r>
              <a:rPr lang="id-ID" dirty="0"/>
              <a:t>Pembesaran (zoom) 1600 % pada gambar bitmap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5654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127" y="1571612"/>
            <a:ext cx="34767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571328" y="3948547"/>
            <a:ext cx="3194006" cy="11141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Bitmap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857364"/>
            <a:ext cx="2614602" cy="928694"/>
          </a:xfrm>
        </p:spPr>
        <p:txBody>
          <a:bodyPr>
            <a:normAutofit/>
          </a:bodyPr>
          <a:lstStyle/>
          <a:p>
            <a:r>
              <a:rPr lang="en-US" b="1" i="1" dirty="0"/>
              <a:t>Line-art</a:t>
            </a:r>
          </a:p>
        </p:txBody>
      </p:sp>
      <p:pic>
        <p:nvPicPr>
          <p:cNvPr id="5" name="Picture 4" descr="http://www.midas-solusi.com/upload/formatbitmaplinear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785818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857892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77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78&quot;&gt;&lt;property id=&quot;20148&quot; value=&quot;5&quot;/&gt;&lt;property id=&quot;20300&quot; value=&quot;Slide 9 - &amp;quot;end&amp;quot;&quot;/&gt;&lt;property id=&quot;20307&quot; value=&quot;275&quot;/&gt;&lt;property id=&quot;20309&quot; value=&quot;-1&quot;/&gt;&lt;/object&gt;&lt;object type=&quot;3&quot; unique_id=&quot;12130&quot;&gt;&lt;property id=&quot;20148&quot; value=&quot;5&quot;/&gt;&lt;property id=&quot;20300&quot; value=&quot;Slide 6&quot;/&gt;&lt;property id=&quot;20307&quot; value=&quot;277&quot;/&gt;&lt;/object&gt;&lt;object type=&quot;3&quot; unique_id=&quot;12131&quot;&gt;&lt;property id=&quot;20148&quot; value=&quot;5&quot;/&gt;&lt;property id=&quot;20300&quot; value=&quot;Slide 7&quot;/&gt;&lt;property id=&quot;20307&quot; value=&quot;278&quot;/&gt;&lt;/object&gt;&lt;object type=&quot;3&quot; unique_id=&quot;12303&quot;&gt;&lt;property id=&quot;20148&quot; value=&quot;5&quot;/&gt;&lt;property id=&quot;20300&quot; value=&quot;Slide 8&quot;/&gt;&lt;property id=&quot;20307&quot; value=&quot;279&quot;/&gt;&lt;/object&gt;&lt;object type=&quot;3&quot; unique_id=&quot;12659&quot;&gt;&lt;property id=&quot;20148&quot; value=&quot;5&quot;/&gt;&lt;property id=&quot;20300&quot; value=&quot;Slide 2&quot;/&gt;&lt;property id=&quot;20307&quot; value=&quot;280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445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3.1. Pendahuluan</vt:lpstr>
      <vt:lpstr>3.2. Gambar Bitmap &amp; Vektor</vt:lpstr>
      <vt:lpstr>PowerPoint Presentation</vt:lpstr>
      <vt:lpstr>PowerPoint Presentation</vt:lpstr>
      <vt:lpstr>PowerPoint Presentation</vt:lpstr>
      <vt:lpstr>PowerPoint Presentation</vt:lpstr>
      <vt:lpstr>Jenis Gambar Bitmap</vt:lpstr>
      <vt:lpstr>PowerPoint Presentation</vt:lpstr>
      <vt:lpstr>PowerPoint Presentation</vt:lpstr>
      <vt:lpstr>PowerPoint Presentation</vt:lpstr>
      <vt:lpstr>Format File yang digunakan untuk Data Bitmap</vt:lpstr>
      <vt:lpstr>PowerPoint Presentation</vt:lpstr>
      <vt:lpstr>PowerPoint Presentation</vt:lpstr>
      <vt:lpstr>Aplikasi Data Vektor</vt:lpstr>
      <vt:lpstr>Format File yang digunakan untuk Data Vektor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92</cp:revision>
  <dcterms:created xsi:type="dcterms:W3CDTF">2010-04-18T12:06:30Z</dcterms:created>
  <dcterms:modified xsi:type="dcterms:W3CDTF">2022-04-07T01:00:01Z</dcterms:modified>
</cp:coreProperties>
</file>