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1" r:id="rId5"/>
    <p:sldId id="272" r:id="rId6"/>
    <p:sldId id="273" r:id="rId7"/>
    <p:sldId id="274" r:id="rId8"/>
    <p:sldId id="275" r:id="rId9"/>
    <p:sldId id="276" r:id="rId10"/>
    <p:sldId id="277" r:id="rId11"/>
    <p:sldId id="279" r:id="rId12"/>
    <p:sldId id="280" r:id="rId13"/>
    <p:sldId id="281" r:id="rId14"/>
    <p:sldId id="282" r:id="rId15"/>
    <p:sldId id="283" r:id="rId16"/>
    <p:sldId id="284" r:id="rId17"/>
    <p:sldId id="285" r:id="rId18"/>
    <p:sldId id="286" r:id="rId19"/>
    <p:sldId id="287" r:id="rId20"/>
    <p:sldId id="288" r:id="rId21"/>
    <p:sldId id="270" r:id="rId22"/>
  </p:sldIdLst>
  <p:sldSz cx="9144000" cy="6858000" type="screen4x3"/>
  <p:notesSz cx="9144000" cy="6858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7715250" y="142875"/>
            <a:ext cx="1244600" cy="1244600"/>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txBox="1"/>
          <p:nvPr/>
        </p:nvSpPr>
        <p:spPr>
          <a:xfrm>
            <a:off x="2468880" y="2098419"/>
            <a:ext cx="4000426" cy="533717"/>
          </a:xfrm>
          <a:prstGeom prst="rect">
            <a:avLst/>
          </a:prstGeom>
        </p:spPr>
        <p:txBody>
          <a:bodyPr wrap="square" lIns="0" tIns="0" rIns="0" bIns="0" rtlCol="0">
            <a:noAutofit/>
          </a:bodyPr>
          <a:lstStyle/>
          <a:p>
            <a:pPr marL="12700">
              <a:lnSpc>
                <a:spcPts val="4200"/>
              </a:lnSpc>
              <a:spcBef>
                <a:spcPts val="210"/>
              </a:spcBef>
            </a:pPr>
            <a:r>
              <a:rPr sz="4000" b="1" spc="-94" dirty="0" err="1" smtClean="0">
                <a:solidFill>
                  <a:srgbClr val="FF0000"/>
                </a:solidFill>
                <a:latin typeface="Cambria"/>
                <a:cs typeface="Cambria"/>
              </a:rPr>
              <a:t>P</a:t>
            </a:r>
            <a:r>
              <a:rPr sz="4000" b="1" spc="0" dirty="0" err="1" smtClean="0">
                <a:solidFill>
                  <a:srgbClr val="FF0000"/>
                </a:solidFill>
                <a:latin typeface="Cambria"/>
                <a:cs typeface="Cambria"/>
              </a:rPr>
              <a:t>er</a:t>
            </a:r>
            <a:r>
              <a:rPr sz="4000" b="1" spc="-75" dirty="0" err="1" smtClean="0">
                <a:solidFill>
                  <a:srgbClr val="FF0000"/>
                </a:solidFill>
                <a:latin typeface="Cambria"/>
                <a:cs typeface="Cambria"/>
              </a:rPr>
              <a:t>t</a:t>
            </a:r>
            <a:r>
              <a:rPr sz="4000" b="1" spc="0" dirty="0" err="1" smtClean="0">
                <a:solidFill>
                  <a:srgbClr val="FF0000"/>
                </a:solidFill>
                <a:latin typeface="Cambria"/>
                <a:cs typeface="Cambria"/>
              </a:rPr>
              <a:t>em</a:t>
            </a:r>
            <a:r>
              <a:rPr sz="4000" b="1" spc="-14" dirty="0" err="1" smtClean="0">
                <a:solidFill>
                  <a:srgbClr val="FF0000"/>
                </a:solidFill>
                <a:latin typeface="Cambria"/>
                <a:cs typeface="Cambria"/>
              </a:rPr>
              <a:t>u</a:t>
            </a:r>
            <a:r>
              <a:rPr sz="4000" b="1" spc="0" dirty="0" err="1" smtClean="0">
                <a:solidFill>
                  <a:srgbClr val="FF0000"/>
                </a:solidFill>
                <a:latin typeface="Cambria"/>
                <a:cs typeface="Cambria"/>
              </a:rPr>
              <a:t>an</a:t>
            </a:r>
            <a:r>
              <a:rPr sz="4000" b="1" spc="29" dirty="0" smtClean="0">
                <a:solidFill>
                  <a:srgbClr val="FF0000"/>
                </a:solidFill>
                <a:latin typeface="Cambria"/>
                <a:cs typeface="Cambria"/>
              </a:rPr>
              <a:t> </a:t>
            </a:r>
            <a:r>
              <a:rPr sz="4000" b="1" dirty="0">
                <a:solidFill>
                  <a:srgbClr val="FF0000"/>
                </a:solidFill>
                <a:latin typeface="Cambria"/>
                <a:cs typeface="Cambria"/>
              </a:rPr>
              <a:t>7</a:t>
            </a:r>
            <a:r>
              <a:rPr sz="4000" b="1" spc="0" dirty="0" smtClean="0">
                <a:solidFill>
                  <a:srgbClr val="FF0000"/>
                </a:solidFill>
                <a:latin typeface="Cambria"/>
                <a:cs typeface="Cambria"/>
              </a:rPr>
              <a:t> &amp;</a:t>
            </a:r>
            <a:r>
              <a:rPr sz="4000" b="1" spc="-9" dirty="0" smtClean="0">
                <a:solidFill>
                  <a:srgbClr val="FF0000"/>
                </a:solidFill>
                <a:latin typeface="Cambria"/>
                <a:cs typeface="Cambria"/>
              </a:rPr>
              <a:t> 8</a:t>
            </a:r>
            <a:endParaRPr sz="4000" dirty="0">
              <a:latin typeface="Cambria"/>
              <a:cs typeface="Cambria"/>
            </a:endParaRPr>
          </a:p>
        </p:txBody>
      </p:sp>
      <p:sp>
        <p:nvSpPr>
          <p:cNvPr id="9" name="object 9"/>
          <p:cNvSpPr txBox="1"/>
          <p:nvPr/>
        </p:nvSpPr>
        <p:spPr>
          <a:xfrm>
            <a:off x="476884" y="3318258"/>
            <a:ext cx="1614666" cy="533400"/>
          </a:xfrm>
          <a:prstGeom prst="rect">
            <a:avLst/>
          </a:prstGeom>
        </p:spPr>
        <p:txBody>
          <a:bodyPr wrap="square" lIns="0" tIns="0" rIns="0" bIns="0" rtlCol="0">
            <a:noAutofit/>
          </a:bodyPr>
          <a:lstStyle/>
          <a:p>
            <a:pPr marL="12700">
              <a:lnSpc>
                <a:spcPts val="4200"/>
              </a:lnSpc>
              <a:spcBef>
                <a:spcPts val="210"/>
              </a:spcBef>
            </a:pPr>
            <a:endParaRPr sz="4000" dirty="0">
              <a:latin typeface="Cambria"/>
              <a:cs typeface="Cambria"/>
            </a:endParaRPr>
          </a:p>
        </p:txBody>
      </p:sp>
      <p:sp>
        <p:nvSpPr>
          <p:cNvPr id="5" name="object 5"/>
          <p:cNvSpPr txBox="1"/>
          <p:nvPr/>
        </p:nvSpPr>
        <p:spPr>
          <a:xfrm>
            <a:off x="6633209" y="5384483"/>
            <a:ext cx="2337580" cy="330517"/>
          </a:xfrm>
          <a:prstGeom prst="rect">
            <a:avLst/>
          </a:prstGeom>
        </p:spPr>
        <p:txBody>
          <a:bodyPr wrap="square" lIns="0" tIns="0" rIns="0" bIns="0" rtlCol="0">
            <a:noAutofit/>
          </a:bodyPr>
          <a:lstStyle/>
          <a:p>
            <a:pPr marL="12700">
              <a:lnSpc>
                <a:spcPts val="2555"/>
              </a:lnSpc>
              <a:spcBef>
                <a:spcPts val="127"/>
              </a:spcBef>
            </a:pPr>
            <a:r>
              <a:rPr sz="2400" b="1" spc="0" dirty="0" smtClean="0">
                <a:solidFill>
                  <a:srgbClr val="FF0000"/>
                </a:solidFill>
                <a:latin typeface="Arial"/>
                <a:cs typeface="Arial"/>
              </a:rPr>
              <a:t>S</a:t>
            </a:r>
            <a:r>
              <a:rPr sz="2400" b="1" spc="-9" dirty="0" smtClean="0">
                <a:solidFill>
                  <a:srgbClr val="FF0000"/>
                </a:solidFill>
                <a:latin typeface="Arial"/>
                <a:cs typeface="Arial"/>
              </a:rPr>
              <a:t>u</a:t>
            </a:r>
            <a:r>
              <a:rPr sz="2400" b="1" spc="0" dirty="0" smtClean="0">
                <a:solidFill>
                  <a:srgbClr val="FF0000"/>
                </a:solidFill>
                <a:latin typeface="Arial"/>
                <a:cs typeface="Arial"/>
              </a:rPr>
              <a:t>s</a:t>
            </a:r>
            <a:r>
              <a:rPr sz="2400" b="1" spc="4" dirty="0" smtClean="0">
                <a:solidFill>
                  <a:srgbClr val="FF0000"/>
                </a:solidFill>
                <a:latin typeface="Arial"/>
                <a:cs typeface="Arial"/>
              </a:rPr>
              <a:t>a</a:t>
            </a:r>
            <a:r>
              <a:rPr sz="2400" b="1" spc="-4" dirty="0" smtClean="0">
                <a:solidFill>
                  <a:srgbClr val="FF0000"/>
                </a:solidFill>
                <a:latin typeface="Arial"/>
                <a:cs typeface="Arial"/>
              </a:rPr>
              <a:t>n</a:t>
            </a:r>
            <a:r>
              <a:rPr sz="2400" b="1" spc="0" dirty="0" smtClean="0">
                <a:solidFill>
                  <a:srgbClr val="FF0000"/>
                </a:solidFill>
                <a:latin typeface="Arial"/>
                <a:cs typeface="Arial"/>
              </a:rPr>
              <a:t>t</a:t>
            </a:r>
            <a:r>
              <a:rPr sz="2400" b="1" spc="-4" dirty="0" smtClean="0">
                <a:solidFill>
                  <a:srgbClr val="FF0000"/>
                </a:solidFill>
                <a:latin typeface="Arial"/>
                <a:cs typeface="Arial"/>
              </a:rPr>
              <a:t>i,</a:t>
            </a:r>
            <a:r>
              <a:rPr sz="2400" b="1" spc="0" dirty="0" smtClean="0">
                <a:solidFill>
                  <a:srgbClr val="FF0000"/>
                </a:solidFill>
                <a:latin typeface="Arial"/>
                <a:cs typeface="Arial"/>
              </a:rPr>
              <a:t>SE</a:t>
            </a:r>
            <a:r>
              <a:rPr sz="2400" b="1" spc="-9" dirty="0" smtClean="0">
                <a:solidFill>
                  <a:srgbClr val="FF0000"/>
                </a:solidFill>
                <a:latin typeface="Arial"/>
                <a:cs typeface="Arial"/>
              </a:rPr>
              <a:t>.</a:t>
            </a:r>
            <a:r>
              <a:rPr sz="2400" b="1" spc="-4" dirty="0" smtClean="0">
                <a:solidFill>
                  <a:srgbClr val="FF0000"/>
                </a:solidFill>
                <a:latin typeface="Arial"/>
                <a:cs typeface="Arial"/>
              </a:rPr>
              <a:t>,</a:t>
            </a:r>
            <a:r>
              <a:rPr sz="2400" b="1" spc="0" dirty="0" smtClean="0">
                <a:solidFill>
                  <a:srgbClr val="FF0000"/>
                </a:solidFill>
                <a:latin typeface="Arial"/>
                <a:cs typeface="Arial"/>
              </a:rPr>
              <a:t>MM</a:t>
            </a:r>
            <a:endParaRPr sz="2400" dirty="0">
              <a:latin typeface="Arial"/>
              <a:cs typeface="Arial"/>
            </a:endParaRPr>
          </a:p>
        </p:txBody>
      </p:sp>
      <p:sp>
        <p:nvSpPr>
          <p:cNvPr id="4" name="object 4"/>
          <p:cNvSpPr txBox="1"/>
          <p:nvPr/>
        </p:nvSpPr>
        <p:spPr>
          <a:xfrm>
            <a:off x="3865245" y="6433502"/>
            <a:ext cx="826016"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M</a:t>
            </a:r>
            <a:r>
              <a:rPr sz="1800" spc="0" baseline="2275" dirty="0" smtClean="0">
                <a:solidFill>
                  <a:srgbClr val="888888"/>
                </a:solidFill>
                <a:latin typeface="Calibri"/>
                <a:cs typeface="Calibri"/>
              </a:rPr>
              <a:t>.</a:t>
            </a:r>
            <a:r>
              <a:rPr sz="1800" spc="-25" baseline="2275" dirty="0" smtClean="0">
                <a:solidFill>
                  <a:srgbClr val="888888"/>
                </a:solidFill>
                <a:latin typeface="Calibri"/>
                <a:cs typeface="Calibri"/>
              </a:rPr>
              <a:t>K</a:t>
            </a:r>
            <a:r>
              <a:rPr sz="1800" spc="0" baseline="2275" dirty="0" smtClean="0">
                <a:solidFill>
                  <a:srgbClr val="888888"/>
                </a:solidFill>
                <a:latin typeface="Calibri"/>
                <a:cs typeface="Calibri"/>
              </a:rPr>
              <a:t>e</a:t>
            </a:r>
            <a:r>
              <a:rPr sz="1800" spc="9" baseline="2275" dirty="0" smtClean="0">
                <a:solidFill>
                  <a:srgbClr val="888888"/>
                </a:solidFill>
                <a:latin typeface="Calibri"/>
                <a:cs typeface="Calibri"/>
              </a:rPr>
              <a:t>u</a:t>
            </a:r>
            <a:r>
              <a:rPr sz="1800" spc="4" baseline="2275" dirty="0" smtClean="0">
                <a:solidFill>
                  <a:srgbClr val="888888"/>
                </a:solidFill>
                <a:latin typeface="Calibri"/>
                <a:cs typeface="Calibri"/>
              </a:rPr>
              <a:t>a</a:t>
            </a:r>
            <a:r>
              <a:rPr sz="1800" spc="9" baseline="2275" dirty="0" smtClean="0">
                <a:solidFill>
                  <a:srgbClr val="888888"/>
                </a:solidFill>
                <a:latin typeface="Calibri"/>
                <a:cs typeface="Calibri"/>
              </a:rPr>
              <a:t>n</a:t>
            </a:r>
            <a:r>
              <a:rPr sz="1800" spc="-25" baseline="2275" dirty="0" smtClean="0">
                <a:solidFill>
                  <a:srgbClr val="888888"/>
                </a:solidFill>
                <a:latin typeface="Calibri"/>
                <a:cs typeface="Calibri"/>
              </a:rPr>
              <a:t>g</a:t>
            </a:r>
            <a:r>
              <a:rPr sz="1800" spc="4" baseline="2275" dirty="0" smtClean="0">
                <a:solidFill>
                  <a:srgbClr val="888888"/>
                </a:solidFill>
                <a:latin typeface="Calibri"/>
                <a:cs typeface="Calibri"/>
              </a:rPr>
              <a:t>a</a:t>
            </a:r>
            <a:r>
              <a:rPr sz="1800" spc="0" baseline="2275" dirty="0" smtClean="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65252"/>
            <a:ext cx="775640" cy="177800"/>
          </a:xfrm>
          <a:prstGeom prst="rect">
            <a:avLst/>
          </a:prstGeom>
        </p:spPr>
        <p:txBody>
          <a:bodyPr wrap="square" lIns="0" tIns="0" rIns="0" bIns="0" rtlCol="0">
            <a:noAutofit/>
          </a:bodyPr>
          <a:lstStyle/>
          <a:p>
            <a:pPr marL="12700">
              <a:lnSpc>
                <a:spcPts val="1320"/>
              </a:lnSpc>
              <a:spcBef>
                <a:spcPts val="66"/>
              </a:spcBef>
            </a:pPr>
            <a:r>
              <a:rPr sz="1800" spc="-9" baseline="2275" dirty="0" smtClean="0">
                <a:solidFill>
                  <a:srgbClr val="888888"/>
                </a:solidFill>
                <a:latin typeface="Calibri"/>
                <a:cs typeface="Calibri"/>
              </a:rPr>
              <a:t>13</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08</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202</a:t>
            </a:r>
            <a:r>
              <a:rPr sz="1800" spc="0" baseline="2275" dirty="0" smtClean="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65252"/>
            <a:ext cx="125501" cy="177800"/>
          </a:xfrm>
          <a:prstGeom prst="rect">
            <a:avLst/>
          </a:prstGeom>
        </p:spPr>
        <p:txBody>
          <a:bodyPr wrap="square" lIns="0" tIns="0" rIns="0" bIns="0" rtlCol="0">
            <a:noAutofit/>
          </a:bodyPr>
          <a:lstStyle/>
          <a:p>
            <a:pPr marL="12700">
              <a:lnSpc>
                <a:spcPts val="1320"/>
              </a:lnSpc>
              <a:spcBef>
                <a:spcPts val="66"/>
              </a:spcBef>
            </a:pPr>
            <a:r>
              <a:rPr sz="1800" spc="0" baseline="2275" dirty="0" smtClean="0">
                <a:solidFill>
                  <a:srgbClr val="888888"/>
                </a:solidFill>
                <a:latin typeface="Calibri"/>
                <a:cs typeface="Calibri"/>
              </a:rPr>
              <a:t>1</a:t>
            </a:r>
            <a:endParaRPr sz="1200">
              <a:latin typeface="Calibri"/>
              <a:cs typeface="Calibri"/>
            </a:endParaRPr>
          </a:p>
        </p:txBody>
      </p:sp>
      <p:sp>
        <p:nvSpPr>
          <p:cNvPr id="13" name="TextBox 12"/>
          <p:cNvSpPr txBox="1"/>
          <p:nvPr/>
        </p:nvSpPr>
        <p:spPr>
          <a:xfrm>
            <a:off x="924077" y="3124200"/>
            <a:ext cx="7710424" cy="1569660"/>
          </a:xfrm>
          <a:prstGeom prst="rect">
            <a:avLst/>
          </a:prstGeom>
          <a:noFill/>
        </p:spPr>
        <p:txBody>
          <a:bodyPr wrap="square" rtlCol="0">
            <a:spAutoFit/>
          </a:bodyPr>
          <a:lstStyle/>
          <a:p>
            <a:pPr algn="ctr"/>
            <a:r>
              <a:rPr lang="id-ID" sz="4800" b="1" dirty="0" smtClean="0">
                <a:solidFill>
                  <a:srgbClr val="FF0000"/>
                </a:solidFill>
              </a:rPr>
              <a:t>PASAR DAN INSTITUSI KEUANGAN (Part 2)</a:t>
            </a:r>
            <a:endParaRPr lang="id-ID" sz="48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1"/>
            <a:ext cx="8145458" cy="733679"/>
          </a:xfrm>
          <a:prstGeom prst="rect">
            <a:avLst/>
          </a:prstGeom>
        </p:spPr>
        <p:txBody>
          <a:bodyPr wrap="square" lIns="0" tIns="0" rIns="0" bIns="0" rtlCol="0">
            <a:noAutofit/>
          </a:bodyPr>
          <a:lstStyle/>
          <a:p>
            <a:pPr marL="12700" marR="49133" algn="ctr">
              <a:lnSpc>
                <a:spcPts val="4175"/>
              </a:lnSpc>
              <a:spcBef>
                <a:spcPts val="208"/>
              </a:spcBef>
            </a:pPr>
            <a:r>
              <a:rPr lang="id-ID" sz="6000" b="1" dirty="0" smtClean="0">
                <a:solidFill>
                  <a:srgbClr val="FF0000"/>
                </a:solidFill>
                <a:cs typeface="Calibri"/>
              </a:rPr>
              <a:t>PASAR</a:t>
            </a:r>
            <a:r>
              <a:rPr lang="id-ID" sz="6000" dirty="0" smtClean="0">
                <a:cs typeface="Calibri"/>
              </a:rPr>
              <a:t> </a:t>
            </a:r>
            <a:r>
              <a:rPr sz="6000" b="1" spc="0" dirty="0" smtClean="0">
                <a:solidFill>
                  <a:srgbClr val="FF0000"/>
                </a:solidFill>
                <a:latin typeface="Calibri"/>
                <a:cs typeface="Calibri"/>
              </a:rPr>
              <a:t>MODAL KETIGA</a:t>
            </a:r>
            <a:endParaRPr sz="6000" dirty="0">
              <a:latin typeface="Calibri"/>
              <a:cs typeface="Calibri"/>
            </a:endParaRPr>
          </a:p>
        </p:txBody>
      </p:sp>
      <p:sp>
        <p:nvSpPr>
          <p:cNvPr id="9" name="object 9"/>
          <p:cNvSpPr txBox="1"/>
          <p:nvPr/>
        </p:nvSpPr>
        <p:spPr>
          <a:xfrm>
            <a:off x="536257" y="1219200"/>
            <a:ext cx="8101737" cy="4724400"/>
          </a:xfrm>
          <a:prstGeom prst="rect">
            <a:avLst/>
          </a:prstGeom>
        </p:spPr>
        <p:txBody>
          <a:bodyPr wrap="square" lIns="0" tIns="0" rIns="0" bIns="0" rtlCol="0">
            <a:noAutofit/>
          </a:bodyPr>
          <a:lstStyle/>
          <a:p>
            <a:pPr marL="12700" marR="6213" algn="just">
              <a:lnSpc>
                <a:spcPts val="1960"/>
              </a:lnSpc>
              <a:spcBef>
                <a:spcPts val="98"/>
              </a:spcBef>
            </a:pPr>
            <a:r>
              <a:rPr lang="id-ID" sz="2400" dirty="0" smtClean="0">
                <a:latin typeface="Cambria"/>
                <a:cs typeface="Cambria"/>
              </a:rPr>
              <a:t>Mekanisme</a:t>
            </a:r>
            <a:r>
              <a:rPr lang="x-none" sz="2400" smtClean="0">
                <a:latin typeface="Cambria"/>
                <a:cs typeface="Cambria"/>
              </a:rPr>
              <a:t> Perdagangan Pasar Ketiga</a:t>
            </a:r>
          </a:p>
          <a:p>
            <a:pPr marL="12700" marR="6213" algn="just">
              <a:lnSpc>
                <a:spcPts val="1960"/>
              </a:lnSpc>
              <a:spcBef>
                <a:spcPts val="98"/>
              </a:spcBef>
            </a:pPr>
            <a:endParaRPr lang="x-none" sz="2400" smtClean="0">
              <a:latin typeface="Cambria"/>
              <a:cs typeface="Cambria"/>
            </a:endParaRPr>
          </a:p>
          <a:p>
            <a:pPr marL="12700" marR="6213" algn="just">
              <a:lnSpc>
                <a:spcPts val="1960"/>
              </a:lnSpc>
              <a:spcBef>
                <a:spcPts val="98"/>
              </a:spcBef>
            </a:pPr>
            <a:r>
              <a:rPr sz="2400" dirty="0" smtClean="0">
                <a:latin typeface="Cambria"/>
                <a:cs typeface="Cambria"/>
              </a:rPr>
              <a:t>  </a:t>
            </a:r>
            <a:endParaRPr lang="x-none" sz="2400" smtClean="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smtClean="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M</a:t>
            </a:r>
            <a:r>
              <a:rPr sz="1800" spc="0" baseline="2275" dirty="0" smtClean="0">
                <a:solidFill>
                  <a:srgbClr val="888888"/>
                </a:solidFill>
                <a:latin typeface="Calibri"/>
                <a:cs typeface="Calibri"/>
              </a:rPr>
              <a:t>.</a:t>
            </a:r>
            <a:r>
              <a:rPr sz="1800" spc="4" baseline="2275" dirty="0" smtClean="0">
                <a:solidFill>
                  <a:srgbClr val="888888"/>
                </a:solidFill>
                <a:latin typeface="Calibri"/>
                <a:cs typeface="Calibri"/>
              </a:rPr>
              <a:t> </a:t>
            </a:r>
            <a:r>
              <a:rPr sz="1800" spc="-25" baseline="2275" dirty="0" smtClean="0">
                <a:solidFill>
                  <a:srgbClr val="888888"/>
                </a:solidFill>
                <a:latin typeface="Calibri"/>
                <a:cs typeface="Calibri"/>
              </a:rPr>
              <a:t>K</a:t>
            </a:r>
            <a:r>
              <a:rPr sz="1800" spc="0" baseline="2275" dirty="0" smtClean="0">
                <a:solidFill>
                  <a:srgbClr val="888888"/>
                </a:solidFill>
                <a:latin typeface="Calibri"/>
                <a:cs typeface="Calibri"/>
              </a:rPr>
              <a:t>e</a:t>
            </a:r>
            <a:r>
              <a:rPr sz="1800" spc="9" baseline="2275" dirty="0" smtClean="0">
                <a:solidFill>
                  <a:srgbClr val="888888"/>
                </a:solidFill>
                <a:latin typeface="Calibri"/>
                <a:cs typeface="Calibri"/>
              </a:rPr>
              <a:t>u</a:t>
            </a:r>
            <a:r>
              <a:rPr sz="1800" spc="4" baseline="2275" dirty="0" smtClean="0">
                <a:solidFill>
                  <a:srgbClr val="888888"/>
                </a:solidFill>
                <a:latin typeface="Calibri"/>
                <a:cs typeface="Calibri"/>
              </a:rPr>
              <a:t>a</a:t>
            </a:r>
            <a:r>
              <a:rPr sz="1800" spc="9" baseline="2275" dirty="0" smtClean="0">
                <a:solidFill>
                  <a:srgbClr val="888888"/>
                </a:solidFill>
                <a:latin typeface="Calibri"/>
                <a:cs typeface="Calibri"/>
              </a:rPr>
              <a:t>n</a:t>
            </a:r>
            <a:r>
              <a:rPr sz="1800" spc="-25" baseline="2275" dirty="0" smtClean="0">
                <a:solidFill>
                  <a:srgbClr val="888888"/>
                </a:solidFill>
                <a:latin typeface="Calibri"/>
                <a:cs typeface="Calibri"/>
              </a:rPr>
              <a:t>g</a:t>
            </a:r>
            <a:r>
              <a:rPr sz="1800" spc="4" baseline="2275" dirty="0" smtClean="0">
                <a:solidFill>
                  <a:srgbClr val="888888"/>
                </a:solidFill>
                <a:latin typeface="Calibri"/>
                <a:cs typeface="Calibri"/>
              </a:rPr>
              <a:t>a</a:t>
            </a:r>
            <a:r>
              <a:rPr sz="1800" spc="0" baseline="2275" dirty="0" smtClean="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smtClean="0">
                <a:solidFill>
                  <a:srgbClr val="888888"/>
                </a:solidFill>
                <a:latin typeface="Calibri"/>
                <a:cs typeface="Calibri"/>
              </a:rPr>
              <a:t>13</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08</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202</a:t>
            </a:r>
            <a:r>
              <a:rPr sz="1800" spc="0" baseline="2275" dirty="0" smtClean="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49377"/>
            <a:ext cx="254000" cy="193675"/>
          </a:xfrm>
          <a:prstGeom prst="rect">
            <a:avLst/>
          </a:prstGeom>
        </p:spPr>
        <p:txBody>
          <a:bodyPr wrap="square" lIns="0" tIns="0" rIns="0" bIns="0" rtlCol="0">
            <a:noAutofit/>
          </a:bodyPr>
          <a:lstStyle/>
          <a:p>
            <a:pPr marL="12700">
              <a:lnSpc>
                <a:spcPts val="1320"/>
              </a:lnSpc>
              <a:spcBef>
                <a:spcPts val="66"/>
              </a:spcBef>
            </a:pPr>
            <a:r>
              <a:rPr sz="1200" dirty="0" smtClean="0">
                <a:latin typeface="Calibri"/>
                <a:cs typeface="Calibri"/>
              </a:rPr>
              <a:t>10</a:t>
            </a:r>
            <a:endParaRPr sz="1200" dirty="0">
              <a:latin typeface="Calibri"/>
              <a:cs typeface="Calibri"/>
            </a:endParaRPr>
          </a:p>
        </p:txBody>
      </p:sp>
      <p:pic>
        <p:nvPicPr>
          <p:cNvPr id="7" name="Picture 6"/>
          <p:cNvPicPr/>
          <p:nvPr/>
        </p:nvPicPr>
        <p:blipFill rotWithShape="1">
          <a:blip r:embed="rId2"/>
          <a:srcRect l="21123" t="47634" r="46943" b="23076"/>
          <a:stretch/>
        </p:blipFill>
        <p:spPr bwMode="auto">
          <a:xfrm>
            <a:off x="924077" y="1752600"/>
            <a:ext cx="7153123" cy="4191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6879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2"/>
            <a:ext cx="8145458" cy="650170"/>
          </a:xfrm>
          <a:prstGeom prst="rect">
            <a:avLst/>
          </a:prstGeom>
        </p:spPr>
        <p:txBody>
          <a:bodyPr wrap="square" lIns="0" tIns="0" rIns="0" bIns="0" rtlCol="0">
            <a:noAutofit/>
          </a:bodyPr>
          <a:lstStyle/>
          <a:p>
            <a:pPr marL="12700" marR="49133" algn="ctr">
              <a:lnSpc>
                <a:spcPts val="4175"/>
              </a:lnSpc>
              <a:spcBef>
                <a:spcPts val="208"/>
              </a:spcBef>
            </a:pPr>
            <a:r>
              <a:rPr sz="5400" b="1" baseline="3413" dirty="0" err="1" smtClean="0">
                <a:solidFill>
                  <a:srgbClr val="FF0000"/>
                </a:solidFill>
                <a:latin typeface="Calibri"/>
                <a:cs typeface="Calibri"/>
              </a:rPr>
              <a:t>Pasar</a:t>
            </a:r>
            <a:r>
              <a:rPr sz="5400" b="1" baseline="3413" dirty="0" smtClean="0">
                <a:solidFill>
                  <a:srgbClr val="FF0000"/>
                </a:solidFill>
                <a:latin typeface="Calibri"/>
                <a:cs typeface="Calibri"/>
              </a:rPr>
              <a:t> </a:t>
            </a:r>
            <a:r>
              <a:rPr sz="5400" b="1" baseline="3413" dirty="0" err="1" smtClean="0">
                <a:solidFill>
                  <a:srgbClr val="FF0000"/>
                </a:solidFill>
                <a:latin typeface="Calibri"/>
                <a:cs typeface="Calibri"/>
              </a:rPr>
              <a:t>Ketiga</a:t>
            </a:r>
            <a:r>
              <a:rPr sz="5400" b="1" baseline="3413" dirty="0" smtClean="0">
                <a:solidFill>
                  <a:srgbClr val="FF0000"/>
                </a:solidFill>
                <a:latin typeface="Calibri"/>
                <a:cs typeface="Calibri"/>
              </a:rPr>
              <a:t> (</a:t>
            </a:r>
            <a:r>
              <a:rPr sz="5400" b="1" i="1" baseline="3413" dirty="0" smtClean="0">
                <a:solidFill>
                  <a:srgbClr val="FF0000"/>
                </a:solidFill>
                <a:latin typeface="Calibri"/>
                <a:cs typeface="Calibri"/>
              </a:rPr>
              <a:t>Over The Counter Market</a:t>
            </a:r>
            <a:r>
              <a:rPr sz="5400" b="1" baseline="3413" dirty="0" smtClean="0">
                <a:solidFill>
                  <a:srgbClr val="FF0000"/>
                </a:solidFill>
                <a:latin typeface="Calibri"/>
                <a:cs typeface="Calibri"/>
              </a:rPr>
              <a:t>)</a:t>
            </a:r>
            <a:endParaRPr sz="6000" dirty="0">
              <a:latin typeface="Calibri"/>
              <a:cs typeface="Calibri"/>
            </a:endParaRPr>
          </a:p>
        </p:txBody>
      </p:sp>
      <p:sp>
        <p:nvSpPr>
          <p:cNvPr id="9" name="object 9"/>
          <p:cNvSpPr txBox="1"/>
          <p:nvPr/>
        </p:nvSpPr>
        <p:spPr>
          <a:xfrm>
            <a:off x="536257" y="1981200"/>
            <a:ext cx="8101737" cy="3962400"/>
          </a:xfrm>
          <a:prstGeom prst="rect">
            <a:avLst/>
          </a:prstGeom>
        </p:spPr>
        <p:txBody>
          <a:bodyPr wrap="square" lIns="0" tIns="0" rIns="0" bIns="0" rtlCol="0">
            <a:noAutofit/>
          </a:bodyPr>
          <a:lstStyle/>
          <a:p>
            <a:pPr marL="12700" marR="6213" algn="just">
              <a:lnSpc>
                <a:spcPts val="1960"/>
              </a:lnSpc>
              <a:spcBef>
                <a:spcPts val="98"/>
              </a:spcBef>
            </a:pPr>
            <a:r>
              <a:rPr lang="x-none" sz="2400" smtClean="0">
                <a:latin typeface="Cambria"/>
                <a:cs typeface="Cambria"/>
              </a:rPr>
              <a:t> </a:t>
            </a:r>
          </a:p>
          <a:p>
            <a:pPr marL="12700" marR="6213" algn="just">
              <a:lnSpc>
                <a:spcPts val="1960"/>
              </a:lnSpc>
              <a:spcBef>
                <a:spcPts val="98"/>
              </a:spcBef>
            </a:pPr>
            <a:r>
              <a:rPr sz="2400" dirty="0" smtClean="0">
                <a:latin typeface="Cambria"/>
                <a:cs typeface="Cambria"/>
              </a:rPr>
              <a:t>  </a:t>
            </a:r>
            <a:endParaRPr lang="x-none" sz="2400" smtClean="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smtClean="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M</a:t>
            </a:r>
            <a:r>
              <a:rPr sz="1800" spc="0" baseline="2275" dirty="0" smtClean="0">
                <a:solidFill>
                  <a:srgbClr val="888888"/>
                </a:solidFill>
                <a:latin typeface="Calibri"/>
                <a:cs typeface="Calibri"/>
              </a:rPr>
              <a:t>.</a:t>
            </a:r>
            <a:r>
              <a:rPr sz="1800" spc="4" baseline="2275" dirty="0" smtClean="0">
                <a:solidFill>
                  <a:srgbClr val="888888"/>
                </a:solidFill>
                <a:latin typeface="Calibri"/>
                <a:cs typeface="Calibri"/>
              </a:rPr>
              <a:t> </a:t>
            </a:r>
            <a:r>
              <a:rPr sz="1800" spc="-25" baseline="2275" dirty="0" smtClean="0">
                <a:solidFill>
                  <a:srgbClr val="888888"/>
                </a:solidFill>
                <a:latin typeface="Calibri"/>
                <a:cs typeface="Calibri"/>
              </a:rPr>
              <a:t>K</a:t>
            </a:r>
            <a:r>
              <a:rPr sz="1800" spc="0" baseline="2275" dirty="0" smtClean="0">
                <a:solidFill>
                  <a:srgbClr val="888888"/>
                </a:solidFill>
                <a:latin typeface="Calibri"/>
                <a:cs typeface="Calibri"/>
              </a:rPr>
              <a:t>e</a:t>
            </a:r>
            <a:r>
              <a:rPr sz="1800" spc="9" baseline="2275" dirty="0" smtClean="0">
                <a:solidFill>
                  <a:srgbClr val="888888"/>
                </a:solidFill>
                <a:latin typeface="Calibri"/>
                <a:cs typeface="Calibri"/>
              </a:rPr>
              <a:t>u</a:t>
            </a:r>
            <a:r>
              <a:rPr sz="1800" spc="4" baseline="2275" dirty="0" smtClean="0">
                <a:solidFill>
                  <a:srgbClr val="888888"/>
                </a:solidFill>
                <a:latin typeface="Calibri"/>
                <a:cs typeface="Calibri"/>
              </a:rPr>
              <a:t>a</a:t>
            </a:r>
            <a:r>
              <a:rPr sz="1800" spc="9" baseline="2275" dirty="0" smtClean="0">
                <a:solidFill>
                  <a:srgbClr val="888888"/>
                </a:solidFill>
                <a:latin typeface="Calibri"/>
                <a:cs typeface="Calibri"/>
              </a:rPr>
              <a:t>n</a:t>
            </a:r>
            <a:r>
              <a:rPr sz="1800" spc="-25" baseline="2275" dirty="0" smtClean="0">
                <a:solidFill>
                  <a:srgbClr val="888888"/>
                </a:solidFill>
                <a:latin typeface="Calibri"/>
                <a:cs typeface="Calibri"/>
              </a:rPr>
              <a:t>g</a:t>
            </a:r>
            <a:r>
              <a:rPr sz="1800" spc="4" baseline="2275" dirty="0" smtClean="0">
                <a:solidFill>
                  <a:srgbClr val="888888"/>
                </a:solidFill>
                <a:latin typeface="Calibri"/>
                <a:cs typeface="Calibri"/>
              </a:rPr>
              <a:t>a</a:t>
            </a:r>
            <a:r>
              <a:rPr sz="1800" spc="0" baseline="2275" dirty="0" smtClean="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smtClean="0">
                <a:solidFill>
                  <a:srgbClr val="888888"/>
                </a:solidFill>
                <a:latin typeface="Calibri"/>
                <a:cs typeface="Calibri"/>
              </a:rPr>
              <a:t>13</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08</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202</a:t>
            </a:r>
            <a:r>
              <a:rPr sz="1800" spc="0" baseline="2275" dirty="0" smtClean="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49377"/>
            <a:ext cx="254000" cy="193675"/>
          </a:xfrm>
          <a:prstGeom prst="rect">
            <a:avLst/>
          </a:prstGeom>
        </p:spPr>
        <p:txBody>
          <a:bodyPr wrap="square" lIns="0" tIns="0" rIns="0" bIns="0" rtlCol="0">
            <a:noAutofit/>
          </a:bodyPr>
          <a:lstStyle/>
          <a:p>
            <a:pPr marL="12700">
              <a:lnSpc>
                <a:spcPts val="1320"/>
              </a:lnSpc>
              <a:spcBef>
                <a:spcPts val="66"/>
              </a:spcBef>
            </a:pPr>
            <a:r>
              <a:rPr sz="1200" dirty="0" smtClean="0">
                <a:latin typeface="Calibri"/>
                <a:cs typeface="Calibri"/>
              </a:rPr>
              <a:t>11</a:t>
            </a:r>
            <a:endParaRPr sz="1200" dirty="0">
              <a:latin typeface="Calibri"/>
              <a:cs typeface="Calibri"/>
            </a:endParaRPr>
          </a:p>
        </p:txBody>
      </p:sp>
      <p:sp>
        <p:nvSpPr>
          <p:cNvPr id="8" name="object 9"/>
          <p:cNvSpPr txBox="1"/>
          <p:nvPr/>
        </p:nvSpPr>
        <p:spPr>
          <a:xfrm>
            <a:off x="688657" y="1059492"/>
            <a:ext cx="8101737" cy="5036508"/>
          </a:xfrm>
          <a:prstGeom prst="rect">
            <a:avLst/>
          </a:prstGeom>
        </p:spPr>
        <p:txBody>
          <a:bodyPr wrap="square" lIns="0" tIns="0" rIns="0" bIns="0" rtlCol="0">
            <a:noAutofit/>
          </a:bodyPr>
          <a:lstStyle/>
          <a:p>
            <a:pPr marL="355600" marR="6213" indent="-342900" algn="just">
              <a:lnSpc>
                <a:spcPts val="1960"/>
              </a:lnSpc>
              <a:spcBef>
                <a:spcPts val="98"/>
              </a:spcBef>
              <a:buFont typeface="Arial" panose="020B0604020202020204" pitchFamily="34" charset="0"/>
              <a:buChar char="•"/>
            </a:pPr>
            <a:r>
              <a:rPr lang="x-none" sz="2000" smtClean="0">
                <a:latin typeface="Cambria"/>
                <a:cs typeface="Cambria"/>
              </a:rPr>
              <a:t>Harga dibentuk oleh </a:t>
            </a:r>
            <a:r>
              <a:rPr lang="x-none" sz="2000" i="1" smtClean="0">
                <a:latin typeface="Cambria"/>
                <a:cs typeface="Cambria"/>
              </a:rPr>
              <a:t>market maker.</a:t>
            </a:r>
            <a:endParaRPr lang="x-none" sz="2000" smtClean="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sz="2000">
              <a:latin typeface="Cambria"/>
              <a:cs typeface="Cambria"/>
            </a:endParaRPr>
          </a:p>
          <a:p>
            <a:pPr marL="298450" marR="6213" indent="-285750" algn="just">
              <a:lnSpc>
                <a:spcPts val="1960"/>
              </a:lnSpc>
              <a:spcBef>
                <a:spcPts val="98"/>
              </a:spcBef>
              <a:buFont typeface="Arial" panose="020B0604020202020204" pitchFamily="34" charset="0"/>
              <a:buChar char="•"/>
            </a:pPr>
            <a:r>
              <a:rPr lang="id-ID" sz="2000" dirty="0" smtClean="0">
                <a:latin typeface="Cambria"/>
                <a:cs typeface="Cambria"/>
              </a:rPr>
              <a:t>I</a:t>
            </a:r>
            <a:r>
              <a:rPr lang="x-none" sz="2000" smtClean="0">
                <a:latin typeface="Cambria"/>
                <a:cs typeface="Cambria"/>
              </a:rPr>
              <a:t>nvestor membeli dan menjual dari dan ke </a:t>
            </a:r>
            <a:r>
              <a:rPr lang="x-none" sz="2000" i="1" smtClean="0">
                <a:latin typeface="Cambria"/>
                <a:cs typeface="Cambria"/>
              </a:rPr>
              <a:t>market maker</a:t>
            </a:r>
            <a:r>
              <a:rPr lang="x-none" sz="2000" smtClean="0">
                <a:latin typeface="Cambria"/>
                <a:cs typeface="Cambria"/>
              </a:rPr>
              <a:t>.</a:t>
            </a:r>
          </a:p>
          <a:p>
            <a:pPr marL="298450" marR="6213" indent="-285750" algn="just">
              <a:lnSpc>
                <a:spcPts val="1960"/>
              </a:lnSpc>
              <a:spcBef>
                <a:spcPts val="98"/>
              </a:spcBef>
              <a:buFont typeface="Arial" panose="020B0604020202020204" pitchFamily="34" charset="0"/>
              <a:buChar char="•"/>
            </a:pPr>
            <a:endParaRPr lang="x-none" sz="2000">
              <a:latin typeface="Cambria"/>
              <a:cs typeface="Cambria"/>
            </a:endParaRPr>
          </a:p>
          <a:p>
            <a:pPr marL="298450" marR="6213" indent="-285750" algn="just">
              <a:lnSpc>
                <a:spcPts val="1960"/>
              </a:lnSpc>
              <a:spcBef>
                <a:spcPts val="98"/>
              </a:spcBef>
              <a:buFont typeface="Arial" panose="020B0604020202020204" pitchFamily="34" charset="0"/>
              <a:buChar char="•"/>
            </a:pPr>
            <a:r>
              <a:rPr lang="id-ID" sz="2000" dirty="0" smtClean="0">
                <a:latin typeface="Cambria"/>
                <a:cs typeface="Cambria"/>
              </a:rPr>
              <a:t>I</a:t>
            </a:r>
            <a:r>
              <a:rPr lang="x-none" sz="2000" smtClean="0">
                <a:latin typeface="Cambria"/>
                <a:cs typeface="Cambria"/>
              </a:rPr>
              <a:t>nvestor dapat memilih </a:t>
            </a:r>
            <a:r>
              <a:rPr lang="x-none" sz="2000" i="1" smtClean="0">
                <a:latin typeface="Cambria"/>
                <a:cs typeface="Cambria"/>
              </a:rPr>
              <a:t>market maker</a:t>
            </a:r>
            <a:r>
              <a:rPr lang="x-none" sz="2000" smtClean="0">
                <a:latin typeface="Cambria"/>
                <a:cs typeface="Cambria"/>
              </a:rPr>
              <a:t> yang memberi harga terbaik.</a:t>
            </a:r>
          </a:p>
          <a:p>
            <a:pPr marL="298450" marR="6213" indent="-285750" algn="just">
              <a:lnSpc>
                <a:spcPts val="1960"/>
              </a:lnSpc>
              <a:spcBef>
                <a:spcPts val="98"/>
              </a:spcBef>
              <a:buFont typeface="Arial" panose="020B0604020202020204" pitchFamily="34" charset="0"/>
              <a:buChar char="•"/>
            </a:pPr>
            <a:endParaRPr lang="x-none" sz="2000">
              <a:latin typeface="Cambria"/>
              <a:cs typeface="Cambria"/>
            </a:endParaRPr>
          </a:p>
          <a:p>
            <a:pPr marL="298450" marR="6213" indent="-285750" algn="just">
              <a:lnSpc>
                <a:spcPts val="1960"/>
              </a:lnSpc>
              <a:spcBef>
                <a:spcPts val="98"/>
              </a:spcBef>
              <a:buFont typeface="Arial" panose="020B0604020202020204" pitchFamily="34" charset="0"/>
              <a:buChar char="•"/>
            </a:pPr>
            <a:r>
              <a:rPr lang="id-ID" sz="2000" dirty="0" smtClean="0">
                <a:latin typeface="Cambria"/>
                <a:cs typeface="Cambria"/>
              </a:rPr>
              <a:t>P</a:t>
            </a:r>
            <a:r>
              <a:rPr lang="x-none" sz="2000" smtClean="0">
                <a:latin typeface="Cambria"/>
                <a:cs typeface="Cambria"/>
              </a:rPr>
              <a:t>erdagangan dilakukan di kota-kota besar dalam satu jaringan nasional.</a:t>
            </a:r>
          </a:p>
          <a:p>
            <a:pPr marL="298450" marR="6213" indent="-285750" algn="just">
              <a:lnSpc>
                <a:spcPts val="1960"/>
              </a:lnSpc>
              <a:spcBef>
                <a:spcPts val="98"/>
              </a:spcBef>
              <a:buFont typeface="Arial" panose="020B0604020202020204" pitchFamily="34" charset="0"/>
              <a:buChar char="•"/>
            </a:pPr>
            <a:endParaRPr lang="x-none" sz="2000">
              <a:latin typeface="Cambria"/>
              <a:cs typeface="Cambria"/>
            </a:endParaRPr>
          </a:p>
          <a:p>
            <a:pPr marL="298450" marR="6213" indent="-285750" algn="just">
              <a:lnSpc>
                <a:spcPts val="1960"/>
              </a:lnSpc>
              <a:spcBef>
                <a:spcPts val="98"/>
              </a:spcBef>
              <a:buFont typeface="Arial" panose="020B0604020202020204" pitchFamily="34" charset="0"/>
              <a:buChar char="•"/>
            </a:pPr>
            <a:r>
              <a:rPr lang="id-ID" sz="2000" i="1" dirty="0" smtClean="0">
                <a:latin typeface="Cambria"/>
                <a:cs typeface="Cambria"/>
              </a:rPr>
              <a:t>M</a:t>
            </a:r>
            <a:r>
              <a:rPr lang="x-none" sz="2000" i="1" smtClean="0">
                <a:latin typeface="Cambria"/>
                <a:cs typeface="Cambria"/>
              </a:rPr>
              <a:t>arket maker</a:t>
            </a:r>
            <a:r>
              <a:rPr lang="x-none" sz="2000" smtClean="0">
                <a:latin typeface="Cambria"/>
                <a:cs typeface="Cambria"/>
              </a:rPr>
              <a:t> berdagang dari kantor masing-masing melalui jaringan komputer.</a:t>
            </a:r>
          </a:p>
          <a:p>
            <a:pPr marL="298450" marR="6213" indent="-285750" algn="just">
              <a:lnSpc>
                <a:spcPts val="1960"/>
              </a:lnSpc>
              <a:spcBef>
                <a:spcPts val="98"/>
              </a:spcBef>
              <a:buFont typeface="Arial" panose="020B0604020202020204" pitchFamily="34" charset="0"/>
              <a:buChar char="•"/>
            </a:pPr>
            <a:endParaRPr lang="x-none" sz="2000" i="1">
              <a:latin typeface="Cambria"/>
              <a:cs typeface="Cambria"/>
            </a:endParaRPr>
          </a:p>
          <a:p>
            <a:pPr marL="298450" marR="6213" indent="-285750" algn="just">
              <a:lnSpc>
                <a:spcPts val="1960"/>
              </a:lnSpc>
              <a:spcBef>
                <a:spcPts val="98"/>
              </a:spcBef>
              <a:buFont typeface="Arial" panose="020B0604020202020204" pitchFamily="34" charset="0"/>
              <a:buChar char="•"/>
            </a:pPr>
            <a:r>
              <a:rPr lang="id-ID" sz="2000" dirty="0" smtClean="0">
                <a:latin typeface="Cambria"/>
                <a:cs typeface="Cambria"/>
              </a:rPr>
              <a:t>M</a:t>
            </a:r>
            <a:r>
              <a:rPr lang="x-none" sz="2000" smtClean="0">
                <a:latin typeface="Cambria"/>
                <a:cs typeface="Cambria"/>
              </a:rPr>
              <a:t>esin utama ada di OTC Market Pusat yang terhubung dengan mesin di kantor </a:t>
            </a:r>
            <a:r>
              <a:rPr lang="x-none" sz="2000" i="1" smtClean="0">
                <a:latin typeface="Cambria"/>
                <a:cs typeface="Cambria"/>
              </a:rPr>
              <a:t>market </a:t>
            </a:r>
            <a:r>
              <a:rPr lang="x-none" sz="2000" smtClean="0">
                <a:latin typeface="Cambria"/>
                <a:cs typeface="Cambria"/>
              </a:rPr>
              <a:t>maker di kota-kota lain</a:t>
            </a:r>
            <a:r>
              <a:rPr lang="x-none" sz="2000" i="1" smtClean="0">
                <a:latin typeface="Cambria"/>
                <a:cs typeface="Cambria"/>
              </a:rPr>
              <a:t>.</a:t>
            </a:r>
          </a:p>
          <a:p>
            <a:pPr marL="298450" marR="6213" indent="-285750" algn="just">
              <a:lnSpc>
                <a:spcPts val="1960"/>
              </a:lnSpc>
              <a:spcBef>
                <a:spcPts val="98"/>
              </a:spcBef>
              <a:buFont typeface="Arial" panose="020B0604020202020204" pitchFamily="34" charset="0"/>
              <a:buChar char="•"/>
            </a:pPr>
            <a:endParaRPr lang="x-none" sz="2000" i="1">
              <a:latin typeface="Cambria"/>
              <a:cs typeface="Cambria"/>
            </a:endParaRPr>
          </a:p>
          <a:p>
            <a:pPr marL="298450" marR="6213" indent="-285750" algn="just">
              <a:lnSpc>
                <a:spcPts val="1960"/>
              </a:lnSpc>
              <a:spcBef>
                <a:spcPts val="98"/>
              </a:spcBef>
              <a:buFont typeface="Arial" panose="020B0604020202020204" pitchFamily="34" charset="0"/>
              <a:buChar char="•"/>
            </a:pPr>
            <a:r>
              <a:rPr lang="x-none" sz="2000" smtClean="0">
                <a:latin typeface="Cambria"/>
                <a:cs typeface="Cambria"/>
              </a:rPr>
              <a:t>Mesin OTC terintegrasi dengan mesin di sentral kliring dan  sentral kustodian.</a:t>
            </a:r>
          </a:p>
          <a:p>
            <a:pPr marL="298450" marR="6213" indent="-285750" algn="just">
              <a:lnSpc>
                <a:spcPts val="1960"/>
              </a:lnSpc>
              <a:spcBef>
                <a:spcPts val="98"/>
              </a:spcBef>
              <a:buFont typeface="Arial" panose="020B0604020202020204" pitchFamily="34" charset="0"/>
              <a:buChar char="•"/>
            </a:pPr>
            <a:endParaRPr lang="x-none" sz="2000">
              <a:latin typeface="Cambria"/>
              <a:cs typeface="Cambria"/>
            </a:endParaRPr>
          </a:p>
          <a:p>
            <a:pPr marL="298450" marR="6213" indent="-285750" algn="just">
              <a:lnSpc>
                <a:spcPts val="1960"/>
              </a:lnSpc>
              <a:spcBef>
                <a:spcPts val="98"/>
              </a:spcBef>
              <a:buFont typeface="Arial" panose="020B0604020202020204" pitchFamily="34" charset="0"/>
              <a:buChar char="•"/>
            </a:pPr>
            <a:r>
              <a:rPr lang="id-ID" sz="2000" i="1" dirty="0" smtClean="0">
                <a:latin typeface="Cambria"/>
                <a:cs typeface="Cambria"/>
              </a:rPr>
              <a:t>M</a:t>
            </a:r>
            <a:r>
              <a:rPr lang="x-none" sz="2000" i="1" smtClean="0">
                <a:latin typeface="Cambria"/>
                <a:cs typeface="Cambria"/>
              </a:rPr>
              <a:t>arket maker</a:t>
            </a:r>
            <a:r>
              <a:rPr lang="x-none" sz="2000" smtClean="0">
                <a:latin typeface="Cambria"/>
                <a:cs typeface="Cambria"/>
              </a:rPr>
              <a:t> menyelesaikan pembayaran dengan sentral kliring dan menyelesaikan penyimpanan efek dengan sentral kustodian.</a:t>
            </a:r>
            <a:endParaRPr lang="x-none" i="1">
              <a:latin typeface="Cambria"/>
              <a:cs typeface="Cambria"/>
            </a:endParaRPr>
          </a:p>
          <a:p>
            <a:pPr marL="12700" marR="6213" algn="just">
              <a:lnSpc>
                <a:spcPts val="1960"/>
              </a:lnSpc>
              <a:spcBef>
                <a:spcPts val="98"/>
              </a:spcBef>
            </a:pPr>
            <a:endParaRPr sz="2400" dirty="0" smtClean="0">
              <a:latin typeface="Cambria"/>
              <a:cs typeface="Cambria"/>
            </a:endParaRPr>
          </a:p>
        </p:txBody>
      </p:sp>
    </p:spTree>
    <p:extLst>
      <p:ext uri="{BB962C8B-B14F-4D97-AF65-F5344CB8AC3E}">
        <p14:creationId xmlns:p14="http://schemas.microsoft.com/office/powerpoint/2010/main" val="297347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2"/>
            <a:ext cx="8145458" cy="1114678"/>
          </a:xfrm>
          <a:prstGeom prst="rect">
            <a:avLst/>
          </a:prstGeom>
        </p:spPr>
        <p:txBody>
          <a:bodyPr wrap="square" lIns="0" tIns="0" rIns="0" bIns="0" rtlCol="0">
            <a:noAutofit/>
          </a:bodyPr>
          <a:lstStyle/>
          <a:p>
            <a:pPr marL="12700" marR="49133" algn="ctr">
              <a:lnSpc>
                <a:spcPts val="4175"/>
              </a:lnSpc>
              <a:spcBef>
                <a:spcPts val="208"/>
              </a:spcBef>
            </a:pPr>
            <a:r>
              <a:rPr lang="id-ID" sz="6000" b="1" dirty="0" smtClean="0">
                <a:solidFill>
                  <a:srgbClr val="FF0000"/>
                </a:solidFill>
                <a:cs typeface="Calibri"/>
              </a:rPr>
              <a:t>Pasar Modal Keempat</a:t>
            </a:r>
            <a:endParaRPr sz="6000" dirty="0">
              <a:latin typeface="Calibri"/>
              <a:cs typeface="Calibri"/>
            </a:endParaRPr>
          </a:p>
        </p:txBody>
      </p:sp>
      <p:sp>
        <p:nvSpPr>
          <p:cNvPr id="9" name="object 9"/>
          <p:cNvSpPr txBox="1"/>
          <p:nvPr/>
        </p:nvSpPr>
        <p:spPr>
          <a:xfrm>
            <a:off x="536257" y="1981200"/>
            <a:ext cx="8101737" cy="3962400"/>
          </a:xfrm>
          <a:prstGeom prst="rect">
            <a:avLst/>
          </a:prstGeom>
        </p:spPr>
        <p:txBody>
          <a:bodyPr wrap="square" lIns="0" tIns="0" rIns="0" bIns="0" rtlCol="0">
            <a:noAutofit/>
          </a:bodyPr>
          <a:lstStyle/>
          <a:p>
            <a:pPr marL="12700" marR="6213" algn="just">
              <a:lnSpc>
                <a:spcPts val="1960"/>
              </a:lnSpc>
              <a:spcBef>
                <a:spcPts val="98"/>
              </a:spcBef>
            </a:pPr>
            <a:r>
              <a:rPr lang="x-none" sz="2400" smtClean="0">
                <a:latin typeface="Cambria"/>
                <a:cs typeface="Cambria"/>
              </a:rPr>
              <a:t> </a:t>
            </a:r>
          </a:p>
          <a:p>
            <a:pPr marL="12700" marR="6213" algn="just">
              <a:lnSpc>
                <a:spcPts val="1960"/>
              </a:lnSpc>
              <a:spcBef>
                <a:spcPts val="98"/>
              </a:spcBef>
            </a:pPr>
            <a:r>
              <a:rPr sz="2400" dirty="0" smtClean="0">
                <a:latin typeface="Cambria"/>
                <a:cs typeface="Cambria"/>
              </a:rPr>
              <a:t>  </a:t>
            </a:r>
            <a:endParaRPr lang="x-none" sz="2400" smtClean="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smtClean="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M</a:t>
            </a:r>
            <a:r>
              <a:rPr sz="1800" spc="0" baseline="2275" dirty="0" smtClean="0">
                <a:solidFill>
                  <a:srgbClr val="888888"/>
                </a:solidFill>
                <a:latin typeface="Calibri"/>
                <a:cs typeface="Calibri"/>
              </a:rPr>
              <a:t>.</a:t>
            </a:r>
            <a:r>
              <a:rPr sz="1800" spc="4" baseline="2275" dirty="0" smtClean="0">
                <a:solidFill>
                  <a:srgbClr val="888888"/>
                </a:solidFill>
                <a:latin typeface="Calibri"/>
                <a:cs typeface="Calibri"/>
              </a:rPr>
              <a:t> </a:t>
            </a:r>
            <a:r>
              <a:rPr sz="1800" spc="-25" baseline="2275" dirty="0" smtClean="0">
                <a:solidFill>
                  <a:srgbClr val="888888"/>
                </a:solidFill>
                <a:latin typeface="Calibri"/>
                <a:cs typeface="Calibri"/>
              </a:rPr>
              <a:t>K</a:t>
            </a:r>
            <a:r>
              <a:rPr sz="1800" spc="0" baseline="2275" dirty="0" smtClean="0">
                <a:solidFill>
                  <a:srgbClr val="888888"/>
                </a:solidFill>
                <a:latin typeface="Calibri"/>
                <a:cs typeface="Calibri"/>
              </a:rPr>
              <a:t>e</a:t>
            </a:r>
            <a:r>
              <a:rPr sz="1800" spc="9" baseline="2275" dirty="0" smtClean="0">
                <a:solidFill>
                  <a:srgbClr val="888888"/>
                </a:solidFill>
                <a:latin typeface="Calibri"/>
                <a:cs typeface="Calibri"/>
              </a:rPr>
              <a:t>u</a:t>
            </a:r>
            <a:r>
              <a:rPr sz="1800" spc="4" baseline="2275" dirty="0" smtClean="0">
                <a:solidFill>
                  <a:srgbClr val="888888"/>
                </a:solidFill>
                <a:latin typeface="Calibri"/>
                <a:cs typeface="Calibri"/>
              </a:rPr>
              <a:t>a</a:t>
            </a:r>
            <a:r>
              <a:rPr sz="1800" spc="9" baseline="2275" dirty="0" smtClean="0">
                <a:solidFill>
                  <a:srgbClr val="888888"/>
                </a:solidFill>
                <a:latin typeface="Calibri"/>
                <a:cs typeface="Calibri"/>
              </a:rPr>
              <a:t>n</a:t>
            </a:r>
            <a:r>
              <a:rPr sz="1800" spc="-25" baseline="2275" dirty="0" smtClean="0">
                <a:solidFill>
                  <a:srgbClr val="888888"/>
                </a:solidFill>
                <a:latin typeface="Calibri"/>
                <a:cs typeface="Calibri"/>
              </a:rPr>
              <a:t>g</a:t>
            </a:r>
            <a:r>
              <a:rPr sz="1800" spc="4" baseline="2275" dirty="0" smtClean="0">
                <a:solidFill>
                  <a:srgbClr val="888888"/>
                </a:solidFill>
                <a:latin typeface="Calibri"/>
                <a:cs typeface="Calibri"/>
              </a:rPr>
              <a:t>a</a:t>
            </a:r>
            <a:r>
              <a:rPr sz="1800" spc="0" baseline="2275" dirty="0" smtClean="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smtClean="0">
                <a:solidFill>
                  <a:srgbClr val="888888"/>
                </a:solidFill>
                <a:latin typeface="Calibri"/>
                <a:cs typeface="Calibri"/>
              </a:rPr>
              <a:t>13</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08</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202</a:t>
            </a:r>
            <a:r>
              <a:rPr sz="1800" spc="0" baseline="2275" dirty="0" smtClean="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49377"/>
            <a:ext cx="254000" cy="193675"/>
          </a:xfrm>
          <a:prstGeom prst="rect">
            <a:avLst/>
          </a:prstGeom>
        </p:spPr>
        <p:txBody>
          <a:bodyPr wrap="square" lIns="0" tIns="0" rIns="0" bIns="0" rtlCol="0">
            <a:noAutofit/>
          </a:bodyPr>
          <a:lstStyle/>
          <a:p>
            <a:pPr marL="12700">
              <a:lnSpc>
                <a:spcPts val="1320"/>
              </a:lnSpc>
              <a:spcBef>
                <a:spcPts val="66"/>
              </a:spcBef>
            </a:pPr>
            <a:r>
              <a:rPr sz="1200" dirty="0" smtClean="0">
                <a:latin typeface="Calibri"/>
                <a:cs typeface="Calibri"/>
              </a:rPr>
              <a:t>12</a:t>
            </a:r>
            <a:endParaRPr sz="1200" dirty="0">
              <a:latin typeface="Calibri"/>
              <a:cs typeface="Calibri"/>
            </a:endParaRPr>
          </a:p>
        </p:txBody>
      </p:sp>
      <p:sp>
        <p:nvSpPr>
          <p:cNvPr id="8" name="object 9"/>
          <p:cNvSpPr txBox="1"/>
          <p:nvPr/>
        </p:nvSpPr>
        <p:spPr>
          <a:xfrm>
            <a:off x="688657" y="1524000"/>
            <a:ext cx="8101737" cy="4419600"/>
          </a:xfrm>
          <a:prstGeom prst="rect">
            <a:avLst/>
          </a:prstGeom>
        </p:spPr>
        <p:txBody>
          <a:bodyPr wrap="square" lIns="0" tIns="0" rIns="0" bIns="0" rtlCol="0">
            <a:noAutofit/>
          </a:bodyPr>
          <a:lstStyle/>
          <a:p>
            <a:pPr marL="298450" marR="6213" indent="-285750" algn="just">
              <a:lnSpc>
                <a:spcPts val="1960"/>
              </a:lnSpc>
              <a:spcBef>
                <a:spcPts val="98"/>
              </a:spcBef>
              <a:buFont typeface="Arial" panose="020B0604020202020204" pitchFamily="34" charset="0"/>
              <a:buChar char="•"/>
            </a:pPr>
            <a:endParaRPr sz="2000" b="1" dirty="0" smtClean="0">
              <a:latin typeface="Cambria"/>
              <a:cs typeface="Cambria"/>
            </a:endParaRPr>
          </a:p>
          <a:p>
            <a:pPr marL="12700" marR="6213" algn="just">
              <a:lnSpc>
                <a:spcPts val="1960"/>
              </a:lnSpc>
              <a:spcBef>
                <a:spcPts val="98"/>
              </a:spcBef>
            </a:pPr>
            <a:r>
              <a:rPr sz="2400" b="1" dirty="0" err="1" smtClean="0">
                <a:latin typeface="Cambria"/>
                <a:cs typeface="Cambria"/>
              </a:rPr>
              <a:t>Mekanisme</a:t>
            </a:r>
            <a:r>
              <a:rPr sz="2400" b="1" dirty="0" smtClean="0">
                <a:latin typeface="Cambria"/>
                <a:cs typeface="Cambria"/>
              </a:rPr>
              <a:t> </a:t>
            </a:r>
            <a:r>
              <a:rPr sz="2400" b="1" dirty="0" err="1" smtClean="0">
                <a:latin typeface="Cambria"/>
                <a:cs typeface="Cambria"/>
              </a:rPr>
              <a:t>Perdagangan</a:t>
            </a:r>
            <a:r>
              <a:rPr sz="2400" b="1" dirty="0" smtClean="0">
                <a:latin typeface="Cambria"/>
                <a:cs typeface="Cambria"/>
              </a:rPr>
              <a:t> </a:t>
            </a:r>
            <a:r>
              <a:rPr sz="2400" b="1" dirty="0" err="1" smtClean="0">
                <a:latin typeface="Cambria"/>
                <a:cs typeface="Cambria"/>
              </a:rPr>
              <a:t>Pasar</a:t>
            </a:r>
            <a:r>
              <a:rPr sz="2400" b="1" dirty="0" smtClean="0">
                <a:latin typeface="Cambria"/>
                <a:cs typeface="Cambria"/>
              </a:rPr>
              <a:t> </a:t>
            </a:r>
            <a:r>
              <a:rPr sz="2400" b="1" dirty="0" err="1" smtClean="0">
                <a:latin typeface="Cambria"/>
                <a:cs typeface="Cambria"/>
              </a:rPr>
              <a:t>Keempat</a:t>
            </a:r>
            <a:endParaRPr sz="2400" b="1" dirty="0" smtClean="0">
              <a:latin typeface="Cambria"/>
              <a:cs typeface="Cambria"/>
            </a:endParaRPr>
          </a:p>
          <a:p>
            <a:pPr marL="12700" marR="6213" algn="just">
              <a:lnSpc>
                <a:spcPts val="1960"/>
              </a:lnSpc>
              <a:spcBef>
                <a:spcPts val="98"/>
              </a:spcBef>
            </a:pPr>
            <a:endParaRPr lang="x-none" sz="2400" b="1">
              <a:latin typeface="Cambria"/>
              <a:cs typeface="Cambria"/>
            </a:endParaRPr>
          </a:p>
          <a:p>
            <a:pPr marL="12700" marR="6213" algn="just">
              <a:lnSpc>
                <a:spcPts val="1960"/>
              </a:lnSpc>
              <a:spcBef>
                <a:spcPts val="98"/>
              </a:spcBef>
            </a:pPr>
            <a:endParaRPr sz="2400" b="1" dirty="0" smtClean="0">
              <a:latin typeface="Cambria"/>
              <a:cs typeface="Cambria"/>
            </a:endParaRPr>
          </a:p>
          <a:p>
            <a:pPr marL="12700" marR="6213" algn="just">
              <a:lnSpc>
                <a:spcPts val="1960"/>
              </a:lnSpc>
              <a:spcBef>
                <a:spcPts val="98"/>
              </a:spcBef>
            </a:pPr>
            <a:endParaRPr sz="2400" dirty="0" smtClean="0">
              <a:latin typeface="Cambria"/>
              <a:cs typeface="Cambria"/>
            </a:endParaRPr>
          </a:p>
        </p:txBody>
      </p:sp>
      <p:pic>
        <p:nvPicPr>
          <p:cNvPr id="10" name="Picture 9"/>
          <p:cNvPicPr/>
          <p:nvPr/>
        </p:nvPicPr>
        <p:blipFill rotWithShape="1">
          <a:blip r:embed="rId2"/>
          <a:srcRect l="19294" t="42012" r="48439" b="27810"/>
          <a:stretch/>
        </p:blipFill>
        <p:spPr bwMode="auto">
          <a:xfrm>
            <a:off x="688658" y="2362200"/>
            <a:ext cx="7236142" cy="381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4663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2"/>
            <a:ext cx="8145458" cy="733678"/>
          </a:xfrm>
          <a:prstGeom prst="rect">
            <a:avLst/>
          </a:prstGeom>
        </p:spPr>
        <p:txBody>
          <a:bodyPr wrap="square" lIns="0" tIns="0" rIns="0" bIns="0" rtlCol="0">
            <a:noAutofit/>
          </a:bodyPr>
          <a:lstStyle/>
          <a:p>
            <a:pPr marL="12700" marR="49133" algn="ctr">
              <a:lnSpc>
                <a:spcPts val="4175"/>
              </a:lnSpc>
              <a:spcBef>
                <a:spcPts val="208"/>
              </a:spcBef>
            </a:pPr>
            <a:r>
              <a:rPr lang="id-ID" sz="6600" b="1" baseline="3413" dirty="0" smtClean="0">
                <a:solidFill>
                  <a:srgbClr val="FF0000"/>
                </a:solidFill>
                <a:cs typeface="Calibri"/>
              </a:rPr>
              <a:t>Pasar Keempat</a:t>
            </a:r>
            <a:endParaRPr sz="6600" dirty="0">
              <a:latin typeface="Calibri"/>
              <a:cs typeface="Calibri"/>
            </a:endParaRPr>
          </a:p>
        </p:txBody>
      </p:sp>
      <p:sp>
        <p:nvSpPr>
          <p:cNvPr id="9" name="object 9"/>
          <p:cNvSpPr txBox="1"/>
          <p:nvPr/>
        </p:nvSpPr>
        <p:spPr>
          <a:xfrm>
            <a:off x="536257" y="1981200"/>
            <a:ext cx="8101737" cy="3962400"/>
          </a:xfrm>
          <a:prstGeom prst="rect">
            <a:avLst/>
          </a:prstGeom>
        </p:spPr>
        <p:txBody>
          <a:bodyPr wrap="square" lIns="0" tIns="0" rIns="0" bIns="0" rtlCol="0">
            <a:noAutofit/>
          </a:bodyPr>
          <a:lstStyle/>
          <a:p>
            <a:pPr marL="12700" marR="6213" algn="just">
              <a:lnSpc>
                <a:spcPts val="1960"/>
              </a:lnSpc>
              <a:spcBef>
                <a:spcPts val="98"/>
              </a:spcBef>
            </a:pPr>
            <a:r>
              <a:rPr lang="x-none" sz="2400" smtClean="0">
                <a:latin typeface="Cambria"/>
                <a:cs typeface="Cambria"/>
              </a:rPr>
              <a:t> </a:t>
            </a:r>
          </a:p>
          <a:p>
            <a:pPr marL="12700" marR="6213" algn="just">
              <a:lnSpc>
                <a:spcPts val="1960"/>
              </a:lnSpc>
              <a:spcBef>
                <a:spcPts val="98"/>
              </a:spcBef>
            </a:pPr>
            <a:r>
              <a:rPr sz="2400" dirty="0" smtClean="0">
                <a:latin typeface="Cambria"/>
                <a:cs typeface="Cambria"/>
              </a:rPr>
              <a:t>  </a:t>
            </a:r>
            <a:endParaRPr lang="x-none" sz="2400" smtClean="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smtClean="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M</a:t>
            </a:r>
            <a:r>
              <a:rPr sz="1800" spc="0" baseline="2275" dirty="0" smtClean="0">
                <a:solidFill>
                  <a:srgbClr val="888888"/>
                </a:solidFill>
                <a:latin typeface="Calibri"/>
                <a:cs typeface="Calibri"/>
              </a:rPr>
              <a:t>.</a:t>
            </a:r>
            <a:r>
              <a:rPr sz="1800" spc="4" baseline="2275" dirty="0" smtClean="0">
                <a:solidFill>
                  <a:srgbClr val="888888"/>
                </a:solidFill>
                <a:latin typeface="Calibri"/>
                <a:cs typeface="Calibri"/>
              </a:rPr>
              <a:t> </a:t>
            </a:r>
            <a:r>
              <a:rPr sz="1800" spc="-25" baseline="2275" dirty="0" smtClean="0">
                <a:solidFill>
                  <a:srgbClr val="888888"/>
                </a:solidFill>
                <a:latin typeface="Calibri"/>
                <a:cs typeface="Calibri"/>
              </a:rPr>
              <a:t>K</a:t>
            </a:r>
            <a:r>
              <a:rPr sz="1800" spc="0" baseline="2275" dirty="0" smtClean="0">
                <a:solidFill>
                  <a:srgbClr val="888888"/>
                </a:solidFill>
                <a:latin typeface="Calibri"/>
                <a:cs typeface="Calibri"/>
              </a:rPr>
              <a:t>e</a:t>
            </a:r>
            <a:r>
              <a:rPr sz="1800" spc="9" baseline="2275" dirty="0" smtClean="0">
                <a:solidFill>
                  <a:srgbClr val="888888"/>
                </a:solidFill>
                <a:latin typeface="Calibri"/>
                <a:cs typeface="Calibri"/>
              </a:rPr>
              <a:t>u</a:t>
            </a:r>
            <a:r>
              <a:rPr sz="1800" spc="4" baseline="2275" dirty="0" smtClean="0">
                <a:solidFill>
                  <a:srgbClr val="888888"/>
                </a:solidFill>
                <a:latin typeface="Calibri"/>
                <a:cs typeface="Calibri"/>
              </a:rPr>
              <a:t>a</a:t>
            </a:r>
            <a:r>
              <a:rPr sz="1800" spc="9" baseline="2275" dirty="0" smtClean="0">
                <a:solidFill>
                  <a:srgbClr val="888888"/>
                </a:solidFill>
                <a:latin typeface="Calibri"/>
                <a:cs typeface="Calibri"/>
              </a:rPr>
              <a:t>n</a:t>
            </a:r>
            <a:r>
              <a:rPr sz="1800" spc="-25" baseline="2275" dirty="0" smtClean="0">
                <a:solidFill>
                  <a:srgbClr val="888888"/>
                </a:solidFill>
                <a:latin typeface="Calibri"/>
                <a:cs typeface="Calibri"/>
              </a:rPr>
              <a:t>g</a:t>
            </a:r>
            <a:r>
              <a:rPr sz="1800" spc="4" baseline="2275" dirty="0" smtClean="0">
                <a:solidFill>
                  <a:srgbClr val="888888"/>
                </a:solidFill>
                <a:latin typeface="Calibri"/>
                <a:cs typeface="Calibri"/>
              </a:rPr>
              <a:t>a</a:t>
            </a:r>
            <a:r>
              <a:rPr sz="1800" spc="0" baseline="2275" dirty="0" smtClean="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smtClean="0">
                <a:solidFill>
                  <a:srgbClr val="888888"/>
                </a:solidFill>
                <a:latin typeface="Calibri"/>
                <a:cs typeface="Calibri"/>
              </a:rPr>
              <a:t>13</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08</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202</a:t>
            </a:r>
            <a:r>
              <a:rPr sz="1800" spc="0" baseline="2275" dirty="0" smtClean="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49377"/>
            <a:ext cx="254000" cy="193675"/>
          </a:xfrm>
          <a:prstGeom prst="rect">
            <a:avLst/>
          </a:prstGeom>
        </p:spPr>
        <p:txBody>
          <a:bodyPr wrap="square" lIns="0" tIns="0" rIns="0" bIns="0" rtlCol="0">
            <a:noAutofit/>
          </a:bodyPr>
          <a:lstStyle/>
          <a:p>
            <a:pPr marL="12700">
              <a:lnSpc>
                <a:spcPts val="1320"/>
              </a:lnSpc>
              <a:spcBef>
                <a:spcPts val="66"/>
              </a:spcBef>
            </a:pPr>
            <a:r>
              <a:rPr sz="1200" dirty="0" smtClean="0">
                <a:latin typeface="Calibri"/>
                <a:cs typeface="Calibri"/>
              </a:rPr>
              <a:t>13</a:t>
            </a:r>
            <a:endParaRPr sz="1200" dirty="0">
              <a:latin typeface="Calibri"/>
              <a:cs typeface="Calibri"/>
            </a:endParaRPr>
          </a:p>
        </p:txBody>
      </p:sp>
      <p:sp>
        <p:nvSpPr>
          <p:cNvPr id="8" name="object 9"/>
          <p:cNvSpPr txBox="1"/>
          <p:nvPr/>
        </p:nvSpPr>
        <p:spPr>
          <a:xfrm>
            <a:off x="688657" y="1219200"/>
            <a:ext cx="8101737" cy="4876800"/>
          </a:xfrm>
          <a:prstGeom prst="rect">
            <a:avLst/>
          </a:prstGeom>
        </p:spPr>
        <p:txBody>
          <a:bodyPr wrap="square" lIns="0" tIns="0" rIns="0" bIns="0" rtlCol="0">
            <a:noAutofit/>
          </a:bodyPr>
          <a:lstStyle/>
          <a:p>
            <a:pPr marL="298450" marR="6213" indent="-285750" algn="just">
              <a:lnSpc>
                <a:spcPts val="1960"/>
              </a:lnSpc>
              <a:spcBef>
                <a:spcPts val="98"/>
              </a:spcBef>
              <a:buFont typeface="Arial" panose="020B0604020202020204" pitchFamily="34" charset="0"/>
              <a:buChar char="•"/>
            </a:pPr>
            <a:endParaRPr sz="2000" b="1" dirty="0" smtClean="0">
              <a:latin typeface="Cambria"/>
              <a:cs typeface="Cambria"/>
            </a:endParaRPr>
          </a:p>
          <a:p>
            <a:pPr marL="355600" marR="6213" indent="-342900" algn="just">
              <a:lnSpc>
                <a:spcPts val="1960"/>
              </a:lnSpc>
              <a:spcBef>
                <a:spcPts val="98"/>
              </a:spcBef>
              <a:buFont typeface="Arial" panose="020B0604020202020204" pitchFamily="34" charset="0"/>
              <a:buChar char="•"/>
            </a:pPr>
            <a:r>
              <a:rPr sz="2000" dirty="0" smtClean="0">
                <a:latin typeface="Cambria"/>
                <a:cs typeface="Cambria"/>
              </a:rPr>
              <a:t>Investor </a:t>
            </a:r>
            <a:r>
              <a:rPr sz="2000" dirty="0" err="1" smtClean="0">
                <a:latin typeface="Cambria"/>
                <a:cs typeface="Cambria"/>
              </a:rPr>
              <a:t>beli</a:t>
            </a:r>
            <a:r>
              <a:rPr sz="2000" dirty="0" smtClean="0">
                <a:latin typeface="Cambria"/>
                <a:cs typeface="Cambria"/>
              </a:rPr>
              <a:t> </a:t>
            </a:r>
            <a:r>
              <a:rPr sz="2000" dirty="0" err="1" smtClean="0">
                <a:latin typeface="Cambria"/>
                <a:cs typeface="Cambria"/>
              </a:rPr>
              <a:t>dan</a:t>
            </a:r>
            <a:r>
              <a:rPr sz="2000" dirty="0" smtClean="0">
                <a:latin typeface="Cambria"/>
                <a:cs typeface="Cambria"/>
              </a:rPr>
              <a:t> investor </a:t>
            </a:r>
            <a:r>
              <a:rPr sz="2000" dirty="0" err="1" smtClean="0">
                <a:latin typeface="Cambria"/>
                <a:cs typeface="Cambria"/>
              </a:rPr>
              <a:t>jual</a:t>
            </a:r>
            <a:r>
              <a:rPr sz="2000" dirty="0" smtClean="0">
                <a:latin typeface="Cambria"/>
                <a:cs typeface="Cambria"/>
              </a:rPr>
              <a:t> </a:t>
            </a:r>
            <a:r>
              <a:rPr sz="2000" dirty="0" err="1" smtClean="0">
                <a:latin typeface="Cambria"/>
                <a:cs typeface="Cambria"/>
              </a:rPr>
              <a:t>bertransaksi</a:t>
            </a:r>
            <a:r>
              <a:rPr sz="2000" dirty="0" smtClean="0">
                <a:latin typeface="Cambria"/>
                <a:cs typeface="Cambria"/>
              </a:rPr>
              <a:t> </a:t>
            </a:r>
            <a:r>
              <a:rPr sz="2000" dirty="0" err="1" smtClean="0">
                <a:latin typeface="Cambria"/>
                <a:cs typeface="Cambria"/>
              </a:rPr>
              <a:t>langsung</a:t>
            </a:r>
            <a:r>
              <a:rPr sz="2000" dirty="0" smtClean="0">
                <a:latin typeface="Cambria"/>
                <a:cs typeface="Cambria"/>
              </a:rPr>
              <a:t> </a:t>
            </a:r>
            <a:r>
              <a:rPr sz="2000" dirty="0" err="1" smtClean="0">
                <a:latin typeface="Cambria"/>
                <a:cs typeface="Cambria"/>
              </a:rPr>
              <a:t>melalui</a:t>
            </a:r>
            <a:r>
              <a:rPr sz="2000" dirty="0" smtClean="0">
                <a:latin typeface="Cambria"/>
                <a:cs typeface="Cambria"/>
              </a:rPr>
              <a:t> ECN (</a:t>
            </a:r>
            <a:r>
              <a:rPr sz="2000" i="1" dirty="0" smtClean="0">
                <a:latin typeface="Cambria"/>
                <a:cs typeface="Cambria"/>
              </a:rPr>
              <a:t>Electronic Communication Network</a:t>
            </a:r>
            <a:r>
              <a:rPr sz="2000" dirty="0" smtClean="0">
                <a:latin typeface="Cambria"/>
                <a:cs typeface="Cambria"/>
              </a:rPr>
              <a:t>).</a:t>
            </a:r>
          </a:p>
          <a:p>
            <a:pPr marL="355600" marR="6213" indent="-342900" algn="just">
              <a:lnSpc>
                <a:spcPts val="1960"/>
              </a:lnSpc>
              <a:spcBef>
                <a:spcPts val="98"/>
              </a:spcBef>
              <a:buFont typeface="Arial" panose="020B0604020202020204" pitchFamily="34" charset="0"/>
              <a:buChar char="•"/>
            </a:pPr>
            <a:endParaRPr lang="x-none" sz="2000">
              <a:latin typeface="Cambria"/>
              <a:cs typeface="Cambria"/>
            </a:endParaRPr>
          </a:p>
          <a:p>
            <a:pPr marL="355600" marR="6213" indent="-342900" algn="just">
              <a:lnSpc>
                <a:spcPts val="1960"/>
              </a:lnSpc>
              <a:spcBef>
                <a:spcPts val="98"/>
              </a:spcBef>
              <a:buFont typeface="Arial" panose="020B0604020202020204" pitchFamily="34" charset="0"/>
              <a:buChar char="•"/>
            </a:pPr>
            <a:r>
              <a:rPr lang="id-ID" sz="2000" dirty="0" smtClean="0">
                <a:latin typeface="Cambria"/>
                <a:cs typeface="Cambria"/>
              </a:rPr>
              <a:t>H</a:t>
            </a:r>
            <a:r>
              <a:rPr lang="x-none" sz="2000" smtClean="0">
                <a:latin typeface="Cambria"/>
                <a:cs typeface="Cambria"/>
              </a:rPr>
              <a:t>arga terbentuk dalam tawar menawar langsung antar investor beli dan investor jual.</a:t>
            </a:r>
          </a:p>
          <a:p>
            <a:pPr marL="355600" marR="6213" indent="-342900" algn="just">
              <a:lnSpc>
                <a:spcPts val="1960"/>
              </a:lnSpc>
              <a:spcBef>
                <a:spcPts val="98"/>
              </a:spcBef>
              <a:buFont typeface="Arial" panose="020B0604020202020204" pitchFamily="34" charset="0"/>
              <a:buChar char="•"/>
            </a:pPr>
            <a:endParaRPr lang="x-none" sz="2000">
              <a:latin typeface="Cambria"/>
              <a:cs typeface="Cambria"/>
            </a:endParaRPr>
          </a:p>
          <a:p>
            <a:pPr marL="355600" marR="6213" indent="-342900" algn="just">
              <a:lnSpc>
                <a:spcPts val="1960"/>
              </a:lnSpc>
              <a:spcBef>
                <a:spcPts val="98"/>
              </a:spcBef>
              <a:buFont typeface="Arial" panose="020B0604020202020204" pitchFamily="34" charset="0"/>
              <a:buChar char="•"/>
            </a:pPr>
            <a:r>
              <a:rPr lang="id-ID" sz="2000" dirty="0" smtClean="0">
                <a:latin typeface="Cambria"/>
                <a:cs typeface="Cambria"/>
              </a:rPr>
              <a:t>I</a:t>
            </a:r>
            <a:r>
              <a:rPr lang="x-none" sz="2000" smtClean="0">
                <a:latin typeface="Cambria"/>
                <a:cs typeface="Cambria"/>
              </a:rPr>
              <a:t>nvestor menjadi anggota ECN, Sentral kliring, sentral kustodian.</a:t>
            </a:r>
          </a:p>
          <a:p>
            <a:pPr marL="355600" marR="6213" indent="-342900" algn="just">
              <a:lnSpc>
                <a:spcPts val="1960"/>
              </a:lnSpc>
              <a:spcBef>
                <a:spcPts val="98"/>
              </a:spcBef>
              <a:buFont typeface="Arial" panose="020B0604020202020204" pitchFamily="34" charset="0"/>
              <a:buChar char="•"/>
            </a:pPr>
            <a:endParaRPr lang="x-none" sz="2000">
              <a:latin typeface="Cambria"/>
              <a:cs typeface="Cambria"/>
            </a:endParaRPr>
          </a:p>
          <a:p>
            <a:pPr marL="355600" marR="6213" indent="-342900" algn="just">
              <a:lnSpc>
                <a:spcPts val="1960"/>
              </a:lnSpc>
              <a:spcBef>
                <a:spcPts val="98"/>
              </a:spcBef>
              <a:buFont typeface="Arial" panose="020B0604020202020204" pitchFamily="34" charset="0"/>
              <a:buChar char="•"/>
            </a:pPr>
            <a:r>
              <a:rPr lang="x-none" sz="2000" smtClean="0">
                <a:latin typeface="Cambria"/>
                <a:cs typeface="Cambria"/>
              </a:rPr>
              <a:t>ECN, sentral kliring, dan sentral kustodian terjalin dalam satu sistem jaringan perdagangan.</a:t>
            </a:r>
            <a:endParaRPr sz="2000" dirty="0" smtClean="0">
              <a:latin typeface="Cambria"/>
              <a:cs typeface="Cambria"/>
            </a:endParaRPr>
          </a:p>
        </p:txBody>
      </p:sp>
    </p:spTree>
    <p:extLst>
      <p:ext uri="{BB962C8B-B14F-4D97-AF65-F5344CB8AC3E}">
        <p14:creationId xmlns:p14="http://schemas.microsoft.com/office/powerpoint/2010/main" val="2600641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2"/>
            <a:ext cx="8145458" cy="733678"/>
          </a:xfrm>
          <a:prstGeom prst="rect">
            <a:avLst/>
          </a:prstGeom>
        </p:spPr>
        <p:txBody>
          <a:bodyPr wrap="square" lIns="0" tIns="0" rIns="0" bIns="0" rtlCol="0">
            <a:noAutofit/>
          </a:bodyPr>
          <a:lstStyle/>
          <a:p>
            <a:pPr marL="12700" marR="49133" algn="ctr">
              <a:lnSpc>
                <a:spcPts val="4175"/>
              </a:lnSpc>
              <a:spcBef>
                <a:spcPts val="208"/>
              </a:spcBef>
            </a:pPr>
            <a:r>
              <a:rPr lang="id-ID" sz="6600" b="1" baseline="3413" dirty="0" smtClean="0">
                <a:solidFill>
                  <a:srgbClr val="FF0000"/>
                </a:solidFill>
                <a:cs typeface="Calibri"/>
              </a:rPr>
              <a:t>BURSA EFEK INDONESIA</a:t>
            </a:r>
            <a:endParaRPr sz="6600" dirty="0">
              <a:latin typeface="Calibri"/>
              <a:cs typeface="Calibri"/>
            </a:endParaRPr>
          </a:p>
        </p:txBody>
      </p:sp>
      <p:sp>
        <p:nvSpPr>
          <p:cNvPr id="9" name="object 9"/>
          <p:cNvSpPr txBox="1"/>
          <p:nvPr/>
        </p:nvSpPr>
        <p:spPr>
          <a:xfrm>
            <a:off x="536257" y="1981200"/>
            <a:ext cx="8101737" cy="3962400"/>
          </a:xfrm>
          <a:prstGeom prst="rect">
            <a:avLst/>
          </a:prstGeom>
        </p:spPr>
        <p:txBody>
          <a:bodyPr wrap="square" lIns="0" tIns="0" rIns="0" bIns="0" rtlCol="0">
            <a:noAutofit/>
          </a:bodyPr>
          <a:lstStyle/>
          <a:p>
            <a:pPr marL="12700" marR="6213" algn="just">
              <a:lnSpc>
                <a:spcPts val="1960"/>
              </a:lnSpc>
              <a:spcBef>
                <a:spcPts val="98"/>
              </a:spcBef>
            </a:pPr>
            <a:r>
              <a:rPr lang="x-none" sz="2400" smtClean="0">
                <a:latin typeface="Cambria"/>
                <a:cs typeface="Cambria"/>
              </a:rPr>
              <a:t> </a:t>
            </a:r>
          </a:p>
          <a:p>
            <a:pPr marL="12700" marR="6213" algn="just">
              <a:lnSpc>
                <a:spcPts val="1960"/>
              </a:lnSpc>
              <a:spcBef>
                <a:spcPts val="98"/>
              </a:spcBef>
            </a:pPr>
            <a:r>
              <a:rPr sz="2400" dirty="0" smtClean="0">
                <a:latin typeface="Cambria"/>
                <a:cs typeface="Cambria"/>
              </a:rPr>
              <a:t>  </a:t>
            </a:r>
            <a:endParaRPr lang="x-none" sz="2400" smtClean="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smtClean="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M</a:t>
            </a:r>
            <a:r>
              <a:rPr sz="1800" spc="0" baseline="2275" dirty="0" smtClean="0">
                <a:solidFill>
                  <a:srgbClr val="888888"/>
                </a:solidFill>
                <a:latin typeface="Calibri"/>
                <a:cs typeface="Calibri"/>
              </a:rPr>
              <a:t>.</a:t>
            </a:r>
            <a:r>
              <a:rPr sz="1800" spc="4" baseline="2275" dirty="0" smtClean="0">
                <a:solidFill>
                  <a:srgbClr val="888888"/>
                </a:solidFill>
                <a:latin typeface="Calibri"/>
                <a:cs typeface="Calibri"/>
              </a:rPr>
              <a:t> </a:t>
            </a:r>
            <a:r>
              <a:rPr sz="1800" spc="-25" baseline="2275" dirty="0" smtClean="0">
                <a:solidFill>
                  <a:srgbClr val="888888"/>
                </a:solidFill>
                <a:latin typeface="Calibri"/>
                <a:cs typeface="Calibri"/>
              </a:rPr>
              <a:t>K</a:t>
            </a:r>
            <a:r>
              <a:rPr sz="1800" spc="0" baseline="2275" dirty="0" smtClean="0">
                <a:solidFill>
                  <a:srgbClr val="888888"/>
                </a:solidFill>
                <a:latin typeface="Calibri"/>
                <a:cs typeface="Calibri"/>
              </a:rPr>
              <a:t>e</a:t>
            </a:r>
            <a:r>
              <a:rPr sz="1800" spc="9" baseline="2275" dirty="0" smtClean="0">
                <a:solidFill>
                  <a:srgbClr val="888888"/>
                </a:solidFill>
                <a:latin typeface="Calibri"/>
                <a:cs typeface="Calibri"/>
              </a:rPr>
              <a:t>u</a:t>
            </a:r>
            <a:r>
              <a:rPr sz="1800" spc="4" baseline="2275" dirty="0" smtClean="0">
                <a:solidFill>
                  <a:srgbClr val="888888"/>
                </a:solidFill>
                <a:latin typeface="Calibri"/>
                <a:cs typeface="Calibri"/>
              </a:rPr>
              <a:t>a</a:t>
            </a:r>
            <a:r>
              <a:rPr sz="1800" spc="9" baseline="2275" dirty="0" smtClean="0">
                <a:solidFill>
                  <a:srgbClr val="888888"/>
                </a:solidFill>
                <a:latin typeface="Calibri"/>
                <a:cs typeface="Calibri"/>
              </a:rPr>
              <a:t>n</a:t>
            </a:r>
            <a:r>
              <a:rPr sz="1800" spc="-25" baseline="2275" dirty="0" smtClean="0">
                <a:solidFill>
                  <a:srgbClr val="888888"/>
                </a:solidFill>
                <a:latin typeface="Calibri"/>
                <a:cs typeface="Calibri"/>
              </a:rPr>
              <a:t>g</a:t>
            </a:r>
            <a:r>
              <a:rPr sz="1800" spc="4" baseline="2275" dirty="0" smtClean="0">
                <a:solidFill>
                  <a:srgbClr val="888888"/>
                </a:solidFill>
                <a:latin typeface="Calibri"/>
                <a:cs typeface="Calibri"/>
              </a:rPr>
              <a:t>a</a:t>
            </a:r>
            <a:r>
              <a:rPr sz="1800" spc="0" baseline="2275" dirty="0" smtClean="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smtClean="0">
                <a:solidFill>
                  <a:srgbClr val="888888"/>
                </a:solidFill>
                <a:latin typeface="Calibri"/>
                <a:cs typeface="Calibri"/>
              </a:rPr>
              <a:t>13</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08</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202</a:t>
            </a:r>
            <a:r>
              <a:rPr sz="1800" spc="0" baseline="2275" dirty="0" smtClean="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49377"/>
            <a:ext cx="254000" cy="193675"/>
          </a:xfrm>
          <a:prstGeom prst="rect">
            <a:avLst/>
          </a:prstGeom>
        </p:spPr>
        <p:txBody>
          <a:bodyPr wrap="square" lIns="0" tIns="0" rIns="0" bIns="0" rtlCol="0">
            <a:noAutofit/>
          </a:bodyPr>
          <a:lstStyle/>
          <a:p>
            <a:pPr marL="12700">
              <a:lnSpc>
                <a:spcPts val="1320"/>
              </a:lnSpc>
              <a:spcBef>
                <a:spcPts val="66"/>
              </a:spcBef>
            </a:pPr>
            <a:r>
              <a:rPr sz="1200" dirty="0" smtClean="0">
                <a:latin typeface="Calibri"/>
                <a:cs typeface="Calibri"/>
              </a:rPr>
              <a:t>14</a:t>
            </a:r>
            <a:endParaRPr sz="1200" dirty="0">
              <a:latin typeface="Calibri"/>
              <a:cs typeface="Calibri"/>
            </a:endParaRPr>
          </a:p>
        </p:txBody>
      </p:sp>
      <p:sp>
        <p:nvSpPr>
          <p:cNvPr id="8" name="object 9"/>
          <p:cNvSpPr txBox="1"/>
          <p:nvPr/>
        </p:nvSpPr>
        <p:spPr>
          <a:xfrm>
            <a:off x="688657" y="1143000"/>
            <a:ext cx="8101737" cy="4953000"/>
          </a:xfrm>
          <a:prstGeom prst="rect">
            <a:avLst/>
          </a:prstGeom>
        </p:spPr>
        <p:txBody>
          <a:bodyPr wrap="square" lIns="0" tIns="0" rIns="0" bIns="0" rtlCol="0">
            <a:noAutofit/>
          </a:bodyPr>
          <a:lstStyle/>
          <a:p>
            <a:pPr marL="298450" marR="6213" indent="-285750" algn="just">
              <a:lnSpc>
                <a:spcPts val="1960"/>
              </a:lnSpc>
              <a:spcBef>
                <a:spcPts val="98"/>
              </a:spcBef>
              <a:buFont typeface="Arial" panose="020B0604020202020204" pitchFamily="34" charset="0"/>
              <a:buChar char="•"/>
            </a:pPr>
            <a:endParaRPr sz="2000" b="1" dirty="0" smtClean="0">
              <a:latin typeface="Cambria"/>
              <a:cs typeface="Cambria"/>
            </a:endParaRPr>
          </a:p>
          <a:p>
            <a:pPr marL="355600" marR="6213" indent="-342900" algn="just">
              <a:lnSpc>
                <a:spcPct val="150000"/>
              </a:lnSpc>
              <a:spcBef>
                <a:spcPts val="98"/>
              </a:spcBef>
              <a:buFont typeface="Arial" panose="020B0604020202020204" pitchFamily="34" charset="0"/>
              <a:buChar char="•"/>
            </a:pPr>
            <a:r>
              <a:rPr lang="x-none" sz="2000" b="1" smtClean="0">
                <a:latin typeface="Cambria"/>
                <a:cs typeface="Cambria"/>
              </a:rPr>
              <a:t>Bursa Efek Indonesia </a:t>
            </a:r>
            <a:r>
              <a:rPr lang="x-none" sz="2000" smtClean="0">
                <a:latin typeface="Cambria"/>
                <a:cs typeface="Cambria"/>
              </a:rPr>
              <a:t> (disingkat </a:t>
            </a:r>
            <a:r>
              <a:rPr lang="x-none" sz="2000" b="1" smtClean="0">
                <a:latin typeface="Cambria"/>
                <a:cs typeface="Cambria"/>
              </a:rPr>
              <a:t>BEI</a:t>
            </a:r>
            <a:r>
              <a:rPr lang="x-none" sz="2000" smtClean="0">
                <a:latin typeface="Cambria"/>
                <a:cs typeface="Cambria"/>
              </a:rPr>
              <a:t>, atau </a:t>
            </a:r>
            <a:r>
              <a:rPr lang="x-none" sz="2000" b="1" i="1" smtClean="0">
                <a:latin typeface="Cambria"/>
                <a:cs typeface="Cambria"/>
              </a:rPr>
              <a:t>Indonesian Stock Exchange (IDX)</a:t>
            </a:r>
            <a:r>
              <a:rPr lang="x-none" sz="2000" smtClean="0">
                <a:latin typeface="Cambria"/>
                <a:cs typeface="Cambria"/>
              </a:rPr>
              <a:t> merupakan bursa hasil penggabungan dari Bursa Efek Jakarta (BEJ) dengan Bursa Efek Surabaya (BES). </a:t>
            </a:r>
            <a:r>
              <a:rPr lang="x-none" sz="2000" b="1" smtClean="0">
                <a:latin typeface="Cambria"/>
                <a:cs typeface="Cambria"/>
              </a:rPr>
              <a:t> </a:t>
            </a:r>
          </a:p>
          <a:p>
            <a:pPr marL="355600" marR="6213" indent="-342900" algn="just">
              <a:lnSpc>
                <a:spcPct val="150000"/>
              </a:lnSpc>
              <a:spcBef>
                <a:spcPts val="98"/>
              </a:spcBef>
              <a:buFont typeface="Arial" panose="020B0604020202020204" pitchFamily="34" charset="0"/>
              <a:buChar char="•"/>
            </a:pPr>
            <a:endParaRPr lang="x-none" sz="2000" b="1">
              <a:latin typeface="Cambria"/>
              <a:cs typeface="Cambria"/>
            </a:endParaRPr>
          </a:p>
          <a:p>
            <a:pPr marL="355600" marR="6213" indent="-342900" algn="just">
              <a:lnSpc>
                <a:spcPct val="150000"/>
              </a:lnSpc>
              <a:spcBef>
                <a:spcPts val="98"/>
              </a:spcBef>
              <a:buFont typeface="Arial" panose="020B0604020202020204" pitchFamily="34" charset="0"/>
              <a:buChar char="•"/>
            </a:pPr>
            <a:r>
              <a:rPr lang="id-ID" sz="2000" dirty="0" smtClean="0">
                <a:latin typeface="Cambria"/>
                <a:cs typeface="Cambria"/>
              </a:rPr>
              <a:t>D</a:t>
            </a:r>
            <a:r>
              <a:rPr lang="x-none" sz="2000" smtClean="0">
                <a:latin typeface="Cambria"/>
                <a:cs typeface="Cambria"/>
              </a:rPr>
              <a:t>emi efektivitas operasional dan transaksi, pemerintah memutuskan untuk menggabungkan Bursa Efek Jakarta sebagai pasar saham dan Bursa Efek surabaya sebagai pasar obligasi dan derivatif.  Bursa hasil penggabungan ini mulai beroperasi pada 1 Desember 2007.</a:t>
            </a:r>
          </a:p>
          <a:p>
            <a:pPr marL="12700" marR="6213" algn="just">
              <a:lnSpc>
                <a:spcPts val="1960"/>
              </a:lnSpc>
              <a:spcBef>
                <a:spcPts val="98"/>
              </a:spcBef>
            </a:pPr>
            <a:endParaRPr sz="2000" b="1" dirty="0" smtClean="0">
              <a:latin typeface="Cambria"/>
              <a:cs typeface="Cambria"/>
            </a:endParaRPr>
          </a:p>
        </p:txBody>
      </p:sp>
    </p:spTree>
    <p:extLst>
      <p:ext uri="{BB962C8B-B14F-4D97-AF65-F5344CB8AC3E}">
        <p14:creationId xmlns:p14="http://schemas.microsoft.com/office/powerpoint/2010/main" val="3572971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2"/>
            <a:ext cx="8145458" cy="733678"/>
          </a:xfrm>
          <a:prstGeom prst="rect">
            <a:avLst/>
          </a:prstGeom>
        </p:spPr>
        <p:txBody>
          <a:bodyPr wrap="square" lIns="0" tIns="0" rIns="0" bIns="0" rtlCol="0">
            <a:noAutofit/>
          </a:bodyPr>
          <a:lstStyle/>
          <a:p>
            <a:pPr marL="12700" marR="49133" algn="ctr">
              <a:lnSpc>
                <a:spcPts val="4175"/>
              </a:lnSpc>
              <a:spcBef>
                <a:spcPts val="208"/>
              </a:spcBef>
            </a:pPr>
            <a:r>
              <a:rPr lang="id-ID" sz="6600" b="1" baseline="3413" dirty="0" smtClean="0">
                <a:solidFill>
                  <a:srgbClr val="FF0000"/>
                </a:solidFill>
                <a:cs typeface="Calibri"/>
              </a:rPr>
              <a:t>Proses Pelaksanaan</a:t>
            </a:r>
            <a:r>
              <a:rPr lang="id-ID" sz="6600" b="1" dirty="0" smtClean="0">
                <a:solidFill>
                  <a:srgbClr val="FF0000"/>
                </a:solidFill>
                <a:cs typeface="Calibri"/>
              </a:rPr>
              <a:t> </a:t>
            </a:r>
            <a:r>
              <a:rPr lang="id-ID" sz="6600" b="1" baseline="3413" dirty="0" smtClean="0">
                <a:solidFill>
                  <a:srgbClr val="FF0000"/>
                </a:solidFill>
                <a:cs typeface="Calibri"/>
              </a:rPr>
              <a:t>Perdagangan di Bursa </a:t>
            </a:r>
            <a:endParaRPr sz="6600" dirty="0">
              <a:latin typeface="Calibri"/>
              <a:cs typeface="Calibri"/>
            </a:endParaRPr>
          </a:p>
        </p:txBody>
      </p:sp>
      <p:sp>
        <p:nvSpPr>
          <p:cNvPr id="9" name="object 9"/>
          <p:cNvSpPr txBox="1"/>
          <p:nvPr/>
        </p:nvSpPr>
        <p:spPr>
          <a:xfrm>
            <a:off x="536257" y="1981200"/>
            <a:ext cx="8101737" cy="3962400"/>
          </a:xfrm>
          <a:prstGeom prst="rect">
            <a:avLst/>
          </a:prstGeom>
        </p:spPr>
        <p:txBody>
          <a:bodyPr wrap="square" lIns="0" tIns="0" rIns="0" bIns="0" rtlCol="0">
            <a:noAutofit/>
          </a:bodyPr>
          <a:lstStyle/>
          <a:p>
            <a:pPr marL="12700" marR="6213" algn="just">
              <a:lnSpc>
                <a:spcPts val="1960"/>
              </a:lnSpc>
              <a:spcBef>
                <a:spcPts val="98"/>
              </a:spcBef>
            </a:pPr>
            <a:r>
              <a:rPr lang="x-none" sz="2400" smtClean="0">
                <a:latin typeface="Cambria"/>
                <a:cs typeface="Cambria"/>
              </a:rPr>
              <a:t> </a:t>
            </a:r>
          </a:p>
          <a:p>
            <a:pPr marL="12700" marR="6213" algn="just">
              <a:lnSpc>
                <a:spcPts val="1960"/>
              </a:lnSpc>
              <a:spcBef>
                <a:spcPts val="98"/>
              </a:spcBef>
            </a:pPr>
            <a:r>
              <a:rPr sz="2400" dirty="0" smtClean="0">
                <a:latin typeface="Cambria"/>
                <a:cs typeface="Cambria"/>
              </a:rPr>
              <a:t>  </a:t>
            </a:r>
            <a:endParaRPr lang="x-none" sz="2400" smtClean="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smtClean="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M</a:t>
            </a:r>
            <a:r>
              <a:rPr sz="1800" spc="0" baseline="2275" dirty="0" smtClean="0">
                <a:solidFill>
                  <a:srgbClr val="888888"/>
                </a:solidFill>
                <a:latin typeface="Calibri"/>
                <a:cs typeface="Calibri"/>
              </a:rPr>
              <a:t>.</a:t>
            </a:r>
            <a:r>
              <a:rPr sz="1800" spc="4" baseline="2275" dirty="0" smtClean="0">
                <a:solidFill>
                  <a:srgbClr val="888888"/>
                </a:solidFill>
                <a:latin typeface="Calibri"/>
                <a:cs typeface="Calibri"/>
              </a:rPr>
              <a:t> </a:t>
            </a:r>
            <a:r>
              <a:rPr sz="1800" spc="-25" baseline="2275" dirty="0" smtClean="0">
                <a:solidFill>
                  <a:srgbClr val="888888"/>
                </a:solidFill>
                <a:latin typeface="Calibri"/>
                <a:cs typeface="Calibri"/>
              </a:rPr>
              <a:t>K</a:t>
            </a:r>
            <a:r>
              <a:rPr sz="1800" spc="0" baseline="2275" dirty="0" smtClean="0">
                <a:solidFill>
                  <a:srgbClr val="888888"/>
                </a:solidFill>
                <a:latin typeface="Calibri"/>
                <a:cs typeface="Calibri"/>
              </a:rPr>
              <a:t>e</a:t>
            </a:r>
            <a:r>
              <a:rPr sz="1800" spc="9" baseline="2275" dirty="0" smtClean="0">
                <a:solidFill>
                  <a:srgbClr val="888888"/>
                </a:solidFill>
                <a:latin typeface="Calibri"/>
                <a:cs typeface="Calibri"/>
              </a:rPr>
              <a:t>u</a:t>
            </a:r>
            <a:r>
              <a:rPr sz="1800" spc="4" baseline="2275" dirty="0" smtClean="0">
                <a:solidFill>
                  <a:srgbClr val="888888"/>
                </a:solidFill>
                <a:latin typeface="Calibri"/>
                <a:cs typeface="Calibri"/>
              </a:rPr>
              <a:t>a</a:t>
            </a:r>
            <a:r>
              <a:rPr sz="1800" spc="9" baseline="2275" dirty="0" smtClean="0">
                <a:solidFill>
                  <a:srgbClr val="888888"/>
                </a:solidFill>
                <a:latin typeface="Calibri"/>
                <a:cs typeface="Calibri"/>
              </a:rPr>
              <a:t>n</a:t>
            </a:r>
            <a:r>
              <a:rPr sz="1800" spc="-25" baseline="2275" dirty="0" smtClean="0">
                <a:solidFill>
                  <a:srgbClr val="888888"/>
                </a:solidFill>
                <a:latin typeface="Calibri"/>
                <a:cs typeface="Calibri"/>
              </a:rPr>
              <a:t>g</a:t>
            </a:r>
            <a:r>
              <a:rPr sz="1800" spc="4" baseline="2275" dirty="0" smtClean="0">
                <a:solidFill>
                  <a:srgbClr val="888888"/>
                </a:solidFill>
                <a:latin typeface="Calibri"/>
                <a:cs typeface="Calibri"/>
              </a:rPr>
              <a:t>a</a:t>
            </a:r>
            <a:r>
              <a:rPr sz="1800" spc="0" baseline="2275" dirty="0" smtClean="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smtClean="0">
                <a:solidFill>
                  <a:srgbClr val="888888"/>
                </a:solidFill>
                <a:latin typeface="Calibri"/>
                <a:cs typeface="Calibri"/>
              </a:rPr>
              <a:t>13</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08</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202</a:t>
            </a:r>
            <a:r>
              <a:rPr sz="1800" spc="0" baseline="2275" dirty="0" smtClean="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49377"/>
            <a:ext cx="254000" cy="193675"/>
          </a:xfrm>
          <a:prstGeom prst="rect">
            <a:avLst/>
          </a:prstGeom>
        </p:spPr>
        <p:txBody>
          <a:bodyPr wrap="square" lIns="0" tIns="0" rIns="0" bIns="0" rtlCol="0">
            <a:noAutofit/>
          </a:bodyPr>
          <a:lstStyle/>
          <a:p>
            <a:pPr marL="12700">
              <a:lnSpc>
                <a:spcPts val="1320"/>
              </a:lnSpc>
              <a:spcBef>
                <a:spcPts val="66"/>
              </a:spcBef>
            </a:pPr>
            <a:r>
              <a:rPr sz="1200" dirty="0" smtClean="0">
                <a:latin typeface="Calibri"/>
                <a:cs typeface="Calibri"/>
              </a:rPr>
              <a:t>15</a:t>
            </a:r>
            <a:endParaRPr sz="1200" dirty="0">
              <a:latin typeface="Calibri"/>
              <a:cs typeface="Calibri"/>
            </a:endParaRPr>
          </a:p>
        </p:txBody>
      </p:sp>
      <p:sp>
        <p:nvSpPr>
          <p:cNvPr id="8" name="object 9"/>
          <p:cNvSpPr txBox="1"/>
          <p:nvPr/>
        </p:nvSpPr>
        <p:spPr>
          <a:xfrm>
            <a:off x="688657" y="1447800"/>
            <a:ext cx="8101737" cy="4648200"/>
          </a:xfrm>
          <a:prstGeom prst="rect">
            <a:avLst/>
          </a:prstGeom>
        </p:spPr>
        <p:txBody>
          <a:bodyPr wrap="square" lIns="0" tIns="0" rIns="0" bIns="0" rtlCol="0">
            <a:noAutofit/>
          </a:bodyPr>
          <a:lstStyle/>
          <a:p>
            <a:pPr marL="298450" marR="6213" indent="-285750" algn="just">
              <a:lnSpc>
                <a:spcPts val="1960"/>
              </a:lnSpc>
              <a:spcBef>
                <a:spcPts val="98"/>
              </a:spcBef>
              <a:buFont typeface="Arial" panose="020B0604020202020204" pitchFamily="34" charset="0"/>
              <a:buChar char="•"/>
            </a:pPr>
            <a:endParaRPr sz="2000" b="1" dirty="0" smtClean="0">
              <a:latin typeface="Cambria"/>
              <a:cs typeface="Cambria"/>
            </a:endParaRPr>
          </a:p>
          <a:p>
            <a:pPr marL="12700" marR="6213" algn="just">
              <a:lnSpc>
                <a:spcPts val="1960"/>
              </a:lnSpc>
              <a:spcBef>
                <a:spcPts val="98"/>
              </a:spcBef>
            </a:pPr>
            <a:endParaRPr sz="2000" b="1" dirty="0" smtClean="0">
              <a:latin typeface="Cambria"/>
              <a:cs typeface="Cambria"/>
            </a:endParaRPr>
          </a:p>
        </p:txBody>
      </p:sp>
      <p:pic>
        <p:nvPicPr>
          <p:cNvPr id="10" name="Picture 9"/>
          <p:cNvPicPr/>
          <p:nvPr/>
        </p:nvPicPr>
        <p:blipFill rotWithShape="1">
          <a:blip r:embed="rId2"/>
          <a:srcRect l="13972" t="30769" r="44447" b="22190"/>
          <a:stretch/>
        </p:blipFill>
        <p:spPr bwMode="auto">
          <a:xfrm>
            <a:off x="536258" y="1600200"/>
            <a:ext cx="7916540" cy="434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2948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2"/>
            <a:ext cx="8145458" cy="733678"/>
          </a:xfrm>
          <a:prstGeom prst="rect">
            <a:avLst/>
          </a:prstGeom>
        </p:spPr>
        <p:txBody>
          <a:bodyPr wrap="square" lIns="0" tIns="0" rIns="0" bIns="0" rtlCol="0">
            <a:noAutofit/>
          </a:bodyPr>
          <a:lstStyle/>
          <a:p>
            <a:pPr marL="12700" marR="49133" algn="ctr">
              <a:lnSpc>
                <a:spcPts val="4175"/>
              </a:lnSpc>
              <a:spcBef>
                <a:spcPts val="208"/>
              </a:spcBef>
            </a:pPr>
            <a:r>
              <a:rPr lang="id-ID" sz="4000" b="1" dirty="0">
                <a:solidFill>
                  <a:srgbClr val="FF0000"/>
                </a:solidFill>
                <a:cs typeface="Calibri"/>
              </a:rPr>
              <a:t>Mekanisme Perdagangan</a:t>
            </a:r>
            <a:endParaRPr lang="id-ID" sz="4000" dirty="0">
              <a:cs typeface="Calibri"/>
            </a:endParaRPr>
          </a:p>
          <a:p>
            <a:pPr marL="12700" marR="49133" algn="ctr">
              <a:lnSpc>
                <a:spcPts val="4175"/>
              </a:lnSpc>
              <a:spcBef>
                <a:spcPts val="208"/>
              </a:spcBef>
            </a:pPr>
            <a:r>
              <a:rPr lang="id-ID" sz="4000" b="1" dirty="0" smtClean="0">
                <a:solidFill>
                  <a:srgbClr val="FF0000"/>
                </a:solidFill>
                <a:cs typeface="Calibri"/>
              </a:rPr>
              <a:t>Saham di Bersa Efek</a:t>
            </a:r>
            <a:endParaRPr sz="4000" dirty="0">
              <a:latin typeface="Calibri"/>
              <a:cs typeface="Calibri"/>
            </a:endParaRPr>
          </a:p>
        </p:txBody>
      </p:sp>
      <p:sp>
        <p:nvSpPr>
          <p:cNvPr id="9" name="object 9"/>
          <p:cNvSpPr txBox="1"/>
          <p:nvPr/>
        </p:nvSpPr>
        <p:spPr>
          <a:xfrm>
            <a:off x="536257" y="1981200"/>
            <a:ext cx="8101737" cy="3962400"/>
          </a:xfrm>
          <a:prstGeom prst="rect">
            <a:avLst/>
          </a:prstGeom>
        </p:spPr>
        <p:txBody>
          <a:bodyPr wrap="square" lIns="0" tIns="0" rIns="0" bIns="0" rtlCol="0">
            <a:noAutofit/>
          </a:bodyPr>
          <a:lstStyle/>
          <a:p>
            <a:pPr marL="12700" marR="6213" algn="just">
              <a:lnSpc>
                <a:spcPts val="1960"/>
              </a:lnSpc>
              <a:spcBef>
                <a:spcPts val="98"/>
              </a:spcBef>
            </a:pPr>
            <a:r>
              <a:rPr lang="x-none" sz="2400" smtClean="0">
                <a:latin typeface="Cambria"/>
                <a:cs typeface="Cambria"/>
              </a:rPr>
              <a:t> </a:t>
            </a:r>
          </a:p>
          <a:p>
            <a:pPr marL="12700" marR="6213" algn="just">
              <a:lnSpc>
                <a:spcPts val="1960"/>
              </a:lnSpc>
              <a:spcBef>
                <a:spcPts val="98"/>
              </a:spcBef>
            </a:pPr>
            <a:r>
              <a:rPr sz="2400" dirty="0" smtClean="0">
                <a:latin typeface="Cambria"/>
                <a:cs typeface="Cambria"/>
              </a:rPr>
              <a:t>  </a:t>
            </a:r>
            <a:endParaRPr lang="x-none" sz="2400" smtClean="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smtClean="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M</a:t>
            </a:r>
            <a:r>
              <a:rPr sz="1800" spc="0" baseline="2275" dirty="0" smtClean="0">
                <a:solidFill>
                  <a:srgbClr val="888888"/>
                </a:solidFill>
                <a:latin typeface="Calibri"/>
                <a:cs typeface="Calibri"/>
              </a:rPr>
              <a:t>.</a:t>
            </a:r>
            <a:r>
              <a:rPr sz="1800" spc="4" baseline="2275" dirty="0" smtClean="0">
                <a:solidFill>
                  <a:srgbClr val="888888"/>
                </a:solidFill>
                <a:latin typeface="Calibri"/>
                <a:cs typeface="Calibri"/>
              </a:rPr>
              <a:t> </a:t>
            </a:r>
            <a:r>
              <a:rPr sz="1800" spc="-25" baseline="2275" dirty="0" smtClean="0">
                <a:solidFill>
                  <a:srgbClr val="888888"/>
                </a:solidFill>
                <a:latin typeface="Calibri"/>
                <a:cs typeface="Calibri"/>
              </a:rPr>
              <a:t>K</a:t>
            </a:r>
            <a:r>
              <a:rPr sz="1800" spc="0" baseline="2275" dirty="0" smtClean="0">
                <a:solidFill>
                  <a:srgbClr val="888888"/>
                </a:solidFill>
                <a:latin typeface="Calibri"/>
                <a:cs typeface="Calibri"/>
              </a:rPr>
              <a:t>e</a:t>
            </a:r>
            <a:r>
              <a:rPr sz="1800" spc="9" baseline="2275" dirty="0" smtClean="0">
                <a:solidFill>
                  <a:srgbClr val="888888"/>
                </a:solidFill>
                <a:latin typeface="Calibri"/>
                <a:cs typeface="Calibri"/>
              </a:rPr>
              <a:t>u</a:t>
            </a:r>
            <a:r>
              <a:rPr sz="1800" spc="4" baseline="2275" dirty="0" smtClean="0">
                <a:solidFill>
                  <a:srgbClr val="888888"/>
                </a:solidFill>
                <a:latin typeface="Calibri"/>
                <a:cs typeface="Calibri"/>
              </a:rPr>
              <a:t>a</a:t>
            </a:r>
            <a:r>
              <a:rPr sz="1800" spc="9" baseline="2275" dirty="0" smtClean="0">
                <a:solidFill>
                  <a:srgbClr val="888888"/>
                </a:solidFill>
                <a:latin typeface="Calibri"/>
                <a:cs typeface="Calibri"/>
              </a:rPr>
              <a:t>n</a:t>
            </a:r>
            <a:r>
              <a:rPr sz="1800" spc="-25" baseline="2275" dirty="0" smtClean="0">
                <a:solidFill>
                  <a:srgbClr val="888888"/>
                </a:solidFill>
                <a:latin typeface="Calibri"/>
                <a:cs typeface="Calibri"/>
              </a:rPr>
              <a:t>g</a:t>
            </a:r>
            <a:r>
              <a:rPr sz="1800" spc="4" baseline="2275" dirty="0" smtClean="0">
                <a:solidFill>
                  <a:srgbClr val="888888"/>
                </a:solidFill>
                <a:latin typeface="Calibri"/>
                <a:cs typeface="Calibri"/>
              </a:rPr>
              <a:t>a</a:t>
            </a:r>
            <a:r>
              <a:rPr sz="1800" spc="0" baseline="2275" dirty="0" smtClean="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smtClean="0">
                <a:solidFill>
                  <a:srgbClr val="888888"/>
                </a:solidFill>
                <a:latin typeface="Calibri"/>
                <a:cs typeface="Calibri"/>
              </a:rPr>
              <a:t>13</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08</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202</a:t>
            </a:r>
            <a:r>
              <a:rPr sz="1800" spc="0" baseline="2275" dirty="0" smtClean="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49377"/>
            <a:ext cx="254000" cy="193675"/>
          </a:xfrm>
          <a:prstGeom prst="rect">
            <a:avLst/>
          </a:prstGeom>
        </p:spPr>
        <p:txBody>
          <a:bodyPr wrap="square" lIns="0" tIns="0" rIns="0" bIns="0" rtlCol="0">
            <a:noAutofit/>
          </a:bodyPr>
          <a:lstStyle/>
          <a:p>
            <a:pPr marL="12700">
              <a:lnSpc>
                <a:spcPts val="1320"/>
              </a:lnSpc>
              <a:spcBef>
                <a:spcPts val="66"/>
              </a:spcBef>
            </a:pPr>
            <a:r>
              <a:rPr sz="1200" dirty="0" smtClean="0">
                <a:latin typeface="Calibri"/>
                <a:cs typeface="Calibri"/>
              </a:rPr>
              <a:t>16</a:t>
            </a:r>
            <a:endParaRPr sz="1200" dirty="0">
              <a:latin typeface="Calibri"/>
              <a:cs typeface="Calibri"/>
            </a:endParaRPr>
          </a:p>
        </p:txBody>
      </p:sp>
      <p:sp>
        <p:nvSpPr>
          <p:cNvPr id="8" name="object 9"/>
          <p:cNvSpPr txBox="1"/>
          <p:nvPr/>
        </p:nvSpPr>
        <p:spPr>
          <a:xfrm>
            <a:off x="688657" y="1447800"/>
            <a:ext cx="8101737" cy="4648200"/>
          </a:xfrm>
          <a:prstGeom prst="rect">
            <a:avLst/>
          </a:prstGeom>
        </p:spPr>
        <p:txBody>
          <a:bodyPr wrap="square" lIns="0" tIns="0" rIns="0" bIns="0" rtlCol="0">
            <a:noAutofit/>
          </a:bodyPr>
          <a:lstStyle/>
          <a:p>
            <a:pPr marL="298450" marR="6213" indent="-285750" algn="just">
              <a:lnSpc>
                <a:spcPts val="1960"/>
              </a:lnSpc>
              <a:spcBef>
                <a:spcPts val="98"/>
              </a:spcBef>
              <a:buFont typeface="Arial" panose="020B0604020202020204" pitchFamily="34" charset="0"/>
              <a:buChar char="•"/>
            </a:pPr>
            <a:endParaRPr sz="2000" b="1" dirty="0" smtClean="0">
              <a:latin typeface="Cambria"/>
              <a:cs typeface="Cambria"/>
            </a:endParaRPr>
          </a:p>
          <a:p>
            <a:pPr marL="12700" marR="6213" algn="just">
              <a:lnSpc>
                <a:spcPts val="1960"/>
              </a:lnSpc>
              <a:spcBef>
                <a:spcPts val="98"/>
              </a:spcBef>
            </a:pPr>
            <a:endParaRPr sz="2000" b="1" dirty="0" smtClean="0">
              <a:latin typeface="Cambria"/>
              <a:cs typeface="Cambria"/>
            </a:endParaRPr>
          </a:p>
        </p:txBody>
      </p:sp>
      <p:pic>
        <p:nvPicPr>
          <p:cNvPr id="11" name="Picture 10"/>
          <p:cNvPicPr/>
          <p:nvPr/>
        </p:nvPicPr>
        <p:blipFill rotWithShape="1">
          <a:blip r:embed="rId2"/>
          <a:srcRect l="18295" t="36391" r="44947" b="21006"/>
          <a:stretch/>
        </p:blipFill>
        <p:spPr bwMode="auto">
          <a:xfrm>
            <a:off x="924077" y="1447800"/>
            <a:ext cx="7528721" cy="464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1014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2"/>
            <a:ext cx="8145458" cy="733678"/>
          </a:xfrm>
          <a:prstGeom prst="rect">
            <a:avLst/>
          </a:prstGeom>
        </p:spPr>
        <p:txBody>
          <a:bodyPr wrap="square" lIns="0" tIns="0" rIns="0" bIns="0" rtlCol="0">
            <a:noAutofit/>
          </a:bodyPr>
          <a:lstStyle/>
          <a:p>
            <a:pPr marL="12700" marR="49133" algn="ctr">
              <a:lnSpc>
                <a:spcPts val="4175"/>
              </a:lnSpc>
              <a:spcBef>
                <a:spcPts val="208"/>
              </a:spcBef>
            </a:pPr>
            <a:r>
              <a:rPr lang="id-ID" sz="4000" b="1" dirty="0">
                <a:solidFill>
                  <a:srgbClr val="FF0000"/>
                </a:solidFill>
                <a:cs typeface="Calibri"/>
              </a:rPr>
              <a:t>Mekanisme Perdagangan</a:t>
            </a:r>
            <a:endParaRPr lang="id-ID" sz="4000" dirty="0">
              <a:cs typeface="Calibri"/>
            </a:endParaRPr>
          </a:p>
          <a:p>
            <a:pPr marL="12700" marR="49133" algn="ctr">
              <a:lnSpc>
                <a:spcPts val="4175"/>
              </a:lnSpc>
              <a:spcBef>
                <a:spcPts val="208"/>
              </a:spcBef>
            </a:pPr>
            <a:r>
              <a:rPr lang="id-ID" sz="4000" b="1" dirty="0" smtClean="0">
                <a:solidFill>
                  <a:srgbClr val="FF0000"/>
                </a:solidFill>
                <a:cs typeface="Calibri"/>
              </a:rPr>
              <a:t>Saham di Bersa Efek</a:t>
            </a:r>
            <a:endParaRPr sz="4000" dirty="0">
              <a:latin typeface="Calibri"/>
              <a:cs typeface="Calibri"/>
            </a:endParaRPr>
          </a:p>
        </p:txBody>
      </p:sp>
      <p:sp>
        <p:nvSpPr>
          <p:cNvPr id="9" name="object 9"/>
          <p:cNvSpPr txBox="1"/>
          <p:nvPr/>
        </p:nvSpPr>
        <p:spPr>
          <a:xfrm>
            <a:off x="536257" y="1981200"/>
            <a:ext cx="8101737" cy="3962400"/>
          </a:xfrm>
          <a:prstGeom prst="rect">
            <a:avLst/>
          </a:prstGeom>
        </p:spPr>
        <p:txBody>
          <a:bodyPr wrap="square" lIns="0" tIns="0" rIns="0" bIns="0" rtlCol="0">
            <a:noAutofit/>
          </a:bodyPr>
          <a:lstStyle/>
          <a:p>
            <a:pPr marL="12700" marR="6213" algn="just">
              <a:lnSpc>
                <a:spcPts val="1960"/>
              </a:lnSpc>
              <a:spcBef>
                <a:spcPts val="98"/>
              </a:spcBef>
            </a:pPr>
            <a:r>
              <a:rPr lang="x-none" sz="2400" smtClean="0">
                <a:latin typeface="Cambria"/>
                <a:cs typeface="Cambria"/>
              </a:rPr>
              <a:t> </a:t>
            </a:r>
          </a:p>
          <a:p>
            <a:pPr marL="12700" marR="6213" algn="just">
              <a:lnSpc>
                <a:spcPts val="1960"/>
              </a:lnSpc>
              <a:spcBef>
                <a:spcPts val="98"/>
              </a:spcBef>
            </a:pPr>
            <a:r>
              <a:rPr sz="2400" dirty="0" smtClean="0">
                <a:latin typeface="Cambria"/>
                <a:cs typeface="Cambria"/>
              </a:rPr>
              <a:t>  </a:t>
            </a:r>
            <a:endParaRPr lang="x-none" sz="2400" smtClean="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smtClean="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M</a:t>
            </a:r>
            <a:r>
              <a:rPr sz="1800" spc="0" baseline="2275" dirty="0" smtClean="0">
                <a:solidFill>
                  <a:srgbClr val="888888"/>
                </a:solidFill>
                <a:latin typeface="Calibri"/>
                <a:cs typeface="Calibri"/>
              </a:rPr>
              <a:t>.</a:t>
            </a:r>
            <a:r>
              <a:rPr sz="1800" spc="4" baseline="2275" dirty="0" smtClean="0">
                <a:solidFill>
                  <a:srgbClr val="888888"/>
                </a:solidFill>
                <a:latin typeface="Calibri"/>
                <a:cs typeface="Calibri"/>
              </a:rPr>
              <a:t> </a:t>
            </a:r>
            <a:r>
              <a:rPr sz="1800" spc="-25" baseline="2275" dirty="0" smtClean="0">
                <a:solidFill>
                  <a:srgbClr val="888888"/>
                </a:solidFill>
                <a:latin typeface="Calibri"/>
                <a:cs typeface="Calibri"/>
              </a:rPr>
              <a:t>K</a:t>
            </a:r>
            <a:r>
              <a:rPr sz="1800" spc="0" baseline="2275" dirty="0" smtClean="0">
                <a:solidFill>
                  <a:srgbClr val="888888"/>
                </a:solidFill>
                <a:latin typeface="Calibri"/>
                <a:cs typeface="Calibri"/>
              </a:rPr>
              <a:t>e</a:t>
            </a:r>
            <a:r>
              <a:rPr sz="1800" spc="9" baseline="2275" dirty="0" smtClean="0">
                <a:solidFill>
                  <a:srgbClr val="888888"/>
                </a:solidFill>
                <a:latin typeface="Calibri"/>
                <a:cs typeface="Calibri"/>
              </a:rPr>
              <a:t>u</a:t>
            </a:r>
            <a:r>
              <a:rPr sz="1800" spc="4" baseline="2275" dirty="0" smtClean="0">
                <a:solidFill>
                  <a:srgbClr val="888888"/>
                </a:solidFill>
                <a:latin typeface="Calibri"/>
                <a:cs typeface="Calibri"/>
              </a:rPr>
              <a:t>a</a:t>
            </a:r>
            <a:r>
              <a:rPr sz="1800" spc="9" baseline="2275" dirty="0" smtClean="0">
                <a:solidFill>
                  <a:srgbClr val="888888"/>
                </a:solidFill>
                <a:latin typeface="Calibri"/>
                <a:cs typeface="Calibri"/>
              </a:rPr>
              <a:t>n</a:t>
            </a:r>
            <a:r>
              <a:rPr sz="1800" spc="-25" baseline="2275" dirty="0" smtClean="0">
                <a:solidFill>
                  <a:srgbClr val="888888"/>
                </a:solidFill>
                <a:latin typeface="Calibri"/>
                <a:cs typeface="Calibri"/>
              </a:rPr>
              <a:t>g</a:t>
            </a:r>
            <a:r>
              <a:rPr sz="1800" spc="4" baseline="2275" dirty="0" smtClean="0">
                <a:solidFill>
                  <a:srgbClr val="888888"/>
                </a:solidFill>
                <a:latin typeface="Calibri"/>
                <a:cs typeface="Calibri"/>
              </a:rPr>
              <a:t>a</a:t>
            </a:r>
            <a:r>
              <a:rPr sz="1800" spc="0" baseline="2275" dirty="0" smtClean="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smtClean="0">
                <a:solidFill>
                  <a:srgbClr val="888888"/>
                </a:solidFill>
                <a:latin typeface="Calibri"/>
                <a:cs typeface="Calibri"/>
              </a:rPr>
              <a:t>13</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08</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202</a:t>
            </a:r>
            <a:r>
              <a:rPr sz="1800" spc="0" baseline="2275" dirty="0" smtClean="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49377"/>
            <a:ext cx="254000" cy="193675"/>
          </a:xfrm>
          <a:prstGeom prst="rect">
            <a:avLst/>
          </a:prstGeom>
        </p:spPr>
        <p:txBody>
          <a:bodyPr wrap="square" lIns="0" tIns="0" rIns="0" bIns="0" rtlCol="0">
            <a:noAutofit/>
          </a:bodyPr>
          <a:lstStyle/>
          <a:p>
            <a:pPr marL="12700">
              <a:lnSpc>
                <a:spcPts val="1320"/>
              </a:lnSpc>
              <a:spcBef>
                <a:spcPts val="66"/>
              </a:spcBef>
            </a:pPr>
            <a:r>
              <a:rPr sz="1200" dirty="0" smtClean="0">
                <a:latin typeface="Calibri"/>
                <a:cs typeface="Calibri"/>
              </a:rPr>
              <a:t>17</a:t>
            </a:r>
            <a:endParaRPr sz="1200" dirty="0">
              <a:latin typeface="Calibri"/>
              <a:cs typeface="Calibri"/>
            </a:endParaRPr>
          </a:p>
        </p:txBody>
      </p:sp>
      <p:sp>
        <p:nvSpPr>
          <p:cNvPr id="8" name="object 9"/>
          <p:cNvSpPr txBox="1"/>
          <p:nvPr/>
        </p:nvSpPr>
        <p:spPr>
          <a:xfrm>
            <a:off x="688657" y="1447800"/>
            <a:ext cx="8101737" cy="4648200"/>
          </a:xfrm>
          <a:prstGeom prst="rect">
            <a:avLst/>
          </a:prstGeom>
        </p:spPr>
        <p:txBody>
          <a:bodyPr wrap="square" lIns="0" tIns="0" rIns="0" bIns="0" rtlCol="0">
            <a:noAutofit/>
          </a:bodyPr>
          <a:lstStyle/>
          <a:p>
            <a:pPr marL="298450" marR="6213" indent="-285750" algn="just">
              <a:lnSpc>
                <a:spcPts val="1960"/>
              </a:lnSpc>
              <a:spcBef>
                <a:spcPts val="98"/>
              </a:spcBef>
              <a:buFont typeface="Arial" panose="020B0604020202020204" pitchFamily="34" charset="0"/>
              <a:buChar char="•"/>
            </a:pPr>
            <a:endParaRPr sz="2000" b="1" dirty="0" smtClean="0">
              <a:latin typeface="Cambria"/>
              <a:cs typeface="Cambria"/>
            </a:endParaRPr>
          </a:p>
          <a:p>
            <a:pPr marL="12700" marR="6213" algn="just">
              <a:lnSpc>
                <a:spcPts val="1960"/>
              </a:lnSpc>
              <a:spcBef>
                <a:spcPts val="98"/>
              </a:spcBef>
            </a:pPr>
            <a:endParaRPr sz="2000" b="1" dirty="0" smtClean="0">
              <a:latin typeface="Cambria"/>
              <a:cs typeface="Cambria"/>
            </a:endParaRPr>
          </a:p>
        </p:txBody>
      </p:sp>
      <p:pic>
        <p:nvPicPr>
          <p:cNvPr id="10" name="Picture 9"/>
          <p:cNvPicPr/>
          <p:nvPr/>
        </p:nvPicPr>
        <p:blipFill rotWithShape="1">
          <a:blip r:embed="rId2"/>
          <a:srcRect l="18629" t="38462" r="42784" b="23076"/>
          <a:stretch/>
        </p:blipFill>
        <p:spPr bwMode="auto">
          <a:xfrm>
            <a:off x="688657" y="1600200"/>
            <a:ext cx="7236143" cy="449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7355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2"/>
            <a:ext cx="8145458" cy="733678"/>
          </a:xfrm>
          <a:prstGeom prst="rect">
            <a:avLst/>
          </a:prstGeom>
        </p:spPr>
        <p:txBody>
          <a:bodyPr wrap="square" lIns="0" tIns="0" rIns="0" bIns="0" rtlCol="0">
            <a:noAutofit/>
          </a:bodyPr>
          <a:lstStyle/>
          <a:p>
            <a:pPr marL="12700" marR="49133" algn="ctr">
              <a:lnSpc>
                <a:spcPts val="4175"/>
              </a:lnSpc>
              <a:spcBef>
                <a:spcPts val="208"/>
              </a:spcBef>
            </a:pPr>
            <a:r>
              <a:rPr lang="id-ID" sz="4000" b="1" dirty="0" smtClean="0">
                <a:solidFill>
                  <a:srgbClr val="FF0000"/>
                </a:solidFill>
                <a:cs typeface="Calibri"/>
              </a:rPr>
              <a:t>Proses Perdagangan Secara Remote</a:t>
            </a:r>
            <a:endParaRPr sz="4000" dirty="0">
              <a:latin typeface="Calibri"/>
              <a:cs typeface="Calibri"/>
            </a:endParaRPr>
          </a:p>
        </p:txBody>
      </p:sp>
      <p:sp>
        <p:nvSpPr>
          <p:cNvPr id="9" name="object 9"/>
          <p:cNvSpPr txBox="1"/>
          <p:nvPr/>
        </p:nvSpPr>
        <p:spPr>
          <a:xfrm>
            <a:off x="536257" y="1981200"/>
            <a:ext cx="8101737" cy="3962400"/>
          </a:xfrm>
          <a:prstGeom prst="rect">
            <a:avLst/>
          </a:prstGeom>
        </p:spPr>
        <p:txBody>
          <a:bodyPr wrap="square" lIns="0" tIns="0" rIns="0" bIns="0" rtlCol="0">
            <a:noAutofit/>
          </a:bodyPr>
          <a:lstStyle/>
          <a:p>
            <a:pPr marL="12700" marR="6213" algn="just">
              <a:lnSpc>
                <a:spcPts val="1960"/>
              </a:lnSpc>
              <a:spcBef>
                <a:spcPts val="98"/>
              </a:spcBef>
            </a:pPr>
            <a:r>
              <a:rPr lang="x-none" sz="2400" smtClean="0">
                <a:latin typeface="Cambria"/>
                <a:cs typeface="Cambria"/>
              </a:rPr>
              <a:t> </a:t>
            </a:r>
          </a:p>
          <a:p>
            <a:pPr marL="12700" marR="6213" algn="just">
              <a:lnSpc>
                <a:spcPts val="1960"/>
              </a:lnSpc>
              <a:spcBef>
                <a:spcPts val="98"/>
              </a:spcBef>
            </a:pPr>
            <a:r>
              <a:rPr sz="2400" dirty="0" smtClean="0">
                <a:latin typeface="Cambria"/>
                <a:cs typeface="Cambria"/>
              </a:rPr>
              <a:t>  </a:t>
            </a:r>
            <a:endParaRPr lang="x-none" sz="2400" smtClean="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smtClean="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M</a:t>
            </a:r>
            <a:r>
              <a:rPr sz="1800" spc="0" baseline="2275" dirty="0" smtClean="0">
                <a:solidFill>
                  <a:srgbClr val="888888"/>
                </a:solidFill>
                <a:latin typeface="Calibri"/>
                <a:cs typeface="Calibri"/>
              </a:rPr>
              <a:t>.</a:t>
            </a:r>
            <a:r>
              <a:rPr sz="1800" spc="4" baseline="2275" dirty="0" smtClean="0">
                <a:solidFill>
                  <a:srgbClr val="888888"/>
                </a:solidFill>
                <a:latin typeface="Calibri"/>
                <a:cs typeface="Calibri"/>
              </a:rPr>
              <a:t> </a:t>
            </a:r>
            <a:r>
              <a:rPr sz="1800" spc="-25" baseline="2275" dirty="0" smtClean="0">
                <a:solidFill>
                  <a:srgbClr val="888888"/>
                </a:solidFill>
                <a:latin typeface="Calibri"/>
                <a:cs typeface="Calibri"/>
              </a:rPr>
              <a:t>K</a:t>
            </a:r>
            <a:r>
              <a:rPr sz="1800" spc="0" baseline="2275" dirty="0" smtClean="0">
                <a:solidFill>
                  <a:srgbClr val="888888"/>
                </a:solidFill>
                <a:latin typeface="Calibri"/>
                <a:cs typeface="Calibri"/>
              </a:rPr>
              <a:t>e</a:t>
            </a:r>
            <a:r>
              <a:rPr sz="1800" spc="9" baseline="2275" dirty="0" smtClean="0">
                <a:solidFill>
                  <a:srgbClr val="888888"/>
                </a:solidFill>
                <a:latin typeface="Calibri"/>
                <a:cs typeface="Calibri"/>
              </a:rPr>
              <a:t>u</a:t>
            </a:r>
            <a:r>
              <a:rPr sz="1800" spc="4" baseline="2275" dirty="0" smtClean="0">
                <a:solidFill>
                  <a:srgbClr val="888888"/>
                </a:solidFill>
                <a:latin typeface="Calibri"/>
                <a:cs typeface="Calibri"/>
              </a:rPr>
              <a:t>a</a:t>
            </a:r>
            <a:r>
              <a:rPr sz="1800" spc="9" baseline="2275" dirty="0" smtClean="0">
                <a:solidFill>
                  <a:srgbClr val="888888"/>
                </a:solidFill>
                <a:latin typeface="Calibri"/>
                <a:cs typeface="Calibri"/>
              </a:rPr>
              <a:t>n</a:t>
            </a:r>
            <a:r>
              <a:rPr sz="1800" spc="-25" baseline="2275" dirty="0" smtClean="0">
                <a:solidFill>
                  <a:srgbClr val="888888"/>
                </a:solidFill>
                <a:latin typeface="Calibri"/>
                <a:cs typeface="Calibri"/>
              </a:rPr>
              <a:t>g</a:t>
            </a:r>
            <a:r>
              <a:rPr sz="1800" spc="4" baseline="2275" dirty="0" smtClean="0">
                <a:solidFill>
                  <a:srgbClr val="888888"/>
                </a:solidFill>
                <a:latin typeface="Calibri"/>
                <a:cs typeface="Calibri"/>
              </a:rPr>
              <a:t>a</a:t>
            </a:r>
            <a:r>
              <a:rPr sz="1800" spc="0" baseline="2275" dirty="0" smtClean="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smtClean="0">
                <a:solidFill>
                  <a:srgbClr val="888888"/>
                </a:solidFill>
                <a:latin typeface="Calibri"/>
                <a:cs typeface="Calibri"/>
              </a:rPr>
              <a:t>13</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08</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202</a:t>
            </a:r>
            <a:r>
              <a:rPr sz="1800" spc="0" baseline="2275" dirty="0" smtClean="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49377"/>
            <a:ext cx="254000" cy="193675"/>
          </a:xfrm>
          <a:prstGeom prst="rect">
            <a:avLst/>
          </a:prstGeom>
        </p:spPr>
        <p:txBody>
          <a:bodyPr wrap="square" lIns="0" tIns="0" rIns="0" bIns="0" rtlCol="0">
            <a:noAutofit/>
          </a:bodyPr>
          <a:lstStyle/>
          <a:p>
            <a:pPr marL="12700">
              <a:lnSpc>
                <a:spcPts val="1320"/>
              </a:lnSpc>
              <a:spcBef>
                <a:spcPts val="66"/>
              </a:spcBef>
            </a:pPr>
            <a:r>
              <a:rPr sz="1200" dirty="0" smtClean="0">
                <a:latin typeface="Calibri"/>
                <a:cs typeface="Calibri"/>
              </a:rPr>
              <a:t>18</a:t>
            </a:r>
            <a:endParaRPr sz="1200" dirty="0">
              <a:latin typeface="Calibri"/>
              <a:cs typeface="Calibri"/>
            </a:endParaRPr>
          </a:p>
        </p:txBody>
      </p:sp>
      <p:sp>
        <p:nvSpPr>
          <p:cNvPr id="8" name="object 9"/>
          <p:cNvSpPr txBox="1"/>
          <p:nvPr/>
        </p:nvSpPr>
        <p:spPr>
          <a:xfrm>
            <a:off x="688657" y="1447800"/>
            <a:ext cx="8101737" cy="4648200"/>
          </a:xfrm>
          <a:prstGeom prst="rect">
            <a:avLst/>
          </a:prstGeom>
        </p:spPr>
        <p:txBody>
          <a:bodyPr wrap="square" lIns="0" tIns="0" rIns="0" bIns="0" rtlCol="0">
            <a:noAutofit/>
          </a:bodyPr>
          <a:lstStyle/>
          <a:p>
            <a:pPr marL="298450" marR="6213" indent="-285750" algn="just">
              <a:lnSpc>
                <a:spcPts val="1960"/>
              </a:lnSpc>
              <a:spcBef>
                <a:spcPts val="98"/>
              </a:spcBef>
              <a:buFont typeface="Arial" panose="020B0604020202020204" pitchFamily="34" charset="0"/>
              <a:buChar char="•"/>
            </a:pPr>
            <a:endParaRPr sz="2000" b="1" dirty="0" smtClean="0">
              <a:latin typeface="Cambria"/>
              <a:cs typeface="Cambria"/>
            </a:endParaRPr>
          </a:p>
          <a:p>
            <a:pPr marL="12700" marR="6213" algn="just">
              <a:lnSpc>
                <a:spcPts val="1960"/>
              </a:lnSpc>
              <a:spcBef>
                <a:spcPts val="98"/>
              </a:spcBef>
            </a:pPr>
            <a:endParaRPr sz="2000" b="1" dirty="0" smtClean="0">
              <a:latin typeface="Cambria"/>
              <a:cs typeface="Cambria"/>
            </a:endParaRPr>
          </a:p>
        </p:txBody>
      </p:sp>
      <p:pic>
        <p:nvPicPr>
          <p:cNvPr id="11" name="Picture 10"/>
          <p:cNvPicPr/>
          <p:nvPr/>
        </p:nvPicPr>
        <p:blipFill rotWithShape="1">
          <a:blip r:embed="rId2"/>
          <a:srcRect l="18462" t="33728" r="44281" b="20710"/>
          <a:stretch/>
        </p:blipFill>
        <p:spPr bwMode="auto">
          <a:xfrm>
            <a:off x="924077" y="1143000"/>
            <a:ext cx="7305523" cy="4953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9404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2"/>
            <a:ext cx="8145458" cy="733678"/>
          </a:xfrm>
          <a:prstGeom prst="rect">
            <a:avLst/>
          </a:prstGeom>
        </p:spPr>
        <p:txBody>
          <a:bodyPr wrap="square" lIns="0" tIns="0" rIns="0" bIns="0" rtlCol="0">
            <a:noAutofit/>
          </a:bodyPr>
          <a:lstStyle/>
          <a:p>
            <a:pPr marL="12700" marR="49133" algn="ctr">
              <a:lnSpc>
                <a:spcPts val="4175"/>
              </a:lnSpc>
              <a:spcBef>
                <a:spcPts val="208"/>
              </a:spcBef>
            </a:pPr>
            <a:r>
              <a:rPr lang="id-ID" sz="4000" b="1" dirty="0" smtClean="0">
                <a:solidFill>
                  <a:srgbClr val="FF0000"/>
                </a:solidFill>
                <a:cs typeface="Calibri"/>
              </a:rPr>
              <a:t>Proses Perdagangan Saham</a:t>
            </a:r>
            <a:endParaRPr sz="4000" dirty="0">
              <a:latin typeface="Calibri"/>
              <a:cs typeface="Calibri"/>
            </a:endParaRPr>
          </a:p>
        </p:txBody>
      </p:sp>
      <p:sp>
        <p:nvSpPr>
          <p:cNvPr id="9" name="object 9"/>
          <p:cNvSpPr txBox="1"/>
          <p:nvPr/>
        </p:nvSpPr>
        <p:spPr>
          <a:xfrm>
            <a:off x="536257" y="1981200"/>
            <a:ext cx="8101737" cy="3962400"/>
          </a:xfrm>
          <a:prstGeom prst="rect">
            <a:avLst/>
          </a:prstGeom>
        </p:spPr>
        <p:txBody>
          <a:bodyPr wrap="square" lIns="0" tIns="0" rIns="0" bIns="0" rtlCol="0">
            <a:noAutofit/>
          </a:bodyPr>
          <a:lstStyle/>
          <a:p>
            <a:pPr marL="12700" marR="6213" algn="just">
              <a:lnSpc>
                <a:spcPts val="1960"/>
              </a:lnSpc>
              <a:spcBef>
                <a:spcPts val="98"/>
              </a:spcBef>
            </a:pPr>
            <a:r>
              <a:rPr lang="x-none" sz="2400" smtClean="0">
                <a:latin typeface="Cambria"/>
                <a:cs typeface="Cambria"/>
              </a:rPr>
              <a:t> </a:t>
            </a:r>
          </a:p>
          <a:p>
            <a:pPr marL="12700" marR="6213" algn="just">
              <a:lnSpc>
                <a:spcPts val="1960"/>
              </a:lnSpc>
              <a:spcBef>
                <a:spcPts val="98"/>
              </a:spcBef>
            </a:pPr>
            <a:r>
              <a:rPr sz="2400" dirty="0" smtClean="0">
                <a:latin typeface="Cambria"/>
                <a:cs typeface="Cambria"/>
              </a:rPr>
              <a:t>  </a:t>
            </a:r>
            <a:endParaRPr lang="x-none" sz="2400" smtClean="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smtClean="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M</a:t>
            </a:r>
            <a:r>
              <a:rPr sz="1800" spc="0" baseline="2275" dirty="0" smtClean="0">
                <a:solidFill>
                  <a:srgbClr val="888888"/>
                </a:solidFill>
                <a:latin typeface="Calibri"/>
                <a:cs typeface="Calibri"/>
              </a:rPr>
              <a:t>.</a:t>
            </a:r>
            <a:r>
              <a:rPr sz="1800" spc="4" baseline="2275" dirty="0" smtClean="0">
                <a:solidFill>
                  <a:srgbClr val="888888"/>
                </a:solidFill>
                <a:latin typeface="Calibri"/>
                <a:cs typeface="Calibri"/>
              </a:rPr>
              <a:t> </a:t>
            </a:r>
            <a:r>
              <a:rPr sz="1800" spc="-25" baseline="2275" dirty="0" smtClean="0">
                <a:solidFill>
                  <a:srgbClr val="888888"/>
                </a:solidFill>
                <a:latin typeface="Calibri"/>
                <a:cs typeface="Calibri"/>
              </a:rPr>
              <a:t>K</a:t>
            </a:r>
            <a:r>
              <a:rPr sz="1800" spc="0" baseline="2275" dirty="0" smtClean="0">
                <a:solidFill>
                  <a:srgbClr val="888888"/>
                </a:solidFill>
                <a:latin typeface="Calibri"/>
                <a:cs typeface="Calibri"/>
              </a:rPr>
              <a:t>e</a:t>
            </a:r>
            <a:r>
              <a:rPr sz="1800" spc="9" baseline="2275" dirty="0" smtClean="0">
                <a:solidFill>
                  <a:srgbClr val="888888"/>
                </a:solidFill>
                <a:latin typeface="Calibri"/>
                <a:cs typeface="Calibri"/>
              </a:rPr>
              <a:t>u</a:t>
            </a:r>
            <a:r>
              <a:rPr sz="1800" spc="4" baseline="2275" dirty="0" smtClean="0">
                <a:solidFill>
                  <a:srgbClr val="888888"/>
                </a:solidFill>
                <a:latin typeface="Calibri"/>
                <a:cs typeface="Calibri"/>
              </a:rPr>
              <a:t>a</a:t>
            </a:r>
            <a:r>
              <a:rPr sz="1800" spc="9" baseline="2275" dirty="0" smtClean="0">
                <a:solidFill>
                  <a:srgbClr val="888888"/>
                </a:solidFill>
                <a:latin typeface="Calibri"/>
                <a:cs typeface="Calibri"/>
              </a:rPr>
              <a:t>n</a:t>
            </a:r>
            <a:r>
              <a:rPr sz="1800" spc="-25" baseline="2275" dirty="0" smtClean="0">
                <a:solidFill>
                  <a:srgbClr val="888888"/>
                </a:solidFill>
                <a:latin typeface="Calibri"/>
                <a:cs typeface="Calibri"/>
              </a:rPr>
              <a:t>g</a:t>
            </a:r>
            <a:r>
              <a:rPr sz="1800" spc="4" baseline="2275" dirty="0" smtClean="0">
                <a:solidFill>
                  <a:srgbClr val="888888"/>
                </a:solidFill>
                <a:latin typeface="Calibri"/>
                <a:cs typeface="Calibri"/>
              </a:rPr>
              <a:t>a</a:t>
            </a:r>
            <a:r>
              <a:rPr sz="1800" spc="0" baseline="2275" dirty="0" smtClean="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smtClean="0">
                <a:solidFill>
                  <a:srgbClr val="888888"/>
                </a:solidFill>
                <a:latin typeface="Calibri"/>
                <a:cs typeface="Calibri"/>
              </a:rPr>
              <a:t>13</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08</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202</a:t>
            </a:r>
            <a:r>
              <a:rPr sz="1800" spc="0" baseline="2275" dirty="0" smtClean="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49377"/>
            <a:ext cx="254000" cy="193675"/>
          </a:xfrm>
          <a:prstGeom prst="rect">
            <a:avLst/>
          </a:prstGeom>
        </p:spPr>
        <p:txBody>
          <a:bodyPr wrap="square" lIns="0" tIns="0" rIns="0" bIns="0" rtlCol="0">
            <a:noAutofit/>
          </a:bodyPr>
          <a:lstStyle/>
          <a:p>
            <a:pPr marL="12700">
              <a:lnSpc>
                <a:spcPts val="1320"/>
              </a:lnSpc>
              <a:spcBef>
                <a:spcPts val="66"/>
              </a:spcBef>
            </a:pPr>
            <a:r>
              <a:rPr sz="1200" dirty="0" smtClean="0">
                <a:latin typeface="Calibri"/>
                <a:cs typeface="Calibri"/>
              </a:rPr>
              <a:t>19</a:t>
            </a:r>
            <a:endParaRPr sz="1200" dirty="0">
              <a:latin typeface="Calibri"/>
              <a:cs typeface="Calibri"/>
            </a:endParaRPr>
          </a:p>
        </p:txBody>
      </p:sp>
      <p:sp>
        <p:nvSpPr>
          <p:cNvPr id="8" name="object 9"/>
          <p:cNvSpPr txBox="1"/>
          <p:nvPr/>
        </p:nvSpPr>
        <p:spPr>
          <a:xfrm>
            <a:off x="688657" y="1447800"/>
            <a:ext cx="8101737" cy="4648200"/>
          </a:xfrm>
          <a:prstGeom prst="rect">
            <a:avLst/>
          </a:prstGeom>
        </p:spPr>
        <p:txBody>
          <a:bodyPr wrap="square" lIns="0" tIns="0" rIns="0" bIns="0" rtlCol="0">
            <a:noAutofit/>
          </a:bodyPr>
          <a:lstStyle/>
          <a:p>
            <a:pPr marL="298450" marR="6213" indent="-285750" algn="just">
              <a:lnSpc>
                <a:spcPts val="1960"/>
              </a:lnSpc>
              <a:spcBef>
                <a:spcPts val="98"/>
              </a:spcBef>
              <a:buFont typeface="Arial" panose="020B0604020202020204" pitchFamily="34" charset="0"/>
              <a:buChar char="•"/>
            </a:pPr>
            <a:endParaRPr sz="2000" b="1" dirty="0" smtClean="0">
              <a:latin typeface="Cambria"/>
              <a:cs typeface="Cambria"/>
            </a:endParaRPr>
          </a:p>
          <a:p>
            <a:pPr marL="12700" marR="6213" algn="just">
              <a:lnSpc>
                <a:spcPts val="1960"/>
              </a:lnSpc>
              <a:spcBef>
                <a:spcPts val="98"/>
              </a:spcBef>
            </a:pPr>
            <a:endParaRPr sz="2000" b="1" dirty="0" smtClean="0">
              <a:latin typeface="Cambria"/>
              <a:cs typeface="Cambria"/>
            </a:endParaRPr>
          </a:p>
        </p:txBody>
      </p:sp>
      <p:pic>
        <p:nvPicPr>
          <p:cNvPr id="10" name="Picture 9"/>
          <p:cNvPicPr/>
          <p:nvPr/>
        </p:nvPicPr>
        <p:blipFill rotWithShape="1">
          <a:blip r:embed="rId2"/>
          <a:srcRect l="16633" t="34319" r="43948" b="23668"/>
          <a:stretch/>
        </p:blipFill>
        <p:spPr bwMode="auto">
          <a:xfrm>
            <a:off x="688657" y="1143000"/>
            <a:ext cx="7540943" cy="4800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992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txBox="1"/>
          <p:nvPr/>
        </p:nvSpPr>
        <p:spPr>
          <a:xfrm>
            <a:off x="8521700" y="6192139"/>
            <a:ext cx="617220" cy="641730"/>
          </a:xfrm>
          <a:prstGeom prst="rect">
            <a:avLst/>
          </a:prstGeom>
        </p:spPr>
        <p:txBody>
          <a:bodyPr wrap="square" lIns="0" tIns="0" rIns="0" bIns="0" rtlCol="0">
            <a:noAutofit/>
          </a:bodyPr>
          <a:lstStyle/>
          <a:p>
            <a:pPr>
              <a:lnSpc>
                <a:spcPts val="1000"/>
              </a:lnSpc>
            </a:pPr>
            <a:endParaRPr sz="1000"/>
          </a:p>
          <a:p>
            <a:pPr>
              <a:lnSpc>
                <a:spcPct val="101725"/>
              </a:lnSpc>
              <a:spcBef>
                <a:spcPts val="1007"/>
              </a:spcBef>
            </a:pPr>
            <a:r>
              <a:rPr sz="1200" spc="0" dirty="0" smtClean="0">
                <a:solidFill>
                  <a:srgbClr val="888888"/>
                </a:solidFill>
                <a:latin typeface="Calibri"/>
                <a:cs typeface="Calibri"/>
              </a:rPr>
              <a:t>2</a:t>
            </a:r>
            <a:endParaRPr sz="1200">
              <a:latin typeface="Calibri"/>
              <a:cs typeface="Calibri"/>
            </a:endParaRPr>
          </a:p>
        </p:txBody>
      </p:sp>
      <p:sp>
        <p:nvSpPr>
          <p:cNvPr id="9" name="object 9"/>
          <p:cNvSpPr txBox="1"/>
          <p:nvPr/>
        </p:nvSpPr>
        <p:spPr>
          <a:xfrm>
            <a:off x="536257" y="1059492"/>
            <a:ext cx="7737293" cy="4960308"/>
          </a:xfrm>
          <a:prstGeom prst="rect">
            <a:avLst/>
          </a:prstGeom>
        </p:spPr>
        <p:txBody>
          <a:bodyPr wrap="square" lIns="0" tIns="0" rIns="0" bIns="0" rtlCol="0">
            <a:noAutofit/>
          </a:bodyPr>
          <a:lstStyle/>
          <a:p>
            <a:pPr marL="355600" marR="26730" indent="-342900">
              <a:lnSpc>
                <a:spcPct val="150000"/>
              </a:lnSpc>
              <a:spcBef>
                <a:spcPts val="97"/>
              </a:spcBef>
              <a:buFont typeface="Arial" charset="0"/>
              <a:buChar char="•"/>
            </a:pPr>
            <a:r>
              <a:rPr lang="id-ID" sz="2000" b="1" dirty="0" smtClean="0">
                <a:latin typeface="Times New Roman"/>
                <a:cs typeface="Times New Roman"/>
              </a:rPr>
              <a:t>Pasar</a:t>
            </a:r>
            <a:r>
              <a:rPr lang="x-none" sz="2000" b="1" smtClean="0">
                <a:latin typeface="Times New Roman"/>
                <a:cs typeface="Times New Roman"/>
              </a:rPr>
              <a:t> Perdana (</a:t>
            </a:r>
            <a:r>
              <a:rPr lang="x-none" sz="2000" b="1" i="1" smtClean="0">
                <a:latin typeface="Times New Roman"/>
                <a:cs typeface="Times New Roman"/>
              </a:rPr>
              <a:t>Primary Market</a:t>
            </a:r>
            <a:r>
              <a:rPr lang="x-none" sz="2000" b="1" smtClean="0">
                <a:latin typeface="Times New Roman"/>
                <a:cs typeface="Times New Roman"/>
              </a:rPr>
              <a:t>)</a:t>
            </a:r>
          </a:p>
          <a:p>
            <a:pPr marL="12700" marR="26730" algn="just">
              <a:spcBef>
                <a:spcPts val="97"/>
              </a:spcBef>
            </a:pPr>
            <a:r>
              <a:rPr lang="id-ID" sz="2000" dirty="0" smtClean="0">
                <a:latin typeface="Times New Roman"/>
                <a:cs typeface="Times New Roman"/>
              </a:rPr>
              <a:t>A</a:t>
            </a:r>
            <a:r>
              <a:rPr lang="x-none" sz="2000" smtClean="0">
                <a:latin typeface="Times New Roman"/>
                <a:cs typeface="Times New Roman"/>
              </a:rPr>
              <a:t>dalah pasar dimana efek diperdagangkan untuk pertama kalinya sebelum dicatat di Bursa Efek. Disini saham dan efek lainnya ditawarkan kepada investor oleh pihak Penjamin Emisi (</a:t>
            </a:r>
            <a:r>
              <a:rPr lang="x-none" sz="2000" i="1" smtClean="0">
                <a:latin typeface="Times New Roman"/>
                <a:cs typeface="Times New Roman"/>
              </a:rPr>
              <a:t>Unberwriter</a:t>
            </a:r>
            <a:r>
              <a:rPr lang="x-none" sz="2000" smtClean="0">
                <a:latin typeface="Times New Roman"/>
                <a:cs typeface="Times New Roman"/>
              </a:rPr>
              <a:t>) melalui perantara pedagang efek (</a:t>
            </a:r>
            <a:r>
              <a:rPr lang="x-none" sz="2000" i="1" smtClean="0">
                <a:latin typeface="Times New Roman"/>
                <a:cs typeface="Times New Roman"/>
              </a:rPr>
              <a:t>Broker, Dealer</a:t>
            </a:r>
            <a:r>
              <a:rPr lang="x-none" sz="2000" smtClean="0">
                <a:latin typeface="Times New Roman"/>
                <a:cs typeface="Times New Roman"/>
              </a:rPr>
              <a:t>) yang bertindak sebagai Agen penjual saham. Proses ini biasanya disebut Penawaran Umum Perdana (IPO)</a:t>
            </a:r>
          </a:p>
          <a:p>
            <a:pPr marL="12700" marR="26730" algn="just">
              <a:spcBef>
                <a:spcPts val="97"/>
              </a:spcBef>
            </a:pPr>
            <a:endParaRPr lang="x-none" sz="2000" i="1">
              <a:latin typeface="Times New Roman"/>
              <a:cs typeface="Times New Roman"/>
            </a:endParaRPr>
          </a:p>
          <a:p>
            <a:pPr marL="355600" marR="26730" indent="-342900">
              <a:lnSpc>
                <a:spcPct val="150000"/>
              </a:lnSpc>
              <a:spcBef>
                <a:spcPts val="97"/>
              </a:spcBef>
              <a:buFont typeface="Arial" charset="0"/>
              <a:buChar char="•"/>
            </a:pPr>
            <a:r>
              <a:rPr lang="x-none" sz="2000" b="1" smtClean="0">
                <a:latin typeface="Times New Roman"/>
                <a:cs typeface="Times New Roman"/>
              </a:rPr>
              <a:t>Pasar Sekunder (</a:t>
            </a:r>
            <a:r>
              <a:rPr lang="x-none" sz="2000" b="1" i="1" smtClean="0">
                <a:latin typeface="Times New Roman"/>
                <a:cs typeface="Times New Roman"/>
              </a:rPr>
              <a:t>Secondary Market</a:t>
            </a:r>
            <a:r>
              <a:rPr lang="x-none" sz="2000" b="1" smtClean="0">
                <a:latin typeface="Times New Roman"/>
                <a:cs typeface="Times New Roman"/>
              </a:rPr>
              <a:t>)</a:t>
            </a:r>
          </a:p>
          <a:p>
            <a:pPr marL="12700" marR="26730" algn="just">
              <a:spcBef>
                <a:spcPts val="97"/>
              </a:spcBef>
            </a:pPr>
            <a:r>
              <a:rPr lang="x-none" sz="2000" smtClean="0">
                <a:latin typeface="Times New Roman"/>
                <a:cs typeface="Times New Roman"/>
              </a:rPr>
              <a:t>Pasar yang merupakan kelanjutan dari pasar perdana, dimana efek yang telah dicatat di bursa diperjual-belikan. Pasar ini memberikan kesempatan kepada para investor untuk membeli atau menjual efek dan dipasar ini pula efek diperdagangkan dari satu investor ke investor lainnya melalui perantara (pialang), dan harga dibentuk oleh investor melalui perantara efek.</a:t>
            </a:r>
          </a:p>
          <a:p>
            <a:pPr marL="12700" marR="26730">
              <a:lnSpc>
                <a:spcPts val="1939"/>
              </a:lnSpc>
              <a:spcBef>
                <a:spcPts val="97"/>
              </a:spcBef>
            </a:pPr>
            <a:endParaRPr sz="1800" dirty="0">
              <a:latin typeface="Times New Roman"/>
              <a:cs typeface="Times New Roman"/>
            </a:endParaRPr>
          </a:p>
        </p:txBody>
      </p:sp>
      <p:sp>
        <p:nvSpPr>
          <p:cNvPr id="6" name="object 6"/>
          <p:cNvSpPr txBox="1"/>
          <p:nvPr/>
        </p:nvSpPr>
        <p:spPr>
          <a:xfrm>
            <a:off x="3847465" y="6449377"/>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M</a:t>
            </a:r>
            <a:r>
              <a:rPr sz="1800" spc="0" baseline="2275" dirty="0" smtClean="0">
                <a:solidFill>
                  <a:srgbClr val="888888"/>
                </a:solidFill>
                <a:latin typeface="Calibri"/>
                <a:cs typeface="Calibri"/>
              </a:rPr>
              <a:t>.</a:t>
            </a:r>
            <a:r>
              <a:rPr sz="1800" spc="4" baseline="2275" dirty="0" smtClean="0">
                <a:solidFill>
                  <a:srgbClr val="888888"/>
                </a:solidFill>
                <a:latin typeface="Calibri"/>
                <a:cs typeface="Calibri"/>
              </a:rPr>
              <a:t> </a:t>
            </a:r>
            <a:r>
              <a:rPr sz="1800" spc="-25" baseline="2275" dirty="0" smtClean="0">
                <a:solidFill>
                  <a:srgbClr val="888888"/>
                </a:solidFill>
                <a:latin typeface="Calibri"/>
                <a:cs typeface="Calibri"/>
              </a:rPr>
              <a:t>K</a:t>
            </a:r>
            <a:r>
              <a:rPr sz="1800" spc="0" baseline="2275" dirty="0" smtClean="0">
                <a:solidFill>
                  <a:srgbClr val="888888"/>
                </a:solidFill>
                <a:latin typeface="Calibri"/>
                <a:cs typeface="Calibri"/>
              </a:rPr>
              <a:t>e</a:t>
            </a:r>
            <a:r>
              <a:rPr sz="1800" spc="9" baseline="2275" dirty="0" smtClean="0">
                <a:solidFill>
                  <a:srgbClr val="888888"/>
                </a:solidFill>
                <a:latin typeface="Calibri"/>
                <a:cs typeface="Calibri"/>
              </a:rPr>
              <a:t>u</a:t>
            </a:r>
            <a:r>
              <a:rPr sz="1800" spc="4" baseline="2275" dirty="0" smtClean="0">
                <a:solidFill>
                  <a:srgbClr val="888888"/>
                </a:solidFill>
                <a:latin typeface="Calibri"/>
                <a:cs typeface="Calibri"/>
              </a:rPr>
              <a:t>a</a:t>
            </a:r>
            <a:r>
              <a:rPr sz="1800" spc="9" baseline="2275" dirty="0" smtClean="0">
                <a:solidFill>
                  <a:srgbClr val="888888"/>
                </a:solidFill>
                <a:latin typeface="Calibri"/>
                <a:cs typeface="Calibri"/>
              </a:rPr>
              <a:t>n</a:t>
            </a:r>
            <a:r>
              <a:rPr sz="1800" spc="-25" baseline="2275" dirty="0" smtClean="0">
                <a:solidFill>
                  <a:srgbClr val="888888"/>
                </a:solidFill>
                <a:latin typeface="Calibri"/>
                <a:cs typeface="Calibri"/>
              </a:rPr>
              <a:t>g</a:t>
            </a:r>
            <a:r>
              <a:rPr sz="1800" spc="4" baseline="2275" dirty="0" smtClean="0">
                <a:solidFill>
                  <a:srgbClr val="888888"/>
                </a:solidFill>
                <a:latin typeface="Calibri"/>
                <a:cs typeface="Calibri"/>
              </a:rPr>
              <a:t>a</a:t>
            </a:r>
            <a:r>
              <a:rPr sz="1800" spc="0" baseline="2275" dirty="0" smtClean="0">
                <a:solidFill>
                  <a:srgbClr val="888888"/>
                </a:solidFill>
                <a:latin typeface="Calibri"/>
                <a:cs typeface="Calibri"/>
              </a:rPr>
              <a:t>n</a:t>
            </a:r>
            <a:endParaRPr sz="1200">
              <a:latin typeface="Calibri"/>
              <a:cs typeface="Calibri"/>
            </a:endParaRPr>
          </a:p>
        </p:txBody>
      </p:sp>
      <p:sp>
        <p:nvSpPr>
          <p:cNvPr id="5" name="object 5"/>
          <p:cNvSpPr txBox="1"/>
          <p:nvPr/>
        </p:nvSpPr>
        <p:spPr>
          <a:xfrm>
            <a:off x="536257" y="6465252"/>
            <a:ext cx="775640" cy="177800"/>
          </a:xfrm>
          <a:prstGeom prst="rect">
            <a:avLst/>
          </a:prstGeom>
        </p:spPr>
        <p:txBody>
          <a:bodyPr wrap="square" lIns="0" tIns="0" rIns="0" bIns="0" rtlCol="0">
            <a:noAutofit/>
          </a:bodyPr>
          <a:lstStyle/>
          <a:p>
            <a:pPr marL="12700">
              <a:lnSpc>
                <a:spcPts val="1320"/>
              </a:lnSpc>
              <a:spcBef>
                <a:spcPts val="66"/>
              </a:spcBef>
            </a:pPr>
            <a:r>
              <a:rPr sz="1800" spc="-9" baseline="2275" dirty="0" smtClean="0">
                <a:solidFill>
                  <a:srgbClr val="888888"/>
                </a:solidFill>
                <a:latin typeface="Calibri"/>
                <a:cs typeface="Calibri"/>
              </a:rPr>
              <a:t>13</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08</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202</a:t>
            </a:r>
            <a:r>
              <a:rPr sz="1800" spc="0" baseline="2275" dirty="0" smtClean="0">
                <a:solidFill>
                  <a:srgbClr val="888888"/>
                </a:solidFill>
                <a:latin typeface="Calibri"/>
                <a:cs typeface="Calibri"/>
              </a:rPr>
              <a:t>0</a:t>
            </a:r>
            <a:endParaRPr sz="1200">
              <a:latin typeface="Calibri"/>
              <a:cs typeface="Calibri"/>
            </a:endParaRPr>
          </a:p>
        </p:txBody>
      </p:sp>
      <p:sp>
        <p:nvSpPr>
          <p:cNvPr id="11" name="object 12"/>
          <p:cNvSpPr txBox="1"/>
          <p:nvPr/>
        </p:nvSpPr>
        <p:spPr>
          <a:xfrm>
            <a:off x="307340" y="304800"/>
            <a:ext cx="8145458" cy="754692"/>
          </a:xfrm>
          <a:prstGeom prst="rect">
            <a:avLst/>
          </a:prstGeom>
        </p:spPr>
        <p:txBody>
          <a:bodyPr wrap="square" lIns="0" tIns="0" rIns="0" bIns="0" rtlCol="0">
            <a:noAutofit/>
          </a:bodyPr>
          <a:lstStyle/>
          <a:p>
            <a:pPr marL="12700" marR="49133" algn="ctr">
              <a:lnSpc>
                <a:spcPts val="4175"/>
              </a:lnSpc>
              <a:spcBef>
                <a:spcPts val="208"/>
              </a:spcBef>
            </a:pPr>
            <a:r>
              <a:rPr sz="7200" b="1" spc="0" baseline="3413" dirty="0" smtClean="0">
                <a:solidFill>
                  <a:srgbClr val="FF0000"/>
                </a:solidFill>
                <a:latin typeface="Calibri"/>
                <a:cs typeface="Calibri"/>
              </a:rPr>
              <a:t>JENIS PASAR MODAL</a:t>
            </a:r>
            <a:endParaRPr sz="7200" dirty="0">
              <a:latin typeface="Calibri"/>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2"/>
            <a:ext cx="8145458" cy="733678"/>
          </a:xfrm>
          <a:prstGeom prst="rect">
            <a:avLst/>
          </a:prstGeom>
        </p:spPr>
        <p:txBody>
          <a:bodyPr wrap="square" lIns="0" tIns="0" rIns="0" bIns="0" rtlCol="0">
            <a:noAutofit/>
          </a:bodyPr>
          <a:lstStyle/>
          <a:p>
            <a:pPr marL="12700" marR="49133" algn="ctr">
              <a:lnSpc>
                <a:spcPts val="4175"/>
              </a:lnSpc>
              <a:spcBef>
                <a:spcPts val="208"/>
              </a:spcBef>
            </a:pPr>
            <a:r>
              <a:rPr lang="id-ID" sz="4000" b="1" dirty="0" smtClean="0">
                <a:solidFill>
                  <a:srgbClr val="FF0000"/>
                </a:solidFill>
                <a:cs typeface="Calibri"/>
              </a:rPr>
              <a:t>Proses Penyelesaian Transaksi</a:t>
            </a:r>
            <a:endParaRPr sz="4000" dirty="0">
              <a:latin typeface="Calibri"/>
              <a:cs typeface="Calibri"/>
            </a:endParaRPr>
          </a:p>
        </p:txBody>
      </p:sp>
      <p:sp>
        <p:nvSpPr>
          <p:cNvPr id="9" name="object 9"/>
          <p:cNvSpPr txBox="1"/>
          <p:nvPr/>
        </p:nvSpPr>
        <p:spPr>
          <a:xfrm>
            <a:off x="536257" y="1981200"/>
            <a:ext cx="8101737" cy="3962400"/>
          </a:xfrm>
          <a:prstGeom prst="rect">
            <a:avLst/>
          </a:prstGeom>
        </p:spPr>
        <p:txBody>
          <a:bodyPr wrap="square" lIns="0" tIns="0" rIns="0" bIns="0" rtlCol="0">
            <a:noAutofit/>
          </a:bodyPr>
          <a:lstStyle/>
          <a:p>
            <a:pPr marL="12700" marR="6213" algn="just">
              <a:lnSpc>
                <a:spcPts val="1960"/>
              </a:lnSpc>
              <a:spcBef>
                <a:spcPts val="98"/>
              </a:spcBef>
            </a:pPr>
            <a:r>
              <a:rPr lang="x-none" sz="2400" smtClean="0">
                <a:latin typeface="Cambria"/>
                <a:cs typeface="Cambria"/>
              </a:rPr>
              <a:t> </a:t>
            </a:r>
          </a:p>
          <a:p>
            <a:pPr marL="12700" marR="6213" algn="just">
              <a:lnSpc>
                <a:spcPts val="1960"/>
              </a:lnSpc>
              <a:spcBef>
                <a:spcPts val="98"/>
              </a:spcBef>
            </a:pPr>
            <a:r>
              <a:rPr sz="2400" dirty="0" smtClean="0">
                <a:latin typeface="Cambria"/>
                <a:cs typeface="Cambria"/>
              </a:rPr>
              <a:t>  </a:t>
            </a:r>
            <a:endParaRPr lang="x-none" sz="2400" smtClean="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smtClean="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M</a:t>
            </a:r>
            <a:r>
              <a:rPr sz="1800" spc="0" baseline="2275" dirty="0" smtClean="0">
                <a:solidFill>
                  <a:srgbClr val="888888"/>
                </a:solidFill>
                <a:latin typeface="Calibri"/>
                <a:cs typeface="Calibri"/>
              </a:rPr>
              <a:t>.</a:t>
            </a:r>
            <a:r>
              <a:rPr sz="1800" spc="4" baseline="2275" dirty="0" smtClean="0">
                <a:solidFill>
                  <a:srgbClr val="888888"/>
                </a:solidFill>
                <a:latin typeface="Calibri"/>
                <a:cs typeface="Calibri"/>
              </a:rPr>
              <a:t> </a:t>
            </a:r>
            <a:r>
              <a:rPr sz="1800" spc="-25" baseline="2275" dirty="0" smtClean="0">
                <a:solidFill>
                  <a:srgbClr val="888888"/>
                </a:solidFill>
                <a:latin typeface="Calibri"/>
                <a:cs typeface="Calibri"/>
              </a:rPr>
              <a:t>K</a:t>
            </a:r>
            <a:r>
              <a:rPr sz="1800" spc="0" baseline="2275" dirty="0" smtClean="0">
                <a:solidFill>
                  <a:srgbClr val="888888"/>
                </a:solidFill>
                <a:latin typeface="Calibri"/>
                <a:cs typeface="Calibri"/>
              </a:rPr>
              <a:t>e</a:t>
            </a:r>
            <a:r>
              <a:rPr sz="1800" spc="9" baseline="2275" dirty="0" smtClean="0">
                <a:solidFill>
                  <a:srgbClr val="888888"/>
                </a:solidFill>
                <a:latin typeface="Calibri"/>
                <a:cs typeface="Calibri"/>
              </a:rPr>
              <a:t>u</a:t>
            </a:r>
            <a:r>
              <a:rPr sz="1800" spc="4" baseline="2275" dirty="0" smtClean="0">
                <a:solidFill>
                  <a:srgbClr val="888888"/>
                </a:solidFill>
                <a:latin typeface="Calibri"/>
                <a:cs typeface="Calibri"/>
              </a:rPr>
              <a:t>a</a:t>
            </a:r>
            <a:r>
              <a:rPr sz="1800" spc="9" baseline="2275" dirty="0" smtClean="0">
                <a:solidFill>
                  <a:srgbClr val="888888"/>
                </a:solidFill>
                <a:latin typeface="Calibri"/>
                <a:cs typeface="Calibri"/>
              </a:rPr>
              <a:t>n</a:t>
            </a:r>
            <a:r>
              <a:rPr sz="1800" spc="-25" baseline="2275" dirty="0" smtClean="0">
                <a:solidFill>
                  <a:srgbClr val="888888"/>
                </a:solidFill>
                <a:latin typeface="Calibri"/>
                <a:cs typeface="Calibri"/>
              </a:rPr>
              <a:t>g</a:t>
            </a:r>
            <a:r>
              <a:rPr sz="1800" spc="4" baseline="2275" dirty="0" smtClean="0">
                <a:solidFill>
                  <a:srgbClr val="888888"/>
                </a:solidFill>
                <a:latin typeface="Calibri"/>
                <a:cs typeface="Calibri"/>
              </a:rPr>
              <a:t>a</a:t>
            </a:r>
            <a:r>
              <a:rPr sz="1800" spc="0" baseline="2275" dirty="0" smtClean="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smtClean="0">
                <a:solidFill>
                  <a:srgbClr val="888888"/>
                </a:solidFill>
                <a:latin typeface="Calibri"/>
                <a:cs typeface="Calibri"/>
              </a:rPr>
              <a:t>13</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08</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202</a:t>
            </a:r>
            <a:r>
              <a:rPr sz="1800" spc="0" baseline="2275" dirty="0" smtClean="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49377"/>
            <a:ext cx="254000" cy="193675"/>
          </a:xfrm>
          <a:prstGeom prst="rect">
            <a:avLst/>
          </a:prstGeom>
        </p:spPr>
        <p:txBody>
          <a:bodyPr wrap="square" lIns="0" tIns="0" rIns="0" bIns="0" rtlCol="0">
            <a:noAutofit/>
          </a:bodyPr>
          <a:lstStyle/>
          <a:p>
            <a:pPr marL="12700">
              <a:lnSpc>
                <a:spcPts val="1320"/>
              </a:lnSpc>
              <a:spcBef>
                <a:spcPts val="66"/>
              </a:spcBef>
            </a:pPr>
            <a:r>
              <a:rPr sz="1200" dirty="0" smtClean="0">
                <a:latin typeface="Calibri"/>
                <a:cs typeface="Calibri"/>
              </a:rPr>
              <a:t>20</a:t>
            </a:r>
            <a:endParaRPr sz="1200" dirty="0">
              <a:latin typeface="Calibri"/>
              <a:cs typeface="Calibri"/>
            </a:endParaRPr>
          </a:p>
        </p:txBody>
      </p:sp>
      <p:sp>
        <p:nvSpPr>
          <p:cNvPr id="8" name="object 9"/>
          <p:cNvSpPr txBox="1"/>
          <p:nvPr/>
        </p:nvSpPr>
        <p:spPr>
          <a:xfrm>
            <a:off x="688657" y="1447800"/>
            <a:ext cx="8101737" cy="4648200"/>
          </a:xfrm>
          <a:prstGeom prst="rect">
            <a:avLst/>
          </a:prstGeom>
        </p:spPr>
        <p:txBody>
          <a:bodyPr wrap="square" lIns="0" tIns="0" rIns="0" bIns="0" rtlCol="0">
            <a:noAutofit/>
          </a:bodyPr>
          <a:lstStyle/>
          <a:p>
            <a:pPr marL="298450" marR="6213" indent="-285750" algn="just">
              <a:lnSpc>
                <a:spcPts val="1960"/>
              </a:lnSpc>
              <a:spcBef>
                <a:spcPts val="98"/>
              </a:spcBef>
              <a:buFont typeface="Arial" panose="020B0604020202020204" pitchFamily="34" charset="0"/>
              <a:buChar char="•"/>
            </a:pPr>
            <a:endParaRPr sz="2000" b="1" dirty="0" smtClean="0">
              <a:latin typeface="Cambria"/>
              <a:cs typeface="Cambria"/>
            </a:endParaRPr>
          </a:p>
          <a:p>
            <a:pPr marL="12700" marR="6213" algn="just">
              <a:lnSpc>
                <a:spcPts val="1960"/>
              </a:lnSpc>
              <a:spcBef>
                <a:spcPts val="98"/>
              </a:spcBef>
            </a:pPr>
            <a:endParaRPr sz="2000" b="1" dirty="0" smtClean="0">
              <a:latin typeface="Cambria"/>
              <a:cs typeface="Cambria"/>
            </a:endParaRPr>
          </a:p>
        </p:txBody>
      </p:sp>
      <p:pic>
        <p:nvPicPr>
          <p:cNvPr id="11" name="Picture 10"/>
          <p:cNvPicPr/>
          <p:nvPr/>
        </p:nvPicPr>
        <p:blipFill rotWithShape="1">
          <a:blip r:embed="rId2"/>
          <a:srcRect l="14637" t="34024" r="42950" b="22189"/>
          <a:stretch/>
        </p:blipFill>
        <p:spPr bwMode="auto">
          <a:xfrm>
            <a:off x="688657" y="1143000"/>
            <a:ext cx="7464743" cy="464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3794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2490470" y="3150445"/>
            <a:ext cx="2410414" cy="533400"/>
          </a:xfrm>
          <a:prstGeom prst="rect">
            <a:avLst/>
          </a:prstGeom>
        </p:spPr>
        <p:txBody>
          <a:bodyPr wrap="square" lIns="0" tIns="0" rIns="0" bIns="0" rtlCol="0">
            <a:noAutofit/>
          </a:bodyPr>
          <a:lstStyle/>
          <a:p>
            <a:pPr marL="12700">
              <a:lnSpc>
                <a:spcPts val="4200"/>
              </a:lnSpc>
              <a:spcBef>
                <a:spcPts val="210"/>
              </a:spcBef>
            </a:pPr>
            <a:r>
              <a:rPr sz="6000" spc="9" baseline="3064" dirty="0" smtClean="0">
                <a:solidFill>
                  <a:srgbClr val="FF0000"/>
                </a:solidFill>
                <a:latin typeface="Kristen ITC"/>
                <a:cs typeface="Kristen ITC"/>
              </a:rPr>
              <a:t>T</a:t>
            </a:r>
            <a:r>
              <a:rPr sz="6000" spc="14" baseline="3064" dirty="0" smtClean="0">
                <a:solidFill>
                  <a:srgbClr val="FF0000"/>
                </a:solidFill>
                <a:latin typeface="Kristen ITC"/>
                <a:cs typeface="Kristen ITC"/>
              </a:rPr>
              <a:t>E</a:t>
            </a:r>
            <a:r>
              <a:rPr sz="6000" spc="9" baseline="3064" dirty="0" smtClean="0">
                <a:solidFill>
                  <a:srgbClr val="FF0000"/>
                </a:solidFill>
                <a:latin typeface="Kristen ITC"/>
                <a:cs typeface="Kristen ITC"/>
              </a:rPr>
              <a:t>R</a:t>
            </a:r>
            <a:r>
              <a:rPr sz="6000" spc="0" baseline="3064" dirty="0" smtClean="0">
                <a:solidFill>
                  <a:srgbClr val="FF0000"/>
                </a:solidFill>
                <a:latin typeface="Kristen ITC"/>
                <a:cs typeface="Kristen ITC"/>
              </a:rPr>
              <a:t>IMA</a:t>
            </a:r>
            <a:endParaRPr sz="4000" dirty="0">
              <a:latin typeface="Kristen ITC"/>
              <a:cs typeface="Kristen ITC"/>
            </a:endParaRPr>
          </a:p>
        </p:txBody>
      </p:sp>
      <p:sp>
        <p:nvSpPr>
          <p:cNvPr id="5" name="object 5"/>
          <p:cNvSpPr txBox="1"/>
          <p:nvPr/>
        </p:nvSpPr>
        <p:spPr>
          <a:xfrm>
            <a:off x="4947158" y="3150445"/>
            <a:ext cx="1932348" cy="533400"/>
          </a:xfrm>
          <a:prstGeom prst="rect">
            <a:avLst/>
          </a:prstGeom>
        </p:spPr>
        <p:txBody>
          <a:bodyPr wrap="square" lIns="0" tIns="0" rIns="0" bIns="0" rtlCol="0">
            <a:noAutofit/>
          </a:bodyPr>
          <a:lstStyle/>
          <a:p>
            <a:pPr marL="12700">
              <a:lnSpc>
                <a:spcPts val="4200"/>
              </a:lnSpc>
              <a:spcBef>
                <a:spcPts val="210"/>
              </a:spcBef>
            </a:pPr>
            <a:r>
              <a:rPr sz="6000" spc="9" baseline="3064" dirty="0" smtClean="0">
                <a:solidFill>
                  <a:srgbClr val="FF0000"/>
                </a:solidFill>
                <a:latin typeface="Kristen ITC"/>
                <a:cs typeface="Kristen ITC"/>
              </a:rPr>
              <a:t>K</a:t>
            </a:r>
            <a:r>
              <a:rPr sz="6000" spc="14" baseline="3064" dirty="0" smtClean="0">
                <a:solidFill>
                  <a:srgbClr val="FF0000"/>
                </a:solidFill>
                <a:latin typeface="Kristen ITC"/>
                <a:cs typeface="Kristen ITC"/>
              </a:rPr>
              <a:t>A</a:t>
            </a:r>
            <a:r>
              <a:rPr sz="6000" spc="19" baseline="3064" dirty="0" smtClean="0">
                <a:solidFill>
                  <a:srgbClr val="FF0000"/>
                </a:solidFill>
                <a:latin typeface="Kristen ITC"/>
                <a:cs typeface="Kristen ITC"/>
              </a:rPr>
              <a:t>S</a:t>
            </a:r>
            <a:r>
              <a:rPr sz="6000" spc="0" baseline="3064" dirty="0" smtClean="0">
                <a:solidFill>
                  <a:srgbClr val="FF0000"/>
                </a:solidFill>
                <a:latin typeface="Kristen ITC"/>
                <a:cs typeface="Kristen ITC"/>
              </a:rPr>
              <a:t>IH</a:t>
            </a:r>
            <a:endParaRPr sz="4000">
              <a:latin typeface="Kristen ITC"/>
              <a:cs typeface="Kristen ITC"/>
            </a:endParaRPr>
          </a:p>
        </p:txBody>
      </p:sp>
      <p:sp>
        <p:nvSpPr>
          <p:cNvPr id="4" name="object 4"/>
          <p:cNvSpPr txBox="1"/>
          <p:nvPr/>
        </p:nvSpPr>
        <p:spPr>
          <a:xfrm>
            <a:off x="8432800" y="6403340"/>
            <a:ext cx="200609" cy="177799"/>
          </a:xfrm>
          <a:prstGeom prst="rect">
            <a:avLst/>
          </a:prstGeom>
        </p:spPr>
        <p:txBody>
          <a:bodyPr wrap="square" lIns="0" tIns="0" rIns="0" bIns="0" rtlCol="0">
            <a:noAutofit/>
          </a:bodyPr>
          <a:lstStyle/>
          <a:p>
            <a:pPr marL="12700">
              <a:lnSpc>
                <a:spcPts val="1320"/>
              </a:lnSpc>
              <a:spcBef>
                <a:spcPts val="66"/>
              </a:spcBef>
            </a:pPr>
            <a:r>
              <a:rPr spc="-9" baseline="2275" dirty="0" smtClean="0">
                <a:solidFill>
                  <a:srgbClr val="888888"/>
                </a:solidFill>
                <a:latin typeface="Calibri"/>
                <a:cs typeface="Calibri"/>
              </a:rPr>
              <a:t>21</a:t>
            </a:r>
            <a:endParaRPr sz="1200" dirty="0">
              <a:latin typeface="Calibri"/>
              <a:cs typeface="Calibri"/>
            </a:endParaRPr>
          </a:p>
        </p:txBody>
      </p:sp>
      <p:sp>
        <p:nvSpPr>
          <p:cNvPr id="3" name="object 3"/>
          <p:cNvSpPr txBox="1"/>
          <p:nvPr/>
        </p:nvSpPr>
        <p:spPr>
          <a:xfrm>
            <a:off x="3999865" y="6449377"/>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M</a:t>
            </a:r>
            <a:r>
              <a:rPr sz="1800" spc="0" baseline="2275" dirty="0" smtClean="0">
                <a:solidFill>
                  <a:srgbClr val="888888"/>
                </a:solidFill>
                <a:latin typeface="Calibri"/>
                <a:cs typeface="Calibri"/>
              </a:rPr>
              <a:t>.</a:t>
            </a:r>
            <a:r>
              <a:rPr sz="1800" spc="4" baseline="2275" dirty="0" smtClean="0">
                <a:solidFill>
                  <a:srgbClr val="888888"/>
                </a:solidFill>
                <a:latin typeface="Calibri"/>
                <a:cs typeface="Calibri"/>
              </a:rPr>
              <a:t> </a:t>
            </a:r>
            <a:r>
              <a:rPr sz="1800" spc="-25" baseline="2275" dirty="0" smtClean="0">
                <a:solidFill>
                  <a:srgbClr val="888888"/>
                </a:solidFill>
                <a:latin typeface="Calibri"/>
                <a:cs typeface="Calibri"/>
              </a:rPr>
              <a:t>K</a:t>
            </a:r>
            <a:r>
              <a:rPr sz="1800" spc="0" baseline="2275" dirty="0" smtClean="0">
                <a:solidFill>
                  <a:srgbClr val="888888"/>
                </a:solidFill>
                <a:latin typeface="Calibri"/>
                <a:cs typeface="Calibri"/>
              </a:rPr>
              <a:t>e</a:t>
            </a:r>
            <a:r>
              <a:rPr sz="1800" spc="9" baseline="2275" dirty="0" smtClean="0">
                <a:solidFill>
                  <a:srgbClr val="888888"/>
                </a:solidFill>
                <a:latin typeface="Calibri"/>
                <a:cs typeface="Calibri"/>
              </a:rPr>
              <a:t>u</a:t>
            </a:r>
            <a:r>
              <a:rPr sz="1800" spc="4" baseline="2275" dirty="0" smtClean="0">
                <a:solidFill>
                  <a:srgbClr val="888888"/>
                </a:solidFill>
                <a:latin typeface="Calibri"/>
                <a:cs typeface="Calibri"/>
              </a:rPr>
              <a:t>a</a:t>
            </a:r>
            <a:r>
              <a:rPr sz="1800" spc="9" baseline="2275" dirty="0" smtClean="0">
                <a:solidFill>
                  <a:srgbClr val="888888"/>
                </a:solidFill>
                <a:latin typeface="Calibri"/>
                <a:cs typeface="Calibri"/>
              </a:rPr>
              <a:t>n</a:t>
            </a:r>
            <a:r>
              <a:rPr sz="1800" spc="-25" baseline="2275" dirty="0" smtClean="0">
                <a:solidFill>
                  <a:srgbClr val="888888"/>
                </a:solidFill>
                <a:latin typeface="Calibri"/>
                <a:cs typeface="Calibri"/>
              </a:rPr>
              <a:t>g</a:t>
            </a:r>
            <a:r>
              <a:rPr sz="1800" spc="4" baseline="2275" dirty="0" smtClean="0">
                <a:solidFill>
                  <a:srgbClr val="888888"/>
                </a:solidFill>
                <a:latin typeface="Calibri"/>
                <a:cs typeface="Calibri"/>
              </a:rPr>
              <a:t>a</a:t>
            </a:r>
            <a:r>
              <a:rPr sz="1800" spc="0" baseline="2275" dirty="0" smtClean="0">
                <a:solidFill>
                  <a:srgbClr val="888888"/>
                </a:solidFill>
                <a:latin typeface="Calibri"/>
                <a:cs typeface="Calibri"/>
              </a:rPr>
              <a:t>n</a:t>
            </a:r>
            <a:endParaRPr sz="1200">
              <a:latin typeface="Calibri"/>
              <a:cs typeface="Calibri"/>
            </a:endParaRPr>
          </a:p>
        </p:txBody>
      </p:sp>
      <p:sp>
        <p:nvSpPr>
          <p:cNvPr id="2" name="object 2"/>
          <p:cNvSpPr txBox="1"/>
          <p:nvPr/>
        </p:nvSpPr>
        <p:spPr>
          <a:xfrm>
            <a:off x="536257" y="6465252"/>
            <a:ext cx="775640" cy="177800"/>
          </a:xfrm>
          <a:prstGeom prst="rect">
            <a:avLst/>
          </a:prstGeom>
        </p:spPr>
        <p:txBody>
          <a:bodyPr wrap="square" lIns="0" tIns="0" rIns="0" bIns="0" rtlCol="0">
            <a:noAutofit/>
          </a:bodyPr>
          <a:lstStyle/>
          <a:p>
            <a:pPr marL="12700">
              <a:lnSpc>
                <a:spcPts val="1320"/>
              </a:lnSpc>
              <a:spcBef>
                <a:spcPts val="66"/>
              </a:spcBef>
            </a:pPr>
            <a:r>
              <a:rPr sz="1800" spc="-9" baseline="2275" dirty="0" smtClean="0">
                <a:solidFill>
                  <a:srgbClr val="888888"/>
                </a:solidFill>
                <a:latin typeface="Calibri"/>
                <a:cs typeface="Calibri"/>
              </a:rPr>
              <a:t>13</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08</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202</a:t>
            </a:r>
            <a:r>
              <a:rPr sz="1800" spc="0" baseline="2275" dirty="0" smtClean="0">
                <a:solidFill>
                  <a:srgbClr val="888888"/>
                </a:solidFill>
                <a:latin typeface="Calibri"/>
                <a:cs typeface="Calibri"/>
              </a:rPr>
              <a:t>0</a:t>
            </a:r>
            <a:endParaRPr sz="12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1"/>
            <a:ext cx="8145458" cy="1300341"/>
          </a:xfrm>
          <a:prstGeom prst="rect">
            <a:avLst/>
          </a:prstGeom>
        </p:spPr>
        <p:txBody>
          <a:bodyPr wrap="square" lIns="0" tIns="0" rIns="0" bIns="0" rtlCol="0">
            <a:noAutofit/>
          </a:bodyPr>
          <a:lstStyle/>
          <a:p>
            <a:pPr marL="12700" marR="49133" algn="ctr">
              <a:lnSpc>
                <a:spcPts val="4175"/>
              </a:lnSpc>
              <a:spcBef>
                <a:spcPts val="208"/>
              </a:spcBef>
            </a:pPr>
            <a:r>
              <a:rPr lang="id-ID" sz="4000" b="1" dirty="0">
                <a:solidFill>
                  <a:srgbClr val="FF0000"/>
                </a:solidFill>
                <a:latin typeface="Times New Roman" panose="02020603050405020304" pitchFamily="18" charset="0"/>
                <a:cs typeface="Times New Roman" panose="02020603050405020304" pitchFamily="18" charset="0"/>
              </a:rPr>
              <a:t>PERBEDAAN </a:t>
            </a:r>
            <a:r>
              <a:rPr lang="id-ID" sz="4000" b="1" dirty="0" smtClean="0">
                <a:solidFill>
                  <a:srgbClr val="FF0000"/>
                </a:solidFill>
                <a:latin typeface="Times New Roman" panose="02020603050405020304" pitchFamily="18" charset="0"/>
                <a:cs typeface="Times New Roman" panose="02020603050405020304" pitchFamily="18" charset="0"/>
              </a:rPr>
              <a:t> </a:t>
            </a:r>
            <a:r>
              <a:rPr sz="4000" b="1" dirty="0" smtClean="0">
                <a:solidFill>
                  <a:srgbClr val="FF0000"/>
                </a:solidFill>
                <a:latin typeface="Times New Roman" panose="02020603050405020304" pitchFamily="18" charset="0"/>
                <a:cs typeface="Times New Roman" panose="02020603050405020304" pitchFamily="18" charset="0"/>
              </a:rPr>
              <a:t>PASAR PERDANA &amp; PASAR SEKUNDER</a:t>
            </a:r>
            <a:endParaRPr sz="4000" dirty="0">
              <a:latin typeface="Times New Roman" panose="02020603050405020304" pitchFamily="18" charset="0"/>
              <a:cs typeface="Times New Roman" panose="02020603050405020304" pitchFamily="18" charset="0"/>
            </a:endParaRPr>
          </a:p>
        </p:txBody>
      </p:sp>
      <p:sp>
        <p:nvSpPr>
          <p:cNvPr id="9" name="object 9"/>
          <p:cNvSpPr txBox="1"/>
          <p:nvPr/>
        </p:nvSpPr>
        <p:spPr>
          <a:xfrm>
            <a:off x="536257" y="1600200"/>
            <a:ext cx="8101737" cy="4572000"/>
          </a:xfrm>
          <a:prstGeom prst="rect">
            <a:avLst/>
          </a:prstGeom>
        </p:spPr>
        <p:txBody>
          <a:bodyPr wrap="square" lIns="0" tIns="0" rIns="0" bIns="0" rtlCol="0">
            <a:noAutofit/>
          </a:bodyPr>
          <a:lstStyle/>
          <a:p>
            <a:pPr marL="12700" marR="6213" algn="just">
              <a:lnSpc>
                <a:spcPts val="1960"/>
              </a:lnSpc>
              <a:spcBef>
                <a:spcPts val="98"/>
              </a:spcBef>
            </a:pPr>
            <a:endParaRPr sz="1800" dirty="0" smtClean="0">
              <a:latin typeface="Cambria"/>
              <a:cs typeface="Cambria"/>
            </a:endParaRPr>
          </a:p>
          <a:p>
            <a:pPr marL="12700" marR="6213" algn="just">
              <a:lnSpc>
                <a:spcPts val="1960"/>
              </a:lnSpc>
              <a:spcBef>
                <a:spcPts val="98"/>
              </a:spcBef>
            </a:pPr>
            <a:endParaRPr sz="1800" dirty="0" smtClean="0">
              <a:latin typeface="Cambria"/>
              <a:cs typeface="Cambria"/>
            </a:endParaRPr>
          </a:p>
          <a:p>
            <a:pPr marL="12700" marR="6213" algn="just">
              <a:lnSpc>
                <a:spcPts val="1960"/>
              </a:lnSpc>
              <a:spcBef>
                <a:spcPts val="98"/>
              </a:spcBef>
            </a:pPr>
            <a:r>
              <a:rPr sz="1800" dirty="0" smtClean="0">
                <a:latin typeface="Cambria"/>
                <a:cs typeface="Cambria"/>
              </a:rPr>
              <a:t> </a:t>
            </a:r>
            <a:endParaRPr sz="1800" dirty="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M</a:t>
            </a:r>
            <a:r>
              <a:rPr sz="1800" spc="0" baseline="2275" dirty="0" smtClean="0">
                <a:solidFill>
                  <a:srgbClr val="888888"/>
                </a:solidFill>
                <a:latin typeface="Calibri"/>
                <a:cs typeface="Calibri"/>
              </a:rPr>
              <a:t>.</a:t>
            </a:r>
            <a:r>
              <a:rPr sz="1800" spc="4" baseline="2275" dirty="0" smtClean="0">
                <a:solidFill>
                  <a:srgbClr val="888888"/>
                </a:solidFill>
                <a:latin typeface="Calibri"/>
                <a:cs typeface="Calibri"/>
              </a:rPr>
              <a:t> </a:t>
            </a:r>
            <a:r>
              <a:rPr sz="1800" spc="-25" baseline="2275" dirty="0" smtClean="0">
                <a:solidFill>
                  <a:srgbClr val="888888"/>
                </a:solidFill>
                <a:latin typeface="Calibri"/>
                <a:cs typeface="Calibri"/>
              </a:rPr>
              <a:t>K</a:t>
            </a:r>
            <a:r>
              <a:rPr sz="1800" spc="0" baseline="2275" dirty="0" smtClean="0">
                <a:solidFill>
                  <a:srgbClr val="888888"/>
                </a:solidFill>
                <a:latin typeface="Calibri"/>
                <a:cs typeface="Calibri"/>
              </a:rPr>
              <a:t>e</a:t>
            </a:r>
            <a:r>
              <a:rPr sz="1800" spc="9" baseline="2275" dirty="0" smtClean="0">
                <a:solidFill>
                  <a:srgbClr val="888888"/>
                </a:solidFill>
                <a:latin typeface="Calibri"/>
                <a:cs typeface="Calibri"/>
              </a:rPr>
              <a:t>u</a:t>
            </a:r>
            <a:r>
              <a:rPr sz="1800" spc="4" baseline="2275" dirty="0" smtClean="0">
                <a:solidFill>
                  <a:srgbClr val="888888"/>
                </a:solidFill>
                <a:latin typeface="Calibri"/>
                <a:cs typeface="Calibri"/>
              </a:rPr>
              <a:t>a</a:t>
            </a:r>
            <a:r>
              <a:rPr sz="1800" spc="9" baseline="2275" dirty="0" smtClean="0">
                <a:solidFill>
                  <a:srgbClr val="888888"/>
                </a:solidFill>
                <a:latin typeface="Calibri"/>
                <a:cs typeface="Calibri"/>
              </a:rPr>
              <a:t>n</a:t>
            </a:r>
            <a:r>
              <a:rPr sz="1800" spc="-25" baseline="2275" dirty="0" smtClean="0">
                <a:solidFill>
                  <a:srgbClr val="888888"/>
                </a:solidFill>
                <a:latin typeface="Calibri"/>
                <a:cs typeface="Calibri"/>
              </a:rPr>
              <a:t>g</a:t>
            </a:r>
            <a:r>
              <a:rPr sz="1800" spc="4" baseline="2275" dirty="0" smtClean="0">
                <a:solidFill>
                  <a:srgbClr val="888888"/>
                </a:solidFill>
                <a:latin typeface="Calibri"/>
                <a:cs typeface="Calibri"/>
              </a:rPr>
              <a:t>a</a:t>
            </a:r>
            <a:r>
              <a:rPr sz="1800" spc="0" baseline="2275" dirty="0" smtClean="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smtClean="0">
                <a:solidFill>
                  <a:srgbClr val="888888"/>
                </a:solidFill>
                <a:latin typeface="Calibri"/>
                <a:cs typeface="Calibri"/>
              </a:rPr>
              <a:t>13</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08</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202</a:t>
            </a:r>
            <a:r>
              <a:rPr sz="1800" spc="0" baseline="2275" dirty="0" smtClean="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65252"/>
            <a:ext cx="125501" cy="177800"/>
          </a:xfrm>
          <a:prstGeom prst="rect">
            <a:avLst/>
          </a:prstGeom>
        </p:spPr>
        <p:txBody>
          <a:bodyPr wrap="square" lIns="0" tIns="0" rIns="0" bIns="0" rtlCol="0">
            <a:noAutofit/>
          </a:bodyPr>
          <a:lstStyle/>
          <a:p>
            <a:pPr marL="12700">
              <a:lnSpc>
                <a:spcPts val="1320"/>
              </a:lnSpc>
              <a:spcBef>
                <a:spcPts val="66"/>
              </a:spcBef>
            </a:pPr>
            <a:r>
              <a:rPr sz="1800" spc="0" baseline="2275" dirty="0" smtClean="0">
                <a:solidFill>
                  <a:srgbClr val="888888"/>
                </a:solidFill>
                <a:latin typeface="Calibri"/>
                <a:cs typeface="Calibri"/>
              </a:rPr>
              <a:t>3</a:t>
            </a:r>
            <a:endParaRPr sz="1200">
              <a:latin typeface="Calibri"/>
              <a:cs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326853171"/>
              </p:ext>
            </p:extLst>
          </p:nvPr>
        </p:nvGraphicFramePr>
        <p:xfrm>
          <a:off x="685800" y="1600200"/>
          <a:ext cx="7885950" cy="3924799"/>
        </p:xfrm>
        <a:graphic>
          <a:graphicData uri="http://schemas.openxmlformats.org/drawingml/2006/table">
            <a:tbl>
              <a:tblPr firstRow="1" bandRow="1">
                <a:tableStyleId>{5C22544A-7EE6-4342-B048-85BDC9FD1C3A}</a:tableStyleId>
              </a:tblPr>
              <a:tblGrid>
                <a:gridCol w="3942975"/>
                <a:gridCol w="3942975"/>
              </a:tblGrid>
              <a:tr h="541519">
                <a:tc>
                  <a:txBody>
                    <a:bodyPr/>
                    <a:lstStyle/>
                    <a:p>
                      <a:pPr algn="ctr"/>
                      <a:r>
                        <a:rPr lang="id-ID" dirty="0" smtClean="0"/>
                        <a:t>PASAR PERDANA</a:t>
                      </a:r>
                      <a:endParaRPr lang="id-ID" dirty="0"/>
                    </a:p>
                  </a:txBody>
                  <a:tcPr/>
                </a:tc>
                <a:tc>
                  <a:txBody>
                    <a:bodyPr/>
                    <a:lstStyle/>
                    <a:p>
                      <a:pPr algn="ctr"/>
                      <a:r>
                        <a:rPr lang="id-ID" dirty="0" smtClean="0"/>
                        <a:t>PASAR SEKUNDER</a:t>
                      </a:r>
                      <a:endParaRPr lang="id-ID" dirty="0"/>
                    </a:p>
                  </a:txBody>
                  <a:tcPr/>
                </a:tc>
              </a:tr>
              <a:tr h="2036581">
                <a:tc>
                  <a:txBody>
                    <a:bodyPr/>
                    <a:lstStyle/>
                    <a:p>
                      <a:r>
                        <a:rPr lang="id-ID" dirty="0" smtClean="0"/>
                        <a:t>HARGA SAHAM TETAP</a:t>
                      </a:r>
                    </a:p>
                    <a:p>
                      <a:endParaRPr lang="id-ID" dirty="0" smtClean="0"/>
                    </a:p>
                    <a:p>
                      <a:endParaRPr lang="id-ID" dirty="0" smtClean="0"/>
                    </a:p>
                    <a:p>
                      <a:r>
                        <a:rPr lang="id-ID" dirty="0" smtClean="0"/>
                        <a:t>TIDAK DIKENAKAN KOMISI</a:t>
                      </a:r>
                    </a:p>
                    <a:p>
                      <a:endParaRPr lang="id-ID" dirty="0" smtClean="0"/>
                    </a:p>
                    <a:p>
                      <a:r>
                        <a:rPr lang="id-ID" dirty="0" smtClean="0"/>
                        <a:t>HANYA UNTUK PEMBELIAN SAHAM</a:t>
                      </a:r>
                    </a:p>
                    <a:p>
                      <a:endParaRPr lang="id-ID" dirty="0" smtClean="0"/>
                    </a:p>
                    <a:p>
                      <a:endParaRPr lang="id-ID" dirty="0" smtClean="0"/>
                    </a:p>
                    <a:p>
                      <a:r>
                        <a:rPr lang="id-ID" dirty="0" smtClean="0"/>
                        <a:t>PEMESANAN DILAKUKAN MELALUI AGEN PENJUAL</a:t>
                      </a:r>
                    </a:p>
                    <a:p>
                      <a:endParaRPr lang="id-ID" dirty="0" smtClean="0"/>
                    </a:p>
                    <a:p>
                      <a:r>
                        <a:rPr lang="id-ID" dirty="0" smtClean="0"/>
                        <a:t>JANGKA WAKTU TERBATAS</a:t>
                      </a:r>
                      <a:endParaRPr lang="id-ID" dirty="0"/>
                    </a:p>
                  </a:txBody>
                  <a:tcPr/>
                </a:tc>
                <a:tc>
                  <a:txBody>
                    <a:bodyPr/>
                    <a:lstStyle/>
                    <a:p>
                      <a:r>
                        <a:rPr lang="id-ID" dirty="0" smtClean="0"/>
                        <a:t>HARGA SAHAM BERFLUKTUASI SESUAI KEKUATAN SUPPLY DAN DEMAND</a:t>
                      </a:r>
                    </a:p>
                    <a:p>
                      <a:endParaRPr lang="id-ID" dirty="0" smtClean="0"/>
                    </a:p>
                    <a:p>
                      <a:r>
                        <a:rPr lang="id-ID" dirty="0" smtClean="0"/>
                        <a:t>DIBEBANKAN KOMISI</a:t>
                      </a:r>
                    </a:p>
                    <a:p>
                      <a:endParaRPr lang="id-ID" dirty="0" smtClean="0"/>
                    </a:p>
                    <a:p>
                      <a:r>
                        <a:rPr lang="id-ID" dirty="0" smtClean="0"/>
                        <a:t>BERLAKU UNTUK PEMBELIAN DAN PENJUALAN SAHAM</a:t>
                      </a:r>
                    </a:p>
                    <a:p>
                      <a:endParaRPr lang="id-ID" dirty="0" smtClean="0"/>
                    </a:p>
                    <a:p>
                      <a:r>
                        <a:rPr lang="id-ID" dirty="0" smtClean="0"/>
                        <a:t>PEMESANAN</a:t>
                      </a:r>
                      <a:r>
                        <a:rPr lang="id-ID" baseline="0" dirty="0" smtClean="0"/>
                        <a:t> DILAKUKAN MELALUI ANGGOTA BURSA</a:t>
                      </a:r>
                    </a:p>
                    <a:p>
                      <a:endParaRPr lang="id-ID" baseline="0" dirty="0" smtClean="0"/>
                    </a:p>
                    <a:p>
                      <a:r>
                        <a:rPr lang="id-ID" baseline="0" dirty="0" smtClean="0"/>
                        <a:t>JANGKA WAKTU TIDAK TERBATAS</a:t>
                      </a:r>
                      <a:endParaRPr lang="id-ID"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1"/>
            <a:ext cx="8145458" cy="1300341"/>
          </a:xfrm>
          <a:prstGeom prst="rect">
            <a:avLst/>
          </a:prstGeom>
        </p:spPr>
        <p:txBody>
          <a:bodyPr wrap="square" lIns="0" tIns="0" rIns="0" bIns="0" rtlCol="0">
            <a:noAutofit/>
          </a:bodyPr>
          <a:lstStyle/>
          <a:p>
            <a:pPr marL="12700" marR="49133" algn="ctr">
              <a:lnSpc>
                <a:spcPts val="4175"/>
              </a:lnSpc>
              <a:spcBef>
                <a:spcPts val="208"/>
              </a:spcBef>
            </a:pPr>
            <a:r>
              <a:rPr lang="id-ID" sz="7200" b="1" baseline="3413" dirty="0">
                <a:solidFill>
                  <a:srgbClr val="FF0000"/>
                </a:solidFill>
                <a:cs typeface="Calibri"/>
              </a:rPr>
              <a:t>JENIS PASAR MODAL</a:t>
            </a:r>
            <a:endParaRPr lang="id-ID" sz="7200" dirty="0">
              <a:cs typeface="Calibri"/>
            </a:endParaRPr>
          </a:p>
        </p:txBody>
      </p:sp>
      <p:sp>
        <p:nvSpPr>
          <p:cNvPr id="9" name="object 9"/>
          <p:cNvSpPr txBox="1"/>
          <p:nvPr/>
        </p:nvSpPr>
        <p:spPr>
          <a:xfrm>
            <a:off x="536257" y="1059491"/>
            <a:ext cx="8101737" cy="5112709"/>
          </a:xfrm>
          <a:prstGeom prst="rect">
            <a:avLst/>
          </a:prstGeom>
        </p:spPr>
        <p:txBody>
          <a:bodyPr wrap="square" lIns="0" tIns="0" rIns="0" bIns="0" rtlCol="0">
            <a:noAutofit/>
          </a:bodyPr>
          <a:lstStyle/>
          <a:p>
            <a:pPr marL="12700" marR="6213" algn="just">
              <a:lnSpc>
                <a:spcPts val="1960"/>
              </a:lnSpc>
              <a:spcBef>
                <a:spcPts val="98"/>
              </a:spcBef>
            </a:pPr>
            <a:endParaRPr sz="1800" dirty="0" smtClean="0">
              <a:latin typeface="Cambria"/>
              <a:cs typeface="Cambria"/>
            </a:endParaRPr>
          </a:p>
          <a:p>
            <a:pPr marL="12700" marR="6213" algn="just">
              <a:lnSpc>
                <a:spcPts val="1960"/>
              </a:lnSpc>
              <a:spcBef>
                <a:spcPts val="98"/>
              </a:spcBef>
            </a:pPr>
            <a:r>
              <a:rPr lang="id-ID" sz="2400" b="1" dirty="0" smtClean="0">
                <a:latin typeface="Cambria"/>
                <a:cs typeface="Cambria"/>
              </a:rPr>
              <a:t>Pasar</a:t>
            </a:r>
            <a:r>
              <a:rPr lang="x-none" sz="2400" b="1" smtClean="0">
                <a:latin typeface="Cambria"/>
                <a:cs typeface="Cambria"/>
              </a:rPr>
              <a:t> Ketiga</a:t>
            </a:r>
          </a:p>
          <a:p>
            <a:pPr marL="355600" marR="6213" indent="-342900" algn="just">
              <a:lnSpc>
                <a:spcPct val="150000"/>
              </a:lnSpc>
              <a:spcBef>
                <a:spcPts val="98"/>
              </a:spcBef>
              <a:buFont typeface="Arial" panose="020B0604020202020204" pitchFamily="34" charset="0"/>
              <a:buChar char="•"/>
            </a:pPr>
            <a:r>
              <a:rPr lang="id-ID" dirty="0" smtClean="0">
                <a:latin typeface="Cambria"/>
                <a:cs typeface="Cambria"/>
              </a:rPr>
              <a:t>sarana jual beli efek antara </a:t>
            </a:r>
            <a:r>
              <a:rPr lang="id-ID" i="1" dirty="0" smtClean="0">
                <a:latin typeface="Cambria"/>
                <a:cs typeface="Cambria"/>
              </a:rPr>
              <a:t>market maker</a:t>
            </a:r>
            <a:r>
              <a:rPr lang="id-ID" dirty="0" smtClean="0">
                <a:latin typeface="Cambria"/>
                <a:cs typeface="Cambria"/>
              </a:rPr>
              <a:t> serta investor dan harga dibentuk oleh </a:t>
            </a:r>
            <a:r>
              <a:rPr lang="id-ID" i="1" dirty="0" smtClean="0">
                <a:latin typeface="Cambria"/>
                <a:cs typeface="Cambria"/>
              </a:rPr>
              <a:t>market maker</a:t>
            </a:r>
            <a:r>
              <a:rPr lang="id-ID" dirty="0" smtClean="0">
                <a:latin typeface="Cambria"/>
                <a:cs typeface="Cambria"/>
              </a:rPr>
              <a:t> (anggota bursa).</a:t>
            </a:r>
          </a:p>
          <a:p>
            <a:pPr marL="355600" marR="6213" indent="-342900" algn="just">
              <a:lnSpc>
                <a:spcPct val="150000"/>
              </a:lnSpc>
              <a:spcBef>
                <a:spcPts val="98"/>
              </a:spcBef>
              <a:buFont typeface="Arial" panose="020B0604020202020204" pitchFamily="34" charset="0"/>
              <a:buChar char="•"/>
            </a:pPr>
            <a:r>
              <a:rPr lang="id-ID" dirty="0" smtClean="0">
                <a:latin typeface="Cambria"/>
                <a:cs typeface="Cambria"/>
              </a:rPr>
              <a:t>Investor dapat memilih </a:t>
            </a:r>
            <a:r>
              <a:rPr lang="id-ID" i="1" dirty="0" smtClean="0">
                <a:latin typeface="Cambria"/>
                <a:cs typeface="Cambria"/>
              </a:rPr>
              <a:t>market maker</a:t>
            </a:r>
            <a:r>
              <a:rPr lang="id-ID" dirty="0" smtClean="0">
                <a:latin typeface="Cambria"/>
                <a:cs typeface="Cambria"/>
              </a:rPr>
              <a:t>  yang memberi harga terbaik.</a:t>
            </a:r>
          </a:p>
          <a:p>
            <a:pPr marL="355600" marR="6213" indent="-342900" algn="just">
              <a:lnSpc>
                <a:spcPct val="150000"/>
              </a:lnSpc>
              <a:spcBef>
                <a:spcPts val="98"/>
              </a:spcBef>
              <a:buFont typeface="Arial" panose="020B0604020202020204" pitchFamily="34" charset="0"/>
              <a:buChar char="•"/>
            </a:pPr>
            <a:r>
              <a:rPr lang="id-ID" dirty="0" smtClean="0">
                <a:latin typeface="Cambria"/>
                <a:cs typeface="Cambria"/>
              </a:rPr>
              <a:t>Para </a:t>
            </a:r>
            <a:r>
              <a:rPr lang="id-ID" i="1" dirty="0" smtClean="0">
                <a:latin typeface="Cambria"/>
                <a:cs typeface="Cambria"/>
              </a:rPr>
              <a:t>market maker</a:t>
            </a:r>
            <a:r>
              <a:rPr lang="id-ID" dirty="0" smtClean="0">
                <a:latin typeface="Cambria"/>
                <a:cs typeface="Cambria"/>
              </a:rPr>
              <a:t>  akan bersaing dalam membentuk harga saham, karena satu jenis saham dipasarkan oleh lebih dari satu </a:t>
            </a:r>
            <a:r>
              <a:rPr lang="id-ID" i="1" dirty="0" smtClean="0">
                <a:latin typeface="Cambria"/>
                <a:cs typeface="Cambria"/>
              </a:rPr>
              <a:t>market maker</a:t>
            </a:r>
            <a:r>
              <a:rPr lang="id-ID" dirty="0" smtClean="0">
                <a:latin typeface="Cambria"/>
                <a:cs typeface="Cambria"/>
              </a:rPr>
              <a:t>.</a:t>
            </a:r>
          </a:p>
          <a:p>
            <a:pPr marL="12700" marR="6213" algn="just">
              <a:lnSpc>
                <a:spcPts val="1960"/>
              </a:lnSpc>
              <a:spcBef>
                <a:spcPts val="98"/>
              </a:spcBef>
            </a:pPr>
            <a:endParaRPr lang="id-ID" dirty="0">
              <a:latin typeface="Cambria"/>
              <a:cs typeface="Cambria"/>
            </a:endParaRPr>
          </a:p>
          <a:p>
            <a:pPr marL="12700" marR="6213" algn="just">
              <a:lnSpc>
                <a:spcPts val="1960"/>
              </a:lnSpc>
              <a:spcBef>
                <a:spcPts val="98"/>
              </a:spcBef>
            </a:pPr>
            <a:endParaRPr lang="id-ID" sz="2400" b="1" dirty="0" smtClean="0">
              <a:latin typeface="Cambria"/>
              <a:cs typeface="Cambria"/>
            </a:endParaRPr>
          </a:p>
          <a:p>
            <a:pPr marL="12700" marR="6213" algn="just">
              <a:lnSpc>
                <a:spcPts val="1960"/>
              </a:lnSpc>
              <a:spcBef>
                <a:spcPts val="98"/>
              </a:spcBef>
            </a:pPr>
            <a:r>
              <a:rPr lang="id-ID" sz="2400" b="1" dirty="0" smtClean="0">
                <a:latin typeface="Cambria"/>
                <a:cs typeface="Cambria"/>
              </a:rPr>
              <a:t>Pasar Keempat</a:t>
            </a:r>
            <a:endParaRPr lang="id-ID" sz="2400" dirty="0" smtClean="0">
              <a:latin typeface="Cambria"/>
              <a:cs typeface="Cambria"/>
            </a:endParaRPr>
          </a:p>
          <a:p>
            <a:pPr marL="298450" marR="6213" indent="-285750" algn="just">
              <a:lnSpc>
                <a:spcPct val="150000"/>
              </a:lnSpc>
              <a:spcBef>
                <a:spcPts val="98"/>
              </a:spcBef>
              <a:buFont typeface="Arial" panose="020B0604020202020204" pitchFamily="34" charset="0"/>
              <a:buChar char="•"/>
            </a:pPr>
            <a:r>
              <a:rPr lang="id-ID" dirty="0" smtClean="0">
                <a:latin typeface="Cambria"/>
                <a:cs typeface="Cambria"/>
              </a:rPr>
              <a:t>Sarana jual beli efek antar investor (investor jual dan investor beli) tanpa perantara.</a:t>
            </a:r>
          </a:p>
          <a:p>
            <a:pPr marL="298450" marR="6213" indent="-285750" algn="just">
              <a:lnSpc>
                <a:spcPct val="150000"/>
              </a:lnSpc>
              <a:spcBef>
                <a:spcPts val="98"/>
              </a:spcBef>
              <a:buFont typeface="Arial" panose="020B0604020202020204" pitchFamily="34" charset="0"/>
              <a:buChar char="•"/>
            </a:pPr>
            <a:r>
              <a:rPr lang="id-ID" dirty="0" smtClean="0">
                <a:latin typeface="Cambria"/>
                <a:cs typeface="Cambria"/>
              </a:rPr>
              <a:t>Transaksi dilakukan secara tatap muka antar investor beli  dan investor jual.</a:t>
            </a:r>
            <a:endParaRPr lang="x-none" smtClean="0">
              <a:latin typeface="Cambria"/>
              <a:cs typeface="Cambria"/>
            </a:endParaRPr>
          </a:p>
          <a:p>
            <a:pPr marL="355600" marR="6213" indent="-342900" algn="just">
              <a:lnSpc>
                <a:spcPts val="1960"/>
              </a:lnSpc>
              <a:spcBef>
                <a:spcPts val="98"/>
              </a:spcBef>
              <a:buFont typeface="Arial" panose="020B0604020202020204" pitchFamily="34" charset="0"/>
              <a:buChar char="•"/>
            </a:pPr>
            <a:endParaRPr sz="2400" b="1" dirty="0" smtClean="0">
              <a:latin typeface="Cambria"/>
              <a:cs typeface="Cambria"/>
            </a:endParaRPr>
          </a:p>
          <a:p>
            <a:pPr marL="12700" marR="6213" algn="just">
              <a:lnSpc>
                <a:spcPts val="1960"/>
              </a:lnSpc>
              <a:spcBef>
                <a:spcPts val="98"/>
              </a:spcBef>
            </a:pPr>
            <a:r>
              <a:rPr sz="2400" dirty="0" smtClean="0">
                <a:latin typeface="Cambria"/>
                <a:cs typeface="Cambria"/>
              </a:rPr>
              <a:t> </a:t>
            </a:r>
            <a:endParaRPr sz="2400" dirty="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M</a:t>
            </a:r>
            <a:r>
              <a:rPr sz="1800" spc="0" baseline="2275" dirty="0" smtClean="0">
                <a:solidFill>
                  <a:srgbClr val="888888"/>
                </a:solidFill>
                <a:latin typeface="Calibri"/>
                <a:cs typeface="Calibri"/>
              </a:rPr>
              <a:t>.</a:t>
            </a:r>
            <a:r>
              <a:rPr sz="1800" spc="4" baseline="2275" dirty="0" smtClean="0">
                <a:solidFill>
                  <a:srgbClr val="888888"/>
                </a:solidFill>
                <a:latin typeface="Calibri"/>
                <a:cs typeface="Calibri"/>
              </a:rPr>
              <a:t> </a:t>
            </a:r>
            <a:r>
              <a:rPr sz="1800" spc="-25" baseline="2275" dirty="0" smtClean="0">
                <a:solidFill>
                  <a:srgbClr val="888888"/>
                </a:solidFill>
                <a:latin typeface="Calibri"/>
                <a:cs typeface="Calibri"/>
              </a:rPr>
              <a:t>K</a:t>
            </a:r>
            <a:r>
              <a:rPr sz="1800" spc="0" baseline="2275" dirty="0" smtClean="0">
                <a:solidFill>
                  <a:srgbClr val="888888"/>
                </a:solidFill>
                <a:latin typeface="Calibri"/>
                <a:cs typeface="Calibri"/>
              </a:rPr>
              <a:t>e</a:t>
            </a:r>
            <a:r>
              <a:rPr sz="1800" spc="9" baseline="2275" dirty="0" smtClean="0">
                <a:solidFill>
                  <a:srgbClr val="888888"/>
                </a:solidFill>
                <a:latin typeface="Calibri"/>
                <a:cs typeface="Calibri"/>
              </a:rPr>
              <a:t>u</a:t>
            </a:r>
            <a:r>
              <a:rPr sz="1800" spc="4" baseline="2275" dirty="0" smtClean="0">
                <a:solidFill>
                  <a:srgbClr val="888888"/>
                </a:solidFill>
                <a:latin typeface="Calibri"/>
                <a:cs typeface="Calibri"/>
              </a:rPr>
              <a:t>a</a:t>
            </a:r>
            <a:r>
              <a:rPr sz="1800" spc="9" baseline="2275" dirty="0" smtClean="0">
                <a:solidFill>
                  <a:srgbClr val="888888"/>
                </a:solidFill>
                <a:latin typeface="Calibri"/>
                <a:cs typeface="Calibri"/>
              </a:rPr>
              <a:t>n</a:t>
            </a:r>
            <a:r>
              <a:rPr sz="1800" spc="-25" baseline="2275" dirty="0" smtClean="0">
                <a:solidFill>
                  <a:srgbClr val="888888"/>
                </a:solidFill>
                <a:latin typeface="Calibri"/>
                <a:cs typeface="Calibri"/>
              </a:rPr>
              <a:t>g</a:t>
            </a:r>
            <a:r>
              <a:rPr sz="1800" spc="4" baseline="2275" dirty="0" smtClean="0">
                <a:solidFill>
                  <a:srgbClr val="888888"/>
                </a:solidFill>
                <a:latin typeface="Calibri"/>
                <a:cs typeface="Calibri"/>
              </a:rPr>
              <a:t>a</a:t>
            </a:r>
            <a:r>
              <a:rPr sz="1800" spc="0" baseline="2275" dirty="0" smtClean="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smtClean="0">
                <a:solidFill>
                  <a:srgbClr val="888888"/>
                </a:solidFill>
                <a:latin typeface="Calibri"/>
                <a:cs typeface="Calibri"/>
              </a:rPr>
              <a:t>13</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08</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202</a:t>
            </a:r>
            <a:r>
              <a:rPr sz="1800" spc="0" baseline="2275" dirty="0" smtClean="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65252"/>
            <a:ext cx="125501" cy="177800"/>
          </a:xfrm>
          <a:prstGeom prst="rect">
            <a:avLst/>
          </a:prstGeom>
        </p:spPr>
        <p:txBody>
          <a:bodyPr wrap="square" lIns="0" tIns="0" rIns="0" bIns="0" rtlCol="0">
            <a:noAutofit/>
          </a:bodyPr>
          <a:lstStyle/>
          <a:p>
            <a:pPr marL="12700">
              <a:lnSpc>
                <a:spcPts val="1320"/>
              </a:lnSpc>
              <a:spcBef>
                <a:spcPts val="66"/>
              </a:spcBef>
            </a:pPr>
            <a:r>
              <a:rPr baseline="2275" dirty="0">
                <a:solidFill>
                  <a:srgbClr val="888888"/>
                </a:solidFill>
                <a:latin typeface="Calibri"/>
                <a:cs typeface="Calibri"/>
              </a:rPr>
              <a:t>4</a:t>
            </a:r>
            <a:endParaRPr sz="1200" dirty="0">
              <a:latin typeface="Calibri"/>
              <a:cs typeface="Calibri"/>
            </a:endParaRPr>
          </a:p>
        </p:txBody>
      </p:sp>
    </p:spTree>
    <p:extLst>
      <p:ext uri="{BB962C8B-B14F-4D97-AF65-F5344CB8AC3E}">
        <p14:creationId xmlns:p14="http://schemas.microsoft.com/office/powerpoint/2010/main" val="4132419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1"/>
            <a:ext cx="8145458" cy="1300341"/>
          </a:xfrm>
          <a:prstGeom prst="rect">
            <a:avLst/>
          </a:prstGeom>
        </p:spPr>
        <p:txBody>
          <a:bodyPr wrap="square" lIns="0" tIns="0" rIns="0" bIns="0" rtlCol="0">
            <a:noAutofit/>
          </a:bodyPr>
          <a:lstStyle/>
          <a:p>
            <a:pPr marL="12700" marR="49133" algn="ctr">
              <a:lnSpc>
                <a:spcPts val="4175"/>
              </a:lnSpc>
              <a:spcBef>
                <a:spcPts val="208"/>
              </a:spcBef>
            </a:pPr>
            <a:endParaRPr sz="8000" dirty="0">
              <a:latin typeface="Calibri"/>
              <a:cs typeface="Calibri"/>
            </a:endParaRPr>
          </a:p>
        </p:txBody>
      </p:sp>
      <p:sp>
        <p:nvSpPr>
          <p:cNvPr id="9" name="object 9"/>
          <p:cNvSpPr txBox="1"/>
          <p:nvPr/>
        </p:nvSpPr>
        <p:spPr>
          <a:xfrm>
            <a:off x="536257" y="533400"/>
            <a:ext cx="8101737" cy="5638800"/>
          </a:xfrm>
          <a:prstGeom prst="rect">
            <a:avLst/>
          </a:prstGeom>
        </p:spPr>
        <p:txBody>
          <a:bodyPr wrap="square" lIns="0" tIns="0" rIns="0" bIns="0" rtlCol="0">
            <a:noAutofit/>
          </a:bodyPr>
          <a:lstStyle/>
          <a:p>
            <a:pPr marL="12700" marR="6213" algn="just">
              <a:lnSpc>
                <a:spcPts val="1960"/>
              </a:lnSpc>
              <a:spcBef>
                <a:spcPts val="98"/>
              </a:spcBef>
            </a:pPr>
            <a:endParaRPr lang="x-none">
              <a:latin typeface="Cambria"/>
              <a:cs typeface="Cambria"/>
            </a:endParaRPr>
          </a:p>
          <a:p>
            <a:pPr marL="12700" marR="6213" algn="just">
              <a:lnSpc>
                <a:spcPts val="1960"/>
              </a:lnSpc>
              <a:spcBef>
                <a:spcPts val="98"/>
              </a:spcBef>
            </a:pPr>
            <a:endParaRPr sz="2400" dirty="0" smtClean="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M</a:t>
            </a:r>
            <a:r>
              <a:rPr sz="1800" spc="0" baseline="2275" dirty="0" smtClean="0">
                <a:solidFill>
                  <a:srgbClr val="888888"/>
                </a:solidFill>
                <a:latin typeface="Calibri"/>
                <a:cs typeface="Calibri"/>
              </a:rPr>
              <a:t>.</a:t>
            </a:r>
            <a:r>
              <a:rPr sz="1800" spc="4" baseline="2275" dirty="0" smtClean="0">
                <a:solidFill>
                  <a:srgbClr val="888888"/>
                </a:solidFill>
                <a:latin typeface="Calibri"/>
                <a:cs typeface="Calibri"/>
              </a:rPr>
              <a:t> </a:t>
            </a:r>
            <a:r>
              <a:rPr sz="1800" spc="-25" baseline="2275" dirty="0" smtClean="0">
                <a:solidFill>
                  <a:srgbClr val="888888"/>
                </a:solidFill>
                <a:latin typeface="Calibri"/>
                <a:cs typeface="Calibri"/>
              </a:rPr>
              <a:t>K</a:t>
            </a:r>
            <a:r>
              <a:rPr sz="1800" spc="0" baseline="2275" dirty="0" smtClean="0">
                <a:solidFill>
                  <a:srgbClr val="888888"/>
                </a:solidFill>
                <a:latin typeface="Calibri"/>
                <a:cs typeface="Calibri"/>
              </a:rPr>
              <a:t>e</a:t>
            </a:r>
            <a:r>
              <a:rPr sz="1800" spc="9" baseline="2275" dirty="0" smtClean="0">
                <a:solidFill>
                  <a:srgbClr val="888888"/>
                </a:solidFill>
                <a:latin typeface="Calibri"/>
                <a:cs typeface="Calibri"/>
              </a:rPr>
              <a:t>u</a:t>
            </a:r>
            <a:r>
              <a:rPr sz="1800" spc="4" baseline="2275" dirty="0" smtClean="0">
                <a:solidFill>
                  <a:srgbClr val="888888"/>
                </a:solidFill>
                <a:latin typeface="Calibri"/>
                <a:cs typeface="Calibri"/>
              </a:rPr>
              <a:t>a</a:t>
            </a:r>
            <a:r>
              <a:rPr sz="1800" spc="9" baseline="2275" dirty="0" smtClean="0">
                <a:solidFill>
                  <a:srgbClr val="888888"/>
                </a:solidFill>
                <a:latin typeface="Calibri"/>
                <a:cs typeface="Calibri"/>
              </a:rPr>
              <a:t>n</a:t>
            </a:r>
            <a:r>
              <a:rPr sz="1800" spc="-25" baseline="2275" dirty="0" smtClean="0">
                <a:solidFill>
                  <a:srgbClr val="888888"/>
                </a:solidFill>
                <a:latin typeface="Calibri"/>
                <a:cs typeface="Calibri"/>
              </a:rPr>
              <a:t>g</a:t>
            </a:r>
            <a:r>
              <a:rPr sz="1800" spc="4" baseline="2275" dirty="0" smtClean="0">
                <a:solidFill>
                  <a:srgbClr val="888888"/>
                </a:solidFill>
                <a:latin typeface="Calibri"/>
                <a:cs typeface="Calibri"/>
              </a:rPr>
              <a:t>a</a:t>
            </a:r>
            <a:r>
              <a:rPr sz="1800" spc="0" baseline="2275" dirty="0" smtClean="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smtClean="0">
                <a:solidFill>
                  <a:srgbClr val="888888"/>
                </a:solidFill>
                <a:latin typeface="Calibri"/>
                <a:cs typeface="Calibri"/>
              </a:rPr>
              <a:t>13</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08</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202</a:t>
            </a:r>
            <a:r>
              <a:rPr sz="1800" spc="0" baseline="2275" dirty="0" smtClean="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65252"/>
            <a:ext cx="125501" cy="177800"/>
          </a:xfrm>
          <a:prstGeom prst="rect">
            <a:avLst/>
          </a:prstGeom>
        </p:spPr>
        <p:txBody>
          <a:bodyPr wrap="square" lIns="0" tIns="0" rIns="0" bIns="0" rtlCol="0">
            <a:noAutofit/>
          </a:bodyPr>
          <a:lstStyle/>
          <a:p>
            <a:pPr marL="12700">
              <a:lnSpc>
                <a:spcPts val="1320"/>
              </a:lnSpc>
              <a:spcBef>
                <a:spcPts val="66"/>
              </a:spcBef>
            </a:pPr>
            <a:r>
              <a:rPr baseline="2275" dirty="0">
                <a:solidFill>
                  <a:srgbClr val="888888"/>
                </a:solidFill>
                <a:latin typeface="Calibri"/>
                <a:cs typeface="Calibri"/>
              </a:rPr>
              <a:t>5</a:t>
            </a:r>
            <a:endParaRPr sz="1200" dirty="0">
              <a:latin typeface="Calibri"/>
              <a:cs typeface="Calibri"/>
            </a:endParaRPr>
          </a:p>
        </p:txBody>
      </p:sp>
      <p:pic>
        <p:nvPicPr>
          <p:cNvPr id="7" name="Picture 6"/>
          <p:cNvPicPr/>
          <p:nvPr/>
        </p:nvPicPr>
        <p:blipFill rotWithShape="1">
          <a:blip r:embed="rId2"/>
          <a:srcRect l="17132" t="29586" r="41620" b="26923"/>
          <a:stretch/>
        </p:blipFill>
        <p:spPr bwMode="auto">
          <a:xfrm>
            <a:off x="762000" y="609600"/>
            <a:ext cx="7747000" cy="5486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6341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1"/>
            <a:ext cx="8145458" cy="1300341"/>
          </a:xfrm>
          <a:prstGeom prst="rect">
            <a:avLst/>
          </a:prstGeom>
        </p:spPr>
        <p:txBody>
          <a:bodyPr wrap="square" lIns="0" tIns="0" rIns="0" bIns="0" rtlCol="0">
            <a:noAutofit/>
          </a:bodyPr>
          <a:lstStyle/>
          <a:p>
            <a:pPr marL="12700" marR="49133" algn="ctr">
              <a:lnSpc>
                <a:spcPts val="4175"/>
              </a:lnSpc>
              <a:spcBef>
                <a:spcPts val="208"/>
              </a:spcBef>
            </a:pPr>
            <a:r>
              <a:rPr sz="8000" b="1" spc="0" baseline="3413" dirty="0" err="1" smtClean="0">
                <a:solidFill>
                  <a:srgbClr val="FF0000"/>
                </a:solidFill>
                <a:latin typeface="Calibri"/>
                <a:cs typeface="Calibri"/>
              </a:rPr>
              <a:t>Mekanisme</a:t>
            </a:r>
            <a:r>
              <a:rPr sz="8000" b="1" spc="0" baseline="3413" dirty="0" smtClean="0">
                <a:solidFill>
                  <a:srgbClr val="FF0000"/>
                </a:solidFill>
                <a:latin typeface="Calibri"/>
                <a:cs typeface="Calibri"/>
              </a:rPr>
              <a:t> </a:t>
            </a:r>
            <a:r>
              <a:rPr sz="8000" b="1" spc="0" baseline="3413" dirty="0" err="1" smtClean="0">
                <a:solidFill>
                  <a:srgbClr val="FF0000"/>
                </a:solidFill>
                <a:latin typeface="Calibri"/>
                <a:cs typeface="Calibri"/>
              </a:rPr>
              <a:t>Perdagangan</a:t>
            </a:r>
            <a:r>
              <a:rPr sz="8000" b="1" spc="0" baseline="3413" dirty="0" smtClean="0">
                <a:solidFill>
                  <a:srgbClr val="FF0000"/>
                </a:solidFill>
                <a:latin typeface="Calibri"/>
                <a:cs typeface="Calibri"/>
              </a:rPr>
              <a:t> </a:t>
            </a:r>
            <a:r>
              <a:rPr sz="8000" b="1" spc="0" baseline="3413" dirty="0" err="1" smtClean="0">
                <a:solidFill>
                  <a:srgbClr val="FF0000"/>
                </a:solidFill>
                <a:latin typeface="Calibri"/>
                <a:cs typeface="Calibri"/>
              </a:rPr>
              <a:t>Pasar</a:t>
            </a:r>
            <a:r>
              <a:rPr sz="8000" b="1" spc="0" baseline="3413" dirty="0" smtClean="0">
                <a:solidFill>
                  <a:srgbClr val="FF0000"/>
                </a:solidFill>
                <a:latin typeface="Calibri"/>
                <a:cs typeface="Calibri"/>
              </a:rPr>
              <a:t> </a:t>
            </a:r>
            <a:r>
              <a:rPr sz="8000" b="1" spc="0" baseline="3413" dirty="0" err="1" smtClean="0">
                <a:solidFill>
                  <a:srgbClr val="FF0000"/>
                </a:solidFill>
                <a:latin typeface="Calibri"/>
                <a:cs typeface="Calibri"/>
              </a:rPr>
              <a:t>Perdana</a:t>
            </a:r>
            <a:endParaRPr sz="8000" dirty="0">
              <a:latin typeface="Calibri"/>
              <a:cs typeface="Calibri"/>
            </a:endParaRPr>
          </a:p>
        </p:txBody>
      </p:sp>
      <p:sp>
        <p:nvSpPr>
          <p:cNvPr id="9" name="object 9"/>
          <p:cNvSpPr txBox="1"/>
          <p:nvPr/>
        </p:nvSpPr>
        <p:spPr>
          <a:xfrm>
            <a:off x="536257" y="1524000"/>
            <a:ext cx="8101737" cy="4648200"/>
          </a:xfrm>
          <a:prstGeom prst="rect">
            <a:avLst/>
          </a:prstGeom>
        </p:spPr>
        <p:txBody>
          <a:bodyPr wrap="square" lIns="0" tIns="0" rIns="0" bIns="0" rtlCol="0">
            <a:noAutofit/>
          </a:bodyPr>
          <a:lstStyle/>
          <a:p>
            <a:pPr marL="12700" marR="6213" algn="just">
              <a:lnSpc>
                <a:spcPts val="1960"/>
              </a:lnSpc>
              <a:spcBef>
                <a:spcPts val="98"/>
              </a:spcBef>
            </a:pPr>
            <a:endParaRPr lang="x-none" sz="2400" smtClean="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smtClean="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M</a:t>
            </a:r>
            <a:r>
              <a:rPr sz="1800" spc="0" baseline="2275" dirty="0" smtClean="0">
                <a:solidFill>
                  <a:srgbClr val="888888"/>
                </a:solidFill>
                <a:latin typeface="Calibri"/>
                <a:cs typeface="Calibri"/>
              </a:rPr>
              <a:t>.</a:t>
            </a:r>
            <a:r>
              <a:rPr sz="1800" spc="4" baseline="2275" dirty="0" smtClean="0">
                <a:solidFill>
                  <a:srgbClr val="888888"/>
                </a:solidFill>
                <a:latin typeface="Calibri"/>
                <a:cs typeface="Calibri"/>
              </a:rPr>
              <a:t> </a:t>
            </a:r>
            <a:r>
              <a:rPr sz="1800" spc="-25" baseline="2275" dirty="0" smtClean="0">
                <a:solidFill>
                  <a:srgbClr val="888888"/>
                </a:solidFill>
                <a:latin typeface="Calibri"/>
                <a:cs typeface="Calibri"/>
              </a:rPr>
              <a:t>K</a:t>
            </a:r>
            <a:r>
              <a:rPr sz="1800" spc="0" baseline="2275" dirty="0" smtClean="0">
                <a:solidFill>
                  <a:srgbClr val="888888"/>
                </a:solidFill>
                <a:latin typeface="Calibri"/>
                <a:cs typeface="Calibri"/>
              </a:rPr>
              <a:t>e</a:t>
            </a:r>
            <a:r>
              <a:rPr sz="1800" spc="9" baseline="2275" dirty="0" smtClean="0">
                <a:solidFill>
                  <a:srgbClr val="888888"/>
                </a:solidFill>
                <a:latin typeface="Calibri"/>
                <a:cs typeface="Calibri"/>
              </a:rPr>
              <a:t>u</a:t>
            </a:r>
            <a:r>
              <a:rPr sz="1800" spc="4" baseline="2275" dirty="0" smtClean="0">
                <a:solidFill>
                  <a:srgbClr val="888888"/>
                </a:solidFill>
                <a:latin typeface="Calibri"/>
                <a:cs typeface="Calibri"/>
              </a:rPr>
              <a:t>a</a:t>
            </a:r>
            <a:r>
              <a:rPr sz="1800" spc="9" baseline="2275" dirty="0" smtClean="0">
                <a:solidFill>
                  <a:srgbClr val="888888"/>
                </a:solidFill>
                <a:latin typeface="Calibri"/>
                <a:cs typeface="Calibri"/>
              </a:rPr>
              <a:t>n</a:t>
            </a:r>
            <a:r>
              <a:rPr sz="1800" spc="-25" baseline="2275" dirty="0" smtClean="0">
                <a:solidFill>
                  <a:srgbClr val="888888"/>
                </a:solidFill>
                <a:latin typeface="Calibri"/>
                <a:cs typeface="Calibri"/>
              </a:rPr>
              <a:t>g</a:t>
            </a:r>
            <a:r>
              <a:rPr sz="1800" spc="4" baseline="2275" dirty="0" smtClean="0">
                <a:solidFill>
                  <a:srgbClr val="888888"/>
                </a:solidFill>
                <a:latin typeface="Calibri"/>
                <a:cs typeface="Calibri"/>
              </a:rPr>
              <a:t>a</a:t>
            </a:r>
            <a:r>
              <a:rPr sz="1800" spc="0" baseline="2275" dirty="0" smtClean="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smtClean="0">
                <a:solidFill>
                  <a:srgbClr val="888888"/>
                </a:solidFill>
                <a:latin typeface="Calibri"/>
                <a:cs typeface="Calibri"/>
              </a:rPr>
              <a:t>13</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08</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202</a:t>
            </a:r>
            <a:r>
              <a:rPr sz="1800" spc="0" baseline="2275" dirty="0" smtClean="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65252"/>
            <a:ext cx="125501" cy="177800"/>
          </a:xfrm>
          <a:prstGeom prst="rect">
            <a:avLst/>
          </a:prstGeom>
        </p:spPr>
        <p:txBody>
          <a:bodyPr wrap="square" lIns="0" tIns="0" rIns="0" bIns="0" rtlCol="0">
            <a:noAutofit/>
          </a:bodyPr>
          <a:lstStyle/>
          <a:p>
            <a:pPr marL="12700">
              <a:lnSpc>
                <a:spcPts val="1320"/>
              </a:lnSpc>
              <a:spcBef>
                <a:spcPts val="66"/>
              </a:spcBef>
            </a:pPr>
            <a:r>
              <a:rPr sz="1200" dirty="0" smtClean="0">
                <a:latin typeface="Calibri"/>
                <a:cs typeface="Calibri"/>
              </a:rPr>
              <a:t>6</a:t>
            </a:r>
            <a:endParaRPr sz="1200" dirty="0">
              <a:latin typeface="Calibri"/>
              <a:cs typeface="Calibri"/>
            </a:endParaRPr>
          </a:p>
        </p:txBody>
      </p:sp>
      <p:pic>
        <p:nvPicPr>
          <p:cNvPr id="7" name="Picture 6"/>
          <p:cNvPicPr/>
          <p:nvPr/>
        </p:nvPicPr>
        <p:blipFill rotWithShape="1">
          <a:blip r:embed="rId2"/>
          <a:srcRect l="14969" t="37574" r="41952" b="34319"/>
          <a:stretch/>
        </p:blipFill>
        <p:spPr bwMode="auto">
          <a:xfrm>
            <a:off x="685800" y="1709662"/>
            <a:ext cx="7766998" cy="38529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8060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2"/>
            <a:ext cx="8145458" cy="650170"/>
          </a:xfrm>
          <a:prstGeom prst="rect">
            <a:avLst/>
          </a:prstGeom>
        </p:spPr>
        <p:txBody>
          <a:bodyPr wrap="square" lIns="0" tIns="0" rIns="0" bIns="0" rtlCol="0">
            <a:noAutofit/>
          </a:bodyPr>
          <a:lstStyle/>
          <a:p>
            <a:pPr marL="12700" marR="49133" algn="ctr">
              <a:lnSpc>
                <a:spcPts val="4175"/>
              </a:lnSpc>
              <a:spcBef>
                <a:spcPts val="208"/>
              </a:spcBef>
            </a:pPr>
            <a:r>
              <a:rPr sz="8000" b="1" spc="0" baseline="3413" dirty="0" err="1" smtClean="0">
                <a:solidFill>
                  <a:srgbClr val="FF0000"/>
                </a:solidFill>
                <a:latin typeface="Calibri"/>
                <a:cs typeface="Calibri"/>
              </a:rPr>
              <a:t>Pasar</a:t>
            </a:r>
            <a:r>
              <a:rPr sz="8000" b="1" spc="0" baseline="3413" dirty="0" smtClean="0">
                <a:solidFill>
                  <a:srgbClr val="FF0000"/>
                </a:solidFill>
                <a:latin typeface="Calibri"/>
                <a:cs typeface="Calibri"/>
              </a:rPr>
              <a:t> </a:t>
            </a:r>
            <a:r>
              <a:rPr sz="8000" b="1" spc="0" baseline="3413" dirty="0" err="1" smtClean="0">
                <a:solidFill>
                  <a:srgbClr val="FF0000"/>
                </a:solidFill>
                <a:latin typeface="Calibri"/>
                <a:cs typeface="Calibri"/>
              </a:rPr>
              <a:t>Perdana</a:t>
            </a:r>
            <a:endParaRPr sz="8000" dirty="0">
              <a:latin typeface="Calibri"/>
              <a:cs typeface="Calibri"/>
            </a:endParaRPr>
          </a:p>
        </p:txBody>
      </p:sp>
      <p:sp>
        <p:nvSpPr>
          <p:cNvPr id="9" name="object 9"/>
          <p:cNvSpPr txBox="1"/>
          <p:nvPr/>
        </p:nvSpPr>
        <p:spPr>
          <a:xfrm>
            <a:off x="536257" y="1371600"/>
            <a:ext cx="8101737" cy="4800600"/>
          </a:xfrm>
          <a:prstGeom prst="rect">
            <a:avLst/>
          </a:prstGeom>
        </p:spPr>
        <p:txBody>
          <a:bodyPr wrap="square" lIns="0" tIns="0" rIns="0" bIns="0" rtlCol="0">
            <a:noAutofit/>
          </a:bodyPr>
          <a:lstStyle/>
          <a:p>
            <a:pPr marL="298450" marR="6213" indent="-285750" algn="just">
              <a:spcBef>
                <a:spcPts val="98"/>
              </a:spcBef>
              <a:buFont typeface="Arial" panose="020B0604020202020204" pitchFamily="34" charset="0"/>
              <a:buChar char="•"/>
            </a:pPr>
            <a:r>
              <a:rPr lang="id-ID" sz="2000" dirty="0" smtClean="0">
                <a:latin typeface="Cambria"/>
                <a:cs typeface="Cambria"/>
              </a:rPr>
              <a:t>Emiten menjual saham ke masyarakat luas melaui </a:t>
            </a:r>
            <a:r>
              <a:rPr lang="id-ID" sz="2000" i="1" dirty="0" smtClean="0">
                <a:latin typeface="Cambria"/>
                <a:cs typeface="Cambria"/>
              </a:rPr>
              <a:t>underwriter.</a:t>
            </a:r>
          </a:p>
          <a:p>
            <a:pPr marL="298450" marR="6213" indent="-285750" algn="just">
              <a:spcBef>
                <a:spcPts val="98"/>
              </a:spcBef>
              <a:buFont typeface="Arial" panose="020B0604020202020204" pitchFamily="34" charset="0"/>
              <a:buChar char="•"/>
            </a:pPr>
            <a:endParaRPr lang="id-ID" sz="2000" i="1" dirty="0">
              <a:latin typeface="Cambria"/>
              <a:cs typeface="Cambria"/>
            </a:endParaRPr>
          </a:p>
          <a:p>
            <a:pPr marL="298450" marR="6213" indent="-285750" algn="just">
              <a:spcBef>
                <a:spcPts val="98"/>
              </a:spcBef>
              <a:buFont typeface="Arial" panose="020B0604020202020204" pitchFamily="34" charset="0"/>
              <a:buChar char="•"/>
            </a:pPr>
            <a:r>
              <a:rPr lang="id-ID" sz="2000" dirty="0" smtClean="0">
                <a:latin typeface="Cambria"/>
                <a:cs typeface="Cambria"/>
              </a:rPr>
              <a:t>harga disepakati antara emiten dengan </a:t>
            </a:r>
            <a:r>
              <a:rPr lang="id-ID" sz="2000" i="1" dirty="0" smtClean="0">
                <a:latin typeface="Cambria"/>
                <a:cs typeface="Cambria"/>
              </a:rPr>
              <a:t>underwriter</a:t>
            </a:r>
            <a:r>
              <a:rPr lang="id-ID" sz="2000" dirty="0" smtClean="0">
                <a:latin typeface="Cambria"/>
                <a:cs typeface="Cambria"/>
              </a:rPr>
              <a:t>.</a:t>
            </a:r>
          </a:p>
          <a:p>
            <a:pPr marL="298450" marR="6213" indent="-285750" algn="just">
              <a:spcBef>
                <a:spcPts val="98"/>
              </a:spcBef>
              <a:buFont typeface="Arial" panose="020B0604020202020204" pitchFamily="34" charset="0"/>
              <a:buChar char="•"/>
            </a:pPr>
            <a:endParaRPr lang="id-ID" sz="2000" dirty="0">
              <a:latin typeface="Cambria"/>
              <a:cs typeface="Cambria"/>
            </a:endParaRPr>
          </a:p>
          <a:p>
            <a:pPr marL="298450" marR="6213" indent="-285750" algn="just">
              <a:spcBef>
                <a:spcPts val="98"/>
              </a:spcBef>
              <a:buFont typeface="Arial" panose="020B0604020202020204" pitchFamily="34" charset="0"/>
              <a:buChar char="•"/>
            </a:pPr>
            <a:r>
              <a:rPr lang="id-ID" sz="2000" dirty="0" smtClean="0">
                <a:latin typeface="Cambria"/>
                <a:cs typeface="Cambria"/>
              </a:rPr>
              <a:t>Pembeli (investor beli) tidakm dipungut biaya transaksi.</a:t>
            </a:r>
          </a:p>
          <a:p>
            <a:pPr marL="298450" marR="6213" indent="-285750" algn="just">
              <a:spcBef>
                <a:spcPts val="98"/>
              </a:spcBef>
              <a:buFont typeface="Arial" panose="020B0604020202020204" pitchFamily="34" charset="0"/>
              <a:buChar char="•"/>
            </a:pPr>
            <a:endParaRPr lang="id-ID" sz="2000" dirty="0">
              <a:latin typeface="Cambria"/>
              <a:cs typeface="Cambria"/>
            </a:endParaRPr>
          </a:p>
          <a:p>
            <a:pPr marL="298450" marR="6213" indent="-285750" algn="just">
              <a:spcBef>
                <a:spcPts val="98"/>
              </a:spcBef>
              <a:buFont typeface="Arial" panose="020B0604020202020204" pitchFamily="34" charset="0"/>
              <a:buChar char="•"/>
            </a:pPr>
            <a:r>
              <a:rPr lang="id-ID" sz="2000" dirty="0" smtClean="0">
                <a:latin typeface="Cambria"/>
                <a:cs typeface="Cambria"/>
              </a:rPr>
              <a:t>Investor membeli melalui </a:t>
            </a:r>
            <a:r>
              <a:rPr lang="id-ID" sz="2000" i="1" dirty="0" smtClean="0">
                <a:latin typeface="Cambria"/>
                <a:cs typeface="Cambria"/>
              </a:rPr>
              <a:t>underwriter</a:t>
            </a:r>
            <a:r>
              <a:rPr lang="id-ID" sz="2000" dirty="0" smtClean="0">
                <a:latin typeface="Cambria"/>
                <a:cs typeface="Cambria"/>
              </a:rPr>
              <a:t> atau agen penjual yang ditunjuk.</a:t>
            </a:r>
          </a:p>
          <a:p>
            <a:pPr marL="298450" marR="6213" indent="-285750" algn="just">
              <a:spcBef>
                <a:spcPts val="98"/>
              </a:spcBef>
              <a:buFont typeface="Arial" panose="020B0604020202020204" pitchFamily="34" charset="0"/>
              <a:buChar char="•"/>
            </a:pPr>
            <a:endParaRPr lang="id-ID" sz="2000" dirty="0">
              <a:latin typeface="Cambria"/>
              <a:cs typeface="Cambria"/>
            </a:endParaRPr>
          </a:p>
          <a:p>
            <a:pPr marL="298450" marR="6213" indent="-285750" algn="just">
              <a:spcBef>
                <a:spcPts val="98"/>
              </a:spcBef>
              <a:buFont typeface="Arial" panose="020B0604020202020204" pitchFamily="34" charset="0"/>
              <a:buChar char="•"/>
            </a:pPr>
            <a:r>
              <a:rPr lang="id-ID" sz="2000" dirty="0" smtClean="0">
                <a:latin typeface="Cambria"/>
                <a:cs typeface="Cambria"/>
              </a:rPr>
              <a:t>Penawaran melibatkan akuntan publik, notaris, konsultan hukum, dan perusahaan penilai.</a:t>
            </a:r>
            <a:endParaRPr lang="x-none" sz="2000" smtClean="0">
              <a:latin typeface="Cambria"/>
              <a:cs typeface="Cambria"/>
            </a:endParaRPr>
          </a:p>
          <a:p>
            <a:pPr marL="298450" marR="6213" indent="-285750" algn="just">
              <a:spcBef>
                <a:spcPts val="98"/>
              </a:spcBef>
              <a:buFont typeface="Arial" panose="020B0604020202020204" pitchFamily="34" charset="0"/>
              <a:buChar char="•"/>
            </a:pPr>
            <a:endParaRPr lang="x-none" sz="2000">
              <a:latin typeface="Cambria"/>
              <a:cs typeface="Cambria"/>
            </a:endParaRPr>
          </a:p>
          <a:p>
            <a:pPr marL="12700" marR="6213" algn="just">
              <a:spcBef>
                <a:spcPts val="98"/>
              </a:spcBef>
            </a:pPr>
            <a:endParaRPr sz="2000" dirty="0" smtClean="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M</a:t>
            </a:r>
            <a:r>
              <a:rPr sz="1800" spc="0" baseline="2275" dirty="0" smtClean="0">
                <a:solidFill>
                  <a:srgbClr val="888888"/>
                </a:solidFill>
                <a:latin typeface="Calibri"/>
                <a:cs typeface="Calibri"/>
              </a:rPr>
              <a:t>.</a:t>
            </a:r>
            <a:r>
              <a:rPr sz="1800" spc="4" baseline="2275" dirty="0" smtClean="0">
                <a:solidFill>
                  <a:srgbClr val="888888"/>
                </a:solidFill>
                <a:latin typeface="Calibri"/>
                <a:cs typeface="Calibri"/>
              </a:rPr>
              <a:t> </a:t>
            </a:r>
            <a:r>
              <a:rPr sz="1800" spc="-25" baseline="2275" dirty="0" smtClean="0">
                <a:solidFill>
                  <a:srgbClr val="888888"/>
                </a:solidFill>
                <a:latin typeface="Calibri"/>
                <a:cs typeface="Calibri"/>
              </a:rPr>
              <a:t>K</a:t>
            </a:r>
            <a:r>
              <a:rPr sz="1800" spc="0" baseline="2275" dirty="0" smtClean="0">
                <a:solidFill>
                  <a:srgbClr val="888888"/>
                </a:solidFill>
                <a:latin typeface="Calibri"/>
                <a:cs typeface="Calibri"/>
              </a:rPr>
              <a:t>e</a:t>
            </a:r>
            <a:r>
              <a:rPr sz="1800" spc="9" baseline="2275" dirty="0" smtClean="0">
                <a:solidFill>
                  <a:srgbClr val="888888"/>
                </a:solidFill>
                <a:latin typeface="Calibri"/>
                <a:cs typeface="Calibri"/>
              </a:rPr>
              <a:t>u</a:t>
            </a:r>
            <a:r>
              <a:rPr sz="1800" spc="4" baseline="2275" dirty="0" smtClean="0">
                <a:solidFill>
                  <a:srgbClr val="888888"/>
                </a:solidFill>
                <a:latin typeface="Calibri"/>
                <a:cs typeface="Calibri"/>
              </a:rPr>
              <a:t>a</a:t>
            </a:r>
            <a:r>
              <a:rPr sz="1800" spc="9" baseline="2275" dirty="0" smtClean="0">
                <a:solidFill>
                  <a:srgbClr val="888888"/>
                </a:solidFill>
                <a:latin typeface="Calibri"/>
                <a:cs typeface="Calibri"/>
              </a:rPr>
              <a:t>n</a:t>
            </a:r>
            <a:r>
              <a:rPr sz="1800" spc="-25" baseline="2275" dirty="0" smtClean="0">
                <a:solidFill>
                  <a:srgbClr val="888888"/>
                </a:solidFill>
                <a:latin typeface="Calibri"/>
                <a:cs typeface="Calibri"/>
              </a:rPr>
              <a:t>g</a:t>
            </a:r>
            <a:r>
              <a:rPr sz="1800" spc="4" baseline="2275" dirty="0" smtClean="0">
                <a:solidFill>
                  <a:srgbClr val="888888"/>
                </a:solidFill>
                <a:latin typeface="Calibri"/>
                <a:cs typeface="Calibri"/>
              </a:rPr>
              <a:t>a</a:t>
            </a:r>
            <a:r>
              <a:rPr sz="1800" spc="0" baseline="2275" dirty="0" smtClean="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smtClean="0">
                <a:solidFill>
                  <a:srgbClr val="888888"/>
                </a:solidFill>
                <a:latin typeface="Calibri"/>
                <a:cs typeface="Calibri"/>
              </a:rPr>
              <a:t>13</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08</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202</a:t>
            </a:r>
            <a:r>
              <a:rPr sz="1800" spc="0" baseline="2275" dirty="0" smtClean="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65252"/>
            <a:ext cx="125501" cy="177800"/>
          </a:xfrm>
          <a:prstGeom prst="rect">
            <a:avLst/>
          </a:prstGeom>
        </p:spPr>
        <p:txBody>
          <a:bodyPr wrap="square" lIns="0" tIns="0" rIns="0" bIns="0" rtlCol="0">
            <a:noAutofit/>
          </a:bodyPr>
          <a:lstStyle/>
          <a:p>
            <a:pPr marL="12700">
              <a:lnSpc>
                <a:spcPts val="1320"/>
              </a:lnSpc>
              <a:spcBef>
                <a:spcPts val="66"/>
              </a:spcBef>
            </a:pPr>
            <a:r>
              <a:rPr baseline="2275" dirty="0">
                <a:solidFill>
                  <a:srgbClr val="888888"/>
                </a:solidFill>
                <a:latin typeface="Calibri"/>
                <a:cs typeface="Calibri"/>
              </a:rPr>
              <a:t>7</a:t>
            </a:r>
            <a:endParaRPr sz="1200" dirty="0">
              <a:latin typeface="Calibri"/>
              <a:cs typeface="Calibri"/>
            </a:endParaRPr>
          </a:p>
        </p:txBody>
      </p:sp>
    </p:spTree>
    <p:extLst>
      <p:ext uri="{BB962C8B-B14F-4D97-AF65-F5344CB8AC3E}">
        <p14:creationId xmlns:p14="http://schemas.microsoft.com/office/powerpoint/2010/main" val="947411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1"/>
            <a:ext cx="8145458" cy="1300341"/>
          </a:xfrm>
          <a:prstGeom prst="rect">
            <a:avLst/>
          </a:prstGeom>
        </p:spPr>
        <p:txBody>
          <a:bodyPr wrap="square" lIns="0" tIns="0" rIns="0" bIns="0" rtlCol="0">
            <a:noAutofit/>
          </a:bodyPr>
          <a:lstStyle/>
          <a:p>
            <a:pPr marL="12700" marR="49133" algn="ctr">
              <a:lnSpc>
                <a:spcPts val="4175"/>
              </a:lnSpc>
              <a:spcBef>
                <a:spcPts val="208"/>
              </a:spcBef>
            </a:pPr>
            <a:r>
              <a:rPr sz="8000" b="1" spc="0" baseline="3413" dirty="0" err="1" smtClean="0">
                <a:solidFill>
                  <a:srgbClr val="FF0000"/>
                </a:solidFill>
                <a:latin typeface="Calibri"/>
                <a:cs typeface="Calibri"/>
              </a:rPr>
              <a:t>Pasar</a:t>
            </a:r>
            <a:r>
              <a:rPr sz="8000" b="1" spc="0" baseline="3413" dirty="0" smtClean="0">
                <a:solidFill>
                  <a:srgbClr val="FF0000"/>
                </a:solidFill>
                <a:latin typeface="Calibri"/>
                <a:cs typeface="Calibri"/>
              </a:rPr>
              <a:t> Modal </a:t>
            </a:r>
            <a:r>
              <a:rPr sz="8000" b="1" spc="0" baseline="3413" dirty="0" err="1" smtClean="0">
                <a:solidFill>
                  <a:srgbClr val="FF0000"/>
                </a:solidFill>
                <a:latin typeface="Calibri"/>
                <a:cs typeface="Calibri"/>
              </a:rPr>
              <a:t>Kedua</a:t>
            </a:r>
            <a:r>
              <a:rPr sz="8000" b="1" spc="0" baseline="3413" dirty="0" smtClean="0">
                <a:solidFill>
                  <a:srgbClr val="FF0000"/>
                </a:solidFill>
                <a:latin typeface="Calibri"/>
                <a:cs typeface="Calibri"/>
              </a:rPr>
              <a:t> (</a:t>
            </a:r>
            <a:r>
              <a:rPr sz="8000" b="1" spc="0" baseline="3413" dirty="0" err="1" smtClean="0">
                <a:solidFill>
                  <a:srgbClr val="FF0000"/>
                </a:solidFill>
                <a:latin typeface="Calibri"/>
                <a:cs typeface="Calibri"/>
              </a:rPr>
              <a:t>Sekunder</a:t>
            </a:r>
            <a:r>
              <a:rPr sz="8000" b="1" spc="0" baseline="3413" dirty="0" smtClean="0">
                <a:solidFill>
                  <a:srgbClr val="FF0000"/>
                </a:solidFill>
                <a:latin typeface="Calibri"/>
                <a:cs typeface="Calibri"/>
              </a:rPr>
              <a:t>)</a:t>
            </a:r>
            <a:endParaRPr sz="8000" dirty="0">
              <a:latin typeface="Calibri"/>
              <a:cs typeface="Calibri"/>
            </a:endParaRPr>
          </a:p>
        </p:txBody>
      </p:sp>
      <p:sp>
        <p:nvSpPr>
          <p:cNvPr id="9" name="object 9"/>
          <p:cNvSpPr txBox="1"/>
          <p:nvPr/>
        </p:nvSpPr>
        <p:spPr>
          <a:xfrm>
            <a:off x="536257" y="1905000"/>
            <a:ext cx="8101737" cy="4267200"/>
          </a:xfrm>
          <a:prstGeom prst="rect">
            <a:avLst/>
          </a:prstGeom>
        </p:spPr>
        <p:txBody>
          <a:bodyPr wrap="square" lIns="0" tIns="0" rIns="0" bIns="0" rtlCol="0">
            <a:noAutofit/>
          </a:bodyPr>
          <a:lstStyle/>
          <a:p>
            <a:pPr marL="298450" marR="6213" indent="-285750" algn="just">
              <a:lnSpc>
                <a:spcPts val="1960"/>
              </a:lnSpc>
              <a:spcBef>
                <a:spcPts val="98"/>
              </a:spcBef>
              <a:buFont typeface="Arial" panose="020B0604020202020204" pitchFamily="34" charset="0"/>
              <a:buChar char="•"/>
            </a:pPr>
            <a:r>
              <a:rPr sz="2400" dirty="0" err="1" smtClean="0">
                <a:latin typeface="Cambria"/>
                <a:cs typeface="Cambria"/>
              </a:rPr>
              <a:t>Mekanisme</a:t>
            </a:r>
            <a:r>
              <a:rPr sz="2400" dirty="0" smtClean="0">
                <a:latin typeface="Cambria"/>
                <a:cs typeface="Cambria"/>
              </a:rPr>
              <a:t> </a:t>
            </a:r>
            <a:r>
              <a:rPr sz="2400" dirty="0" err="1" smtClean="0">
                <a:latin typeface="Cambria"/>
                <a:cs typeface="Cambria"/>
              </a:rPr>
              <a:t>perdagangan</a:t>
            </a:r>
            <a:r>
              <a:rPr sz="2400" dirty="0" smtClean="0">
                <a:latin typeface="Cambria"/>
                <a:cs typeface="Cambria"/>
              </a:rPr>
              <a:t> </a:t>
            </a:r>
            <a:r>
              <a:rPr sz="2400" dirty="0" err="1" smtClean="0">
                <a:latin typeface="Cambria"/>
                <a:cs typeface="Cambria"/>
              </a:rPr>
              <a:t>Pasar</a:t>
            </a:r>
            <a:r>
              <a:rPr sz="2400" dirty="0" smtClean="0">
                <a:latin typeface="Cambria"/>
                <a:cs typeface="Cambria"/>
              </a:rPr>
              <a:t> </a:t>
            </a:r>
            <a:r>
              <a:rPr sz="2400" dirty="0" err="1" smtClean="0">
                <a:latin typeface="Cambria"/>
                <a:cs typeface="Cambria"/>
              </a:rPr>
              <a:t>Sekunder</a:t>
            </a:r>
            <a:endParaRPr sz="2400" dirty="0" smtClean="0">
              <a:latin typeface="Cambria"/>
              <a:cs typeface="Cambria"/>
            </a:endParaRPr>
          </a:p>
          <a:p>
            <a:pPr marL="12700" marR="6213" algn="just">
              <a:lnSpc>
                <a:spcPts val="1960"/>
              </a:lnSpc>
              <a:spcBef>
                <a:spcPts val="98"/>
              </a:spcBef>
            </a:pPr>
            <a:endParaRPr lang="x-none" sz="2400">
              <a:latin typeface="Cambria"/>
              <a:cs typeface="Cambria"/>
            </a:endParaRPr>
          </a:p>
          <a:p>
            <a:pPr marL="12700" marR="6213" algn="just">
              <a:lnSpc>
                <a:spcPts val="1960"/>
              </a:lnSpc>
              <a:spcBef>
                <a:spcPts val="98"/>
              </a:spcBef>
            </a:pPr>
            <a:endParaRPr lang="x-none" sz="2400" smtClean="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smtClean="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M</a:t>
            </a:r>
            <a:r>
              <a:rPr sz="1800" spc="0" baseline="2275" dirty="0" smtClean="0">
                <a:solidFill>
                  <a:srgbClr val="888888"/>
                </a:solidFill>
                <a:latin typeface="Calibri"/>
                <a:cs typeface="Calibri"/>
              </a:rPr>
              <a:t>.</a:t>
            </a:r>
            <a:r>
              <a:rPr sz="1800" spc="4" baseline="2275" dirty="0" smtClean="0">
                <a:solidFill>
                  <a:srgbClr val="888888"/>
                </a:solidFill>
                <a:latin typeface="Calibri"/>
                <a:cs typeface="Calibri"/>
              </a:rPr>
              <a:t> </a:t>
            </a:r>
            <a:r>
              <a:rPr sz="1800" spc="-25" baseline="2275" dirty="0" smtClean="0">
                <a:solidFill>
                  <a:srgbClr val="888888"/>
                </a:solidFill>
                <a:latin typeface="Calibri"/>
                <a:cs typeface="Calibri"/>
              </a:rPr>
              <a:t>K</a:t>
            </a:r>
            <a:r>
              <a:rPr sz="1800" spc="0" baseline="2275" dirty="0" smtClean="0">
                <a:solidFill>
                  <a:srgbClr val="888888"/>
                </a:solidFill>
                <a:latin typeface="Calibri"/>
                <a:cs typeface="Calibri"/>
              </a:rPr>
              <a:t>e</a:t>
            </a:r>
            <a:r>
              <a:rPr sz="1800" spc="9" baseline="2275" dirty="0" smtClean="0">
                <a:solidFill>
                  <a:srgbClr val="888888"/>
                </a:solidFill>
                <a:latin typeface="Calibri"/>
                <a:cs typeface="Calibri"/>
              </a:rPr>
              <a:t>u</a:t>
            </a:r>
            <a:r>
              <a:rPr sz="1800" spc="4" baseline="2275" dirty="0" smtClean="0">
                <a:solidFill>
                  <a:srgbClr val="888888"/>
                </a:solidFill>
                <a:latin typeface="Calibri"/>
                <a:cs typeface="Calibri"/>
              </a:rPr>
              <a:t>a</a:t>
            </a:r>
            <a:r>
              <a:rPr sz="1800" spc="9" baseline="2275" dirty="0" smtClean="0">
                <a:solidFill>
                  <a:srgbClr val="888888"/>
                </a:solidFill>
                <a:latin typeface="Calibri"/>
                <a:cs typeface="Calibri"/>
              </a:rPr>
              <a:t>n</a:t>
            </a:r>
            <a:r>
              <a:rPr sz="1800" spc="-25" baseline="2275" dirty="0" smtClean="0">
                <a:solidFill>
                  <a:srgbClr val="888888"/>
                </a:solidFill>
                <a:latin typeface="Calibri"/>
                <a:cs typeface="Calibri"/>
              </a:rPr>
              <a:t>g</a:t>
            </a:r>
            <a:r>
              <a:rPr sz="1800" spc="4" baseline="2275" dirty="0" smtClean="0">
                <a:solidFill>
                  <a:srgbClr val="888888"/>
                </a:solidFill>
                <a:latin typeface="Calibri"/>
                <a:cs typeface="Calibri"/>
              </a:rPr>
              <a:t>a</a:t>
            </a:r>
            <a:r>
              <a:rPr sz="1800" spc="0" baseline="2275" dirty="0" smtClean="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smtClean="0">
                <a:solidFill>
                  <a:srgbClr val="888888"/>
                </a:solidFill>
                <a:latin typeface="Calibri"/>
                <a:cs typeface="Calibri"/>
              </a:rPr>
              <a:t>13</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08</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202</a:t>
            </a:r>
            <a:r>
              <a:rPr sz="1800" spc="0" baseline="2275" dirty="0" smtClean="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65252"/>
            <a:ext cx="125501" cy="177800"/>
          </a:xfrm>
          <a:prstGeom prst="rect">
            <a:avLst/>
          </a:prstGeom>
        </p:spPr>
        <p:txBody>
          <a:bodyPr wrap="square" lIns="0" tIns="0" rIns="0" bIns="0" rtlCol="0">
            <a:noAutofit/>
          </a:bodyPr>
          <a:lstStyle/>
          <a:p>
            <a:pPr marL="12700">
              <a:lnSpc>
                <a:spcPts val="1320"/>
              </a:lnSpc>
              <a:spcBef>
                <a:spcPts val="66"/>
              </a:spcBef>
            </a:pPr>
            <a:r>
              <a:rPr baseline="2275" dirty="0">
                <a:solidFill>
                  <a:srgbClr val="888888"/>
                </a:solidFill>
                <a:latin typeface="Calibri"/>
                <a:cs typeface="Calibri"/>
              </a:rPr>
              <a:t>8</a:t>
            </a:r>
            <a:endParaRPr sz="1200" dirty="0">
              <a:latin typeface="Calibri"/>
              <a:cs typeface="Calibri"/>
            </a:endParaRPr>
          </a:p>
        </p:txBody>
      </p:sp>
      <p:pic>
        <p:nvPicPr>
          <p:cNvPr id="7" name="Picture 6"/>
          <p:cNvPicPr/>
          <p:nvPr/>
        </p:nvPicPr>
        <p:blipFill rotWithShape="1">
          <a:blip r:embed="rId2"/>
          <a:srcRect l="19626" t="29290" r="45944" b="25444"/>
          <a:stretch/>
        </p:blipFill>
        <p:spPr bwMode="auto">
          <a:xfrm>
            <a:off x="924078" y="2286000"/>
            <a:ext cx="7153122" cy="38861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2136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07340" y="409321"/>
            <a:ext cx="8145458" cy="1300341"/>
          </a:xfrm>
          <a:prstGeom prst="rect">
            <a:avLst/>
          </a:prstGeom>
        </p:spPr>
        <p:txBody>
          <a:bodyPr wrap="square" lIns="0" tIns="0" rIns="0" bIns="0" rtlCol="0">
            <a:noAutofit/>
          </a:bodyPr>
          <a:lstStyle/>
          <a:p>
            <a:pPr marL="12700" marR="49133" algn="ctr">
              <a:lnSpc>
                <a:spcPts val="4175"/>
              </a:lnSpc>
              <a:spcBef>
                <a:spcPts val="208"/>
              </a:spcBef>
            </a:pPr>
            <a:r>
              <a:rPr sz="7200" b="1" spc="0" baseline="3413" dirty="0" err="1" smtClean="0">
                <a:solidFill>
                  <a:srgbClr val="FF0000"/>
                </a:solidFill>
                <a:latin typeface="Calibri"/>
                <a:cs typeface="Calibri"/>
              </a:rPr>
              <a:t>Syarat</a:t>
            </a:r>
            <a:r>
              <a:rPr sz="7200" b="1" spc="0" baseline="3413" dirty="0" smtClean="0">
                <a:solidFill>
                  <a:srgbClr val="FF0000"/>
                </a:solidFill>
                <a:latin typeface="Calibri"/>
                <a:cs typeface="Calibri"/>
              </a:rPr>
              <a:t> </a:t>
            </a:r>
            <a:r>
              <a:rPr sz="7200" b="1" spc="0" baseline="3413" dirty="0" err="1" smtClean="0">
                <a:solidFill>
                  <a:srgbClr val="FF0000"/>
                </a:solidFill>
                <a:latin typeface="Calibri"/>
                <a:cs typeface="Calibri"/>
              </a:rPr>
              <a:t>untuk</a:t>
            </a:r>
            <a:r>
              <a:rPr sz="7200" b="1" spc="0" baseline="3413" dirty="0" smtClean="0">
                <a:solidFill>
                  <a:srgbClr val="FF0000"/>
                </a:solidFill>
                <a:latin typeface="Calibri"/>
                <a:cs typeface="Calibri"/>
              </a:rPr>
              <a:t> </a:t>
            </a:r>
            <a:r>
              <a:rPr sz="7200" b="1" spc="0" baseline="3413" dirty="0" err="1" smtClean="0">
                <a:solidFill>
                  <a:srgbClr val="FF0000"/>
                </a:solidFill>
                <a:latin typeface="Calibri"/>
                <a:cs typeface="Calibri"/>
              </a:rPr>
              <a:t>melakukan</a:t>
            </a:r>
            <a:r>
              <a:rPr sz="7200" b="1" spc="0" baseline="3413" dirty="0" smtClean="0">
                <a:solidFill>
                  <a:srgbClr val="FF0000"/>
                </a:solidFill>
                <a:latin typeface="Calibri"/>
                <a:cs typeface="Calibri"/>
              </a:rPr>
              <a:t> </a:t>
            </a:r>
            <a:r>
              <a:rPr sz="7200" b="1" spc="0" baseline="3413" dirty="0" err="1" smtClean="0">
                <a:solidFill>
                  <a:srgbClr val="FF0000"/>
                </a:solidFill>
                <a:latin typeface="Calibri"/>
                <a:cs typeface="Calibri"/>
              </a:rPr>
              <a:t>jual</a:t>
            </a:r>
            <a:r>
              <a:rPr sz="7200" b="1" spc="0" baseline="3413" dirty="0" smtClean="0">
                <a:solidFill>
                  <a:srgbClr val="FF0000"/>
                </a:solidFill>
                <a:latin typeface="Calibri"/>
                <a:cs typeface="Calibri"/>
              </a:rPr>
              <a:t> </a:t>
            </a:r>
            <a:r>
              <a:rPr sz="7200" b="1" spc="0" baseline="3413" dirty="0" err="1" smtClean="0">
                <a:solidFill>
                  <a:srgbClr val="FF0000"/>
                </a:solidFill>
                <a:latin typeface="Calibri"/>
                <a:cs typeface="Calibri"/>
              </a:rPr>
              <a:t>dan</a:t>
            </a:r>
            <a:r>
              <a:rPr sz="7200" b="1" spc="0" baseline="3413" dirty="0" smtClean="0">
                <a:solidFill>
                  <a:srgbClr val="FF0000"/>
                </a:solidFill>
                <a:latin typeface="Calibri"/>
                <a:cs typeface="Calibri"/>
              </a:rPr>
              <a:t> </a:t>
            </a:r>
            <a:r>
              <a:rPr sz="7200" b="1" spc="0" baseline="3413" dirty="0" err="1" smtClean="0">
                <a:solidFill>
                  <a:srgbClr val="FF0000"/>
                </a:solidFill>
                <a:latin typeface="Calibri"/>
                <a:cs typeface="Calibri"/>
              </a:rPr>
              <a:t>beli</a:t>
            </a:r>
            <a:r>
              <a:rPr sz="7200" b="1" spc="0" baseline="3413" dirty="0" smtClean="0">
                <a:solidFill>
                  <a:srgbClr val="FF0000"/>
                </a:solidFill>
                <a:latin typeface="Calibri"/>
                <a:cs typeface="Calibri"/>
              </a:rPr>
              <a:t> di </a:t>
            </a:r>
            <a:r>
              <a:rPr sz="7200" b="1" spc="0" baseline="3413" dirty="0" err="1" smtClean="0">
                <a:solidFill>
                  <a:srgbClr val="FF0000"/>
                </a:solidFill>
                <a:latin typeface="Calibri"/>
                <a:cs typeface="Calibri"/>
              </a:rPr>
              <a:t>Pasar</a:t>
            </a:r>
            <a:r>
              <a:rPr sz="7200" b="1" spc="0" baseline="3413" dirty="0" smtClean="0">
                <a:solidFill>
                  <a:srgbClr val="FF0000"/>
                </a:solidFill>
                <a:latin typeface="Calibri"/>
                <a:cs typeface="Calibri"/>
              </a:rPr>
              <a:t> </a:t>
            </a:r>
            <a:r>
              <a:rPr sz="7200" b="1" spc="0" baseline="3413" dirty="0" err="1" smtClean="0">
                <a:solidFill>
                  <a:srgbClr val="FF0000"/>
                </a:solidFill>
                <a:latin typeface="Calibri"/>
                <a:cs typeface="Calibri"/>
              </a:rPr>
              <a:t>Sekunder</a:t>
            </a:r>
            <a:endParaRPr sz="7200" dirty="0">
              <a:latin typeface="Calibri"/>
              <a:cs typeface="Calibri"/>
            </a:endParaRPr>
          </a:p>
        </p:txBody>
      </p:sp>
      <p:sp>
        <p:nvSpPr>
          <p:cNvPr id="9" name="object 9"/>
          <p:cNvSpPr txBox="1"/>
          <p:nvPr/>
        </p:nvSpPr>
        <p:spPr>
          <a:xfrm>
            <a:off x="536257" y="1905000"/>
            <a:ext cx="8101737" cy="4038600"/>
          </a:xfrm>
          <a:prstGeom prst="rect">
            <a:avLst/>
          </a:prstGeom>
        </p:spPr>
        <p:txBody>
          <a:bodyPr wrap="square" lIns="0" tIns="0" rIns="0" bIns="0" rtlCol="0">
            <a:noAutofit/>
          </a:bodyPr>
          <a:lstStyle/>
          <a:p>
            <a:pPr marL="298450" marR="6213" indent="-285750" algn="just">
              <a:lnSpc>
                <a:spcPts val="1960"/>
              </a:lnSpc>
              <a:spcBef>
                <a:spcPts val="98"/>
              </a:spcBef>
              <a:buFont typeface="Arial" panose="020B0604020202020204" pitchFamily="34" charset="0"/>
              <a:buChar char="•"/>
            </a:pPr>
            <a:r>
              <a:rPr lang="id-ID" sz="2000" dirty="0" smtClean="0">
                <a:latin typeface="Cambria"/>
                <a:cs typeface="Cambria"/>
              </a:rPr>
              <a:t>I</a:t>
            </a:r>
            <a:r>
              <a:rPr sz="2000" dirty="0" err="1" smtClean="0">
                <a:latin typeface="Cambria"/>
                <a:cs typeface="Cambria"/>
              </a:rPr>
              <a:t>nvestor</a:t>
            </a:r>
            <a:r>
              <a:rPr sz="2000" dirty="0" smtClean="0">
                <a:latin typeface="Cambria"/>
                <a:cs typeface="Cambria"/>
              </a:rPr>
              <a:t> </a:t>
            </a:r>
            <a:r>
              <a:rPr sz="2000" dirty="0" err="1" smtClean="0">
                <a:latin typeface="Cambria"/>
                <a:cs typeface="Cambria"/>
              </a:rPr>
              <a:t>tidak</a:t>
            </a:r>
            <a:r>
              <a:rPr sz="2000" dirty="0" smtClean="0">
                <a:latin typeface="Cambria"/>
                <a:cs typeface="Cambria"/>
              </a:rPr>
              <a:t> </a:t>
            </a:r>
            <a:r>
              <a:rPr sz="2000" dirty="0" err="1" smtClean="0">
                <a:latin typeface="Cambria"/>
                <a:cs typeface="Cambria"/>
              </a:rPr>
              <a:t>dapat</a:t>
            </a:r>
            <a:r>
              <a:rPr sz="2000" dirty="0" smtClean="0">
                <a:latin typeface="Cambria"/>
                <a:cs typeface="Cambria"/>
              </a:rPr>
              <a:t> </a:t>
            </a:r>
            <a:r>
              <a:rPr sz="2000" dirty="0" err="1" smtClean="0">
                <a:latin typeface="Cambria"/>
                <a:cs typeface="Cambria"/>
              </a:rPr>
              <a:t>melakukan</a:t>
            </a:r>
            <a:r>
              <a:rPr sz="2000" dirty="0" smtClean="0">
                <a:latin typeface="Cambria"/>
                <a:cs typeface="Cambria"/>
              </a:rPr>
              <a:t> </a:t>
            </a:r>
            <a:r>
              <a:rPr sz="2000" dirty="0" err="1" smtClean="0">
                <a:latin typeface="Cambria"/>
                <a:cs typeface="Cambria"/>
              </a:rPr>
              <a:t>transaksi</a:t>
            </a:r>
            <a:r>
              <a:rPr sz="2000" dirty="0" smtClean="0">
                <a:latin typeface="Cambria"/>
                <a:cs typeface="Cambria"/>
              </a:rPr>
              <a:t> di Bursa </a:t>
            </a:r>
            <a:r>
              <a:rPr sz="2000" dirty="0" err="1" smtClean="0">
                <a:latin typeface="Cambria"/>
                <a:cs typeface="Cambria"/>
              </a:rPr>
              <a:t>Efek</a:t>
            </a:r>
            <a:r>
              <a:rPr sz="2000" dirty="0" smtClean="0">
                <a:latin typeface="Cambria"/>
                <a:cs typeface="Cambria"/>
              </a:rPr>
              <a:t> </a:t>
            </a:r>
            <a:r>
              <a:rPr sz="2000" dirty="0" err="1" smtClean="0">
                <a:latin typeface="Cambria"/>
                <a:cs typeface="Cambria"/>
              </a:rPr>
              <a:t>secara</a:t>
            </a:r>
            <a:r>
              <a:rPr sz="2000" dirty="0" smtClean="0">
                <a:latin typeface="Cambria"/>
                <a:cs typeface="Cambria"/>
              </a:rPr>
              <a:t> </a:t>
            </a:r>
            <a:r>
              <a:rPr sz="2000" dirty="0" err="1" smtClean="0">
                <a:latin typeface="Cambria"/>
                <a:cs typeface="Cambria"/>
              </a:rPr>
              <a:t>langsung</a:t>
            </a:r>
            <a:r>
              <a:rPr sz="2000" dirty="0" smtClean="0">
                <a:latin typeface="Cambria"/>
                <a:cs typeface="Cambria"/>
              </a:rPr>
              <a:t> </a:t>
            </a:r>
            <a:r>
              <a:rPr sz="2000" dirty="0" err="1" smtClean="0">
                <a:latin typeface="Cambria"/>
                <a:cs typeface="Cambria"/>
              </a:rPr>
              <a:t>melainkan</a:t>
            </a:r>
            <a:r>
              <a:rPr sz="2000" dirty="0" smtClean="0">
                <a:latin typeface="Cambria"/>
                <a:cs typeface="Cambria"/>
              </a:rPr>
              <a:t> </a:t>
            </a:r>
            <a:r>
              <a:rPr sz="2000" dirty="0" err="1" smtClean="0">
                <a:latin typeface="Cambria"/>
                <a:cs typeface="Cambria"/>
              </a:rPr>
              <a:t>melalui</a:t>
            </a:r>
            <a:r>
              <a:rPr sz="2000" dirty="0" smtClean="0">
                <a:latin typeface="Cambria"/>
                <a:cs typeface="Cambria"/>
              </a:rPr>
              <a:t> </a:t>
            </a:r>
            <a:r>
              <a:rPr sz="2000" dirty="0" err="1" smtClean="0">
                <a:latin typeface="Cambria"/>
                <a:cs typeface="Cambria"/>
              </a:rPr>
              <a:t>perantara</a:t>
            </a:r>
            <a:r>
              <a:rPr sz="2000" dirty="0" smtClean="0">
                <a:latin typeface="Cambria"/>
                <a:cs typeface="Cambria"/>
              </a:rPr>
              <a:t> </a:t>
            </a:r>
            <a:r>
              <a:rPr sz="2000" dirty="0" err="1" smtClean="0">
                <a:latin typeface="Cambria"/>
                <a:cs typeface="Cambria"/>
              </a:rPr>
              <a:t>pedagang</a:t>
            </a:r>
            <a:r>
              <a:rPr sz="2000" dirty="0" smtClean="0">
                <a:latin typeface="Cambria"/>
                <a:cs typeface="Cambria"/>
              </a:rPr>
              <a:t> </a:t>
            </a:r>
            <a:r>
              <a:rPr sz="2000" dirty="0" err="1" smtClean="0">
                <a:latin typeface="Cambria"/>
                <a:cs typeface="Cambria"/>
              </a:rPr>
              <a:t>efek</a:t>
            </a:r>
            <a:r>
              <a:rPr sz="2000" dirty="0" smtClean="0">
                <a:latin typeface="Cambria"/>
                <a:cs typeface="Cambria"/>
              </a:rPr>
              <a:t> </a:t>
            </a:r>
            <a:r>
              <a:rPr sz="2000" dirty="0" err="1" smtClean="0">
                <a:latin typeface="Cambria"/>
                <a:cs typeface="Cambria"/>
              </a:rPr>
              <a:t>atau</a:t>
            </a:r>
            <a:r>
              <a:rPr sz="2000" dirty="0" smtClean="0">
                <a:latin typeface="Cambria"/>
                <a:cs typeface="Cambria"/>
              </a:rPr>
              <a:t> yang </a:t>
            </a:r>
            <a:r>
              <a:rPr sz="2000" dirty="0" err="1" smtClean="0">
                <a:latin typeface="Cambria"/>
                <a:cs typeface="Cambria"/>
              </a:rPr>
              <a:t>lebih</a:t>
            </a:r>
            <a:r>
              <a:rPr sz="2000" dirty="0" smtClean="0">
                <a:latin typeface="Cambria"/>
                <a:cs typeface="Cambria"/>
              </a:rPr>
              <a:t> </a:t>
            </a:r>
            <a:r>
              <a:rPr sz="2000" dirty="0" err="1" smtClean="0">
                <a:latin typeface="Cambria"/>
                <a:cs typeface="Cambria"/>
              </a:rPr>
              <a:t>umum</a:t>
            </a:r>
            <a:r>
              <a:rPr sz="2000" dirty="0" smtClean="0">
                <a:latin typeface="Cambria"/>
                <a:cs typeface="Cambria"/>
              </a:rPr>
              <a:t> </a:t>
            </a:r>
            <a:r>
              <a:rPr sz="2000" dirty="0" err="1" smtClean="0">
                <a:latin typeface="Cambria"/>
                <a:cs typeface="Cambria"/>
              </a:rPr>
              <a:t>dikenal</a:t>
            </a:r>
            <a:r>
              <a:rPr sz="2000" dirty="0" smtClean="0">
                <a:latin typeface="Cambria"/>
                <a:cs typeface="Cambria"/>
              </a:rPr>
              <a:t> </a:t>
            </a:r>
            <a:r>
              <a:rPr sz="2000" dirty="0" err="1" smtClean="0">
                <a:latin typeface="Cambria"/>
                <a:cs typeface="Cambria"/>
              </a:rPr>
              <a:t>sebagai</a:t>
            </a:r>
            <a:r>
              <a:rPr sz="2000" dirty="0" smtClean="0">
                <a:latin typeface="Cambria"/>
                <a:cs typeface="Cambria"/>
              </a:rPr>
              <a:t> broker </a:t>
            </a:r>
            <a:r>
              <a:rPr sz="2000" dirty="0" err="1" smtClean="0">
                <a:latin typeface="Cambria"/>
                <a:cs typeface="Cambria"/>
              </a:rPr>
              <a:t>atau</a:t>
            </a:r>
            <a:r>
              <a:rPr sz="2000" dirty="0" smtClean="0">
                <a:latin typeface="Cambria"/>
                <a:cs typeface="Cambria"/>
              </a:rPr>
              <a:t> </a:t>
            </a:r>
            <a:r>
              <a:rPr sz="2000" dirty="0" err="1" smtClean="0">
                <a:latin typeface="Cambria"/>
                <a:cs typeface="Cambria"/>
              </a:rPr>
              <a:t>pialang</a:t>
            </a:r>
            <a:r>
              <a:rPr sz="2000" dirty="0" smtClean="0">
                <a:latin typeface="Cambria"/>
                <a:cs typeface="Cambria"/>
              </a:rPr>
              <a:t>.</a:t>
            </a:r>
          </a:p>
          <a:p>
            <a:pPr marL="298450" marR="6213" indent="-285750" algn="just">
              <a:lnSpc>
                <a:spcPts val="1960"/>
              </a:lnSpc>
              <a:spcBef>
                <a:spcPts val="98"/>
              </a:spcBef>
              <a:buFont typeface="Arial" panose="020B0604020202020204" pitchFamily="34" charset="0"/>
              <a:buChar char="•"/>
            </a:pPr>
            <a:endParaRPr lang="x-none" sz="2000">
              <a:latin typeface="Cambria"/>
              <a:cs typeface="Cambria"/>
            </a:endParaRPr>
          </a:p>
          <a:p>
            <a:pPr marL="298450" marR="6213" indent="-285750" algn="just">
              <a:lnSpc>
                <a:spcPts val="1960"/>
              </a:lnSpc>
              <a:spcBef>
                <a:spcPts val="98"/>
              </a:spcBef>
              <a:buFont typeface="Arial" panose="020B0604020202020204" pitchFamily="34" charset="0"/>
              <a:buChar char="•"/>
            </a:pPr>
            <a:r>
              <a:rPr lang="id-ID" sz="2000" dirty="0" smtClean="0">
                <a:latin typeface="Cambria"/>
                <a:cs typeface="Cambria"/>
              </a:rPr>
              <a:t>S</a:t>
            </a:r>
            <a:r>
              <a:rPr lang="x-none" sz="2000" smtClean="0">
                <a:latin typeface="Cambria"/>
                <a:cs typeface="Cambria"/>
              </a:rPr>
              <a:t>ebelum dapat memanfaatkan jasa pialang, maka terlebih dahulu investor harus terdaftar sebagai nasabah pada salah satu perusahaan pialang atau perusahaan efek. </a:t>
            </a:r>
            <a:r>
              <a:rPr lang="id-ID" sz="2000" dirty="0" smtClean="0">
                <a:latin typeface="Cambria"/>
                <a:cs typeface="Cambria"/>
              </a:rPr>
              <a:t>P</a:t>
            </a:r>
            <a:r>
              <a:rPr lang="x-none" sz="2000" smtClean="0">
                <a:latin typeface="Cambria"/>
                <a:cs typeface="Cambria"/>
              </a:rPr>
              <a:t>erusahaan efek tersebut merupakan anggota dari Bursa Efek.</a:t>
            </a:r>
          </a:p>
          <a:p>
            <a:pPr marL="298450" marR="6213" indent="-285750" algn="just">
              <a:lnSpc>
                <a:spcPts val="1960"/>
              </a:lnSpc>
              <a:spcBef>
                <a:spcPts val="98"/>
              </a:spcBef>
              <a:buFont typeface="Arial" panose="020B0604020202020204" pitchFamily="34" charset="0"/>
              <a:buChar char="•"/>
            </a:pPr>
            <a:endParaRPr lang="x-none" sz="2000">
              <a:latin typeface="Cambria"/>
              <a:cs typeface="Cambria"/>
            </a:endParaRPr>
          </a:p>
          <a:p>
            <a:pPr marL="298450" marR="6213" indent="-285750" algn="just">
              <a:lnSpc>
                <a:spcPts val="1960"/>
              </a:lnSpc>
              <a:spcBef>
                <a:spcPts val="98"/>
              </a:spcBef>
              <a:buFont typeface="Arial" panose="020B0604020202020204" pitchFamily="34" charset="0"/>
              <a:buChar char="•"/>
            </a:pPr>
            <a:r>
              <a:rPr lang="id-ID" sz="2000" dirty="0" smtClean="0">
                <a:latin typeface="Cambria"/>
                <a:cs typeface="Cambria"/>
              </a:rPr>
              <a:t>S</a:t>
            </a:r>
            <a:r>
              <a:rPr lang="x-none" sz="2000" smtClean="0">
                <a:latin typeface="Cambria"/>
                <a:cs typeface="Cambria"/>
              </a:rPr>
              <a:t>ebagai gambaran, di BEI terdaftar atau tercatat lebih dari 500 perusahaan efek yang menjadi anggota bursa. </a:t>
            </a:r>
            <a:r>
              <a:rPr lang="id-ID" sz="2000" dirty="0" smtClean="0">
                <a:latin typeface="Cambria"/>
                <a:cs typeface="Cambria"/>
              </a:rPr>
              <a:t>A</a:t>
            </a:r>
            <a:r>
              <a:rPr lang="x-none" sz="2000" smtClean="0">
                <a:latin typeface="Cambria"/>
                <a:cs typeface="Cambria"/>
              </a:rPr>
              <a:t>nggota bursa adalah perusahaan efek yang memiliki fungsi sebagai perantara pedagang efek atau perusahaan efek yang memiliki ijin untuk beroperasi sebagai pialang atau broker.</a:t>
            </a:r>
          </a:p>
          <a:p>
            <a:pPr marL="12700" marR="6213" algn="just">
              <a:lnSpc>
                <a:spcPts val="1960"/>
              </a:lnSpc>
              <a:spcBef>
                <a:spcPts val="98"/>
              </a:spcBef>
            </a:pPr>
            <a:r>
              <a:rPr sz="2400" dirty="0" smtClean="0">
                <a:latin typeface="Cambria"/>
                <a:cs typeface="Cambria"/>
              </a:rPr>
              <a:t>  </a:t>
            </a:r>
            <a:endParaRPr lang="x-none" sz="2400" smtClean="0">
              <a:latin typeface="Cambria"/>
              <a:cs typeface="Cambria"/>
            </a:endParaRPr>
          </a:p>
          <a:p>
            <a:pPr marL="298450" marR="6213" indent="-285750" algn="just">
              <a:lnSpc>
                <a:spcPts val="1960"/>
              </a:lnSpc>
              <a:spcBef>
                <a:spcPts val="98"/>
              </a:spcBef>
              <a:buFont typeface="Arial" panose="020B0604020202020204" pitchFamily="34" charset="0"/>
              <a:buChar char="•"/>
            </a:pPr>
            <a:endParaRPr lang="x-none">
              <a:latin typeface="Cambria"/>
              <a:cs typeface="Cambria"/>
            </a:endParaRPr>
          </a:p>
          <a:p>
            <a:pPr marL="12700" marR="6213" algn="just">
              <a:lnSpc>
                <a:spcPts val="1960"/>
              </a:lnSpc>
              <a:spcBef>
                <a:spcPts val="98"/>
              </a:spcBef>
            </a:pPr>
            <a:endParaRPr sz="2400" dirty="0" smtClean="0">
              <a:latin typeface="Cambria"/>
              <a:cs typeface="Cambria"/>
            </a:endParaRPr>
          </a:p>
        </p:txBody>
      </p:sp>
      <p:sp>
        <p:nvSpPr>
          <p:cNvPr id="4" name="object 4"/>
          <p:cNvSpPr txBox="1"/>
          <p:nvPr/>
        </p:nvSpPr>
        <p:spPr>
          <a:xfrm>
            <a:off x="3771265" y="6433502"/>
            <a:ext cx="861576" cy="177799"/>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888888"/>
                </a:solidFill>
                <a:latin typeface="Calibri"/>
                <a:cs typeface="Calibri"/>
              </a:rPr>
              <a:t>M</a:t>
            </a:r>
            <a:r>
              <a:rPr sz="1800" spc="0" baseline="2275" dirty="0" smtClean="0">
                <a:solidFill>
                  <a:srgbClr val="888888"/>
                </a:solidFill>
                <a:latin typeface="Calibri"/>
                <a:cs typeface="Calibri"/>
              </a:rPr>
              <a:t>.</a:t>
            </a:r>
            <a:r>
              <a:rPr sz="1800" spc="4" baseline="2275" dirty="0" smtClean="0">
                <a:solidFill>
                  <a:srgbClr val="888888"/>
                </a:solidFill>
                <a:latin typeface="Calibri"/>
                <a:cs typeface="Calibri"/>
              </a:rPr>
              <a:t> </a:t>
            </a:r>
            <a:r>
              <a:rPr sz="1800" spc="-25" baseline="2275" dirty="0" smtClean="0">
                <a:solidFill>
                  <a:srgbClr val="888888"/>
                </a:solidFill>
                <a:latin typeface="Calibri"/>
                <a:cs typeface="Calibri"/>
              </a:rPr>
              <a:t>K</a:t>
            </a:r>
            <a:r>
              <a:rPr sz="1800" spc="0" baseline="2275" dirty="0" smtClean="0">
                <a:solidFill>
                  <a:srgbClr val="888888"/>
                </a:solidFill>
                <a:latin typeface="Calibri"/>
                <a:cs typeface="Calibri"/>
              </a:rPr>
              <a:t>e</a:t>
            </a:r>
            <a:r>
              <a:rPr sz="1800" spc="9" baseline="2275" dirty="0" smtClean="0">
                <a:solidFill>
                  <a:srgbClr val="888888"/>
                </a:solidFill>
                <a:latin typeface="Calibri"/>
                <a:cs typeface="Calibri"/>
              </a:rPr>
              <a:t>u</a:t>
            </a:r>
            <a:r>
              <a:rPr sz="1800" spc="4" baseline="2275" dirty="0" smtClean="0">
                <a:solidFill>
                  <a:srgbClr val="888888"/>
                </a:solidFill>
                <a:latin typeface="Calibri"/>
                <a:cs typeface="Calibri"/>
              </a:rPr>
              <a:t>a</a:t>
            </a:r>
            <a:r>
              <a:rPr sz="1800" spc="9" baseline="2275" dirty="0" smtClean="0">
                <a:solidFill>
                  <a:srgbClr val="888888"/>
                </a:solidFill>
                <a:latin typeface="Calibri"/>
                <a:cs typeface="Calibri"/>
              </a:rPr>
              <a:t>n</a:t>
            </a:r>
            <a:r>
              <a:rPr sz="1800" spc="-25" baseline="2275" dirty="0" smtClean="0">
                <a:solidFill>
                  <a:srgbClr val="888888"/>
                </a:solidFill>
                <a:latin typeface="Calibri"/>
                <a:cs typeface="Calibri"/>
              </a:rPr>
              <a:t>g</a:t>
            </a:r>
            <a:r>
              <a:rPr sz="1800" spc="4" baseline="2275" dirty="0" smtClean="0">
                <a:solidFill>
                  <a:srgbClr val="888888"/>
                </a:solidFill>
                <a:latin typeface="Calibri"/>
                <a:cs typeface="Calibri"/>
              </a:rPr>
              <a:t>a</a:t>
            </a:r>
            <a:r>
              <a:rPr sz="1800" spc="0" baseline="2275" dirty="0" smtClean="0">
                <a:solidFill>
                  <a:srgbClr val="888888"/>
                </a:solidFill>
                <a:latin typeface="Calibri"/>
                <a:cs typeface="Calibri"/>
              </a:rPr>
              <a:t>n</a:t>
            </a:r>
            <a:endParaRPr sz="1200">
              <a:latin typeface="Calibri"/>
              <a:cs typeface="Calibri"/>
            </a:endParaRPr>
          </a:p>
        </p:txBody>
      </p:sp>
      <p:sp>
        <p:nvSpPr>
          <p:cNvPr id="3" name="object 3"/>
          <p:cNvSpPr txBox="1"/>
          <p:nvPr/>
        </p:nvSpPr>
        <p:spPr>
          <a:xfrm>
            <a:off x="536257" y="6449377"/>
            <a:ext cx="775640" cy="177799"/>
          </a:xfrm>
          <a:prstGeom prst="rect">
            <a:avLst/>
          </a:prstGeom>
        </p:spPr>
        <p:txBody>
          <a:bodyPr wrap="square" lIns="0" tIns="0" rIns="0" bIns="0" rtlCol="0">
            <a:noAutofit/>
          </a:bodyPr>
          <a:lstStyle/>
          <a:p>
            <a:pPr marL="12700">
              <a:lnSpc>
                <a:spcPts val="1320"/>
              </a:lnSpc>
              <a:spcBef>
                <a:spcPts val="66"/>
              </a:spcBef>
            </a:pPr>
            <a:r>
              <a:rPr sz="1800" spc="-9" baseline="2275" dirty="0" smtClean="0">
                <a:solidFill>
                  <a:srgbClr val="888888"/>
                </a:solidFill>
                <a:latin typeface="Calibri"/>
                <a:cs typeface="Calibri"/>
              </a:rPr>
              <a:t>13</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08</a:t>
            </a:r>
            <a:r>
              <a:rPr sz="1800" spc="0" baseline="2275" dirty="0" smtClean="0">
                <a:solidFill>
                  <a:srgbClr val="888888"/>
                </a:solidFill>
                <a:latin typeface="Calibri"/>
                <a:cs typeface="Calibri"/>
              </a:rPr>
              <a:t>/</a:t>
            </a:r>
            <a:r>
              <a:rPr sz="1800" spc="-9" baseline="2275" dirty="0" smtClean="0">
                <a:solidFill>
                  <a:srgbClr val="888888"/>
                </a:solidFill>
                <a:latin typeface="Calibri"/>
                <a:cs typeface="Calibri"/>
              </a:rPr>
              <a:t>202</a:t>
            </a:r>
            <a:r>
              <a:rPr sz="1800" spc="0" baseline="2275" dirty="0" smtClean="0">
                <a:solidFill>
                  <a:srgbClr val="888888"/>
                </a:solidFill>
                <a:latin typeface="Calibri"/>
                <a:cs typeface="Calibri"/>
              </a:rPr>
              <a:t>0</a:t>
            </a:r>
            <a:endParaRPr sz="1200">
              <a:latin typeface="Calibri"/>
              <a:cs typeface="Calibri"/>
            </a:endParaRPr>
          </a:p>
        </p:txBody>
      </p:sp>
      <p:sp>
        <p:nvSpPr>
          <p:cNvPr id="2" name="object 2"/>
          <p:cNvSpPr txBox="1"/>
          <p:nvPr/>
        </p:nvSpPr>
        <p:spPr>
          <a:xfrm>
            <a:off x="8509000" y="6465252"/>
            <a:ext cx="125501" cy="177800"/>
          </a:xfrm>
          <a:prstGeom prst="rect">
            <a:avLst/>
          </a:prstGeom>
        </p:spPr>
        <p:txBody>
          <a:bodyPr wrap="square" lIns="0" tIns="0" rIns="0" bIns="0" rtlCol="0">
            <a:noAutofit/>
          </a:bodyPr>
          <a:lstStyle/>
          <a:p>
            <a:pPr marL="12700">
              <a:lnSpc>
                <a:spcPts val="1320"/>
              </a:lnSpc>
              <a:spcBef>
                <a:spcPts val="66"/>
              </a:spcBef>
            </a:pPr>
            <a:r>
              <a:rPr baseline="2275" dirty="0">
                <a:solidFill>
                  <a:srgbClr val="888888"/>
                </a:solidFill>
                <a:latin typeface="Calibri"/>
                <a:cs typeface="Calibri"/>
              </a:rPr>
              <a:t>9</a:t>
            </a:r>
            <a:endParaRPr sz="1200" dirty="0">
              <a:latin typeface="Calibri"/>
              <a:cs typeface="Calibri"/>
            </a:endParaRPr>
          </a:p>
        </p:txBody>
      </p:sp>
    </p:spTree>
    <p:extLst>
      <p:ext uri="{BB962C8B-B14F-4D97-AF65-F5344CB8AC3E}">
        <p14:creationId xmlns:p14="http://schemas.microsoft.com/office/powerpoint/2010/main" val="3636223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2436</TotalTime>
  <Words>866</Words>
  <Application>Microsoft Office PowerPoint</Application>
  <PresentationFormat>On-screen Show (4:3)</PresentationFormat>
  <Paragraphs>203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Susanti</dc:creator>
  <cp:lastModifiedBy>Susanti</cp:lastModifiedBy>
  <cp:revision>27</cp:revision>
  <dcterms:modified xsi:type="dcterms:W3CDTF">2021-11-08T04:12:32Z</dcterms:modified>
</cp:coreProperties>
</file>