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65" r:id="rId4"/>
    <p:sldId id="274" r:id="rId5"/>
    <p:sldId id="263" r:id="rId6"/>
    <p:sldId id="266" r:id="rId7"/>
    <p:sldId id="267" r:id="rId8"/>
    <p:sldId id="268" r:id="rId9"/>
    <p:sldId id="269" r:id="rId10"/>
    <p:sldId id="270" r:id="rId11"/>
    <p:sldId id="272" r:id="rId12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621" autoAdjust="0"/>
  </p:normalViewPr>
  <p:slideViewPr>
    <p:cSldViewPr>
      <p:cViewPr varScale="1">
        <p:scale>
          <a:sx n="99" d="100"/>
          <a:sy n="99" d="100"/>
        </p:scale>
        <p:origin x="43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4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50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13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6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37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4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1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83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5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7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7/6/2021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7/6/2021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7/6/2021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wav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hyperlink" Target="https://www.harmony.co.id/blog/biaya-operasional-perusahaan-pengertian-dan-cara-mengelolanya" TargetMode="External"/><Relationship Id="rId5" Type="http://schemas.openxmlformats.org/officeDocument/2006/relationships/hyperlink" Target="https://www.harmony.co.id/blog/seperti-ini-cara-mudah-melakukan-analisis-laporan-keuangan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2000" dirty="0" smtClean="0"/>
              <a:t>ANALISIS AKTIVITAS  OPERASI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1909762"/>
            <a:ext cx="3467100" cy="1323975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" r="7638"/>
          <a:stretch>
            <a:fillRect/>
          </a:stretch>
        </p:blipFill>
        <p:spPr/>
      </p:pic>
      <p:sp>
        <p:nvSpPr>
          <p:cNvPr id="10" name="Rectangle 3"/>
          <p:cNvSpPr txBox="1">
            <a:spLocks/>
          </p:cNvSpPr>
          <p:nvPr/>
        </p:nvSpPr>
        <p:spPr>
          <a:xfrm>
            <a:off x="1547664" y="4152900"/>
            <a:ext cx="7315200" cy="457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000" dirty="0" err="1" smtClean="0"/>
              <a:t>Pertemuan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-12</a:t>
            </a:r>
          </a:p>
          <a:p>
            <a:endParaRPr lang="en-US" sz="2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Aktivitas</a:t>
            </a:r>
            <a:r>
              <a:rPr lang="en-US" sz="3200" dirty="0"/>
              <a:t> </a:t>
            </a:r>
            <a:r>
              <a:rPr lang="en-US" sz="3200" dirty="0" err="1"/>
              <a:t>OPerasi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63638"/>
            <a:ext cx="80648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Arus</a:t>
            </a:r>
            <a:r>
              <a:rPr lang="en-US" sz="2800" dirty="0"/>
              <a:t> </a:t>
            </a:r>
            <a:r>
              <a:rPr lang="en-US" sz="2800" dirty="0" err="1"/>
              <a:t>Kas</a:t>
            </a:r>
            <a:r>
              <a:rPr lang="en-US" sz="2800" dirty="0"/>
              <a:t> </a:t>
            </a:r>
            <a:r>
              <a:rPr lang="en-US" sz="2800" dirty="0" err="1" smtClean="0"/>
              <a:t>Keluar</a:t>
            </a:r>
            <a:r>
              <a:rPr lang="en-US" sz="2800" dirty="0" smtClean="0"/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/>
              <a:t>Pembayaran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pemasok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err="1" smtClean="0"/>
              <a:t>Pembayaran</a:t>
            </a:r>
            <a:r>
              <a:rPr lang="en-US" sz="2800" dirty="0" smtClean="0"/>
              <a:t> </a:t>
            </a:r>
            <a:r>
              <a:rPr lang="en-US" sz="2800" dirty="0" err="1" smtClean="0"/>
              <a:t>beban</a:t>
            </a:r>
            <a:r>
              <a:rPr lang="en-US" sz="2800" dirty="0" smtClean="0"/>
              <a:t> </a:t>
            </a:r>
            <a:r>
              <a:rPr lang="en-US" sz="2800" dirty="0" err="1" smtClean="0"/>
              <a:t>operasi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err="1" smtClean="0"/>
              <a:t>Pembayaran</a:t>
            </a:r>
            <a:r>
              <a:rPr lang="en-US" sz="2800" dirty="0" smtClean="0"/>
              <a:t> </a:t>
            </a:r>
            <a:r>
              <a:rPr lang="en-US" sz="2800" dirty="0" err="1" smtClean="0"/>
              <a:t>gaji</a:t>
            </a:r>
            <a:r>
              <a:rPr lang="en-US" sz="2800" dirty="0" smtClean="0"/>
              <a:t> </a:t>
            </a:r>
            <a:r>
              <a:rPr lang="en-US" sz="2800" dirty="0" err="1" smtClean="0"/>
              <a:t>karyawan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err="1" smtClean="0"/>
              <a:t>Pembayaran</a:t>
            </a:r>
            <a:r>
              <a:rPr lang="en-US" sz="2800" dirty="0" smtClean="0"/>
              <a:t> </a:t>
            </a:r>
            <a:r>
              <a:rPr lang="en-US" sz="2800" dirty="0" err="1" smtClean="0"/>
              <a:t>bunga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err="1" smtClean="0"/>
              <a:t>Pembayaran</a:t>
            </a:r>
            <a:r>
              <a:rPr lang="en-US" sz="2800" dirty="0" smtClean="0"/>
              <a:t> </a:t>
            </a:r>
            <a:r>
              <a:rPr lang="en-US" sz="2800" dirty="0" err="1" smtClean="0"/>
              <a:t>pajak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4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9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3200" b="1" dirty="0" err="1" smtClean="0"/>
              <a:t>Kesimpulan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95536" y="2604561"/>
            <a:ext cx="82089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</a:bodyPr>
          <a:lstStyle>
            <a:extLst/>
          </a:lstStyle>
          <a:p>
            <a:r>
              <a:rPr lang="en-US" altLang="x-none" sz="1400" b="1" dirty="0" smtClean="0">
                <a:solidFill>
                  <a:schemeClr val="bg1"/>
                </a:solidFill>
              </a:rPr>
              <a:t>Important: </a:t>
            </a:r>
          </a:p>
          <a:p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intinya</a:t>
            </a:r>
            <a:r>
              <a:rPr lang="en-US" sz="1400" dirty="0"/>
              <a:t>, </a:t>
            </a:r>
            <a:r>
              <a:rPr lang="en-US" sz="1400" dirty="0" err="1" smtClean="0"/>
              <a:t>Analisis</a:t>
            </a:r>
            <a:r>
              <a:rPr lang="en-US" sz="1400" dirty="0" smtClean="0"/>
              <a:t> </a:t>
            </a:r>
            <a:r>
              <a:rPr lang="en-US" sz="1400" dirty="0" err="1" smtClean="0"/>
              <a:t>aktivitas</a:t>
            </a:r>
            <a:r>
              <a:rPr lang="en-US" sz="1400" dirty="0" smtClean="0"/>
              <a:t> </a:t>
            </a:r>
            <a:r>
              <a:rPr lang="en-US" sz="1400" dirty="0" err="1" smtClean="0"/>
              <a:t>operasi</a:t>
            </a:r>
            <a:r>
              <a:rPr lang="en-US" sz="1400" dirty="0" smtClean="0"/>
              <a:t> </a:t>
            </a:r>
            <a:r>
              <a:rPr lang="en-US" sz="1400" dirty="0" err="1" smtClean="0"/>
              <a:t>berkaitan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penyusunan</a:t>
            </a:r>
            <a:r>
              <a:rPr lang="en-US" sz="1400" dirty="0" smtClean="0"/>
              <a:t> </a:t>
            </a:r>
            <a:r>
              <a:rPr lang="en-US" sz="1400" dirty="0" err="1" smtClean="0"/>
              <a:t>laporan</a:t>
            </a:r>
            <a:r>
              <a:rPr lang="en-US" sz="1400" dirty="0" smtClean="0"/>
              <a:t> </a:t>
            </a:r>
            <a:r>
              <a:rPr lang="en-US" sz="1400" dirty="0" err="1" smtClean="0"/>
              <a:t>arus</a:t>
            </a:r>
            <a:r>
              <a:rPr lang="en-US" sz="1400" dirty="0" smtClean="0"/>
              <a:t> </a:t>
            </a:r>
            <a:r>
              <a:rPr lang="en-US" sz="1400" dirty="0" err="1" smtClean="0"/>
              <a:t>kas</a:t>
            </a:r>
            <a:r>
              <a:rPr lang="en-US" sz="1400" dirty="0" smtClean="0"/>
              <a:t>. </a:t>
            </a:r>
            <a:r>
              <a:rPr lang="en-US" sz="1400" dirty="0" err="1" smtClean="0"/>
              <a:t>Analisis</a:t>
            </a:r>
            <a:r>
              <a:rPr lang="en-US" sz="1400" dirty="0" smtClean="0"/>
              <a:t> </a:t>
            </a:r>
            <a:r>
              <a:rPr lang="en-US" sz="1400" dirty="0" err="1" smtClean="0"/>
              <a:t>aktivitas</a:t>
            </a:r>
            <a:r>
              <a:rPr lang="en-US" sz="1400" dirty="0" smtClean="0"/>
              <a:t> </a:t>
            </a:r>
            <a:r>
              <a:rPr lang="en-US" sz="1400" dirty="0" err="1" smtClean="0"/>
              <a:t>operasi</a:t>
            </a:r>
            <a:r>
              <a:rPr lang="en-US" sz="1400" dirty="0" smtClean="0"/>
              <a:t> </a:t>
            </a:r>
            <a:r>
              <a:rPr lang="en-US" sz="1400" dirty="0" err="1" smtClean="0"/>
              <a:t>sangat</a:t>
            </a:r>
            <a:r>
              <a:rPr lang="en-US" sz="1400" dirty="0" smtClean="0"/>
              <a:t> </a:t>
            </a:r>
            <a:r>
              <a:rPr lang="en-US" sz="1400" dirty="0" err="1" smtClean="0"/>
              <a:t>dibutuhkan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memprediksi</a:t>
            </a:r>
            <a:r>
              <a:rPr lang="en-US" sz="1400" dirty="0" smtClean="0"/>
              <a:t> </a:t>
            </a:r>
            <a:r>
              <a:rPr lang="en-US" sz="1400" dirty="0" err="1" smtClean="0"/>
              <a:t>arus</a:t>
            </a:r>
            <a:r>
              <a:rPr lang="en-US" sz="1400" dirty="0" smtClean="0"/>
              <a:t> </a:t>
            </a:r>
            <a:r>
              <a:rPr lang="en-US" sz="1400" dirty="0" err="1" smtClean="0"/>
              <a:t>kas</a:t>
            </a:r>
            <a:r>
              <a:rPr lang="en-US" sz="1400" dirty="0" smtClean="0"/>
              <a:t> </a:t>
            </a:r>
            <a:r>
              <a:rPr lang="en-US" sz="1400" dirty="0" err="1" smtClean="0"/>
              <a:t>masa</a:t>
            </a:r>
            <a:r>
              <a:rPr lang="en-US" sz="1400" dirty="0" smtClean="0"/>
              <a:t> </a:t>
            </a:r>
            <a:r>
              <a:rPr lang="en-US" sz="1400" dirty="0" err="1" smtClean="0"/>
              <a:t>datang</a:t>
            </a:r>
            <a:r>
              <a:rPr lang="en-US" sz="1400" dirty="0" smtClean="0"/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54648" y="483518"/>
            <a:ext cx="8153400" cy="509424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err="1" smtClean="0"/>
              <a:t>Pendahuluan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851670"/>
            <a:ext cx="2943994" cy="2299816"/>
          </a:xfrm>
        </p:spPr>
      </p:pic>
      <p:sp>
        <p:nvSpPr>
          <p:cNvPr id="5" name="TextBox 4"/>
          <p:cNvSpPr txBox="1"/>
          <p:nvPr/>
        </p:nvSpPr>
        <p:spPr>
          <a:xfrm>
            <a:off x="4860032" y="1635646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terlepas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dijalankan</a:t>
            </a:r>
            <a:r>
              <a:rPr lang="en-US" dirty="0"/>
              <a:t>. Dari </a:t>
            </a:r>
            <a:r>
              <a:rPr lang="en-US" dirty="0" err="1"/>
              <a:t>sekian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(operating activities).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85754" y="3471559"/>
            <a:ext cx="3657600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</a:bodyPr>
          <a:lstStyle>
            <a:extLst/>
          </a:lstStyle>
          <a:p>
            <a:r>
              <a:rPr lang="en-US" altLang="x-none" sz="1400" b="1" dirty="0" smtClean="0">
                <a:solidFill>
                  <a:schemeClr val="bg1"/>
                </a:solidFill>
              </a:rPr>
              <a:t>Important: </a:t>
            </a:r>
          </a:p>
          <a:p>
            <a:r>
              <a:rPr lang="en-US" sz="1400" dirty="0" err="1"/>
              <a:t>Aktivitas</a:t>
            </a:r>
            <a:r>
              <a:rPr lang="en-US" sz="1400" dirty="0"/>
              <a:t> </a:t>
            </a:r>
            <a:r>
              <a:rPr lang="en-US" sz="1400" dirty="0" err="1"/>
              <a:t>operasi</a:t>
            </a:r>
            <a:r>
              <a:rPr lang="en-US" sz="1400" dirty="0"/>
              <a:t> yang optimal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arus</a:t>
            </a:r>
            <a:r>
              <a:rPr lang="en-US" sz="1400" dirty="0"/>
              <a:t> </a:t>
            </a:r>
            <a:r>
              <a:rPr lang="en-US" sz="1400" dirty="0" err="1"/>
              <a:t>kas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memperbaiki</a:t>
            </a:r>
            <a:r>
              <a:rPr lang="en-US" sz="1400" dirty="0"/>
              <a:t> </a:t>
            </a:r>
            <a:r>
              <a:rPr lang="en-US" sz="1400" dirty="0" err="1"/>
              <a:t>kinerja</a:t>
            </a:r>
            <a:r>
              <a:rPr lang="en-US" sz="1400" dirty="0"/>
              <a:t> </a:t>
            </a:r>
            <a:r>
              <a:rPr lang="en-US" sz="1400" dirty="0" err="1"/>
              <a:t>keuangan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.</a:t>
            </a:r>
            <a:r>
              <a:rPr lang="en-US" sz="1400" dirty="0" smtClean="0"/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5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err="1" smtClean="0"/>
              <a:t>Definisi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29200" y="1804363"/>
            <a:ext cx="36576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2880" tIns="182880" rIns="182880" bIns="91440" rtlCol="0" anchor="ctr">
            <a:spAutoFit/>
          </a:bodyPr>
          <a:lstStyle>
            <a:extLst/>
          </a:lstStyle>
          <a:p>
            <a:r>
              <a:rPr lang="en-US" altLang="x-none" sz="1400" b="1" dirty="0" smtClean="0">
                <a:solidFill>
                  <a:schemeClr val="bg1"/>
                </a:solidFill>
              </a:rPr>
              <a:t>Important: </a:t>
            </a:r>
          </a:p>
          <a:p>
            <a:r>
              <a:rPr lang="en-US" sz="1400" dirty="0"/>
              <a:t>operating activities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aktivitas</a:t>
            </a:r>
            <a:r>
              <a:rPr lang="en-US" sz="1400" dirty="0"/>
              <a:t> </a:t>
            </a:r>
            <a:r>
              <a:rPr lang="en-US" sz="1400" dirty="0" err="1"/>
              <a:t>operasi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aktivitas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yang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pendapatan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lingkup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</a:t>
            </a:r>
            <a:r>
              <a:rPr lang="en-US" sz="1400" dirty="0" err="1"/>
              <a:t>utama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. 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609600" y="1428751"/>
            <a:ext cx="3962400" cy="3352799"/>
          </a:xfrm>
        </p:spPr>
        <p:txBody>
          <a:bodyPr>
            <a:normAutofit/>
          </a:bodyPr>
          <a:lstStyle>
            <a:extLst/>
          </a:lstStyle>
          <a:p>
            <a:pPr marL="0" indent="0">
              <a:buNone/>
            </a:pPr>
            <a:r>
              <a:rPr lang="en-US" sz="1800" dirty="0"/>
              <a:t>Operating activities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aktivitas</a:t>
            </a:r>
            <a:r>
              <a:rPr lang="en-US" sz="1800" dirty="0"/>
              <a:t> </a:t>
            </a:r>
            <a:r>
              <a:rPr lang="en-US" sz="1800" dirty="0" err="1"/>
              <a:t>operasi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aktivitas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yang </a:t>
            </a:r>
            <a:r>
              <a:rPr lang="en-US" sz="1800" dirty="0" err="1"/>
              <a:t>bertujuan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pendapatan</a:t>
            </a:r>
            <a:r>
              <a:rPr lang="en-US" sz="1800" dirty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sv-SE" sz="1800" dirty="0"/>
              <a:t>aktivitas operasi adalah aktivitas yang menghasilkan pendapatan utama sebuah perusahaan dan aktivitas lain yang bukan merupakan aktivitas investasi dan pendanaan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7704" y="2549888"/>
            <a:ext cx="609600" cy="609600"/>
          </a:xfrm>
          <a:prstGeom prst="rect">
            <a:avLst/>
          </a:prstGeom>
        </p:spPr>
      </p:pic>
      <p:pic>
        <p:nvPicPr>
          <p:cNvPr id="4" name="penjelasan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2200" y="35798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6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sz="quarter" idx="13"/>
          </p:nvPr>
        </p:nvSpPr>
        <p:spPr>
          <a:xfrm>
            <a:off x="611560" y="1419622"/>
            <a:ext cx="7704856" cy="3240360"/>
          </a:xfrm>
        </p:spPr>
        <p:txBody>
          <a:bodyPr>
            <a:noAutofit/>
          </a:bodyPr>
          <a:lstStyle>
            <a:extLst/>
          </a:lstStyle>
          <a:p>
            <a:pPr marL="0" indent="0">
              <a:buNone/>
            </a:pPr>
            <a:r>
              <a:rPr lang="en-US" sz="2400" dirty="0"/>
              <a:t>Operating activities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erat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laporan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 </a:t>
            </a:r>
            <a:r>
              <a:rPr lang="en-US" sz="2400" dirty="0" err="1">
                <a:hlinkClick r:id="rId5"/>
              </a:rPr>
              <a:t>analisis</a:t>
            </a:r>
            <a:r>
              <a:rPr lang="en-US" sz="2400" dirty="0">
                <a:hlinkClick r:id="rId5"/>
              </a:rPr>
              <a:t> </a:t>
            </a:r>
            <a:r>
              <a:rPr lang="en-US" sz="2400" dirty="0" err="1">
                <a:hlinkClick r:id="rId5"/>
              </a:rPr>
              <a:t>laporan</a:t>
            </a:r>
            <a:r>
              <a:rPr lang="en-US" sz="2400" dirty="0">
                <a:hlinkClick r:id="rId5"/>
              </a:rPr>
              <a:t> </a:t>
            </a:r>
            <a:r>
              <a:rPr lang="en-US" sz="2400" dirty="0" err="1">
                <a:hlinkClick r:id="rId5"/>
              </a:rPr>
              <a:t>keuangan</a:t>
            </a:r>
            <a:r>
              <a:rPr lang="en-US" sz="2400" dirty="0"/>
              <a:t> </a:t>
            </a:r>
            <a:r>
              <a:rPr lang="en-US" sz="2400" dirty="0" err="1"/>
              <a:t>perusahaan</a:t>
            </a:r>
            <a:r>
              <a:rPr lang="en-US" sz="2400" dirty="0"/>
              <a:t>. </a:t>
            </a:r>
            <a:r>
              <a:rPr lang="en-US" sz="2400" dirty="0" err="1"/>
              <a:t>Adapun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indikator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yang </a:t>
            </a:r>
            <a:r>
              <a:rPr lang="en-US" sz="2400" dirty="0" err="1"/>
              <a:t>cukup</a:t>
            </a:r>
            <a:r>
              <a:rPr lang="en-US" sz="2400" dirty="0"/>
              <a:t>. </a:t>
            </a:r>
            <a:r>
              <a:rPr lang="en-US" sz="2400" dirty="0" err="1"/>
              <a:t>Termasuk</a:t>
            </a:r>
            <a:r>
              <a:rPr lang="en-US" sz="2400" dirty="0"/>
              <a:t> di </a:t>
            </a:r>
            <a:r>
              <a:rPr lang="en-US" sz="2400" dirty="0" err="1"/>
              <a:t>dalamnya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membayar</a:t>
            </a:r>
            <a:r>
              <a:rPr lang="en-US" sz="2400" dirty="0"/>
              <a:t> </a:t>
            </a:r>
            <a:r>
              <a:rPr lang="en-US" sz="2400" dirty="0" err="1"/>
              <a:t>dividen</a:t>
            </a:r>
            <a:r>
              <a:rPr lang="en-US" sz="2400" dirty="0"/>
              <a:t>, </a:t>
            </a:r>
            <a:r>
              <a:rPr lang="en-US" sz="2400" dirty="0" err="1"/>
              <a:t>melunasi</a:t>
            </a:r>
            <a:r>
              <a:rPr lang="en-US" sz="2400" dirty="0"/>
              <a:t> </a:t>
            </a:r>
            <a:r>
              <a:rPr lang="en-US" sz="2400" dirty="0" err="1"/>
              <a:t>pinjaman</a:t>
            </a:r>
            <a:r>
              <a:rPr lang="en-US" sz="2400" dirty="0"/>
              <a:t>,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, </a:t>
            </a:r>
            <a:r>
              <a:rPr lang="en-US" sz="2400" dirty="0" err="1"/>
              <a:t>membayar</a:t>
            </a:r>
            <a:r>
              <a:rPr lang="en-US" sz="2400" dirty="0"/>
              <a:t> </a:t>
            </a:r>
            <a:r>
              <a:rPr lang="en-US" sz="2400" dirty="0" err="1">
                <a:hlinkClick r:id="rId6"/>
              </a:rPr>
              <a:t>biaya</a:t>
            </a:r>
            <a:r>
              <a:rPr lang="en-US" sz="2400" dirty="0">
                <a:hlinkClick r:id="rId6"/>
              </a:rPr>
              <a:t> </a:t>
            </a:r>
            <a:r>
              <a:rPr lang="en-US" sz="2400" dirty="0" err="1">
                <a:hlinkClick r:id="rId6"/>
              </a:rPr>
              <a:t>operasional</a:t>
            </a:r>
            <a:r>
              <a:rPr lang="en-US" sz="2400" dirty="0">
                <a:hlinkClick r:id="rId6"/>
              </a:rPr>
              <a:t> </a:t>
            </a:r>
            <a:r>
              <a:rPr lang="en-US" sz="2400" dirty="0" err="1">
                <a:hlinkClick r:id="rId6"/>
              </a:rPr>
              <a:t>perusahaan</a:t>
            </a:r>
            <a:r>
              <a:rPr lang="en-US" sz="2400" dirty="0"/>
              <a:t> </a:t>
            </a:r>
            <a:r>
              <a:rPr lang="en-US" sz="2400" dirty="0" err="1"/>
              <a:t>dan</a:t>
            </a:r>
            <a:r>
              <a:rPr lang="en-US" sz="2400" dirty="0"/>
              <a:t> lain </a:t>
            </a:r>
            <a:r>
              <a:rPr lang="en-US" sz="2400" dirty="0" err="1"/>
              <a:t>sebagainya</a:t>
            </a:r>
            <a:r>
              <a:rPr lang="en-US" sz="2400" dirty="0"/>
              <a:t>.</a:t>
            </a:r>
          </a:p>
        </p:txBody>
      </p:sp>
      <p:sp>
        <p:nvSpPr>
          <p:cNvPr id="3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extLst/>
          </a:lstStyle>
          <a:p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72200" y="483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9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b="1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539552" y="1419622"/>
            <a:ext cx="8136904" cy="2808312"/>
          </a:xfrm>
        </p:spPr>
        <p:txBody>
          <a:bodyPr>
            <a:noAutofit/>
          </a:bodyPr>
          <a:lstStyle>
            <a:extLst/>
          </a:lstStyle>
          <a:p>
            <a:pPr marL="0" indent="0">
              <a:buNone/>
            </a:pP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Menganalisis</a:t>
            </a:r>
            <a:r>
              <a:rPr lang="en-US" sz="2800" dirty="0" smtClean="0"/>
              <a:t> </a:t>
            </a:r>
            <a:r>
              <a:rPr lang="en-US" sz="2800" dirty="0" err="1"/>
              <a:t>laba</a:t>
            </a:r>
            <a:r>
              <a:rPr lang="en-US" sz="2800" dirty="0"/>
              <a:t>  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komponen-komponennya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/>
              <a:t>menilai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resiko</a:t>
            </a:r>
            <a:r>
              <a:rPr lang="en-US" sz="2800" dirty="0"/>
              <a:t> yang </a:t>
            </a:r>
            <a:r>
              <a:rPr lang="en-US" sz="2800" dirty="0" err="1"/>
              <a:t>dihadapi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mempredisksi</a:t>
            </a:r>
            <a:r>
              <a:rPr lang="en-US" sz="2800" dirty="0"/>
              <a:t> </a:t>
            </a:r>
            <a:r>
              <a:rPr lang="en-US" sz="2800" dirty="0" err="1"/>
              <a:t>jumlah,waktu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ketidak</a:t>
            </a:r>
            <a:r>
              <a:rPr lang="en-US" sz="2800" dirty="0"/>
              <a:t> </a:t>
            </a:r>
            <a:r>
              <a:rPr lang="en-US" sz="2800" dirty="0" err="1"/>
              <a:t>pastian</a:t>
            </a:r>
            <a:r>
              <a:rPr lang="en-US" sz="2800" dirty="0"/>
              <a:t> </a:t>
            </a:r>
            <a:r>
              <a:rPr lang="en-US" sz="2800" dirty="0" err="1"/>
              <a:t>arus</a:t>
            </a:r>
            <a:r>
              <a:rPr lang="en-US" sz="2800" dirty="0"/>
              <a:t> </a:t>
            </a:r>
            <a:r>
              <a:rPr lang="en-US" sz="2800" dirty="0" err="1"/>
              <a:t>kas</a:t>
            </a:r>
            <a:r>
              <a:rPr lang="en-US" sz="2800" dirty="0"/>
              <a:t> </a:t>
            </a:r>
            <a:r>
              <a:rPr lang="en-US" sz="2800" dirty="0" err="1"/>
              <a:t>masa</a:t>
            </a:r>
            <a:r>
              <a:rPr lang="en-US" sz="2800" dirty="0"/>
              <a:t> </a:t>
            </a:r>
            <a:r>
              <a:rPr lang="en-US" sz="2800" dirty="0" err="1"/>
              <a:t>depan</a:t>
            </a:r>
            <a:r>
              <a:rPr lang="en-US" sz="2800" dirty="0"/>
              <a:t>. 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16016" y="19621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b="1" dirty="0" err="1" smtClean="0"/>
              <a:t>Konsep</a:t>
            </a:r>
            <a:r>
              <a:rPr lang="en-US" b="1" dirty="0" smtClean="0"/>
              <a:t> </a:t>
            </a:r>
            <a:r>
              <a:rPr lang="en-US" b="1" dirty="0" err="1" smtClean="0"/>
              <a:t>Laba</a:t>
            </a:r>
            <a:endParaRPr lang="en-US" b="1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611560" y="1428750"/>
            <a:ext cx="8303840" cy="3505200"/>
          </a:xfrm>
        </p:spPr>
        <p:txBody>
          <a:bodyPr>
            <a:normAutofit fontScale="92500" lnSpcReduction="20000"/>
          </a:bodyPr>
          <a:lstStyle>
            <a:extLst/>
          </a:lstStyle>
          <a:p>
            <a:pPr marL="0" indent="0">
              <a:buNone/>
            </a:pP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ikhtisar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SFAC no.1</a:t>
            </a:r>
            <a:r>
              <a:rPr lang="en-US" dirty="0"/>
              <a:t> </a:t>
            </a:r>
            <a:r>
              <a:rPr lang="en-US" dirty="0" err="1"/>
              <a:t>menyebutkan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, </a:t>
            </a:r>
            <a:r>
              <a:rPr lang="en-US" dirty="0" err="1"/>
              <a:t>mengestimasi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yang </a:t>
            </a:r>
            <a:r>
              <a:rPr lang="en-US" i="1" dirty="0"/>
              <a:t>representative 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menaksir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.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8064" y="483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6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3200" b="1" dirty="0" err="1" smtClean="0"/>
              <a:t>Komponen-komponen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Laba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Akuntansi</a:t>
            </a:r>
            <a:endParaRPr lang="en-US" sz="3200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611560" y="1428750"/>
            <a:ext cx="8303840" cy="3505200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kotor</a:t>
            </a:r>
            <a:r>
              <a:rPr lang="en-US" dirty="0"/>
              <a:t> ,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,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investor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.</a:t>
            </a:r>
          </a:p>
        </p:txBody>
      </p:sp>
      <p:pic>
        <p:nvPicPr>
          <p:cNvPr id="5" name="j0314068.jpg"/>
          <p:cNvPicPr>
            <a:picLocks noGrp="1" noChangeAspect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>
          <a:xfrm>
            <a:off x="7596336" y="195486"/>
            <a:ext cx="1440161" cy="1440381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5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3200" b="1" dirty="0" err="1" smtClean="0"/>
              <a:t>Kegunaan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Laba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Akuntansi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analisis</a:t>
            </a:r>
            <a:endParaRPr lang="en-US" sz="3200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611560" y="1428750"/>
            <a:ext cx="8303840" cy="3505200"/>
          </a:xfrm>
        </p:spPr>
        <p:txBody>
          <a:bodyPr>
            <a:normAutofit fontScale="55000" lnSpcReduction="20000"/>
          </a:bodyPr>
          <a:lstStyle>
            <a:extLst/>
          </a:lstStyle>
          <a:p>
            <a:pPr marL="0" indent="0" fontAlgn="base">
              <a:buNone/>
            </a:pP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interpretasinya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sebagai</a:t>
            </a:r>
            <a:r>
              <a:rPr lang="en-US" dirty="0"/>
              <a:t>:</a:t>
            </a:r>
          </a:p>
          <a:p>
            <a:pPr fontAlgn="base"/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yang </a:t>
            </a:r>
            <a:r>
              <a:rPr lang="en-US" dirty="0" err="1"/>
              <a:t>tertanam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diwujudkan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kembalian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(rate of </a:t>
            </a:r>
            <a:r>
              <a:rPr lang="en-US" dirty="0" err="1"/>
              <a:t>retun</a:t>
            </a:r>
            <a:r>
              <a:rPr lang="en-US" dirty="0"/>
              <a:t> on </a:t>
            </a:r>
            <a:r>
              <a:rPr lang="en-US" dirty="0" err="1"/>
              <a:t>inuested</a:t>
            </a:r>
            <a:r>
              <a:rPr lang="en-US" dirty="0"/>
              <a:t> capital).</a:t>
            </a:r>
          </a:p>
          <a:p>
            <a:pPr fontAlgn="base"/>
            <a:r>
              <a:rPr lang="en-US" dirty="0" err="1"/>
              <a:t>Pengukur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manajemcn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besarnya</a:t>
            </a:r>
            <a:r>
              <a:rPr lang="en-US" dirty="0"/>
              <a:t> </a:t>
            </a:r>
            <a:r>
              <a:rPr lang="en-US" dirty="0" err="1"/>
              <a:t>pengenaan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kelayakan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public.</a:t>
            </a:r>
          </a:p>
          <a:p>
            <a:pPr fontAlgn="base"/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debitor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utang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kompensasi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bonus.</a:t>
            </a:r>
          </a:p>
          <a:p>
            <a:pPr fontAlgn="base"/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dan</a:t>
            </a:r>
            <a:endParaRPr lang="en-US" dirty="0"/>
          </a:p>
          <a:p>
            <a:pPr fontAlgn="base"/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dividen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8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3200" dirty="0" err="1" smtClean="0"/>
              <a:t>Analisis</a:t>
            </a:r>
            <a:r>
              <a:rPr lang="en-US" sz="3200" dirty="0" smtClean="0"/>
              <a:t> </a:t>
            </a:r>
            <a:r>
              <a:rPr lang="en-US" sz="3200" dirty="0" err="1" smtClean="0"/>
              <a:t>Aktivitas</a:t>
            </a:r>
            <a:r>
              <a:rPr lang="en-US" sz="3200" dirty="0" smtClean="0"/>
              <a:t> </a:t>
            </a:r>
            <a:r>
              <a:rPr lang="en-US" sz="3200" dirty="0" err="1" smtClean="0"/>
              <a:t>OPerasi</a:t>
            </a:r>
            <a:endParaRPr lang="en-US" sz="3200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611560" y="1428750"/>
            <a:ext cx="8303840" cy="3505200"/>
          </a:xfrm>
        </p:spPr>
        <p:txBody>
          <a:bodyPr>
            <a:normAutofit/>
          </a:bodyPr>
          <a:lstStyle>
            <a:extLst/>
          </a:lstStyle>
          <a:p>
            <a:pPr marL="0" indent="0">
              <a:buNone/>
            </a:pP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  </a:t>
            </a:r>
            <a:r>
              <a:rPr lang="en-US" sz="2400" dirty="0" err="1" smtClean="0"/>
              <a:t>penerimaan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Pendapatan</a:t>
            </a:r>
            <a:r>
              <a:rPr lang="en-US" sz="2400" dirty="0" smtClean="0"/>
              <a:t> </a:t>
            </a:r>
            <a:r>
              <a:rPr lang="en-US" sz="2400" dirty="0" err="1" smtClean="0"/>
              <a:t>bunga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Pendapatan</a:t>
            </a:r>
            <a:r>
              <a:rPr lang="en-US" sz="2400" dirty="0" smtClean="0"/>
              <a:t> </a:t>
            </a:r>
            <a:r>
              <a:rPr lang="en-US" sz="2400" dirty="0" err="1" smtClean="0"/>
              <a:t>dividen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Pendapatan</a:t>
            </a:r>
            <a:r>
              <a:rPr lang="en-US" sz="2400" dirty="0" smtClean="0"/>
              <a:t> </a:t>
            </a:r>
            <a:r>
              <a:rPr lang="en-US" sz="2400" dirty="0" err="1" smtClean="0"/>
              <a:t>sewa</a:t>
            </a: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386</Words>
  <Application>Microsoft Office PowerPoint</Application>
  <PresentationFormat>On-screen Show (16:9)</PresentationFormat>
  <Paragraphs>61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Tw Cen MT</vt:lpstr>
      <vt:lpstr>Wingdings</vt:lpstr>
      <vt:lpstr>Wingdings 2</vt:lpstr>
      <vt:lpstr>Widescreen Presentation</vt:lpstr>
      <vt:lpstr>ANALISIS AKTIVITAS  OPERASI</vt:lpstr>
      <vt:lpstr>Pendahuluan</vt:lpstr>
      <vt:lpstr>Definisi</vt:lpstr>
      <vt:lpstr>Peran Aktivitas Operasi</vt:lpstr>
      <vt:lpstr>Peran Aktivitas Operasi</vt:lpstr>
      <vt:lpstr>Konsep Laba</vt:lpstr>
      <vt:lpstr>Komponen-komponen Laba Akuntansi</vt:lpstr>
      <vt:lpstr>Kegunaan Laba Akuntansi dalam analisis</vt:lpstr>
      <vt:lpstr>Analisis Aktivitas OPerasi</vt:lpstr>
      <vt:lpstr>Analisis Aktivitas OPerasi</vt:lpstr>
      <vt:lpstr>Kesimpulan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2021-06-05T11:54:12Z</dcterms:created>
  <dcterms:modified xsi:type="dcterms:W3CDTF">2021-07-06T06:35:24Z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