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3"/>
  </p:notesMasterIdLst>
  <p:sldIdLst>
    <p:sldId id="261" r:id="rId2"/>
    <p:sldId id="262" r:id="rId3"/>
    <p:sldId id="265" r:id="rId4"/>
    <p:sldId id="274" r:id="rId5"/>
    <p:sldId id="263" r:id="rId6"/>
    <p:sldId id="266" r:id="rId7"/>
    <p:sldId id="267" r:id="rId8"/>
    <p:sldId id="268" r:id="rId9"/>
    <p:sldId id="269" r:id="rId10"/>
    <p:sldId id="270" r:id="rId11"/>
    <p:sldId id="272" r:id="rId12"/>
  </p:sldIdLst>
  <p:sldSz cx="9144000" cy="5143500" type="screen16x9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0" autoAdjust="0"/>
    <p:restoredTop sz="87621" autoAdjust="0"/>
  </p:normalViewPr>
  <p:slideViewPr>
    <p:cSldViewPr>
      <p:cViewPr varScale="1">
        <p:scale>
          <a:sx n="99" d="100"/>
          <a:sy n="99" d="100"/>
        </p:scale>
        <p:origin x="438" y="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A8ADFD5B-A66C-449C-B6E8-FB716D07777D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CA5D3BF3-D352-46FC-8343-31F56E6730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740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50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1133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15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166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032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37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144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412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083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59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171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515100" cy="514350"/>
          </a:xfrm>
        </p:spPr>
        <p:txBody>
          <a:bodyPr anchor="ctr"/>
          <a:lstStyle>
            <a:lvl1pPr marL="0" indent="0" algn="l">
              <a:buNone/>
              <a:defRPr sz="28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047E157E-8DCB-4F70-A0AF-5EB586A91DD4}" type="datetime1">
              <a:rPr lang="en-US" smtClean="0">
                <a:solidFill>
                  <a:srgbClr val="FFFFFF"/>
                </a:solidFill>
              </a:rPr>
              <a:pPr algn="ctr"/>
              <a:t>7/6/2021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F82E0A0-C266-4798-8C8F-B9F91E9DA37E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2362200" y="2343150"/>
            <a:ext cx="6477000" cy="2038350"/>
          </a:xfrm>
        </p:spPr>
        <p:txBody>
          <a:bodyPr rtlCol="0" anchor="b"/>
          <a:lstStyle>
            <a:lvl1pPr>
              <a:defRPr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606EA6-EFEA-4C30-9264-4F9291A5780D}" type="datetime1">
              <a:rPr lang="en-US" smtClean="0"/>
              <a:pPr/>
              <a:t>7/6/2021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1254919"/>
          </a:xfrm>
        </p:spPr>
        <p:txBody>
          <a:bodyPr anchor="t"/>
          <a:lstStyle>
            <a:lvl1pPr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F9F07-3BC7-4570-B054-79111B0A380C}" type="datetime1">
              <a:rPr lang="en-US" smtClean="0"/>
              <a:pPr/>
              <a:t>7/6/2021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lang="en-US" sz="2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3886200" cy="3268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44901" y="1352549"/>
            <a:ext cx="3886200" cy="3268625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7/6/2021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18110"/>
            <a:ext cx="8153400" cy="100584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919818"/>
            <a:ext cx="3886200" cy="26289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919818"/>
            <a:ext cx="3886200" cy="26289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7/6/2021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609600" y="1362287"/>
            <a:ext cx="3886200" cy="530352"/>
          </a:xfrm>
          <a:solidFill>
            <a:schemeClr val="accent2"/>
          </a:solidFill>
        </p:spPr>
        <p:txBody>
          <a:bodyPr rtlCol="0" anchor="ctr"/>
          <a:lstStyle>
            <a:lvl1pPr>
              <a:buFontTx/>
              <a:buNone/>
              <a:defRPr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4800600" y="1362287"/>
            <a:ext cx="3886200" cy="530352"/>
          </a:xfrm>
          <a:solidFill>
            <a:schemeClr val="accent4"/>
          </a:solidFill>
        </p:spPr>
        <p:txBody>
          <a:bodyPr rtlCol="0" anchor="ctr"/>
          <a:lstStyle>
            <a:lvl1pPr>
              <a:buFontTx/>
              <a:buNone/>
              <a:defRPr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DB5D-B7A0-47E3-AD2D-B1A6F8614213}" type="datetime1">
              <a:rPr lang="en-US" smtClean="0"/>
              <a:pPr/>
              <a:t>7/6/2021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968126-03FC-49C0-B9B8-2B561CCC3D90}" type="datetime1">
              <a:rPr lang="en-US" smtClean="0"/>
              <a:pPr/>
              <a:t>7/6/2021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</p:spPr>
        <p:txBody>
          <a:bodyPr anchor="b"/>
          <a:lstStyle>
            <a:lvl1pPr algn="l">
              <a:buNone/>
              <a:defRPr sz="42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8198-4617-485E-9585-4840B69DBBA6}" type="datetime1">
              <a:rPr lang="en-US" smtClean="0"/>
              <a:pPr/>
              <a:t>7/6/2021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1600200" cy="31242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362200" y="1428750"/>
            <a:ext cx="6400800" cy="32004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7668" y="0"/>
            <a:ext cx="7586332" cy="3419856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/>
          <a:lstStyle>
            <a:lvl1pPr>
              <a:buNone/>
              <a:defRPr sz="3200"/>
            </a:lvl1pPr>
            <a:extLst/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3490722"/>
            <a:ext cx="7589520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543300"/>
            <a:ext cx="7315200" cy="4572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7/6/2021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>
              <a:defRPr sz="2800"/>
            </a:lvl1pPr>
            <a:extLst/>
          </a:lstStyle>
          <a:p>
            <a:pPr algn="ctr"/>
            <a:fld id="{8F82E0A0-C266-4798-8C8F-B9F91E9DA37E}" type="slidenum">
              <a:rPr lang="en-US" sz="28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155"/>
            <a:ext cx="4572000" cy="273844"/>
          </a:xfrm>
        </p:spPr>
        <p:txBody>
          <a:bodyPr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352550"/>
            <a:ext cx="8153400" cy="324231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400">
                <a:solidFill>
                  <a:schemeClr val="tx2"/>
                </a:solidFill>
              </a:defRPr>
            </a:lvl1pPr>
            <a:extLst/>
          </a:lstStyle>
          <a:p>
            <a:fld id="{E4606EA6-EFEA-4C30-9264-4F9291A5780D}" type="datetime1">
              <a:rPr lang="en-US" smtClean="0"/>
              <a:pPr/>
              <a:t>7/6/2021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>
              <a:defRPr sz="14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9517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12946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12946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12350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4.wav"/><Relationship Id="rId7" Type="http://schemas.openxmlformats.org/officeDocument/2006/relationships/image" Target="../media/image3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4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hyperlink" Target="https://www.harmony.co.id/blog/biaya-operasional-perusahaan-pengertian-dan-cara-mengelolanya" TargetMode="External"/><Relationship Id="rId5" Type="http://schemas.openxmlformats.org/officeDocument/2006/relationships/hyperlink" Target="https://www.harmony.co.id/blog/seperti-ini-cara-mudah-melakukan-analisis-laporan-keuangan" TargetMode="Externa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sz="2000" dirty="0" smtClean="0"/>
              <a:t>ANALISIS AKTIVITAS  OPERASI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50" y="1909762"/>
            <a:ext cx="3467100" cy="1323975"/>
          </a:xfrm>
          <a:prstGeom prst="rect">
            <a:avLst/>
          </a:prstGeom>
        </p:spPr>
      </p:pic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8" r="7638"/>
          <a:stretch>
            <a:fillRect/>
          </a:stretch>
        </p:blipFill>
        <p:spPr/>
      </p:pic>
      <p:sp>
        <p:nvSpPr>
          <p:cNvPr id="10" name="Rectangle 3"/>
          <p:cNvSpPr txBox="1">
            <a:spLocks/>
          </p:cNvSpPr>
          <p:nvPr/>
        </p:nvSpPr>
        <p:spPr>
          <a:xfrm>
            <a:off x="1547664" y="4152900"/>
            <a:ext cx="7315200" cy="457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sz="2800" b="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000" dirty="0" err="1" smtClean="0"/>
              <a:t>Pertemuan</a:t>
            </a:r>
            <a:r>
              <a:rPr lang="en-US" sz="2000" dirty="0" smtClean="0"/>
              <a:t> </a:t>
            </a:r>
            <a:r>
              <a:rPr lang="en-US" sz="2000" dirty="0" err="1" smtClean="0"/>
              <a:t>ke</a:t>
            </a:r>
            <a:r>
              <a:rPr lang="en-US" sz="2000" dirty="0" smtClean="0"/>
              <a:t> -12</a:t>
            </a:r>
          </a:p>
          <a:p>
            <a:endParaRPr lang="en-US" sz="2000" dirty="0"/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sz="3200" dirty="0" err="1"/>
              <a:t>Analisis</a:t>
            </a:r>
            <a:r>
              <a:rPr lang="en-US" sz="3200" dirty="0"/>
              <a:t> </a:t>
            </a:r>
            <a:r>
              <a:rPr lang="en-US" sz="3200" dirty="0" err="1"/>
              <a:t>Aktivitas</a:t>
            </a:r>
            <a:r>
              <a:rPr lang="en-US" sz="3200" dirty="0"/>
              <a:t> </a:t>
            </a:r>
            <a:r>
              <a:rPr lang="en-US" sz="3200" dirty="0" err="1"/>
              <a:t>OPerasi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1563638"/>
            <a:ext cx="8064896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Arus</a:t>
            </a:r>
            <a:r>
              <a:rPr lang="en-US" sz="2800" dirty="0"/>
              <a:t> </a:t>
            </a:r>
            <a:r>
              <a:rPr lang="en-US" sz="2800" dirty="0" err="1"/>
              <a:t>Kas</a:t>
            </a:r>
            <a:r>
              <a:rPr lang="en-US" sz="2800" dirty="0"/>
              <a:t> </a:t>
            </a:r>
            <a:r>
              <a:rPr lang="en-US" sz="2800" dirty="0" err="1" smtClean="0"/>
              <a:t>Keluar</a:t>
            </a:r>
            <a:r>
              <a:rPr lang="en-US" sz="2800" dirty="0" smtClean="0"/>
              <a:t>:</a:t>
            </a:r>
          </a:p>
          <a:p>
            <a:pPr marL="457200" indent="-457200">
              <a:buFontTx/>
              <a:buChar char="-"/>
            </a:pPr>
            <a:r>
              <a:rPr lang="en-US" sz="2800" dirty="0" err="1" smtClean="0"/>
              <a:t>Pembayaran</a:t>
            </a:r>
            <a:r>
              <a:rPr lang="en-US" sz="2800" dirty="0" smtClean="0"/>
              <a:t>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</a:t>
            </a:r>
            <a:r>
              <a:rPr lang="en-US" sz="2800" dirty="0" err="1" smtClean="0"/>
              <a:t>pemasok</a:t>
            </a:r>
            <a:endParaRPr lang="en-US" sz="2800" dirty="0" smtClean="0"/>
          </a:p>
          <a:p>
            <a:pPr marL="457200" indent="-457200">
              <a:buFontTx/>
              <a:buChar char="-"/>
            </a:pPr>
            <a:r>
              <a:rPr lang="en-US" sz="2800" dirty="0" err="1" smtClean="0"/>
              <a:t>Pembayaran</a:t>
            </a:r>
            <a:r>
              <a:rPr lang="en-US" sz="2800" dirty="0" smtClean="0"/>
              <a:t> </a:t>
            </a:r>
            <a:r>
              <a:rPr lang="en-US" sz="2800" dirty="0" err="1" smtClean="0"/>
              <a:t>beban</a:t>
            </a:r>
            <a:r>
              <a:rPr lang="en-US" sz="2800" dirty="0" smtClean="0"/>
              <a:t> </a:t>
            </a:r>
            <a:r>
              <a:rPr lang="en-US" sz="2800" dirty="0" err="1" smtClean="0"/>
              <a:t>operasi</a:t>
            </a:r>
            <a:endParaRPr lang="en-US" sz="2800" dirty="0" smtClean="0"/>
          </a:p>
          <a:p>
            <a:pPr marL="457200" indent="-457200">
              <a:buFontTx/>
              <a:buChar char="-"/>
            </a:pPr>
            <a:r>
              <a:rPr lang="en-US" sz="2800" dirty="0" err="1" smtClean="0"/>
              <a:t>Pembayaran</a:t>
            </a:r>
            <a:r>
              <a:rPr lang="en-US" sz="2800" dirty="0" smtClean="0"/>
              <a:t> </a:t>
            </a:r>
            <a:r>
              <a:rPr lang="en-US" sz="2800" dirty="0" err="1" smtClean="0"/>
              <a:t>gaji</a:t>
            </a:r>
            <a:r>
              <a:rPr lang="en-US" sz="2800" dirty="0" smtClean="0"/>
              <a:t> </a:t>
            </a:r>
            <a:r>
              <a:rPr lang="en-US" sz="2800" dirty="0" err="1" smtClean="0"/>
              <a:t>karyawan</a:t>
            </a:r>
            <a:endParaRPr lang="en-US" sz="2800" dirty="0" smtClean="0"/>
          </a:p>
          <a:p>
            <a:pPr marL="457200" indent="-457200">
              <a:buFontTx/>
              <a:buChar char="-"/>
            </a:pPr>
            <a:r>
              <a:rPr lang="en-US" sz="2800" dirty="0" err="1" smtClean="0"/>
              <a:t>Pembayaran</a:t>
            </a:r>
            <a:r>
              <a:rPr lang="en-US" sz="2800" dirty="0" smtClean="0"/>
              <a:t> </a:t>
            </a:r>
            <a:r>
              <a:rPr lang="en-US" sz="2800" dirty="0" err="1" smtClean="0"/>
              <a:t>bunga</a:t>
            </a:r>
            <a:endParaRPr lang="en-US" sz="2800" dirty="0" smtClean="0"/>
          </a:p>
          <a:p>
            <a:pPr marL="457200" indent="-457200">
              <a:buFontTx/>
              <a:buChar char="-"/>
            </a:pPr>
            <a:r>
              <a:rPr lang="en-US" sz="2800" dirty="0" err="1" smtClean="0"/>
              <a:t>Pembayaran</a:t>
            </a:r>
            <a:r>
              <a:rPr lang="en-US" sz="2800" dirty="0" smtClean="0"/>
              <a:t> </a:t>
            </a:r>
            <a:r>
              <a:rPr lang="en-US" sz="2800" dirty="0" err="1" smtClean="0"/>
              <a:t>pajak</a:t>
            </a:r>
            <a:endParaRPr lang="en-US" sz="2800" dirty="0"/>
          </a:p>
          <a:p>
            <a:endParaRPr lang="en-US" sz="2800" dirty="0"/>
          </a:p>
          <a:p>
            <a:endParaRPr lang="en-US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74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9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sz="3200" b="1" dirty="0" err="1" smtClean="0"/>
              <a:t>Kesimpulan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395536" y="2604561"/>
            <a:ext cx="820891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82880" tIns="182880" rIns="182880" bIns="91440" rtlCol="0" anchor="ctr">
            <a:spAutoFit/>
          </a:bodyPr>
          <a:lstStyle>
            <a:extLst/>
          </a:lstStyle>
          <a:p>
            <a:r>
              <a:rPr lang="en-US" altLang="x-none" sz="1400" b="1" dirty="0" smtClean="0">
                <a:solidFill>
                  <a:schemeClr val="bg1"/>
                </a:solidFill>
              </a:rPr>
              <a:t>Important: </a:t>
            </a:r>
          </a:p>
          <a:p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intinya</a:t>
            </a:r>
            <a:r>
              <a:rPr lang="en-US" sz="1400" dirty="0"/>
              <a:t>, </a:t>
            </a:r>
            <a:r>
              <a:rPr lang="en-US" sz="1400" dirty="0" err="1" smtClean="0"/>
              <a:t>Analisis</a:t>
            </a:r>
            <a:r>
              <a:rPr lang="en-US" sz="1400" dirty="0" smtClean="0"/>
              <a:t> </a:t>
            </a:r>
            <a:r>
              <a:rPr lang="en-US" sz="1400" dirty="0" err="1" smtClean="0"/>
              <a:t>aktivitas</a:t>
            </a:r>
            <a:r>
              <a:rPr lang="en-US" sz="1400" dirty="0" smtClean="0"/>
              <a:t> </a:t>
            </a:r>
            <a:r>
              <a:rPr lang="en-US" sz="1400" dirty="0" err="1" smtClean="0"/>
              <a:t>operasi</a:t>
            </a:r>
            <a:r>
              <a:rPr lang="en-US" sz="1400" dirty="0" smtClean="0"/>
              <a:t> </a:t>
            </a:r>
            <a:r>
              <a:rPr lang="en-US" sz="1400" dirty="0" err="1" smtClean="0"/>
              <a:t>berkaitan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penyusunan</a:t>
            </a:r>
            <a:r>
              <a:rPr lang="en-US" sz="1400" dirty="0" smtClean="0"/>
              <a:t> </a:t>
            </a:r>
            <a:r>
              <a:rPr lang="en-US" sz="1400" dirty="0" err="1" smtClean="0"/>
              <a:t>laporan</a:t>
            </a:r>
            <a:r>
              <a:rPr lang="en-US" sz="1400" dirty="0" smtClean="0"/>
              <a:t> </a:t>
            </a:r>
            <a:r>
              <a:rPr lang="en-US" sz="1400" dirty="0" err="1" smtClean="0"/>
              <a:t>arus</a:t>
            </a:r>
            <a:r>
              <a:rPr lang="en-US" sz="1400" dirty="0" smtClean="0"/>
              <a:t> </a:t>
            </a:r>
            <a:r>
              <a:rPr lang="en-US" sz="1400" dirty="0" err="1" smtClean="0"/>
              <a:t>kas</a:t>
            </a:r>
            <a:r>
              <a:rPr lang="en-US" sz="1400" dirty="0" smtClean="0"/>
              <a:t>. </a:t>
            </a:r>
            <a:r>
              <a:rPr lang="en-US" sz="1400" dirty="0" err="1" smtClean="0"/>
              <a:t>Analisis</a:t>
            </a:r>
            <a:r>
              <a:rPr lang="en-US" sz="1400" dirty="0" smtClean="0"/>
              <a:t> </a:t>
            </a:r>
            <a:r>
              <a:rPr lang="en-US" sz="1400" dirty="0" err="1" smtClean="0"/>
              <a:t>aktivitas</a:t>
            </a:r>
            <a:r>
              <a:rPr lang="en-US" sz="1400" dirty="0" smtClean="0"/>
              <a:t> </a:t>
            </a:r>
            <a:r>
              <a:rPr lang="en-US" sz="1400" dirty="0" err="1" smtClean="0"/>
              <a:t>operasi</a:t>
            </a:r>
            <a:r>
              <a:rPr lang="en-US" sz="1400" dirty="0" smtClean="0"/>
              <a:t> </a:t>
            </a:r>
            <a:r>
              <a:rPr lang="en-US" sz="1400" dirty="0" err="1" smtClean="0"/>
              <a:t>sangat</a:t>
            </a:r>
            <a:r>
              <a:rPr lang="en-US" sz="1400" dirty="0" smtClean="0"/>
              <a:t> </a:t>
            </a:r>
            <a:r>
              <a:rPr lang="en-US" sz="1400" dirty="0" err="1" smtClean="0"/>
              <a:t>dibutuhkan</a:t>
            </a:r>
            <a:r>
              <a:rPr lang="en-US" sz="1400" dirty="0" smtClean="0"/>
              <a:t> </a:t>
            </a:r>
            <a:r>
              <a:rPr lang="en-US" sz="1400" dirty="0" err="1" smtClean="0"/>
              <a:t>oleh</a:t>
            </a:r>
            <a:r>
              <a:rPr lang="en-US" sz="1400" dirty="0" smtClean="0"/>
              <a:t> </a:t>
            </a:r>
            <a:r>
              <a:rPr lang="en-US" sz="1400" dirty="0" err="1" smtClean="0"/>
              <a:t>perusahaan</a:t>
            </a:r>
            <a:r>
              <a:rPr lang="en-US" sz="1400" dirty="0" smtClean="0"/>
              <a:t> </a:t>
            </a:r>
            <a:r>
              <a:rPr lang="en-US" sz="1400" dirty="0" err="1" smtClean="0"/>
              <a:t>dalam</a:t>
            </a:r>
            <a:r>
              <a:rPr lang="en-US" sz="1400" dirty="0" smtClean="0"/>
              <a:t> </a:t>
            </a:r>
            <a:r>
              <a:rPr lang="en-US" sz="1400" dirty="0" err="1" smtClean="0"/>
              <a:t>memprediksi</a:t>
            </a:r>
            <a:r>
              <a:rPr lang="en-US" sz="1400" dirty="0" smtClean="0"/>
              <a:t> </a:t>
            </a:r>
            <a:r>
              <a:rPr lang="en-US" sz="1400" dirty="0" err="1" smtClean="0"/>
              <a:t>arus</a:t>
            </a:r>
            <a:r>
              <a:rPr lang="en-US" sz="1400" dirty="0" smtClean="0"/>
              <a:t> </a:t>
            </a:r>
            <a:r>
              <a:rPr lang="en-US" sz="1400" dirty="0" err="1" smtClean="0"/>
              <a:t>kas</a:t>
            </a:r>
            <a:r>
              <a:rPr lang="en-US" sz="1400" dirty="0" smtClean="0"/>
              <a:t> </a:t>
            </a:r>
            <a:r>
              <a:rPr lang="en-US" sz="1400" dirty="0" err="1" smtClean="0"/>
              <a:t>masa</a:t>
            </a:r>
            <a:r>
              <a:rPr lang="en-US" sz="1400" dirty="0" smtClean="0"/>
              <a:t> </a:t>
            </a:r>
            <a:r>
              <a:rPr lang="en-US" sz="1400" dirty="0" err="1" smtClean="0"/>
              <a:t>datang</a:t>
            </a:r>
            <a:r>
              <a:rPr lang="en-US" sz="1400" dirty="0" smtClean="0"/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91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554648" y="483518"/>
            <a:ext cx="8153400" cy="509424"/>
          </a:xfrm>
        </p:spPr>
        <p:txBody>
          <a:bodyPr>
            <a:normAutofit fontScale="90000"/>
          </a:bodyPr>
          <a:lstStyle>
            <a:extLst/>
          </a:lstStyle>
          <a:p>
            <a:r>
              <a:rPr lang="en-US" dirty="0" err="1" smtClean="0"/>
              <a:t>Pendahuluan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50" y="1851670"/>
            <a:ext cx="2943994" cy="2299816"/>
          </a:xfrm>
        </p:spPr>
      </p:pic>
      <p:sp>
        <p:nvSpPr>
          <p:cNvPr id="5" name="TextBox 4"/>
          <p:cNvSpPr txBox="1"/>
          <p:nvPr/>
        </p:nvSpPr>
        <p:spPr>
          <a:xfrm>
            <a:off x="4860032" y="1635646"/>
            <a:ext cx="3816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terlepas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yang </a:t>
            </a:r>
            <a:r>
              <a:rPr lang="en-US" dirty="0" err="1"/>
              <a:t>dijalankan</a:t>
            </a:r>
            <a:r>
              <a:rPr lang="en-US" dirty="0"/>
              <a:t>. Dari </a:t>
            </a:r>
            <a:r>
              <a:rPr lang="en-US" dirty="0" err="1"/>
              <a:t>sekian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yang </a:t>
            </a:r>
            <a:r>
              <a:rPr lang="en-US" dirty="0" err="1"/>
              <a:t>dinamakan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(operating activities).</a:t>
            </a:r>
          </a:p>
        </p:txBody>
      </p:sp>
      <p:sp>
        <p:nvSpPr>
          <p:cNvPr id="9" name="Rectangle 8"/>
          <p:cNvSpPr/>
          <p:nvPr/>
        </p:nvSpPr>
        <p:spPr>
          <a:xfrm>
            <a:off x="4985754" y="3471559"/>
            <a:ext cx="3657600" cy="113877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82880" tIns="182880" rIns="182880" bIns="91440" rtlCol="0" anchor="ctr">
            <a:spAutoFit/>
          </a:bodyPr>
          <a:lstStyle>
            <a:extLst/>
          </a:lstStyle>
          <a:p>
            <a:r>
              <a:rPr lang="en-US" altLang="x-none" sz="1400" b="1" dirty="0" smtClean="0">
                <a:solidFill>
                  <a:schemeClr val="bg1"/>
                </a:solidFill>
              </a:rPr>
              <a:t>Important: </a:t>
            </a:r>
          </a:p>
          <a:p>
            <a:r>
              <a:rPr lang="en-US" sz="1400" dirty="0" err="1"/>
              <a:t>Aktivitas</a:t>
            </a:r>
            <a:r>
              <a:rPr lang="en-US" sz="1400" dirty="0"/>
              <a:t> </a:t>
            </a:r>
            <a:r>
              <a:rPr lang="en-US" sz="1400" dirty="0" err="1"/>
              <a:t>operasi</a:t>
            </a:r>
            <a:r>
              <a:rPr lang="en-US" sz="1400" dirty="0"/>
              <a:t> yang optimal </a:t>
            </a:r>
            <a:r>
              <a:rPr lang="en-US" sz="1400" dirty="0" err="1"/>
              <a:t>bisa</a:t>
            </a:r>
            <a:r>
              <a:rPr lang="en-US" sz="1400" dirty="0"/>
              <a:t> </a:t>
            </a:r>
            <a:r>
              <a:rPr lang="en-US" sz="1400" dirty="0" err="1"/>
              <a:t>meningkatkan</a:t>
            </a:r>
            <a:r>
              <a:rPr lang="en-US" sz="1400" dirty="0"/>
              <a:t> </a:t>
            </a:r>
            <a:r>
              <a:rPr lang="en-US" sz="1400" dirty="0" err="1"/>
              <a:t>arus</a:t>
            </a:r>
            <a:r>
              <a:rPr lang="en-US" sz="1400" dirty="0"/>
              <a:t> </a:t>
            </a:r>
            <a:r>
              <a:rPr lang="en-US" sz="1400" dirty="0" err="1"/>
              <a:t>kas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memperbaiki</a:t>
            </a:r>
            <a:r>
              <a:rPr lang="en-US" sz="1400" dirty="0"/>
              <a:t> </a:t>
            </a:r>
            <a:r>
              <a:rPr lang="en-US" sz="1400" dirty="0" err="1"/>
              <a:t>kinerja</a:t>
            </a:r>
            <a:r>
              <a:rPr lang="en-US" sz="1400" dirty="0"/>
              <a:t> </a:t>
            </a:r>
            <a:r>
              <a:rPr lang="en-US" sz="1400" dirty="0" err="1"/>
              <a:t>keuangan</a:t>
            </a:r>
            <a:r>
              <a:rPr lang="en-US" sz="1400" dirty="0"/>
              <a:t> </a:t>
            </a:r>
            <a:r>
              <a:rPr lang="en-US" sz="1400" dirty="0" err="1"/>
              <a:t>perusahaan</a:t>
            </a:r>
            <a:r>
              <a:rPr lang="en-US" sz="1400" dirty="0"/>
              <a:t>.</a:t>
            </a:r>
            <a:r>
              <a:rPr lang="en-US" sz="1400" dirty="0" smtClean="0"/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25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err="1" smtClean="0"/>
              <a:t>Definisi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029200" y="1804363"/>
            <a:ext cx="3657600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82880" tIns="182880" rIns="182880" bIns="91440" rtlCol="0" anchor="ctr">
            <a:spAutoFit/>
          </a:bodyPr>
          <a:lstStyle>
            <a:extLst/>
          </a:lstStyle>
          <a:p>
            <a:r>
              <a:rPr lang="en-US" altLang="x-none" sz="1400" b="1" dirty="0" smtClean="0">
                <a:solidFill>
                  <a:schemeClr val="bg1"/>
                </a:solidFill>
              </a:rPr>
              <a:t>Important: </a:t>
            </a:r>
          </a:p>
          <a:p>
            <a:r>
              <a:rPr lang="en-US" sz="1400" dirty="0"/>
              <a:t>operating activities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aktivitas</a:t>
            </a:r>
            <a:r>
              <a:rPr lang="en-US" sz="1400" dirty="0"/>
              <a:t> </a:t>
            </a:r>
            <a:r>
              <a:rPr lang="en-US" sz="1400" dirty="0" err="1"/>
              <a:t>operasi</a:t>
            </a:r>
            <a:r>
              <a:rPr lang="en-US" sz="1400" dirty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dirty="0" err="1"/>
              <a:t>setiap</a:t>
            </a:r>
            <a:r>
              <a:rPr lang="en-US" sz="1400" dirty="0"/>
              <a:t> </a:t>
            </a:r>
            <a:r>
              <a:rPr lang="en-US" sz="1400" dirty="0" err="1"/>
              <a:t>aktivitas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kegiatan</a:t>
            </a:r>
            <a:r>
              <a:rPr lang="en-US" sz="1400" dirty="0"/>
              <a:t> yang </a:t>
            </a:r>
            <a:r>
              <a:rPr lang="en-US" sz="1400" dirty="0" err="1"/>
              <a:t>dilakukan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meningkatkan</a:t>
            </a:r>
            <a:r>
              <a:rPr lang="en-US" sz="1400" dirty="0"/>
              <a:t> </a:t>
            </a:r>
            <a:r>
              <a:rPr lang="en-US" sz="1400" dirty="0" err="1"/>
              <a:t>pendapatan</a:t>
            </a:r>
            <a:r>
              <a:rPr lang="en-US" sz="1400" dirty="0"/>
              <a:t> </a:t>
            </a:r>
            <a:r>
              <a:rPr lang="en-US" sz="1400" dirty="0" err="1"/>
              <a:t>perusahaan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lingkup</a:t>
            </a:r>
            <a:r>
              <a:rPr lang="en-US" sz="1400" dirty="0"/>
              <a:t> </a:t>
            </a:r>
            <a:r>
              <a:rPr lang="en-US" sz="1400" dirty="0" err="1"/>
              <a:t>kegiatan</a:t>
            </a:r>
            <a:r>
              <a:rPr lang="en-US" sz="1400" dirty="0"/>
              <a:t> </a:t>
            </a:r>
            <a:r>
              <a:rPr lang="en-US" sz="1400" dirty="0" err="1"/>
              <a:t>bisnis</a:t>
            </a:r>
            <a:r>
              <a:rPr lang="en-US" sz="1400" dirty="0"/>
              <a:t> </a:t>
            </a:r>
            <a:r>
              <a:rPr lang="en-US" sz="1400" dirty="0" err="1"/>
              <a:t>utama</a:t>
            </a:r>
            <a:r>
              <a:rPr lang="en-US" sz="1400" dirty="0"/>
              <a:t> </a:t>
            </a:r>
            <a:r>
              <a:rPr lang="en-US" sz="1400" dirty="0" err="1"/>
              <a:t>perusahaan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. 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sz="quarter" idx="13"/>
          </p:nvPr>
        </p:nvSpPr>
        <p:spPr>
          <a:xfrm>
            <a:off x="609600" y="1428751"/>
            <a:ext cx="3962400" cy="3352799"/>
          </a:xfrm>
        </p:spPr>
        <p:txBody>
          <a:bodyPr>
            <a:normAutofit/>
          </a:bodyPr>
          <a:lstStyle>
            <a:extLst/>
          </a:lstStyle>
          <a:p>
            <a:pPr marL="0" indent="0">
              <a:buNone/>
            </a:pPr>
            <a:r>
              <a:rPr lang="en-US" sz="1800" dirty="0"/>
              <a:t>Operating activities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aktivitas</a:t>
            </a:r>
            <a:r>
              <a:rPr lang="en-US" sz="1800" dirty="0"/>
              <a:t> </a:t>
            </a:r>
            <a:r>
              <a:rPr lang="en-US" sz="1800" dirty="0" err="1"/>
              <a:t>operasi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aktivitas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kegiatan</a:t>
            </a:r>
            <a:r>
              <a:rPr lang="en-US" sz="1800" dirty="0"/>
              <a:t> </a:t>
            </a:r>
            <a:r>
              <a:rPr lang="en-US" sz="1800" dirty="0" err="1"/>
              <a:t>perusahaan</a:t>
            </a:r>
            <a:r>
              <a:rPr lang="en-US" sz="1800" dirty="0"/>
              <a:t> yang </a:t>
            </a:r>
            <a:r>
              <a:rPr lang="en-US" sz="1800" dirty="0" err="1"/>
              <a:t>bertujuan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meningkatkan</a:t>
            </a:r>
            <a:r>
              <a:rPr lang="en-US" sz="1800" dirty="0"/>
              <a:t> </a:t>
            </a:r>
            <a:r>
              <a:rPr lang="en-US" sz="1800" dirty="0" err="1"/>
              <a:t>pendapatan</a:t>
            </a:r>
            <a:r>
              <a:rPr lang="en-US" sz="1800" dirty="0"/>
              <a:t> </a:t>
            </a:r>
            <a:r>
              <a:rPr lang="en-US" sz="1800" dirty="0" err="1" smtClean="0"/>
              <a:t>perusahaan</a:t>
            </a:r>
            <a:r>
              <a:rPr lang="en-US" sz="1800" dirty="0" smtClean="0"/>
              <a:t>.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sv-SE" sz="1800" dirty="0"/>
              <a:t>aktivitas operasi adalah aktivitas yang menghasilkan pendapatan utama sebuah perusahaan dan aktivitas lain yang bukan merupakan aktivitas investasi dan pendanaan</a:t>
            </a:r>
            <a:r>
              <a:rPr lang="sv-SE" sz="1800" dirty="0" smtClean="0"/>
              <a:t>.</a:t>
            </a:r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07704" y="2549888"/>
            <a:ext cx="609600" cy="609600"/>
          </a:xfrm>
          <a:prstGeom prst="rect">
            <a:avLst/>
          </a:prstGeom>
        </p:spPr>
      </p:pic>
      <p:pic>
        <p:nvPicPr>
          <p:cNvPr id="4" name="penjelasan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72200" y="35798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06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4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25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/>
          </p:cNvSpPr>
          <p:nvPr>
            <p:ph sz="quarter" idx="13"/>
          </p:nvPr>
        </p:nvSpPr>
        <p:spPr>
          <a:xfrm>
            <a:off x="611560" y="1419622"/>
            <a:ext cx="7704856" cy="3240360"/>
          </a:xfrm>
        </p:spPr>
        <p:txBody>
          <a:bodyPr>
            <a:noAutofit/>
          </a:bodyPr>
          <a:lstStyle>
            <a:extLst/>
          </a:lstStyle>
          <a:p>
            <a:pPr marL="0" indent="0">
              <a:buNone/>
            </a:pPr>
            <a:r>
              <a:rPr lang="en-US" sz="2400" dirty="0"/>
              <a:t>Operating activities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aktivitas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berhubungan</a:t>
            </a:r>
            <a:r>
              <a:rPr lang="en-US" sz="2400" dirty="0"/>
              <a:t> </a:t>
            </a:r>
            <a:r>
              <a:rPr lang="en-US" sz="2400" dirty="0" err="1"/>
              <a:t>erat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laporan</a:t>
            </a:r>
            <a:r>
              <a:rPr lang="en-US" sz="2400" dirty="0"/>
              <a:t> </a:t>
            </a:r>
            <a:r>
              <a:rPr lang="en-US" sz="2400" dirty="0" err="1"/>
              <a:t>arus</a:t>
            </a:r>
            <a:r>
              <a:rPr lang="en-US" sz="2400" dirty="0"/>
              <a:t> </a:t>
            </a:r>
            <a:r>
              <a:rPr lang="en-US" sz="2400" dirty="0" err="1"/>
              <a:t>kas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mempengaruhi</a:t>
            </a:r>
            <a:r>
              <a:rPr lang="en-US" sz="2400" dirty="0"/>
              <a:t> </a:t>
            </a:r>
            <a:r>
              <a:rPr lang="en-US" sz="2400" dirty="0" err="1">
                <a:hlinkClick r:id="rId5"/>
              </a:rPr>
              <a:t>analisis</a:t>
            </a:r>
            <a:r>
              <a:rPr lang="en-US" sz="2400" dirty="0">
                <a:hlinkClick r:id="rId5"/>
              </a:rPr>
              <a:t> </a:t>
            </a:r>
            <a:r>
              <a:rPr lang="en-US" sz="2400" dirty="0" err="1">
                <a:hlinkClick r:id="rId5"/>
              </a:rPr>
              <a:t>laporan</a:t>
            </a:r>
            <a:r>
              <a:rPr lang="en-US" sz="2400" dirty="0">
                <a:hlinkClick r:id="rId5"/>
              </a:rPr>
              <a:t> </a:t>
            </a:r>
            <a:r>
              <a:rPr lang="en-US" sz="2400" dirty="0" err="1">
                <a:hlinkClick r:id="rId5"/>
              </a:rPr>
              <a:t>keuangan</a:t>
            </a:r>
            <a:r>
              <a:rPr lang="en-US" sz="2400" dirty="0"/>
              <a:t> </a:t>
            </a:r>
            <a:r>
              <a:rPr lang="en-US" sz="2400" dirty="0" err="1"/>
              <a:t>perusahaan</a:t>
            </a:r>
            <a:r>
              <a:rPr lang="en-US" sz="2400" dirty="0"/>
              <a:t>. </a:t>
            </a:r>
            <a:r>
              <a:rPr lang="en-US" sz="2400" dirty="0" err="1"/>
              <a:t>Adapun</a:t>
            </a:r>
            <a:r>
              <a:rPr lang="en-US" sz="2400" dirty="0"/>
              <a:t>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arus</a:t>
            </a:r>
            <a:r>
              <a:rPr lang="en-US" sz="2400" dirty="0"/>
              <a:t> </a:t>
            </a:r>
            <a:r>
              <a:rPr lang="en-US" sz="2400" dirty="0" err="1"/>
              <a:t>kas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aktivitas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menentukan</a:t>
            </a:r>
            <a:r>
              <a:rPr lang="en-US" sz="2400" dirty="0"/>
              <a:t> </a:t>
            </a:r>
            <a:r>
              <a:rPr lang="en-US" sz="2400" dirty="0" err="1"/>
              <a:t>apakah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menghasilkan</a:t>
            </a:r>
            <a:r>
              <a:rPr lang="en-US" sz="2400" dirty="0"/>
              <a:t> </a:t>
            </a:r>
            <a:r>
              <a:rPr lang="en-US" sz="2400" dirty="0" err="1"/>
              <a:t>arus</a:t>
            </a:r>
            <a:r>
              <a:rPr lang="en-US" sz="2400" dirty="0"/>
              <a:t> </a:t>
            </a:r>
            <a:r>
              <a:rPr lang="en-US" sz="2400" dirty="0" err="1"/>
              <a:t>kas</a:t>
            </a:r>
            <a:r>
              <a:rPr lang="en-US" sz="2400" dirty="0"/>
              <a:t> yang </a:t>
            </a:r>
            <a:r>
              <a:rPr lang="en-US" sz="2400" dirty="0" err="1"/>
              <a:t>cukup</a:t>
            </a:r>
            <a:r>
              <a:rPr lang="en-US" sz="2400" dirty="0"/>
              <a:t>. </a:t>
            </a:r>
            <a:r>
              <a:rPr lang="en-US" sz="2400" dirty="0" err="1"/>
              <a:t>Termasuk</a:t>
            </a:r>
            <a:r>
              <a:rPr lang="en-US" sz="2400" dirty="0"/>
              <a:t> di </a:t>
            </a:r>
            <a:r>
              <a:rPr lang="en-US" sz="2400" dirty="0" err="1"/>
              <a:t>dalamnya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membayar</a:t>
            </a:r>
            <a:r>
              <a:rPr lang="en-US" sz="2400" dirty="0"/>
              <a:t> </a:t>
            </a:r>
            <a:r>
              <a:rPr lang="en-US" sz="2400" dirty="0" err="1"/>
              <a:t>dividen</a:t>
            </a:r>
            <a:r>
              <a:rPr lang="en-US" sz="2400" dirty="0"/>
              <a:t>, </a:t>
            </a:r>
            <a:r>
              <a:rPr lang="en-US" sz="2400" dirty="0" err="1"/>
              <a:t>melunasi</a:t>
            </a:r>
            <a:r>
              <a:rPr lang="en-US" sz="2400" dirty="0"/>
              <a:t> </a:t>
            </a:r>
            <a:r>
              <a:rPr lang="en-US" sz="2400" dirty="0" err="1"/>
              <a:t>pinjaman</a:t>
            </a:r>
            <a:r>
              <a:rPr lang="en-US" sz="2400" dirty="0"/>
              <a:t>,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investasi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, </a:t>
            </a:r>
            <a:r>
              <a:rPr lang="en-US" sz="2400" dirty="0" err="1"/>
              <a:t>membayar</a:t>
            </a:r>
            <a:r>
              <a:rPr lang="en-US" sz="2400" dirty="0"/>
              <a:t> </a:t>
            </a:r>
            <a:r>
              <a:rPr lang="en-US" sz="2400" dirty="0" err="1">
                <a:hlinkClick r:id="rId6"/>
              </a:rPr>
              <a:t>biaya</a:t>
            </a:r>
            <a:r>
              <a:rPr lang="en-US" sz="2400" dirty="0">
                <a:hlinkClick r:id="rId6"/>
              </a:rPr>
              <a:t> </a:t>
            </a:r>
            <a:r>
              <a:rPr lang="en-US" sz="2400" dirty="0" err="1">
                <a:hlinkClick r:id="rId6"/>
              </a:rPr>
              <a:t>operasional</a:t>
            </a:r>
            <a:r>
              <a:rPr lang="en-US" sz="2400" dirty="0">
                <a:hlinkClick r:id="rId6"/>
              </a:rPr>
              <a:t> </a:t>
            </a:r>
            <a:r>
              <a:rPr lang="en-US" sz="2400" dirty="0" err="1">
                <a:hlinkClick r:id="rId6"/>
              </a:rPr>
              <a:t>perusahaan</a:t>
            </a:r>
            <a:r>
              <a:rPr lang="en-US" sz="2400" dirty="0"/>
              <a:t> </a:t>
            </a:r>
            <a:r>
              <a:rPr lang="en-US" sz="2400" dirty="0" err="1"/>
              <a:t>dan</a:t>
            </a:r>
            <a:r>
              <a:rPr lang="en-US" sz="2400" dirty="0"/>
              <a:t> lain </a:t>
            </a:r>
            <a:r>
              <a:rPr lang="en-US" sz="2400" dirty="0" err="1"/>
              <a:t>sebagainya</a:t>
            </a:r>
            <a:r>
              <a:rPr lang="en-US" sz="2400" dirty="0"/>
              <a:t>.</a:t>
            </a:r>
          </a:p>
        </p:txBody>
      </p:sp>
      <p:sp>
        <p:nvSpPr>
          <p:cNvPr id="3" name="Rectangle 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</p:spPr>
        <p:txBody>
          <a:bodyPr/>
          <a:lstStyle>
            <a:extLst/>
          </a:lstStyle>
          <a:p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72200" y="4835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95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7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b="1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539552" y="1419622"/>
            <a:ext cx="8136904" cy="2808312"/>
          </a:xfrm>
        </p:spPr>
        <p:txBody>
          <a:bodyPr>
            <a:noAutofit/>
          </a:bodyPr>
          <a:lstStyle>
            <a:extLst/>
          </a:lstStyle>
          <a:p>
            <a:pPr marL="0" indent="0">
              <a:buNone/>
            </a:pP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Menganalisis</a:t>
            </a:r>
            <a:r>
              <a:rPr lang="en-US" sz="2800" dirty="0" smtClean="0"/>
              <a:t> </a:t>
            </a:r>
            <a:r>
              <a:rPr lang="en-US" sz="2800" dirty="0" err="1"/>
              <a:t>laba</a:t>
            </a:r>
            <a:r>
              <a:rPr lang="en-US" sz="2800" dirty="0"/>
              <a:t>  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 smtClean="0"/>
              <a:t>komponen-komponennya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/>
              <a:t>menilai</a:t>
            </a:r>
            <a:r>
              <a:rPr lang="en-US" sz="2800" dirty="0"/>
              <a:t> </a:t>
            </a:r>
            <a:r>
              <a:rPr lang="en-US" sz="2800" dirty="0" err="1"/>
              <a:t>kinerja</a:t>
            </a:r>
            <a:r>
              <a:rPr lang="en-US" sz="2800" dirty="0"/>
              <a:t> </a:t>
            </a:r>
            <a:r>
              <a:rPr lang="en-US" sz="2800" dirty="0" err="1"/>
              <a:t>perusahaan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resiko</a:t>
            </a:r>
            <a:r>
              <a:rPr lang="en-US" sz="2800" dirty="0"/>
              <a:t> yang </a:t>
            </a:r>
            <a:r>
              <a:rPr lang="en-US" sz="2800" dirty="0" err="1"/>
              <a:t>dihadapi</a:t>
            </a:r>
            <a:r>
              <a:rPr lang="en-US" sz="2800" dirty="0"/>
              <a:t>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mempredisksi</a:t>
            </a:r>
            <a:r>
              <a:rPr lang="en-US" sz="2800" dirty="0"/>
              <a:t> </a:t>
            </a:r>
            <a:r>
              <a:rPr lang="en-US" sz="2800" dirty="0" err="1"/>
              <a:t>jumlah,waktu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ketidak</a:t>
            </a:r>
            <a:r>
              <a:rPr lang="en-US" sz="2800" dirty="0"/>
              <a:t> </a:t>
            </a:r>
            <a:r>
              <a:rPr lang="en-US" sz="2800" dirty="0" err="1"/>
              <a:t>pastian</a:t>
            </a:r>
            <a:r>
              <a:rPr lang="en-US" sz="2800" dirty="0"/>
              <a:t> </a:t>
            </a:r>
            <a:r>
              <a:rPr lang="en-US" sz="2800" dirty="0" err="1"/>
              <a:t>arus</a:t>
            </a:r>
            <a:r>
              <a:rPr lang="en-US" sz="2800" dirty="0"/>
              <a:t> </a:t>
            </a:r>
            <a:r>
              <a:rPr lang="en-US" sz="2800" dirty="0" err="1"/>
              <a:t>kas</a:t>
            </a:r>
            <a:r>
              <a:rPr lang="en-US" sz="2800" dirty="0"/>
              <a:t> </a:t>
            </a:r>
            <a:r>
              <a:rPr lang="en-US" sz="2800" dirty="0" err="1"/>
              <a:t>masa</a:t>
            </a:r>
            <a:r>
              <a:rPr lang="en-US" sz="2800" dirty="0"/>
              <a:t> </a:t>
            </a:r>
            <a:r>
              <a:rPr lang="en-US" sz="2800" dirty="0" err="1"/>
              <a:t>depan</a:t>
            </a:r>
            <a:r>
              <a:rPr lang="en-US" sz="2800" dirty="0"/>
              <a:t>. 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16016" y="19621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7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err="1" smtClean="0"/>
              <a:t>Konsep</a:t>
            </a:r>
            <a:r>
              <a:rPr lang="en-US" b="1" dirty="0" smtClean="0"/>
              <a:t> </a:t>
            </a:r>
            <a:r>
              <a:rPr lang="en-US" b="1" dirty="0" err="1" smtClean="0"/>
              <a:t>Laba</a:t>
            </a:r>
            <a:endParaRPr lang="en-US" b="1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 fontScale="92500" lnSpcReduction="20000"/>
          </a:bodyPr>
          <a:lstStyle>
            <a:extLst/>
          </a:lstStyle>
          <a:p>
            <a:pPr marL="0" indent="0">
              <a:buNone/>
            </a:pP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pos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ikhtisar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kegunaan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SFAC no.1</a:t>
            </a:r>
            <a:r>
              <a:rPr lang="en-US" dirty="0"/>
              <a:t> </a:t>
            </a:r>
            <a:r>
              <a:rPr lang="en-US" dirty="0" err="1"/>
              <a:t>menyebutkan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yang </a:t>
            </a:r>
            <a:r>
              <a:rPr lang="en-US" dirty="0" err="1"/>
              <a:t>disediakan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menilai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, </a:t>
            </a:r>
            <a:r>
              <a:rPr lang="en-US" dirty="0" err="1"/>
              <a:t>mengestimasi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yang </a:t>
            </a:r>
            <a:r>
              <a:rPr lang="en-US" i="1" dirty="0"/>
              <a:t>representative 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menaksir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kredit</a:t>
            </a:r>
            <a:r>
              <a:rPr lang="en-US" dirty="0"/>
              <a:t>.</a:t>
            </a: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48064" y="4835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2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sz="3200" b="1" dirty="0" err="1" smtClean="0"/>
              <a:t>Komponen-komponen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Laba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Akuntansi</a:t>
            </a:r>
            <a:endParaRPr lang="en-US" sz="3200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r>
              <a:rPr lang="en-US" dirty="0"/>
              <a:t>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pokok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kotor</a:t>
            </a:r>
            <a:r>
              <a:rPr lang="en-US" dirty="0"/>
              <a:t> ,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,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sesudah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investor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perhitungan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.</a:t>
            </a:r>
          </a:p>
        </p:txBody>
      </p:sp>
      <p:pic>
        <p:nvPicPr>
          <p:cNvPr id="5" name="j0314068.jpg"/>
          <p:cNvPicPr>
            <a:picLocks noGrp="1" noChangeAspect="1"/>
          </p:cNvPicPr>
          <p:nvPr>
            <p:ph sz="quarter" idx="14"/>
          </p:nvPr>
        </p:nvPicPr>
        <p:blipFill>
          <a:blip r:embed="rId5"/>
          <a:stretch>
            <a:fillRect/>
          </a:stretch>
        </p:blipFill>
        <p:spPr>
          <a:xfrm>
            <a:off x="7596336" y="195486"/>
            <a:ext cx="1440161" cy="1440381"/>
          </a:xfr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5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sz="3200" b="1" dirty="0" err="1" smtClean="0"/>
              <a:t>Kegunaan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Laba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Akuntansi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dalam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analisis</a:t>
            </a:r>
            <a:endParaRPr lang="en-US" sz="3200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 fontScale="55000" lnSpcReduction="20000"/>
          </a:bodyPr>
          <a:lstStyle>
            <a:extLst/>
          </a:lstStyle>
          <a:p>
            <a:pPr marL="0" indent="0" fontAlgn="base">
              <a:buNone/>
            </a:pP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interpretasinya</a:t>
            </a:r>
            <a:r>
              <a:rPr lang="en-US" dirty="0"/>
              <a:t> </a:t>
            </a:r>
            <a:r>
              <a:rPr lang="en-US" dirty="0" err="1"/>
              <a:t>diharapkan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lain </a:t>
            </a:r>
            <a:r>
              <a:rPr lang="en-US" dirty="0" err="1"/>
              <a:t>sebagai</a:t>
            </a:r>
            <a:r>
              <a:rPr lang="en-US" dirty="0"/>
              <a:t>:</a:t>
            </a:r>
          </a:p>
          <a:p>
            <a:pPr fontAlgn="base"/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dana</a:t>
            </a:r>
            <a:r>
              <a:rPr lang="en-US" dirty="0"/>
              <a:t> yang </a:t>
            </a:r>
            <a:r>
              <a:rPr lang="en-US" dirty="0" err="1"/>
              <a:t>tertanam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yang </a:t>
            </a:r>
            <a:r>
              <a:rPr lang="en-US" dirty="0" err="1"/>
              <a:t>diwujudkan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kembalian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(rate of </a:t>
            </a:r>
            <a:r>
              <a:rPr lang="en-US" dirty="0" err="1"/>
              <a:t>retun</a:t>
            </a:r>
            <a:r>
              <a:rPr lang="en-US" dirty="0"/>
              <a:t> on </a:t>
            </a:r>
            <a:r>
              <a:rPr lang="en-US" dirty="0" err="1"/>
              <a:t>inuested</a:t>
            </a:r>
            <a:r>
              <a:rPr lang="en-US" dirty="0"/>
              <a:t> capital).</a:t>
            </a:r>
          </a:p>
          <a:p>
            <a:pPr fontAlgn="base"/>
            <a:r>
              <a:rPr lang="en-US" dirty="0" err="1"/>
              <a:t>Pengukur</a:t>
            </a:r>
            <a:r>
              <a:rPr lang="en-US" dirty="0"/>
              <a:t> </a:t>
            </a:r>
            <a:r>
              <a:rPr lang="en-US" dirty="0" err="1"/>
              <a:t>prestasi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manajemcn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pengenaan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alokasi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penilaian</a:t>
            </a:r>
            <a:r>
              <a:rPr lang="en-US" dirty="0"/>
              <a:t> </a:t>
            </a:r>
            <a:r>
              <a:rPr lang="en-US" dirty="0" err="1"/>
              <a:t>kelayakan</a:t>
            </a:r>
            <a:r>
              <a:rPr lang="en-US" dirty="0"/>
              <a:t> </a:t>
            </a:r>
            <a:r>
              <a:rPr lang="en-US" dirty="0" err="1"/>
              <a:t>tarif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public.</a:t>
            </a:r>
          </a:p>
          <a:p>
            <a:pPr fontAlgn="base"/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debitor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kontrak</a:t>
            </a:r>
            <a:r>
              <a:rPr lang="en-US" dirty="0"/>
              <a:t> </a:t>
            </a:r>
            <a:r>
              <a:rPr lang="en-US" dirty="0" err="1"/>
              <a:t>utang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kompensasi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pembagian</a:t>
            </a:r>
            <a:r>
              <a:rPr lang="en-US" dirty="0"/>
              <a:t> bonus.</a:t>
            </a:r>
          </a:p>
          <a:p>
            <a:pPr fontAlgn="base"/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motivasi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 </a:t>
            </a:r>
            <a:r>
              <a:rPr lang="en-US" dirty="0" err="1"/>
              <a:t>dan</a:t>
            </a:r>
            <a:endParaRPr lang="en-US" dirty="0"/>
          </a:p>
          <a:p>
            <a:pPr fontAlgn="base"/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dividen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8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sz="3200" dirty="0" err="1" smtClean="0"/>
              <a:t>Analisis</a:t>
            </a:r>
            <a:r>
              <a:rPr lang="en-US" sz="3200" dirty="0" smtClean="0"/>
              <a:t> </a:t>
            </a:r>
            <a:r>
              <a:rPr lang="en-US" sz="3200" dirty="0" err="1" smtClean="0"/>
              <a:t>Aktivitas</a:t>
            </a:r>
            <a:r>
              <a:rPr lang="en-US" sz="3200" dirty="0" smtClean="0"/>
              <a:t> </a:t>
            </a:r>
            <a:r>
              <a:rPr lang="en-US" sz="3200" dirty="0" err="1" smtClean="0"/>
              <a:t>OPerasi</a:t>
            </a:r>
            <a:endParaRPr lang="en-US" sz="3200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 marL="0" indent="0">
              <a:buNone/>
            </a:pP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-  </a:t>
            </a:r>
            <a:r>
              <a:rPr lang="en-US" sz="2400" dirty="0" err="1" smtClean="0"/>
              <a:t>penerimaan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</a:t>
            </a:r>
            <a:r>
              <a:rPr lang="en-US" sz="2400" dirty="0" err="1" smtClean="0"/>
              <a:t>baik</a:t>
            </a:r>
            <a:r>
              <a:rPr lang="en-US" sz="2400" dirty="0" smtClean="0"/>
              <a:t> </a:t>
            </a:r>
            <a:r>
              <a:rPr lang="en-US" sz="2400" dirty="0" err="1" smtClean="0"/>
              <a:t>jasa</a:t>
            </a:r>
            <a:r>
              <a:rPr lang="en-US" sz="2400" dirty="0" smtClean="0"/>
              <a:t> </a:t>
            </a:r>
            <a:r>
              <a:rPr lang="en-US" sz="2400" dirty="0" err="1" smtClean="0"/>
              <a:t>maupun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endParaRPr lang="en-US" sz="2400" dirty="0" smtClean="0"/>
          </a:p>
          <a:p>
            <a:pPr>
              <a:buFontTx/>
              <a:buChar char="-"/>
            </a:pPr>
            <a:r>
              <a:rPr lang="en-US" sz="2400" dirty="0" err="1" smtClean="0"/>
              <a:t>Pendapatan</a:t>
            </a:r>
            <a:r>
              <a:rPr lang="en-US" sz="2400" dirty="0" smtClean="0"/>
              <a:t> </a:t>
            </a:r>
            <a:r>
              <a:rPr lang="en-US" sz="2400" dirty="0" err="1" smtClean="0"/>
              <a:t>bunga</a:t>
            </a:r>
            <a:endParaRPr lang="en-US" sz="2400" dirty="0" smtClean="0"/>
          </a:p>
          <a:p>
            <a:pPr>
              <a:buFontTx/>
              <a:buChar char="-"/>
            </a:pPr>
            <a:r>
              <a:rPr lang="en-US" sz="2400" dirty="0" err="1" smtClean="0"/>
              <a:t>Pendapatan</a:t>
            </a:r>
            <a:r>
              <a:rPr lang="en-US" sz="2400" dirty="0" smtClean="0"/>
              <a:t> </a:t>
            </a:r>
            <a:r>
              <a:rPr lang="en-US" sz="2400" dirty="0" err="1" smtClean="0"/>
              <a:t>dividen</a:t>
            </a:r>
            <a:endParaRPr lang="en-US" sz="2400" dirty="0" smtClean="0"/>
          </a:p>
          <a:p>
            <a:pPr>
              <a:buFontTx/>
              <a:buChar char="-"/>
            </a:pPr>
            <a:r>
              <a:rPr lang="en-US" sz="2400" dirty="0" err="1" smtClean="0"/>
              <a:t>Pendapatan</a:t>
            </a:r>
            <a:r>
              <a:rPr lang="en-US" sz="2400" dirty="0" smtClean="0"/>
              <a:t> </a:t>
            </a:r>
            <a:r>
              <a:rPr lang="en-US" sz="2400" dirty="0" err="1" smtClean="0"/>
              <a:t>sewa</a:t>
            </a:r>
            <a:endParaRPr lang="en-US" sz="2400" dirty="0" smtClean="0"/>
          </a:p>
          <a:p>
            <a:pPr>
              <a:buFontTx/>
              <a:buChar char="-"/>
            </a:pPr>
            <a:endParaRPr lang="en-US" sz="2400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30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0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 Presentation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WidescreenPresentation</Template>
  <TotalTime>0</TotalTime>
  <Words>386</Words>
  <Application>Microsoft Office PowerPoint</Application>
  <PresentationFormat>On-screen Show (16:9)</PresentationFormat>
  <Paragraphs>61</Paragraphs>
  <Slides>11</Slides>
  <Notes>11</Notes>
  <HiddenSlides>0</HiddenSlides>
  <MMClips>11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Tw Cen MT</vt:lpstr>
      <vt:lpstr>Wingdings</vt:lpstr>
      <vt:lpstr>Wingdings 2</vt:lpstr>
      <vt:lpstr>Widescreen Presentation</vt:lpstr>
      <vt:lpstr>ANALISIS AKTIVITAS  OPERASI</vt:lpstr>
      <vt:lpstr>Pendahuluan</vt:lpstr>
      <vt:lpstr>Definisi</vt:lpstr>
      <vt:lpstr>Peran Aktivitas Operasi</vt:lpstr>
      <vt:lpstr>Peran Aktivitas Operasi</vt:lpstr>
      <vt:lpstr>Konsep Laba</vt:lpstr>
      <vt:lpstr>Komponen-komponen Laba Akuntansi</vt:lpstr>
      <vt:lpstr>Kegunaan Laba Akuntansi dalam analisis</vt:lpstr>
      <vt:lpstr>Analisis Aktivitas OPerasi</vt:lpstr>
      <vt:lpstr>Analisis Aktivitas OPerasi</vt:lpstr>
      <vt:lpstr>Kesimpulan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2021-06-05T11:54:12Z</dcterms:created>
  <dcterms:modified xsi:type="dcterms:W3CDTF">2021-07-06T06:35:24Z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