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377" r:id="rId5"/>
    <p:sldId id="379" r:id="rId6"/>
    <p:sldId id="329" r:id="rId7"/>
    <p:sldId id="361" r:id="rId8"/>
    <p:sldId id="362" r:id="rId9"/>
    <p:sldId id="283" r:id="rId10"/>
    <p:sldId id="382" r:id="rId11"/>
    <p:sldId id="381" r:id="rId12"/>
    <p:sldId id="331" r:id="rId13"/>
    <p:sldId id="341" r:id="rId14"/>
    <p:sldId id="352" r:id="rId15"/>
    <p:sldId id="354" r:id="rId16"/>
    <p:sldId id="356" r:id="rId17"/>
    <p:sldId id="363" r:id="rId18"/>
    <p:sldId id="380" r:id="rId19"/>
    <p:sldId id="378" r:id="rId20"/>
  </p:sldIdLst>
  <p:sldSz cx="12192000" cy="6858000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IDE STARTERS" id="{ACC24B29-0CC7-491A-A98A-CF7CBDBE501E}">
          <p14:sldIdLst>
            <p14:sldId id="377"/>
            <p14:sldId id="379"/>
            <p14:sldId id="329"/>
            <p14:sldId id="361"/>
            <p14:sldId id="362"/>
            <p14:sldId id="283"/>
            <p14:sldId id="382"/>
            <p14:sldId id="381"/>
            <p14:sldId id="331"/>
            <p14:sldId id="341"/>
            <p14:sldId id="352"/>
            <p14:sldId id="354"/>
            <p14:sldId id="356"/>
            <p14:sldId id="363"/>
            <p14:sldId id="380"/>
          </p14:sldIdLst>
        </p14:section>
        <p14:section name="THANK YOU" id="{6CD91DAB-8EC3-4802-89E9-0F1C7022FB28}">
          <p14:sldIdLst>
            <p14:sldId id="3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DC5924"/>
    <a:srgbClr val="B7472A"/>
    <a:srgbClr val="000000"/>
    <a:srgbClr val="FFFFFF"/>
    <a:srgbClr val="75D1FF"/>
    <a:srgbClr val="11161C"/>
    <a:srgbClr val="7F7F7F"/>
    <a:srgbClr val="F2F2F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43" autoAdjust="0"/>
  </p:normalViewPr>
  <p:slideViewPr>
    <p:cSldViewPr snapToGrid="0">
      <p:cViewPr varScale="1">
        <p:scale>
          <a:sx n="65" d="100"/>
          <a:sy n="65" d="100"/>
        </p:scale>
        <p:origin x="858" y="78"/>
      </p:cViewPr>
      <p:guideLst/>
    </p:cSldViewPr>
  </p:slideViewPr>
  <p:outlineViewPr>
    <p:cViewPr>
      <p:scale>
        <a:sx n="33" d="100"/>
        <a:sy n="33" d="100"/>
      </p:scale>
      <p:origin x="0" y="-11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8" d="100"/>
        <a:sy n="108" d="100"/>
      </p:scale>
      <p:origin x="0" y="-3162"/>
    </p:cViewPr>
  </p:sorterViewPr>
  <p:notesViewPr>
    <p:cSldViewPr snapToGrid="0">
      <p:cViewPr>
        <p:scale>
          <a:sx n="66" d="100"/>
          <a:sy n="66" d="100"/>
        </p:scale>
        <p:origin x="2539" y="2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CCA049B-3A46-4BDA-A8F5-2925B00FE570}" type="datetimeFigureOut">
              <a:rPr lang="en-US" smtClean="0"/>
              <a:t>7/17/2020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BAA5490-FD59-4087-AC7E-016E8A4124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092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4C46CEC-428A-4DD0-A7C7-21AF8DE33E93}" type="datetimeFigureOut">
              <a:rPr lang="en-US" smtClean="0"/>
              <a:t>7/17/2020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848" y="3418066"/>
            <a:ext cx="7510780" cy="2796600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CBCEA92-F142-4D57-B507-37BDAF447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2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825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dirty="0"/>
              <a:t>Tip:</a:t>
            </a:r>
          </a:p>
          <a:p>
            <a:pPr algn="l"/>
            <a:r>
              <a:rPr lang="en-US" dirty="0"/>
              <a:t>When using complex image as full-bleed background add a transparency (70%-90%) fill layer to give contrast to text.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05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099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2014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C127-CB05-47B6-8D1E-7BC74A68F508}" type="datetime8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7/17/2020 7:11 AM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97713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18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Combine a</a:t>
            </a:r>
            <a:r>
              <a:rPr lang="en-US" baseline="0" dirty="0"/>
              <a:t>n image and multiple key statements with a strong grid.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05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289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95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67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7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47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003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216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560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099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2014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C127-CB05-47B6-8D1E-7BC74A68F508}" type="datetime8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7/17/2020 7:11 AM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40269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8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hyperlink" Target="http://www.nealanalytics.com/neal-creative/templates/" TargetMode="Externa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alanalytics.com/neal-creative/templates/" TargetMode="Externa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nealanalytics.com/neal-creative/templates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0_TITLE OR TRANSI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939" y="2240230"/>
            <a:ext cx="9107555" cy="2308324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301043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431800"/>
            <a:ext cx="5371038" cy="1830245"/>
          </a:xfrm>
        </p:spPr>
        <p:txBody>
          <a:bodyPr wrap="square" lIns="146304" rIns="146304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3687" y="3436331"/>
            <a:ext cx="2286000" cy="1802032"/>
          </a:xfrm>
        </p:spPr>
        <p:txBody>
          <a:bodyPr lIns="182880" tIns="146304" rIns="182880"/>
          <a:lstStyle>
            <a:lvl1pPr marL="0" indent="0" algn="l">
              <a:buNone/>
              <a:defRPr sz="1600" b="1">
                <a:latin typeface="+mn-lt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>
                <a:latin typeface="+mn-lt"/>
              </a:defRPr>
            </a:lvl3pPr>
            <a:lvl4pPr marL="0" indent="0" algn="l">
              <a:buNone/>
              <a:defRPr sz="1100">
                <a:latin typeface="+mn-lt"/>
              </a:defRPr>
            </a:lvl4pPr>
            <a:lvl5pPr marL="0" indent="0" algn="l">
              <a:buNone/>
              <a:defRPr sz="11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926336"/>
          </a:xfrm>
          <a:prstGeom prst="rect">
            <a:avLst/>
          </a:prstGeom>
        </p:spPr>
        <p:txBody>
          <a:bodyPr lIns="146304" tIns="420624" rIns="146304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66101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02834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sz="14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39567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9763006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8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98127"/>
            <a:ext cx="3714704" cy="2524794"/>
          </a:xfrm>
        </p:spPr>
        <p:txBody>
          <a:bodyPr lIns="91440" rIns="91440"/>
          <a:lstStyle>
            <a:lvl1pPr algn="ctr">
              <a:spcAft>
                <a:spcPts val="3000"/>
              </a:spcAft>
              <a:defRPr sz="24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168631" y="2598127"/>
            <a:ext cx="3840480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8158238" y="2598127"/>
            <a:ext cx="3773077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Freeform: Shape 10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322" y="339408"/>
            <a:ext cx="2375877" cy="535531"/>
          </a:xfrm>
        </p:spPr>
        <p:txBody>
          <a:bodyPr/>
          <a:lstStyle>
            <a:lvl1pPr algn="ctr">
              <a:defRPr lang="en-US" sz="3200" b="0" i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879003" y="419100"/>
            <a:ext cx="9084398" cy="13700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86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58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2483635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898612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7313589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9728566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297258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712235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7542189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9957166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5127212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70361"/>
            <a:ext cx="12192000" cy="535531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68658" y="2577396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9" hasCustomPrompt="1"/>
          </p:nvPr>
        </p:nvSpPr>
        <p:spPr>
          <a:xfrm>
            <a:off x="2483635" y="2577396"/>
            <a:ext cx="2377440" cy="840230"/>
          </a:xfrm>
        </p:spPr>
        <p:txBody>
          <a:bodyPr lIns="146304" rIns="146304"/>
          <a:lstStyle>
            <a:lvl1pPr algn="ctr">
              <a:defRPr lang="en-US" sz="5400" b="1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#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 hasCustomPrompt="1"/>
          </p:nvPr>
        </p:nvSpPr>
        <p:spPr>
          <a:xfrm>
            <a:off x="4898612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1" hasCustomPrompt="1"/>
          </p:nvPr>
        </p:nvSpPr>
        <p:spPr>
          <a:xfrm>
            <a:off x="7313589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22" hasCustomPrompt="1"/>
          </p:nvPr>
        </p:nvSpPr>
        <p:spPr>
          <a:xfrm>
            <a:off x="9728566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4911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 dirty="0"/>
              <a:t>Click icon to add pictures or go online at…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8050"/>
            <a:ext cx="6129304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93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37561" y="6484937"/>
            <a:ext cx="3877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5AE1514C-5E56-4738-A1FF-4B1CFD2A3E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096000" cy="2594043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48957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2" name="Slide Number Placeholder 7"/>
          <p:cNvSpPr txBox="1">
            <a:spLocks/>
          </p:cNvSpPr>
          <p:nvPr userDrawn="1"/>
        </p:nvSpPr>
        <p:spPr>
          <a:xfrm>
            <a:off x="10343911" y="6498718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97E989-D798-4C62-8E93-3D2D613C2488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57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129304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12930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33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4443" y="3425619"/>
            <a:ext cx="6097555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094443" y="1554163"/>
            <a:ext cx="6097556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20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0" y="0"/>
            <a:ext cx="6094444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80534" y="3429000"/>
            <a:ext cx="6011466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180534" y="1554163"/>
            <a:ext cx="5791200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2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0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38266" y="3457545"/>
            <a:ext cx="6053733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138267" y="1554164"/>
            <a:ext cx="587573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dirty="0"/>
              <a:t>50/50 photo layout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84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2356398"/>
            <a:ext cx="6096000" cy="2145203"/>
          </a:xfrm>
        </p:spPr>
        <p:txBody>
          <a:bodyPr anchor="ctr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defRPr sz="2800"/>
            </a:lvl2pPr>
            <a:lvl3pPr algn="ctr">
              <a:spcBef>
                <a:spcPts val="0"/>
              </a:spcBef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spcBef>
                <a:spcPts val="0"/>
              </a:spcBef>
              <a:spcAft>
                <a:spcPts val="600"/>
              </a:spcAft>
              <a:defRPr sz="2000" b="1"/>
            </a:lvl4pPr>
            <a:lvl5pPr algn="ctr"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05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/>
          <p:cNvSpPr/>
          <p:nvPr userDrawn="1"/>
        </p:nvSpPr>
        <p:spPr>
          <a:xfrm>
            <a:off x="3803737" y="-65233"/>
            <a:ext cx="4584526" cy="2297766"/>
          </a:xfrm>
          <a:custGeom>
            <a:avLst/>
            <a:gdLst>
              <a:gd name="connsiteX0" fmla="*/ 278 w 4584526"/>
              <a:gd name="connsiteY0" fmla="*/ 0 h 2297766"/>
              <a:gd name="connsiteX1" fmla="*/ 4584248 w 4584526"/>
              <a:gd name="connsiteY1" fmla="*/ 0 h 2297766"/>
              <a:gd name="connsiteX2" fmla="*/ 4584526 w 4584526"/>
              <a:gd name="connsiteY2" fmla="*/ 5503 h 2297766"/>
              <a:gd name="connsiteX3" fmla="*/ 2292263 w 4584526"/>
              <a:gd name="connsiteY3" fmla="*/ 2297766 h 2297766"/>
              <a:gd name="connsiteX4" fmla="*/ 0 w 4584526"/>
              <a:gd name="connsiteY4" fmla="*/ 5503 h 229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4526" h="2297766">
                <a:moveTo>
                  <a:pt x="278" y="0"/>
                </a:moveTo>
                <a:lnTo>
                  <a:pt x="4584248" y="0"/>
                </a:lnTo>
                <a:lnTo>
                  <a:pt x="4584526" y="5503"/>
                </a:lnTo>
                <a:cubicBezTo>
                  <a:pt x="4584526" y="1271485"/>
                  <a:pt x="3558245" y="2297766"/>
                  <a:pt x="2292263" y="2297766"/>
                </a:cubicBezTo>
                <a:cubicBezTo>
                  <a:pt x="1026281" y="2297766"/>
                  <a:pt x="0" y="1271485"/>
                  <a:pt x="0" y="5503"/>
                </a:cubicBezTo>
                <a:close/>
              </a:path>
            </a:pathLst>
          </a:cu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Footer Placeholder 4"/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302995" y="3383280"/>
            <a:ext cx="11660405" cy="625641"/>
          </a:xfrm>
          <a:prstGeom prst="rect">
            <a:avLst/>
          </a:prstGeom>
        </p:spPr>
        <p:txBody>
          <a:bodyPr vert="horz" lIns="457200" tIns="45720" rIns="45720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i="0" kern="1200" spc="40" baseline="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CLICK TO EDIT MASTER TITLE STYLE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23323" y="186061"/>
            <a:ext cx="4376615" cy="627351"/>
          </a:xfrm>
        </p:spPr>
        <p:txBody>
          <a:bodyPr/>
          <a:lstStyle>
            <a:lvl1pPr algn="ctr">
              <a:defRPr sz="20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Section Title Here</a:t>
            </a:r>
          </a:p>
          <a:p>
            <a:pPr lvl="1"/>
            <a:r>
              <a:rPr lang="en-US" dirty="0"/>
              <a:t>1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4206240"/>
            <a:ext cx="11658600" cy="424732"/>
          </a:xfrm>
        </p:spPr>
        <p:txBody>
          <a:bodyPr lIns="457200" rIns="4572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lang="en-US" sz="2400" b="0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Add a short summary sentence here about title/statement above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737094" y="1007413"/>
            <a:ext cx="792205" cy="1200329"/>
          </a:xfrm>
        </p:spPr>
        <p:txBody>
          <a:bodyPr wrap="none" anchor="ctr"/>
          <a:lstStyle>
            <a:lvl1pPr algn="ctr">
              <a:defRPr kumimoji="0" lang="en-US" sz="8000" b="1" i="0" u="none" strike="noStrike" kern="1200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641874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0413" cy="6858000"/>
          </a:xfrm>
          <a:blipFill>
            <a:blip r:embed="rId2"/>
            <a:stretch>
              <a:fillRect/>
            </a:stretch>
          </a:blipFill>
        </p:spPr>
        <p:txBody>
          <a:bodyPr anchor="ctr" anchorCtr="0">
            <a:noAutofit/>
          </a:bodyPr>
          <a:lstStyle>
            <a:lvl1pPr algn="r">
              <a:defRPr baseline="0"/>
            </a:lvl1pPr>
          </a:lstStyle>
          <a:p>
            <a:r>
              <a:rPr lang="en-US" dirty="0"/>
              <a:t>Full Bleed Picture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04800" y="3429000"/>
            <a:ext cx="5960269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1554164"/>
            <a:ext cx="587573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dirty="0"/>
              <a:t>Headline</a:t>
            </a:r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140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1830245"/>
          </a:xfrm>
        </p:spPr>
        <p:txBody>
          <a:bodyPr wrap="square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anchor="ctr" anchorCtr="0">
            <a:noAutofit/>
          </a:bodyPr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98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 lIns="91440">
            <a:noAutofit/>
          </a:bodyPr>
          <a:lstStyle>
            <a:lvl1pPr algn="ctr">
              <a:defRPr/>
            </a:lvl1pPr>
          </a:lstStyle>
          <a:p>
            <a:r>
              <a:rPr lang="en-US" baseline="0" smtClean="0"/>
              <a:t>Click icon to add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6652" y="2567613"/>
            <a:ext cx="8804365" cy="1403495"/>
          </a:xfrm>
          <a:prstGeom prst="rect">
            <a:avLst/>
          </a:prstGeom>
        </p:spPr>
        <p:txBody>
          <a:bodyPr/>
          <a:lstStyle>
            <a:lvl1pPr algn="l">
              <a:defRPr lang="en-US" sz="8800" b="1" i="0" kern="1200" spc="1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581150" y="3971108"/>
            <a:ext cx="9461500" cy="757130"/>
          </a:xfrm>
        </p:spPr>
        <p:txBody>
          <a:bodyPr/>
          <a:lstStyle>
            <a:lvl1pPr algn="l">
              <a:defRPr lang="en-US" sz="4800" b="1" i="0" kern="1200" spc="300" dirty="0" smtClean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4073567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066954" cy="6858000"/>
          </a:xfrm>
        </p:spPr>
        <p:txBody>
          <a:bodyPr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395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48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4BDA58-9C93-4222-A4EC-4BEB46CE06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"/>
            <a:ext cx="12192000" cy="68516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FC5E276D-531E-45A9-B450-EFEC62CDC8DF}"/>
              </a:ext>
            </a:extLst>
          </p:cNvPr>
          <p:cNvSpPr txBox="1"/>
          <p:nvPr userDrawn="1"/>
        </p:nvSpPr>
        <p:spPr>
          <a:xfrm>
            <a:off x="4961284" y="93791"/>
            <a:ext cx="2269433" cy="31651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Neal Creative  | click &amp; 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Learn more</a:t>
            </a:r>
          </a:p>
        </p:txBody>
      </p:sp>
      <p:sp>
        <p:nvSpPr>
          <p:cNvPr id="7" name="TextBox 6">
            <a:hlinkClick r:id="rId4"/>
          </p:cNvPr>
          <p:cNvSpPr txBox="1"/>
          <p:nvPr userDrawn="1"/>
        </p:nvSpPr>
        <p:spPr>
          <a:xfrm>
            <a:off x="0" y="6548363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tx1"/>
                </a:solidFill>
              </a:rPr>
              <a:t>Neal Creative </a:t>
            </a:r>
            <a:r>
              <a:rPr lang="en-US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dirty="0">
                <a:solidFill>
                  <a:schemeClr val="tx1"/>
                </a:solidFill>
              </a:rPr>
              <a:t> </a:t>
            </a:r>
            <a:endParaRPr lang="en-US" sz="1000" b="1" dirty="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273A61-5610-4355-89F3-7C90515BFCC9}"/>
              </a:ext>
            </a:extLst>
          </p:cNvPr>
          <p:cNvGrpSpPr/>
          <p:nvPr userDrawn="1"/>
        </p:nvGrpSpPr>
        <p:grpSpPr>
          <a:xfrm>
            <a:off x="5976075" y="3634505"/>
            <a:ext cx="1700633" cy="1798732"/>
            <a:chOff x="5976075" y="3634505"/>
            <a:chExt cx="1700633" cy="179873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A49345F-7A53-4131-8BB4-087032A6CC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61135" y="4142336"/>
              <a:ext cx="860601" cy="129090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96D35F-1F19-4447-829C-790DF2B8D2DD}"/>
                </a:ext>
              </a:extLst>
            </p:cNvPr>
            <p:cNvSpPr txBox="1"/>
            <p:nvPr/>
          </p:nvSpPr>
          <p:spPr>
            <a:xfrm>
              <a:off x="5976075" y="3634505"/>
              <a:ext cx="170063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TIP </a:t>
              </a: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│ Use the built-in c</a:t>
              </a: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olor palette with green and yellow for callouts and accents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3556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R TRANSI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939" y="2240230"/>
            <a:ext cx="9107555" cy="2308324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E516C148-33F4-423B-AB9D-096AA82E12F1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noProof="0" dirty="0">
                <a:solidFill>
                  <a:schemeClr val="bg2">
                    <a:lumMod val="50000"/>
                  </a:schemeClr>
                </a:solidFill>
              </a:rPr>
              <a:t>Neal Creative </a:t>
            </a:r>
            <a:r>
              <a:rPr lang="en-US" sz="900" kern="1200" noProof="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noProof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1000" b="1" noProof="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20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1830245"/>
          </a:xfrm>
        </p:spPr>
        <p:txBody>
          <a:bodyPr wrap="square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anchor="ctr" anchorCtr="0">
            <a:noAutofit/>
          </a:bodyPr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Box 11">
            <a:hlinkClick r:id="rId3"/>
            <a:extLst>
              <a:ext uri="{FF2B5EF4-FFF2-40B4-BE49-F238E27FC236}">
                <a16:creationId xmlns:a16="http://schemas.microsoft.com/office/drawing/2014/main" id="{B2DA80A1-9E22-4BFF-8562-466123B36943}"/>
              </a:ext>
            </a:extLst>
          </p:cNvPr>
          <p:cNvSpPr txBox="1"/>
          <p:nvPr userDrawn="1"/>
        </p:nvSpPr>
        <p:spPr>
          <a:xfrm>
            <a:off x="9089198" y="6298102"/>
            <a:ext cx="2466220" cy="367873"/>
          </a:xfrm>
          <a:prstGeom prst="roundRect">
            <a:avLst>
              <a:gd name="adj" fmla="val 50000"/>
            </a:avLst>
          </a:prstGeom>
          <a:solidFill>
            <a:srgbClr val="004568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Neal Creative  | click &amp;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Learn more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419099"/>
            <a:ext cx="8917577" cy="6259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>
            <a:hlinkClick r:id="rId4"/>
            <a:extLst>
              <a:ext uri="{FF2B5EF4-FFF2-40B4-BE49-F238E27FC236}">
                <a16:creationId xmlns:a16="http://schemas.microsoft.com/office/drawing/2014/main" id="{1AF511EA-044E-4300-B921-D56138FE402E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Neal Creative </a:t>
            </a:r>
            <a:r>
              <a:rPr lang="en-US" sz="900" kern="120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10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4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NUT BASE SECTION DIVI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2861702" y="157952"/>
            <a:ext cx="6483179" cy="6483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8777" y="2935629"/>
            <a:ext cx="5208335" cy="927824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95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dots"/>
          <p:cNvSpPr>
            <a:spLocks noChangeAspect="1"/>
          </p:cNvSpPr>
          <p:nvPr userDrawn="1"/>
        </p:nvSpPr>
        <p:spPr>
          <a:xfrm>
            <a:off x="3448777" y="745024"/>
            <a:ext cx="5309024" cy="5309025"/>
          </a:xfrm>
          <a:prstGeom prst="ellipse">
            <a:avLst/>
          </a:prstGeom>
          <a:noFill/>
          <a:ln w="184150" cap="rnd" cmpd="sng" algn="ctr">
            <a:solidFill>
              <a:schemeClr val="accent4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376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 dark option FLUSH LEF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 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26628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dark option CENTERED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algn="ctr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algn="ctr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03163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dark option FLUSH LEF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 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 b="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07573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light option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5648960" y="419100"/>
            <a:ext cx="8940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accent4"/>
                </a:solidFill>
                <a:latin typeface="Arial Black" panose="020B0A04020102020204" pitchFamily="34" charset="0"/>
              </a:rPr>
              <a:t>“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408362" y="5335071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tx2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algn="ctr">
              <a:spcBef>
                <a:spcPts val="0"/>
              </a:spcBef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spcBef>
                <a:spcPts val="0"/>
              </a:spcBef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BOLD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2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rk Callout with small Non-bullet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597273"/>
            <a:ext cx="4868985" cy="1643527"/>
          </a:xfrm>
        </p:spPr>
        <p:txBody>
          <a:bodyPr wrap="square" lIns="91440" rIns="9144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357295"/>
          </a:xfrm>
          <a:prstGeom prst="rect">
            <a:avLst/>
          </a:prstGeom>
        </p:spPr>
        <p:txBody>
          <a:bodyPr lIns="146304" tIns="420624" rIns="146304" anchor="t" anchorCtr="0"/>
          <a:lstStyle>
            <a:lvl1pPr algn="ctr"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0" y="2599498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6000" y="4779896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0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472751"/>
            <a:ext cx="4566001" cy="1643527"/>
          </a:xfrm>
        </p:spPr>
        <p:txBody>
          <a:bodyPr wrap="square" lIns="91440" rIns="9144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50600" y="6484937"/>
            <a:ext cx="42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AE1514C-5E56-4738-A1FF-4B1CFD2A3E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926336"/>
          </a:xfrm>
          <a:prstGeom prst="rect">
            <a:avLst/>
          </a:prstGeom>
        </p:spPr>
        <p:txBody>
          <a:bodyPr lIns="146304" tIns="420624" rIns="146304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0" y="2697329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6000" y="4975558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6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03178 0.00047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>
        <p:tmplLst>
          <p:tmpl lvl="1">
            <p:tnLst>
              <p:par>
                <p:cTn presetID="63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4.375E-6 -4.07407E-6 L 0.03178 0.00047 " pathEditMode="relative" rAng="0" ptsTypes="AA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1589" y="23"/>
                    </p:animMotion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75347"/>
            <a:ext cx="11658600" cy="187076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04800" y="419100"/>
            <a:ext cx="11658600" cy="5909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51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12" r:id="rId2"/>
    <p:sldLayoutId id="2147483672" r:id="rId3"/>
    <p:sldLayoutId id="2147483749" r:id="rId4"/>
    <p:sldLayoutId id="2147483750" r:id="rId5"/>
    <p:sldLayoutId id="2147483752" r:id="rId6"/>
    <p:sldLayoutId id="2147483674" r:id="rId7"/>
    <p:sldLayoutId id="2147483720" r:id="rId8"/>
    <p:sldLayoutId id="2147483721" r:id="rId9"/>
    <p:sldLayoutId id="2147483732" r:id="rId10"/>
    <p:sldLayoutId id="2147483730" r:id="rId11"/>
    <p:sldLayoutId id="2147483716" r:id="rId12"/>
    <p:sldLayoutId id="2147483735" r:id="rId13"/>
    <p:sldLayoutId id="2147483700" r:id="rId14"/>
    <p:sldLayoutId id="2147483734" r:id="rId15"/>
    <p:sldLayoutId id="2147483701" r:id="rId16"/>
    <p:sldLayoutId id="2147483736" r:id="rId17"/>
    <p:sldLayoutId id="2147483733" r:id="rId18"/>
    <p:sldLayoutId id="2147483741" r:id="rId19"/>
    <p:sldLayoutId id="2147483727" r:id="rId20"/>
    <p:sldLayoutId id="2147483719" r:id="rId21"/>
    <p:sldLayoutId id="2147483655" r:id="rId22"/>
    <p:sldLayoutId id="2147483748" r:id="rId23"/>
    <p:sldLayoutId id="2147483753" r:id="rId24"/>
    <p:sldLayoutId id="2147483747" r:id="rId25"/>
    <p:sldLayoutId id="2147483745" r:id="rId26"/>
    <p:sldLayoutId id="2147483737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i="0" kern="1200" spc="300" dirty="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92" userDrawn="1">
          <p15:clr>
            <a:srgbClr val="F26B43"/>
          </p15:clr>
        </p15:guide>
        <p15:guide id="4" pos="7536" userDrawn="1">
          <p15:clr>
            <a:srgbClr val="F26B43"/>
          </p15:clr>
        </p15:guide>
        <p15:guide id="5" orient="horz" pos="264" userDrawn="1">
          <p15:clr>
            <a:srgbClr val="F26B43"/>
          </p15:clr>
        </p15:guide>
        <p15:guide id="6" orient="horz" pos="792" userDrawn="1">
          <p15:clr>
            <a:srgbClr val="F26B43"/>
          </p15:clr>
        </p15:guide>
        <p15:guide id="7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ealanalytics.com/creativ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14854"/>
          <a:stretch/>
        </p:blipFill>
        <p:spPr>
          <a:xfrm>
            <a:off x="-1" y="0"/>
            <a:ext cx="12211665" cy="69317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2888" y="-27494"/>
            <a:ext cx="12192000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Oval 9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mpd="thinThick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Rectangle 45"/>
          <p:cNvSpPr/>
          <p:nvPr/>
        </p:nvSpPr>
        <p:spPr>
          <a:xfrm flipH="1">
            <a:off x="7911254" y="4253573"/>
            <a:ext cx="3510993" cy="70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</a:pPr>
            <a:r>
              <a:rPr lang="en-US" sz="2800" dirty="0" err="1" smtClean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Kajian</a:t>
            </a:r>
            <a:r>
              <a:rPr lang="en-US" sz="2800" dirty="0" smtClean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 Agama Hindu</a:t>
            </a:r>
            <a:endParaRPr lang="en-US" sz="2800" dirty="0">
              <a:gradFill>
                <a:gsLst>
                  <a:gs pos="0">
                    <a:srgbClr val="75D1FF">
                      <a:lumMod val="5000"/>
                      <a:lumOff val="9500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1679957" y="3280601"/>
            <a:ext cx="5909265" cy="874205"/>
          </a:xfrm>
          <a:prstGeom prst="rect">
            <a:avLst/>
          </a:prstGeom>
        </p:spPr>
        <p:txBody>
          <a:bodyPr vert="horz" lIns="91440" tIns="0" rIns="9144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sz="8800" spc="-3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atin typeface="+mn-lt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7847" y="2461199"/>
            <a:ext cx="8804365" cy="1311128"/>
          </a:xfrm>
        </p:spPr>
        <p:txBody>
          <a:bodyPr/>
          <a:lstStyle/>
          <a:p>
            <a:r>
              <a:rPr lang="en-US" dirty="0" smtClean="0"/>
              <a:t>BAGAIMANA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40809" y="3455853"/>
            <a:ext cx="9461500" cy="1200329"/>
          </a:xfrm>
        </p:spPr>
        <p:txBody>
          <a:bodyPr/>
          <a:lstStyle/>
          <a:p>
            <a:r>
              <a:rPr lang="en-US" sz="4000" dirty="0" smtClean="0"/>
              <a:t>MEMBANGUN KERUKUNAN SESUAI AJARAN HINDU </a:t>
            </a:r>
            <a:endParaRPr lang="en-US" sz="4000" dirty="0"/>
          </a:p>
        </p:txBody>
      </p:sp>
      <p:sp>
        <p:nvSpPr>
          <p:cNvPr id="19" name="Freeform: Shape 18"/>
          <p:cNvSpPr/>
          <p:nvPr/>
        </p:nvSpPr>
        <p:spPr>
          <a:xfrm>
            <a:off x="7066536" y="4361548"/>
            <a:ext cx="488128" cy="488128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8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46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3" r="17853"/>
          <a:stretch>
            <a:fillRect/>
          </a:stretch>
        </p:blipFill>
        <p:spPr/>
      </p:pic>
      <p:sp>
        <p:nvSpPr>
          <p:cNvPr id="30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6094445" y="3015575"/>
            <a:ext cx="6097555" cy="2970044"/>
          </a:xfrm>
        </p:spPr>
        <p:txBody>
          <a:bodyPr/>
          <a:lstStyle/>
          <a:p>
            <a:r>
              <a:rPr lang="id-ID" sz="1800" i="1" dirty="0">
                <a:solidFill>
                  <a:schemeClr val="tx1"/>
                </a:solidFill>
              </a:rPr>
              <a:t>Munculnya usaha-usaha untuk memurnikan agama dari </a:t>
            </a:r>
            <a:r>
              <a:rPr lang="id-ID" sz="1800" i="1" dirty="0" smtClean="0">
                <a:solidFill>
                  <a:schemeClr val="tx1"/>
                </a:solidFill>
              </a:rPr>
              <a:t>pengaruh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r>
              <a:rPr lang="id-ID" sz="1800" i="1" dirty="0" smtClean="0">
                <a:solidFill>
                  <a:schemeClr val="tx1"/>
                </a:solidFill>
              </a:rPr>
              <a:t>unsur </a:t>
            </a:r>
            <a:r>
              <a:rPr lang="id-ID" sz="1800" i="1" dirty="0">
                <a:solidFill>
                  <a:schemeClr val="tx1"/>
                </a:solidFill>
              </a:rPr>
              <a:t>luar yang bukan asal agamanya dan belum </a:t>
            </a:r>
            <a:r>
              <a:rPr lang="id-ID" sz="1800" i="1" dirty="0" smtClean="0">
                <a:solidFill>
                  <a:schemeClr val="tx1"/>
                </a:solidFill>
              </a:rPr>
              <a:t>optimalnya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r>
              <a:rPr lang="id-ID" sz="1800" i="1" dirty="0" smtClean="0">
                <a:solidFill>
                  <a:schemeClr val="tx1"/>
                </a:solidFill>
              </a:rPr>
              <a:t>kesadaran </a:t>
            </a:r>
            <a:r>
              <a:rPr lang="id-ID" sz="1800" i="1" dirty="0">
                <a:solidFill>
                  <a:schemeClr val="tx1"/>
                </a:solidFill>
              </a:rPr>
              <a:t>masyarakat Indonesia tentang nilai-nilai hakiki </a:t>
            </a:r>
            <a:r>
              <a:rPr lang="id-ID" sz="1800" i="1" dirty="0" smtClean="0">
                <a:solidFill>
                  <a:schemeClr val="tx1"/>
                </a:solidFill>
              </a:rPr>
              <a:t>agamanya,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r>
              <a:rPr lang="id-ID" sz="1800" i="1" dirty="0" smtClean="0">
                <a:solidFill>
                  <a:schemeClr val="tx1"/>
                </a:solidFill>
              </a:rPr>
              <a:t>dianggap </a:t>
            </a:r>
            <a:r>
              <a:rPr lang="id-ID" sz="1800" i="1" dirty="0">
                <a:solidFill>
                  <a:schemeClr val="tx1"/>
                </a:solidFill>
              </a:rPr>
              <a:t>sebagai faktor munculnya perilaku yang tidak </a:t>
            </a:r>
            <a:r>
              <a:rPr lang="id-ID" sz="1800" i="1" dirty="0" smtClean="0">
                <a:solidFill>
                  <a:schemeClr val="tx1"/>
                </a:solidFill>
              </a:rPr>
              <a:t>beradab</a:t>
            </a:r>
            <a:r>
              <a:rPr lang="en-US" sz="1800" i="1" dirty="0">
                <a:solidFill>
                  <a:schemeClr val="tx1"/>
                </a:solidFill>
              </a:rPr>
              <a:t> </a:t>
            </a:r>
            <a:r>
              <a:rPr lang="id-ID" sz="1800" i="1" dirty="0" smtClean="0">
                <a:solidFill>
                  <a:schemeClr val="tx1"/>
                </a:solidFill>
              </a:rPr>
              <a:t>dalam </a:t>
            </a:r>
            <a:r>
              <a:rPr lang="id-ID" sz="1800" i="1" dirty="0">
                <a:solidFill>
                  <a:schemeClr val="tx1"/>
                </a:solidFill>
              </a:rPr>
              <a:t>kehidupan </a:t>
            </a:r>
            <a:r>
              <a:rPr lang="id-ID" sz="1800" i="1" dirty="0" smtClean="0">
                <a:solidFill>
                  <a:schemeClr val="tx1"/>
                </a:solidFill>
              </a:rPr>
              <a:t>sehari-hari.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sv-SE" sz="1800" i="1" dirty="0" smtClean="0"/>
              <a:t>Mengapa </a:t>
            </a:r>
            <a:r>
              <a:rPr lang="sv-SE" sz="1800" i="1" dirty="0"/>
              <a:t>hal tersebut bisa terjadi? Bagaimana peran </a:t>
            </a:r>
            <a:r>
              <a:rPr lang="sv-SE" sz="1800" i="1" dirty="0" smtClean="0"/>
              <a:t>pendidikan </a:t>
            </a:r>
            <a:r>
              <a:rPr lang="id-ID" sz="1800" i="1" dirty="0" smtClean="0"/>
              <a:t>karakter </a:t>
            </a:r>
            <a:r>
              <a:rPr lang="id-ID" sz="1800" i="1" dirty="0"/>
              <a:t>(Agama, Pancasila dan Kewarganegaraan) yang selama </a:t>
            </a:r>
            <a:r>
              <a:rPr lang="id-ID" sz="1800" i="1" dirty="0" smtClean="0"/>
              <a:t>ini</a:t>
            </a:r>
            <a:r>
              <a:rPr lang="en-US" sz="1800" i="1" dirty="0" smtClean="0"/>
              <a:t> </a:t>
            </a:r>
            <a:r>
              <a:rPr lang="id-ID" sz="1800" i="1" dirty="0" smtClean="0"/>
              <a:t>berlangsung </a:t>
            </a:r>
            <a:r>
              <a:rPr lang="id-ID" sz="1800" i="1" dirty="0"/>
              <a:t>di sekolah dan perguruan tinggi?</a:t>
            </a:r>
            <a:endParaRPr lang="en-US" sz="1800" i="1" dirty="0">
              <a:solidFill>
                <a:schemeClr val="tx1"/>
              </a:solidFill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6094443" y="1554163"/>
            <a:ext cx="6097556" cy="590931"/>
          </a:xfrm>
        </p:spPr>
        <p:txBody>
          <a:bodyPr/>
          <a:lstStyle/>
          <a:p>
            <a:r>
              <a:rPr lang="en-US" dirty="0" err="1" smtClean="0"/>
              <a:t>Kajian</a:t>
            </a:r>
            <a:r>
              <a:rPr lang="en-US" dirty="0" smtClean="0"/>
              <a:t> &amp; </a:t>
            </a:r>
            <a:r>
              <a:rPr lang="en-US" dirty="0" err="1" smtClean="0"/>
              <a:t>Diskusi</a:t>
            </a:r>
            <a:endParaRPr lang="en-US" dirty="0"/>
          </a:p>
        </p:txBody>
      </p:sp>
      <p:sp>
        <p:nvSpPr>
          <p:cNvPr id="40" name="Content Placeholder 39"/>
          <p:cNvSpPr>
            <a:spLocks noGrp="1"/>
          </p:cNvSpPr>
          <p:nvPr>
            <p:ph idx="18"/>
          </p:nvPr>
        </p:nvSpPr>
        <p:spPr>
          <a:xfrm>
            <a:off x="7954500" y="419100"/>
            <a:ext cx="2377440" cy="84023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2916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60"/>
          <a:stretch/>
        </p:blipFill>
        <p:spPr>
          <a:xfrm>
            <a:off x="-18714" y="0"/>
            <a:ext cx="12192002" cy="68874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8714" y="0"/>
            <a:ext cx="12192002" cy="6887497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53512" y="6484937"/>
            <a:ext cx="419776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-2882" y="0"/>
            <a:ext cx="10412974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3000"/>
                </a:schemeClr>
              </a:gs>
              <a:gs pos="97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idx="18"/>
          </p:nvPr>
        </p:nvSpPr>
        <p:spPr>
          <a:xfrm>
            <a:off x="2614381" y="419100"/>
            <a:ext cx="2377440" cy="84023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04800" y="2938527"/>
            <a:ext cx="8278761" cy="3524042"/>
          </a:xfrm>
        </p:spPr>
        <p:txBody>
          <a:bodyPr/>
          <a:lstStyle/>
          <a:p>
            <a:r>
              <a:rPr lang="id-ID" sz="2000" dirty="0">
                <a:solidFill>
                  <a:schemeClr val="bg1"/>
                </a:solidFill>
              </a:rPr>
              <a:t>Kita harus menyadari bahwa agama selalu hidup di tengah kehidupan umat </a:t>
            </a:r>
            <a:r>
              <a:rPr lang="id-ID" sz="2000" dirty="0" smtClean="0">
                <a:solidFill>
                  <a:schemeClr val="bg1"/>
                </a:solidFill>
              </a:rPr>
              <a:t>manusia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nn-NO" sz="2000" dirty="0" smtClean="0">
                <a:solidFill>
                  <a:schemeClr val="bg1"/>
                </a:solidFill>
              </a:rPr>
              <a:t>sepanjang </a:t>
            </a:r>
            <a:r>
              <a:rPr lang="nn-NO" sz="2000" dirty="0">
                <a:solidFill>
                  <a:schemeClr val="bg1"/>
                </a:solidFill>
              </a:rPr>
              <a:t>masa. Tidak seperti yang diyakini Nietzsche dan Feurbach, Tuhan (</a:t>
            </a:r>
            <a:r>
              <a:rPr lang="nn-NO" sz="2000" dirty="0" smtClean="0">
                <a:solidFill>
                  <a:schemeClr val="bg1"/>
                </a:solidFill>
              </a:rPr>
              <a:t>agama) </a:t>
            </a:r>
            <a:r>
              <a:rPr lang="id-ID" sz="2000" dirty="0" smtClean="0">
                <a:solidFill>
                  <a:schemeClr val="bg1"/>
                </a:solidFill>
              </a:rPr>
              <a:t>telah </a:t>
            </a:r>
            <a:r>
              <a:rPr lang="id-ID" sz="2000" dirty="0">
                <a:solidFill>
                  <a:schemeClr val="bg1"/>
                </a:solidFill>
              </a:rPr>
              <a:t>mati. 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id-ID" sz="2000" dirty="0" smtClean="0">
                <a:solidFill>
                  <a:schemeClr val="bg1"/>
                </a:solidFill>
              </a:rPr>
              <a:t>Secara </a:t>
            </a:r>
            <a:r>
              <a:rPr lang="id-ID" sz="2000" dirty="0">
                <a:solidFill>
                  <a:schemeClr val="bg1"/>
                </a:solidFill>
              </a:rPr>
              <a:t>sosiologis agama tetap memiliki fungsi yang sangat </a:t>
            </a:r>
            <a:r>
              <a:rPr lang="id-ID" sz="2000" dirty="0" smtClean="0">
                <a:solidFill>
                  <a:schemeClr val="bg1"/>
                </a:solidFill>
              </a:rPr>
              <a:t>berpengaruh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id-ID" sz="2000" dirty="0" smtClean="0">
                <a:solidFill>
                  <a:schemeClr val="bg1"/>
                </a:solidFill>
              </a:rPr>
              <a:t>bagi </a:t>
            </a:r>
            <a:r>
              <a:rPr lang="id-ID" sz="2000" dirty="0">
                <a:solidFill>
                  <a:schemeClr val="bg1"/>
                </a:solidFill>
              </a:rPr>
              <a:t>kehidupan umat manusia. Meski demikian, dimungkinkan </a:t>
            </a:r>
            <a:r>
              <a:rPr lang="id-ID" sz="2000" dirty="0" smtClean="0">
                <a:solidFill>
                  <a:schemeClr val="bg1"/>
                </a:solidFill>
              </a:rPr>
              <a:t>bagi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id-ID" sz="2000" dirty="0" smtClean="0">
                <a:solidFill>
                  <a:schemeClr val="bg1"/>
                </a:solidFill>
              </a:rPr>
              <a:t>agama untuk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sv-SE" sz="2000" dirty="0" smtClean="0">
                <a:solidFill>
                  <a:schemeClr val="bg1"/>
                </a:solidFill>
              </a:rPr>
              <a:t>dapat </a:t>
            </a:r>
            <a:r>
              <a:rPr lang="sv-SE" sz="2000" dirty="0">
                <a:solidFill>
                  <a:schemeClr val="bg1"/>
                </a:solidFill>
              </a:rPr>
              <a:t>kehilangan </a:t>
            </a:r>
            <a:r>
              <a:rPr lang="sv-SE" sz="2000" dirty="0" smtClean="0">
                <a:solidFill>
                  <a:schemeClr val="bg1"/>
                </a:solidFill>
              </a:rPr>
              <a:t>makna Substansialnya </a:t>
            </a:r>
            <a:r>
              <a:rPr lang="sv-SE" sz="2000" dirty="0">
                <a:solidFill>
                  <a:schemeClr val="bg1"/>
                </a:solidFill>
              </a:rPr>
              <a:t>dalam menjawab problem </a:t>
            </a:r>
            <a:r>
              <a:rPr lang="sv-SE" sz="2000" dirty="0" smtClean="0">
                <a:solidFill>
                  <a:schemeClr val="bg1"/>
                </a:solidFill>
              </a:rPr>
              <a:t>kemanusiaan, </a:t>
            </a:r>
            <a:r>
              <a:rPr lang="id-ID" sz="2000" dirty="0" smtClean="0">
                <a:solidFill>
                  <a:schemeClr val="bg1"/>
                </a:solidFill>
              </a:rPr>
              <a:t>yakni </a:t>
            </a:r>
            <a:r>
              <a:rPr lang="id-ID" sz="2000" dirty="0">
                <a:solidFill>
                  <a:schemeClr val="bg1"/>
                </a:solidFill>
              </a:rPr>
              <a:t>ketika agama tidak lagi berfungsi sebagai pedoman hidup yang </a:t>
            </a:r>
            <a:r>
              <a:rPr lang="id-ID" sz="2000" dirty="0" smtClean="0">
                <a:solidFill>
                  <a:schemeClr val="bg1"/>
                </a:solidFill>
              </a:rPr>
              <a:t>mampu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id-ID" sz="2000" dirty="0" smtClean="0">
                <a:solidFill>
                  <a:schemeClr val="bg1"/>
                </a:solidFill>
              </a:rPr>
              <a:t>melahirkan </a:t>
            </a:r>
            <a:r>
              <a:rPr lang="id-ID" sz="2000" dirty="0">
                <a:solidFill>
                  <a:schemeClr val="bg1"/>
                </a:solidFill>
              </a:rPr>
              <a:t>kenyamanan spiritual dan objektif dalam segala aspek kehidupan </a:t>
            </a:r>
            <a:r>
              <a:rPr lang="id-ID" sz="2000" dirty="0" smtClean="0">
                <a:solidFill>
                  <a:schemeClr val="bg1"/>
                </a:solidFill>
              </a:rPr>
              <a:t>umat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id-ID" sz="2000" dirty="0" smtClean="0">
                <a:solidFill>
                  <a:schemeClr val="bg1"/>
                </a:solidFill>
              </a:rPr>
              <a:t>manusia</a:t>
            </a:r>
            <a:r>
              <a:rPr lang="id-ID" sz="2000" dirty="0">
                <a:solidFill>
                  <a:schemeClr val="bg1"/>
                </a:solidFill>
              </a:rPr>
              <a:t>, yang dalam istilah Karl Marx, ketika agama telah menjadi candu </a:t>
            </a:r>
            <a:r>
              <a:rPr lang="id-ID" sz="2000" dirty="0" smtClean="0">
                <a:solidFill>
                  <a:schemeClr val="bg1"/>
                </a:solidFill>
              </a:rPr>
              <a:t>bagi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id-ID" sz="2000" dirty="0" smtClean="0">
                <a:solidFill>
                  <a:schemeClr val="bg1"/>
                </a:solidFill>
              </a:rPr>
              <a:t>masyarakat</a:t>
            </a:r>
            <a:r>
              <a:rPr lang="id-ID" sz="2000" dirty="0">
                <a:solidFill>
                  <a:schemeClr val="bg1"/>
                </a:solidFill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1" name="Text Placeholder 70"/>
          <p:cNvSpPr>
            <a:spLocks noGrp="1"/>
          </p:cNvSpPr>
          <p:nvPr>
            <p:ph type="body" sz="quarter" idx="19"/>
          </p:nvPr>
        </p:nvSpPr>
        <p:spPr>
          <a:xfrm>
            <a:off x="865234" y="1554164"/>
            <a:ext cx="5875734" cy="1089529"/>
          </a:xfrm>
        </p:spPr>
        <p:txBody>
          <a:bodyPr/>
          <a:lstStyle/>
          <a:p>
            <a:r>
              <a:rPr lang="id-ID" sz="2400" b="1" dirty="0">
                <a:solidFill>
                  <a:schemeClr val="bg1"/>
                </a:solidFill>
              </a:rPr>
              <a:t>Membangun argumen tentang dinamika dan tantangan </a:t>
            </a:r>
            <a:r>
              <a:rPr lang="id-ID" sz="2400" b="1" dirty="0" smtClean="0">
                <a:solidFill>
                  <a:schemeClr val="bg1"/>
                </a:solidFill>
              </a:rPr>
              <a:t>dalam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id-ID" sz="2400" b="1" dirty="0" smtClean="0">
                <a:solidFill>
                  <a:schemeClr val="bg1"/>
                </a:solidFill>
              </a:rPr>
              <a:t>membangun </a:t>
            </a:r>
            <a:r>
              <a:rPr lang="id-ID" sz="2400" b="1" dirty="0">
                <a:solidFill>
                  <a:schemeClr val="bg1"/>
                </a:solidFill>
              </a:rPr>
              <a:t>kerukunan.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226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1" r="20511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766616" y="6492875"/>
            <a:ext cx="393567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-34" y="2610465"/>
            <a:ext cx="6129338" cy="3524042"/>
          </a:xfrm>
        </p:spPr>
        <p:txBody>
          <a:bodyPr/>
          <a:lstStyle/>
          <a:p>
            <a:r>
              <a:rPr lang="sv-SE" sz="2000" dirty="0"/>
              <a:t>Dalam konteks inilah, tantangan kehidupan beragama kita sebenarnya </a:t>
            </a:r>
            <a:r>
              <a:rPr lang="sv-SE" sz="2000" dirty="0" smtClean="0"/>
              <a:t>lebih </a:t>
            </a:r>
            <a:r>
              <a:rPr lang="id-ID" sz="2000" dirty="0" smtClean="0"/>
              <a:t>disebabkan </a:t>
            </a:r>
            <a:r>
              <a:rPr lang="id-ID" sz="2000" dirty="0"/>
              <a:t>model keberagamaan umat yang diekspresikan secara </a:t>
            </a:r>
            <a:r>
              <a:rPr lang="id-ID" sz="2000" dirty="0" smtClean="0"/>
              <a:t>simbolik.</a:t>
            </a:r>
            <a:r>
              <a:rPr lang="en-US" sz="2000" dirty="0" smtClean="0"/>
              <a:t> </a:t>
            </a:r>
            <a:r>
              <a:rPr lang="id-ID" sz="2000" dirty="0" smtClean="0"/>
              <a:t>Keberagamaan </a:t>
            </a:r>
            <a:r>
              <a:rPr lang="id-ID" sz="2000" dirty="0"/>
              <a:t>simbolik ditandai sikap dan praktik beragama yang bertolak </a:t>
            </a:r>
            <a:r>
              <a:rPr lang="id-ID" sz="2000" dirty="0" smtClean="0"/>
              <a:t>pada</a:t>
            </a:r>
            <a:r>
              <a:rPr lang="en-US" sz="2000" dirty="0" smtClean="0"/>
              <a:t> </a:t>
            </a:r>
            <a:r>
              <a:rPr lang="id-ID" sz="2000" dirty="0" smtClean="0"/>
              <a:t>simbol </a:t>
            </a:r>
            <a:r>
              <a:rPr lang="id-ID" sz="2000" dirty="0"/>
              <a:t>atau identitas, bukan disemangati nilai-nilai substansial ajaran agama</a:t>
            </a:r>
            <a:r>
              <a:rPr lang="id-ID" sz="2000" dirty="0" smtClean="0"/>
              <a:t>.</a:t>
            </a:r>
            <a:endParaRPr lang="en-US" sz="2000" dirty="0" smtClean="0"/>
          </a:p>
          <a:p>
            <a:r>
              <a:rPr lang="sv-SE" sz="2000" dirty="0"/>
              <a:t>Adanya sikap keberagamaan simbolik itulah yang melahirkan agama secara </a:t>
            </a:r>
            <a:r>
              <a:rPr lang="sv-SE" sz="2000" dirty="0" smtClean="0"/>
              <a:t>empirik </a:t>
            </a:r>
            <a:r>
              <a:rPr lang="id-ID" sz="2000" dirty="0" smtClean="0"/>
              <a:t>tidak </a:t>
            </a:r>
            <a:r>
              <a:rPr lang="id-ID" sz="2000" dirty="0"/>
              <a:t>mampu menjawab problem kemanusiaan, dan banyak melahirkan konflik </a:t>
            </a:r>
            <a:r>
              <a:rPr lang="id-ID" sz="2000" dirty="0" smtClean="0"/>
              <a:t>atas</a:t>
            </a:r>
            <a:r>
              <a:rPr lang="en-US" sz="2000" dirty="0" smtClean="0"/>
              <a:t> </a:t>
            </a:r>
            <a:r>
              <a:rPr lang="id-ID" sz="2000" dirty="0" smtClean="0"/>
              <a:t>nama </a:t>
            </a:r>
            <a:r>
              <a:rPr lang="id-ID" sz="2000" dirty="0"/>
              <a:t>agama</a:t>
            </a:r>
            <a:endParaRPr lang="en-US" sz="20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9"/>
          </p:nvPr>
        </p:nvSpPr>
        <p:spPr>
          <a:xfrm>
            <a:off x="169069" y="1554163"/>
            <a:ext cx="5791200" cy="1056302"/>
          </a:xfrm>
        </p:spPr>
        <p:txBody>
          <a:bodyPr/>
          <a:lstStyle/>
          <a:p>
            <a:r>
              <a:rPr lang="id-ID" sz="2000" b="1" dirty="0"/>
              <a:t>Membangun argumen tentang dinamika dan tantangan dalam</a:t>
            </a:r>
            <a:r>
              <a:rPr lang="en-US" sz="2000" b="1" dirty="0"/>
              <a:t> </a:t>
            </a:r>
            <a:r>
              <a:rPr lang="id-ID" sz="2000" b="1" dirty="0"/>
              <a:t>membangun kerukunan.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721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5" r="23345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96726" y="6484937"/>
            <a:ext cx="533348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0" y="3429000"/>
            <a:ext cx="6096000" cy="2585323"/>
          </a:xfrm>
        </p:spPr>
        <p:txBody>
          <a:bodyPr/>
          <a:lstStyle/>
          <a:p>
            <a:pPr lvl="2"/>
            <a:r>
              <a:rPr lang="en-US" sz="1800" dirty="0" err="1"/>
              <a:t>Svami</a:t>
            </a:r>
            <a:r>
              <a:rPr lang="en-US" sz="1800" dirty="0"/>
              <a:t> </a:t>
            </a:r>
            <a:r>
              <a:rPr lang="en-US" sz="1800" dirty="0" err="1"/>
              <a:t>Chinmayananda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bukunya</a:t>
            </a:r>
            <a:r>
              <a:rPr lang="en-US" sz="1800" dirty="0"/>
              <a:t> “The Art Of Living”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 smtClean="0"/>
              <a:t>: “</a:t>
            </a:r>
            <a:r>
              <a:rPr lang="en-US" sz="1800" dirty="0" err="1"/>
              <a:t>sekelompok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 yang </a:t>
            </a:r>
            <a:r>
              <a:rPr lang="en-US" sz="1800" dirty="0" err="1"/>
              <a:t>tinggal</a:t>
            </a:r>
            <a:r>
              <a:rPr lang="en-US" sz="1800" dirty="0"/>
              <a:t> di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bagian</a:t>
            </a:r>
            <a:r>
              <a:rPr lang="en-US" sz="1800" dirty="0"/>
              <a:t> </a:t>
            </a:r>
            <a:r>
              <a:rPr lang="en-US" sz="1800" dirty="0" err="1"/>
              <a:t>geografis</a:t>
            </a:r>
            <a:r>
              <a:rPr lang="en-US" sz="1800" dirty="0"/>
              <a:t> </a:t>
            </a:r>
            <a:r>
              <a:rPr lang="en-US" sz="1800" dirty="0" err="1"/>
              <a:t>tertentu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disebut</a:t>
            </a:r>
            <a:r>
              <a:rPr lang="en-US" sz="1800" dirty="0" smtClean="0"/>
              <a:t> </a:t>
            </a:r>
            <a:r>
              <a:rPr lang="en-US" sz="1800" dirty="0" err="1"/>
              <a:t>bangsa</a:t>
            </a:r>
            <a:r>
              <a:rPr lang="en-US" sz="1800" dirty="0"/>
              <a:t>, </a:t>
            </a:r>
            <a:r>
              <a:rPr lang="en-US" sz="1800" dirty="0" err="1"/>
              <a:t>tapi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sekelompok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. </a:t>
            </a:r>
            <a:r>
              <a:rPr lang="en-US" sz="1800" dirty="0" err="1"/>
              <a:t>Apabila</a:t>
            </a:r>
            <a:r>
              <a:rPr lang="en-US" sz="1800" dirty="0"/>
              <a:t> </a:t>
            </a:r>
            <a:r>
              <a:rPr lang="en-US" sz="1800" dirty="0" err="1" smtClean="0"/>
              <a:t>kelompok</a:t>
            </a:r>
            <a:r>
              <a:rPr lang="en-US" sz="1800" dirty="0" smtClean="0"/>
              <a:t> </a:t>
            </a:r>
            <a:r>
              <a:rPr lang="en-US" sz="1800" dirty="0" err="1" smtClean="0"/>
              <a:t>semacam</a:t>
            </a:r>
            <a:r>
              <a:rPr lang="en-US" sz="1800" dirty="0" smtClean="0"/>
              <a:t> </a:t>
            </a:r>
            <a:r>
              <a:rPr lang="en-US" sz="1800" dirty="0" err="1"/>
              <a:t>itu</a:t>
            </a:r>
            <a:r>
              <a:rPr lang="en-US" sz="1800" dirty="0"/>
              <a:t> </a:t>
            </a:r>
            <a:r>
              <a:rPr lang="en-US" sz="1800" dirty="0" err="1"/>
              <a:t>hidup</a:t>
            </a:r>
            <a:r>
              <a:rPr lang="en-US" sz="1800" dirty="0"/>
              <a:t> </a:t>
            </a:r>
            <a:r>
              <a:rPr lang="en-US" sz="1800" dirty="0" err="1"/>
              <a:t>bersama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kerukunan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berupaya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mencapai</a:t>
            </a:r>
            <a:r>
              <a:rPr lang="en-US" sz="1800" dirty="0"/>
              <a:t> </a:t>
            </a:r>
            <a:r>
              <a:rPr lang="en-US" sz="1800" dirty="0" err="1" smtClean="0"/>
              <a:t>suatu</a:t>
            </a:r>
            <a:r>
              <a:rPr lang="en-US" sz="1800" dirty="0" smtClean="0"/>
              <a:t> </a:t>
            </a:r>
            <a:r>
              <a:rPr lang="en-US" sz="1800" dirty="0" err="1" smtClean="0"/>
              <a:t>tujuan</a:t>
            </a:r>
            <a:r>
              <a:rPr lang="en-US" sz="1800" dirty="0" smtClean="0"/>
              <a:t> </a:t>
            </a:r>
            <a:r>
              <a:rPr lang="en-US" sz="1800" dirty="0"/>
              <a:t>yang </a:t>
            </a:r>
            <a:r>
              <a:rPr lang="en-US" sz="1800" dirty="0" err="1"/>
              <a:t>sama</a:t>
            </a:r>
            <a:r>
              <a:rPr lang="en-US" sz="1800" dirty="0"/>
              <a:t>, </a:t>
            </a:r>
            <a:r>
              <a:rPr lang="en-US" sz="1800" dirty="0" err="1"/>
              <a:t>barulah</a:t>
            </a:r>
            <a:r>
              <a:rPr lang="en-US" sz="1800" dirty="0"/>
              <a:t>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disebut</a:t>
            </a:r>
            <a:r>
              <a:rPr lang="en-US" sz="1800" dirty="0"/>
              <a:t> “</a:t>
            </a:r>
            <a:r>
              <a:rPr lang="en-US" sz="1800" dirty="0" err="1"/>
              <a:t>Bangsa</a:t>
            </a:r>
            <a:r>
              <a:rPr lang="en-US" sz="1800" dirty="0"/>
              <a:t>”. </a:t>
            </a:r>
            <a:r>
              <a:rPr lang="en-US" sz="1800" dirty="0" err="1"/>
              <a:t>Kualitas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bangsa</a:t>
            </a:r>
            <a:r>
              <a:rPr lang="en-US" sz="1800" dirty="0"/>
              <a:t> </a:t>
            </a:r>
            <a:r>
              <a:rPr lang="en-US" sz="1800" dirty="0" err="1" smtClean="0"/>
              <a:t>sangat</a:t>
            </a:r>
            <a:r>
              <a:rPr lang="en-US" sz="1800" dirty="0" smtClean="0"/>
              <a:t> </a:t>
            </a:r>
            <a:r>
              <a:rPr lang="en-US" sz="1800" dirty="0" err="1" smtClean="0"/>
              <a:t>tergantung</a:t>
            </a:r>
            <a:r>
              <a:rPr lang="en-US" sz="1800" dirty="0" smtClean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kualitas</a:t>
            </a:r>
            <a:r>
              <a:rPr lang="en-US" sz="1800" dirty="0"/>
              <a:t> </a:t>
            </a:r>
            <a:r>
              <a:rPr lang="en-US" sz="1800" dirty="0" err="1"/>
              <a:t>individu</a:t>
            </a:r>
            <a:r>
              <a:rPr lang="en-US" sz="1800" dirty="0"/>
              <a:t> </a:t>
            </a:r>
            <a:r>
              <a:rPr lang="en-US" sz="1800" dirty="0" err="1"/>
              <a:t>warga</a:t>
            </a:r>
            <a:r>
              <a:rPr lang="en-US" sz="1800" dirty="0"/>
              <a:t> </a:t>
            </a:r>
            <a:r>
              <a:rPr lang="en-US" sz="1800" dirty="0" err="1"/>
              <a:t>negaranya</a:t>
            </a:r>
            <a:r>
              <a:rPr lang="en-US" sz="1800" dirty="0"/>
              <a:t>, yang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smtClean="0"/>
              <a:t>rasa </a:t>
            </a:r>
            <a:r>
              <a:rPr lang="en-US" sz="1800" dirty="0" err="1" smtClean="0"/>
              <a:t>persaudaraan</a:t>
            </a:r>
            <a:r>
              <a:rPr lang="en-US" sz="1800" dirty="0"/>
              <a:t>, </a:t>
            </a:r>
            <a:r>
              <a:rPr lang="en-US" sz="1800" dirty="0" err="1"/>
              <a:t>kasih</a:t>
            </a:r>
            <a:r>
              <a:rPr lang="en-US" sz="1800" dirty="0"/>
              <a:t> </a:t>
            </a:r>
            <a:r>
              <a:rPr lang="en-US" sz="1800" dirty="0" err="1"/>
              <a:t>sayang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pengertian</a:t>
            </a:r>
            <a:r>
              <a:rPr lang="en-US" sz="1800" dirty="0"/>
              <a:t> yang </a:t>
            </a:r>
            <a:r>
              <a:rPr lang="en-US" sz="1800" dirty="0" err="1"/>
              <a:t>integratif</a:t>
            </a:r>
            <a:r>
              <a:rPr lang="en-US" sz="1800" dirty="0"/>
              <a:t>”.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180534" y="1554163"/>
            <a:ext cx="5791200" cy="1588127"/>
          </a:xfrm>
        </p:spPr>
        <p:txBody>
          <a:bodyPr/>
          <a:lstStyle/>
          <a:p>
            <a:r>
              <a:rPr lang="id-ID" b="1" dirty="0"/>
              <a:t>Mendeskripsikan esensi dan urgensi membangun kerukunan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7" name="Rectangle 6"/>
          <p:cNvSpPr/>
          <p:nvPr/>
        </p:nvSpPr>
        <p:spPr>
          <a:xfrm>
            <a:off x="-1556" y="-7938"/>
            <a:ext cx="6094443" cy="6858000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918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3" r="24553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0" y="1997838"/>
            <a:ext cx="6096000" cy="2862322"/>
          </a:xfrm>
        </p:spPr>
        <p:txBody>
          <a:bodyPr/>
          <a:lstStyle/>
          <a:p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sebab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b="1" dirty="0">
                <a:solidFill>
                  <a:schemeClr val="tx1"/>
                </a:solidFill>
              </a:rPr>
              <a:t>Tat </a:t>
            </a:r>
            <a:r>
              <a:rPr lang="en-US" sz="2000" b="1" dirty="0" err="1">
                <a:solidFill>
                  <a:schemeClr val="tx1"/>
                </a:solidFill>
              </a:rPr>
              <a:t>Tvam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Asi</a:t>
            </a:r>
            <a:r>
              <a:rPr lang="en-US" sz="2000" b="1" dirty="0">
                <a:solidFill>
                  <a:schemeClr val="tx1"/>
                </a:solidFill>
              </a:rPr>
              <a:t>, Dharma Agama, Dharma Negara</a:t>
            </a:r>
            <a:r>
              <a:rPr lang="en-US" sz="2000" dirty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diwujudkan</a:t>
            </a:r>
            <a:r>
              <a:rPr lang="en-US" sz="2000" dirty="0" smtClean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pengamalan</a:t>
            </a:r>
            <a:r>
              <a:rPr lang="en-US" sz="2000" dirty="0"/>
              <a:t> </a:t>
            </a:r>
            <a:r>
              <a:rPr lang="en-US" sz="2000" dirty="0" err="1"/>
              <a:t>ajaran</a:t>
            </a:r>
            <a:r>
              <a:rPr lang="en-US" sz="2000" dirty="0"/>
              <a:t> Tri </a:t>
            </a:r>
            <a:r>
              <a:rPr lang="en-US" sz="2000" dirty="0" err="1"/>
              <a:t>Hita</a:t>
            </a:r>
            <a:r>
              <a:rPr lang="en-US" sz="2000" dirty="0"/>
              <a:t> Karana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 smtClean="0"/>
              <a:t>konsep</a:t>
            </a:r>
            <a:r>
              <a:rPr lang="en-US" sz="2000" dirty="0" smtClean="0"/>
              <a:t> </a:t>
            </a:r>
            <a:r>
              <a:rPr lang="en-US" sz="2000" dirty="0" err="1" smtClean="0"/>
              <a:t>pemikiran</a:t>
            </a:r>
            <a:r>
              <a:rPr lang="en-US" sz="2000" dirty="0" smtClean="0"/>
              <a:t> </a:t>
            </a:r>
            <a:r>
              <a:rPr lang="en-US" sz="2000" dirty="0"/>
              <a:t>Hindu yang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umat</a:t>
            </a:r>
            <a:r>
              <a:rPr lang="en-US" sz="2000" dirty="0"/>
              <a:t> </a:t>
            </a:r>
            <a:r>
              <a:rPr lang="en-US" sz="2000" dirty="0" err="1"/>
              <a:t>berpola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berinteraksi</a:t>
            </a:r>
            <a:r>
              <a:rPr lang="en-US" sz="2000" dirty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sesama</a:t>
            </a:r>
            <a:r>
              <a:rPr lang="en-US" sz="2000" dirty="0" smtClean="0"/>
              <a:t> </a:t>
            </a:r>
            <a:r>
              <a:rPr lang="en-US" sz="2000" dirty="0" err="1"/>
              <a:t>mahkluk</a:t>
            </a:r>
            <a:r>
              <a:rPr lang="en-US" sz="2000" dirty="0"/>
              <a:t> </a:t>
            </a:r>
            <a:r>
              <a:rPr lang="en-US" sz="2000" dirty="0" err="1"/>
              <a:t>termasuk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Tuhan</a:t>
            </a:r>
            <a:r>
              <a:rPr lang="en-US" sz="2000" dirty="0"/>
              <a:t>. </a:t>
            </a:r>
            <a:r>
              <a:rPr lang="en-US" sz="2000" dirty="0" err="1"/>
              <a:t>Tentu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 smtClean="0"/>
              <a:t>menjalankan</a:t>
            </a:r>
            <a:r>
              <a:rPr lang="en-US" sz="2000" dirty="0" smtClean="0"/>
              <a:t> </a:t>
            </a:r>
            <a:r>
              <a:rPr lang="en-US" sz="2000" dirty="0" err="1" smtClean="0"/>
              <a:t>kewajiban</a:t>
            </a:r>
            <a:r>
              <a:rPr lang="en-US" sz="2000" dirty="0" smtClean="0"/>
              <a:t> </a:t>
            </a:r>
            <a:r>
              <a:rPr lang="en-US" sz="2000" dirty="0" err="1"/>
              <a:t>hidup</a:t>
            </a:r>
            <a:r>
              <a:rPr lang="en-US" sz="2000" dirty="0"/>
              <a:t>,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makhluk</a:t>
            </a:r>
            <a:r>
              <a:rPr lang="en-US" sz="2000" dirty="0"/>
              <a:t> </a:t>
            </a:r>
            <a:r>
              <a:rPr lang="en-US" sz="2000" dirty="0" err="1"/>
              <a:t>pribadi</a:t>
            </a:r>
            <a:r>
              <a:rPr lang="en-US" sz="2000" dirty="0"/>
              <a:t>, </a:t>
            </a:r>
            <a:r>
              <a:rPr lang="en-US" sz="2000" dirty="0" err="1"/>
              <a:t>warga</a:t>
            </a:r>
            <a:r>
              <a:rPr lang="en-US" sz="2000" dirty="0"/>
              <a:t> </a:t>
            </a:r>
            <a:r>
              <a:rPr lang="en-US" sz="2000" dirty="0" err="1"/>
              <a:t>negara</a:t>
            </a:r>
            <a:r>
              <a:rPr lang="en-US" sz="2000" dirty="0"/>
              <a:t>,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 smtClean="0"/>
              <a:t>umat</a:t>
            </a:r>
            <a:r>
              <a:rPr lang="en-US" sz="2000" dirty="0" smtClean="0"/>
              <a:t> </a:t>
            </a:r>
            <a:r>
              <a:rPr lang="en-US" sz="2000" dirty="0" err="1" smtClean="0"/>
              <a:t>beragama</a:t>
            </a:r>
            <a:r>
              <a:rPr lang="en-US" sz="2000" dirty="0" smtClean="0"/>
              <a:t> </a:t>
            </a:r>
            <a:r>
              <a:rPr lang="en-US" sz="2000" dirty="0"/>
              <a:t>yang </a:t>
            </a:r>
            <a:r>
              <a:rPr lang="en-US" sz="2000" dirty="0" err="1"/>
              <a:t>sadar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hak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kewajibannya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terlaksana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.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997E989-D798-4C62-8E93-3D2D613C248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444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747687" y="6492875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—LEVAR BURTON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BECAUSE STORYTELLING, </a:t>
            </a:r>
            <a:br>
              <a:rPr lang="en-US" dirty="0"/>
            </a:br>
            <a:r>
              <a:rPr lang="en-US" dirty="0"/>
              <a:t>AND VISUAL STORYTELLING, </a:t>
            </a:r>
            <a:br>
              <a:rPr lang="en-US" dirty="0"/>
            </a:br>
            <a:r>
              <a:rPr lang="en-US" dirty="0"/>
              <a:t>WAS PUT IN THE HANDS OF EVERYBODY,</a:t>
            </a:r>
          </a:p>
          <a:p>
            <a:pPr lvl="1"/>
            <a:r>
              <a:rPr lang="en-US" dirty="0"/>
              <a:t>WE HAVE ALL NOW BECOME STORYTELLERS.</a:t>
            </a:r>
          </a:p>
        </p:txBody>
      </p:sp>
    </p:spTree>
    <p:extLst>
      <p:ext uri="{BB962C8B-B14F-4D97-AF65-F5344CB8AC3E}">
        <p14:creationId xmlns:p14="http://schemas.microsoft.com/office/powerpoint/2010/main" val="6273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83254" y="3669842"/>
            <a:ext cx="9107555" cy="701731"/>
          </a:xfrm>
        </p:spPr>
        <p:txBody>
          <a:bodyPr/>
          <a:lstStyle/>
          <a:p>
            <a:r>
              <a:rPr lang="en-US" sz="4400" dirty="0" smtClean="0"/>
              <a:t>Om </a:t>
            </a:r>
            <a:r>
              <a:rPr lang="en-US" sz="4400" dirty="0" err="1" smtClean="0"/>
              <a:t>Santih</a:t>
            </a:r>
            <a:r>
              <a:rPr lang="en-US" sz="4400" dirty="0" smtClean="0"/>
              <a:t>, </a:t>
            </a:r>
            <a:r>
              <a:rPr lang="en-US" sz="4400" dirty="0" err="1" smtClean="0"/>
              <a:t>Santih</a:t>
            </a:r>
            <a:r>
              <a:rPr lang="en-US" sz="4400" dirty="0" smtClean="0"/>
              <a:t>, </a:t>
            </a:r>
            <a:r>
              <a:rPr lang="en-US" sz="4400" dirty="0" err="1" smtClean="0"/>
              <a:t>Santih</a:t>
            </a:r>
            <a:r>
              <a:rPr lang="en-US" sz="4400" dirty="0"/>
              <a:t> </a:t>
            </a:r>
            <a:r>
              <a:rPr lang="en-US" sz="4400" dirty="0" smtClean="0"/>
              <a:t>Om</a:t>
            </a:r>
            <a:endParaRPr lang="en-US" sz="4400" dirty="0"/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4BDD74C-5263-464C-AA3C-D945D23978FF}"/>
              </a:ext>
            </a:extLst>
          </p:cNvPr>
          <p:cNvSpPr txBox="1">
            <a:spLocks/>
          </p:cNvSpPr>
          <p:nvPr/>
        </p:nvSpPr>
        <p:spPr>
          <a:xfrm>
            <a:off x="4433852" y="4256429"/>
            <a:ext cx="5756957" cy="927824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 smtClean="0"/>
              <a:t>SUKSME</a:t>
            </a:r>
            <a:endParaRPr lang="en-US" dirty="0"/>
          </a:p>
        </p:txBody>
      </p:sp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8B99DC0F-548E-4A58-81EB-85144506AC7B}"/>
              </a:ext>
            </a:extLst>
          </p:cNvPr>
          <p:cNvSpPr txBox="1"/>
          <p:nvPr/>
        </p:nvSpPr>
        <p:spPr>
          <a:xfrm>
            <a:off x="9005881" y="6316156"/>
            <a:ext cx="2466220" cy="36787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100" noProof="0" dirty="0">
                <a:solidFill>
                  <a:schemeClr val="tx1"/>
                </a:solidFill>
              </a:rPr>
              <a:t>Neal Creative</a:t>
            </a:r>
            <a:r>
              <a:rPr lang="en-US" sz="1100" baseline="0" noProof="0" dirty="0">
                <a:solidFill>
                  <a:schemeClr val="tx1"/>
                </a:solidFill>
              </a:rPr>
              <a:t>  | click &amp; </a:t>
            </a:r>
            <a:r>
              <a:rPr lang="en-US" sz="1100" b="1" baseline="0" noProof="0" dirty="0">
                <a:solidFill>
                  <a:schemeClr val="tx1"/>
                </a:solidFill>
              </a:rPr>
              <a:t>Learn more</a:t>
            </a:r>
            <a:endParaRPr lang="en-US" sz="1100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304801" y="1920878"/>
            <a:ext cx="5520812" cy="2308324"/>
          </a:xfrm>
        </p:spPr>
        <p:txBody>
          <a:bodyPr/>
          <a:lstStyle/>
          <a:p>
            <a:pPr marL="0" indent="0" algn="just"/>
            <a:r>
              <a:rPr lang="id-ID" sz="2000" dirty="0"/>
              <a:t>Menyimak berbagai kerusuhan yang </a:t>
            </a:r>
            <a:r>
              <a:rPr lang="id-ID" sz="2000" dirty="0" smtClean="0"/>
              <a:t>terjadi</a:t>
            </a:r>
            <a:r>
              <a:rPr lang="en-US" sz="2000" dirty="0" smtClean="0"/>
              <a:t> </a:t>
            </a:r>
            <a:r>
              <a:rPr lang="id-ID" sz="2000" dirty="0" smtClean="0"/>
              <a:t>selama </a:t>
            </a:r>
            <a:r>
              <a:rPr lang="id-ID" sz="2000" dirty="0"/>
              <a:t>ini kita melihat betapa </a:t>
            </a:r>
            <a:r>
              <a:rPr lang="id-ID" sz="2000" dirty="0" smtClean="0"/>
              <a:t>beragam</a:t>
            </a:r>
            <a:r>
              <a:rPr lang="en-US" sz="2000" dirty="0" smtClean="0"/>
              <a:t> </a:t>
            </a:r>
            <a:r>
              <a:rPr lang="id-ID" sz="2000" dirty="0" smtClean="0"/>
              <a:t>bentuk </a:t>
            </a:r>
            <a:r>
              <a:rPr lang="id-ID" sz="2000" dirty="0"/>
              <a:t>perwujudannya dan betapa kompleks faktor penyebabnya. </a:t>
            </a:r>
            <a:r>
              <a:rPr lang="id-ID" sz="2000" dirty="0" smtClean="0"/>
              <a:t>Kerusuhan</a:t>
            </a:r>
            <a:r>
              <a:rPr lang="en-US" sz="2000" dirty="0" smtClean="0"/>
              <a:t>-</a:t>
            </a:r>
            <a:r>
              <a:rPr lang="id-ID" sz="2000" dirty="0" smtClean="0"/>
              <a:t>kerusuhan</a:t>
            </a:r>
            <a:r>
              <a:rPr lang="en-US" sz="2000" dirty="0"/>
              <a:t> </a:t>
            </a:r>
            <a:r>
              <a:rPr lang="id-ID" sz="2000" dirty="0" smtClean="0"/>
              <a:t>yang </a:t>
            </a:r>
            <a:r>
              <a:rPr lang="id-ID" sz="2000" dirty="0"/>
              <a:t>terjadi di berbagai tempat itu terwujud dalam berbagai </a:t>
            </a:r>
            <a:r>
              <a:rPr lang="id-ID" sz="2000" dirty="0" smtClean="0"/>
              <a:t>bentuk</a:t>
            </a:r>
            <a:r>
              <a:rPr lang="en-US" sz="2000" dirty="0" smtClean="0"/>
              <a:t> </a:t>
            </a:r>
            <a:r>
              <a:rPr lang="id-ID" sz="2000" dirty="0" smtClean="0"/>
              <a:t>kekerasan</a:t>
            </a:r>
            <a:r>
              <a:rPr lang="id-ID" sz="2000" dirty="0"/>
              <a:t>, penjarahan, dan perusakan, tidak hanya terhadap milik pribadi </a:t>
            </a:r>
            <a:r>
              <a:rPr lang="id-ID" sz="2000" dirty="0" smtClean="0"/>
              <a:t>akan</a:t>
            </a:r>
            <a:r>
              <a:rPr lang="en-US" sz="2000" dirty="0" smtClean="0"/>
              <a:t> </a:t>
            </a:r>
            <a:r>
              <a:rPr lang="id-ID" sz="2000" dirty="0" smtClean="0"/>
              <a:t>tetapi </a:t>
            </a:r>
            <a:r>
              <a:rPr lang="id-ID" sz="2000" dirty="0"/>
              <a:t>juga milik pemerintah atau negara bahkan </a:t>
            </a:r>
            <a:r>
              <a:rPr lang="id-ID" sz="2000" dirty="0" smtClean="0"/>
              <a:t>simbol-symbol</a:t>
            </a:r>
            <a:r>
              <a:rPr lang="en-US" sz="2000" dirty="0" smtClean="0"/>
              <a:t> </a:t>
            </a:r>
            <a:r>
              <a:rPr lang="id-ID" sz="2000" dirty="0" smtClean="0"/>
              <a:t>keagamaan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275626" y="454731"/>
            <a:ext cx="8065884" cy="480131"/>
          </a:xfrm>
        </p:spPr>
        <p:txBody>
          <a:bodyPr/>
          <a:lstStyle/>
          <a:p>
            <a:r>
              <a:rPr lang="en-US" sz="2800" b="1" dirty="0" smtClean="0"/>
              <a:t>PENDAHULUAN</a:t>
            </a:r>
            <a:endParaRPr lang="en-US" sz="2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465888"/>
            <a:ext cx="431800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2688" y="243410"/>
            <a:ext cx="670312" cy="580653"/>
          </a:xfrm>
          <a:custGeom>
            <a:avLst/>
            <a:gdLst>
              <a:gd name="connsiteX0" fmla="*/ 603423 w 670312"/>
              <a:gd name="connsiteY0" fmla="*/ 0 h 580653"/>
              <a:gd name="connsiteX1" fmla="*/ 670312 w 670312"/>
              <a:gd name="connsiteY1" fmla="*/ 126662 h 580653"/>
              <a:gd name="connsiteX2" fmla="*/ 557170 w 670312"/>
              <a:gd name="connsiteY2" fmla="*/ 203157 h 580653"/>
              <a:gd name="connsiteX3" fmla="*/ 522302 w 670312"/>
              <a:gd name="connsiteY3" fmla="*/ 293172 h 580653"/>
              <a:gd name="connsiteX4" fmla="*/ 670312 w 670312"/>
              <a:gd name="connsiteY4" fmla="*/ 293172 h 580653"/>
              <a:gd name="connsiteX5" fmla="*/ 670312 w 670312"/>
              <a:gd name="connsiteY5" fmla="*/ 580653 h 580653"/>
              <a:gd name="connsiteX6" fmla="*/ 360772 w 670312"/>
              <a:gd name="connsiteY6" fmla="*/ 580653 h 580653"/>
              <a:gd name="connsiteX7" fmla="*/ 360772 w 670312"/>
              <a:gd name="connsiteY7" fmla="*/ 342272 h 580653"/>
              <a:gd name="connsiteX8" fmla="*/ 415564 w 670312"/>
              <a:gd name="connsiteY8" fmla="*/ 134489 h 580653"/>
              <a:gd name="connsiteX9" fmla="*/ 603423 w 670312"/>
              <a:gd name="connsiteY9" fmla="*/ 0 h 580653"/>
              <a:gd name="connsiteX10" fmla="*/ 242650 w 670312"/>
              <a:gd name="connsiteY10" fmla="*/ 0 h 580653"/>
              <a:gd name="connsiteX11" fmla="*/ 309539 w 670312"/>
              <a:gd name="connsiteY11" fmla="*/ 126662 h 580653"/>
              <a:gd name="connsiteX12" fmla="*/ 196397 w 670312"/>
              <a:gd name="connsiteY12" fmla="*/ 203157 h 580653"/>
              <a:gd name="connsiteX13" fmla="*/ 161530 w 670312"/>
              <a:gd name="connsiteY13" fmla="*/ 293172 h 580653"/>
              <a:gd name="connsiteX14" fmla="*/ 309539 w 670312"/>
              <a:gd name="connsiteY14" fmla="*/ 293172 h 580653"/>
              <a:gd name="connsiteX15" fmla="*/ 309539 w 670312"/>
              <a:gd name="connsiteY15" fmla="*/ 580653 h 580653"/>
              <a:gd name="connsiteX16" fmla="*/ 0 w 670312"/>
              <a:gd name="connsiteY16" fmla="*/ 580653 h 580653"/>
              <a:gd name="connsiteX17" fmla="*/ 0 w 670312"/>
              <a:gd name="connsiteY17" fmla="*/ 342272 h 580653"/>
              <a:gd name="connsiteX18" fmla="*/ 54792 w 670312"/>
              <a:gd name="connsiteY18" fmla="*/ 134489 h 580653"/>
              <a:gd name="connsiteX19" fmla="*/ 242650 w 670312"/>
              <a:gd name="connsiteY19" fmla="*/ 0 h 58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0312" h="580653">
                <a:moveTo>
                  <a:pt x="603423" y="0"/>
                </a:moveTo>
                <a:lnTo>
                  <a:pt x="670312" y="126662"/>
                </a:lnTo>
                <a:cubicBezTo>
                  <a:pt x="615757" y="152279"/>
                  <a:pt x="578043" y="177777"/>
                  <a:pt x="557170" y="203157"/>
                </a:cubicBezTo>
                <a:cubicBezTo>
                  <a:pt x="536297" y="228537"/>
                  <a:pt x="524674" y="258542"/>
                  <a:pt x="522302" y="293172"/>
                </a:cubicBezTo>
                <a:lnTo>
                  <a:pt x="670312" y="293172"/>
                </a:lnTo>
                <a:lnTo>
                  <a:pt x="670312" y="580653"/>
                </a:lnTo>
                <a:lnTo>
                  <a:pt x="360772" y="580653"/>
                </a:lnTo>
                <a:lnTo>
                  <a:pt x="360772" y="342272"/>
                </a:lnTo>
                <a:cubicBezTo>
                  <a:pt x="360772" y="254510"/>
                  <a:pt x="379036" y="185249"/>
                  <a:pt x="415564" y="134489"/>
                </a:cubicBezTo>
                <a:cubicBezTo>
                  <a:pt x="452092" y="83729"/>
                  <a:pt x="514712" y="38900"/>
                  <a:pt x="603423" y="0"/>
                </a:cubicBezTo>
                <a:close/>
                <a:moveTo>
                  <a:pt x="242650" y="0"/>
                </a:moveTo>
                <a:lnTo>
                  <a:pt x="309539" y="126662"/>
                </a:lnTo>
                <a:cubicBezTo>
                  <a:pt x="254985" y="152279"/>
                  <a:pt x="217271" y="177777"/>
                  <a:pt x="196397" y="203157"/>
                </a:cubicBezTo>
                <a:cubicBezTo>
                  <a:pt x="175524" y="228537"/>
                  <a:pt x="163902" y="258542"/>
                  <a:pt x="161530" y="293172"/>
                </a:cubicBezTo>
                <a:lnTo>
                  <a:pt x="309539" y="293172"/>
                </a:lnTo>
                <a:lnTo>
                  <a:pt x="309539" y="580653"/>
                </a:lnTo>
                <a:lnTo>
                  <a:pt x="0" y="580653"/>
                </a:lnTo>
                <a:lnTo>
                  <a:pt x="0" y="342272"/>
                </a:lnTo>
                <a:cubicBezTo>
                  <a:pt x="0" y="254510"/>
                  <a:pt x="18264" y="185249"/>
                  <a:pt x="54792" y="134489"/>
                </a:cubicBezTo>
                <a:cubicBezTo>
                  <a:pt x="91320" y="83729"/>
                  <a:pt x="153940" y="38900"/>
                  <a:pt x="2426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 Placeholder 17"/>
          <p:cNvSpPr txBox="1">
            <a:spLocks/>
          </p:cNvSpPr>
          <p:nvPr/>
        </p:nvSpPr>
        <p:spPr>
          <a:xfrm>
            <a:off x="6238567" y="1760623"/>
            <a:ext cx="5245510" cy="313932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31775" indent="-231775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 kern="120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1pPr>
            <a:lvl2pPr marL="109538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id-ID" sz="2000" dirty="0"/>
              <a:t>salah satu tantangan </a:t>
            </a:r>
            <a:r>
              <a:rPr lang="id-ID" sz="2000" dirty="0" smtClean="0"/>
              <a:t>serius</a:t>
            </a:r>
            <a:r>
              <a:rPr lang="en-US" sz="2000" dirty="0" smtClean="0"/>
              <a:t> </a:t>
            </a:r>
            <a:r>
              <a:rPr lang="id-ID" sz="2000" dirty="0" smtClean="0"/>
              <a:t>yang </a:t>
            </a:r>
            <a:r>
              <a:rPr lang="id-ID" sz="2000" dirty="0"/>
              <a:t>dihadapi dunia saat ini adalah fenomena </a:t>
            </a:r>
            <a:r>
              <a:rPr lang="id-ID" sz="2000" dirty="0" smtClean="0"/>
              <a:t>munculnya</a:t>
            </a:r>
            <a:r>
              <a:rPr lang="en-US" sz="2000" dirty="0" smtClean="0"/>
              <a:t> </a:t>
            </a:r>
            <a:r>
              <a:rPr lang="id-ID" sz="2000" dirty="0" smtClean="0"/>
              <a:t>budaya kekerasan.</a:t>
            </a:r>
            <a:r>
              <a:rPr lang="en-US" sz="2000" dirty="0" smtClean="0"/>
              <a:t> </a:t>
            </a:r>
            <a:r>
              <a:rPr lang="id-ID" sz="2000" dirty="0" smtClean="0"/>
              <a:t>Fenomena </a:t>
            </a:r>
            <a:r>
              <a:rPr lang="id-ID" sz="2000" dirty="0"/>
              <a:t>ini sungguh sangat </a:t>
            </a:r>
            <a:r>
              <a:rPr lang="id-ID" sz="2000" dirty="0" smtClean="0"/>
              <a:t>mencemaskan</a:t>
            </a:r>
            <a:r>
              <a:rPr lang="en-US" sz="2000" dirty="0" smtClean="0"/>
              <a:t>.</a:t>
            </a:r>
          </a:p>
          <a:p>
            <a:pPr marL="0" indent="0" algn="just"/>
            <a:endParaRPr lang="en-US" sz="2000" dirty="0" smtClean="0"/>
          </a:p>
          <a:p>
            <a:pPr marL="0" indent="0" algn="just"/>
            <a:r>
              <a:rPr lang="id-ID" sz="2000" dirty="0" smtClean="0"/>
              <a:t>Hal </a:t>
            </a:r>
            <a:r>
              <a:rPr lang="id-ID" sz="2000" dirty="0"/>
              <a:t>ini bisa terjadi </a:t>
            </a:r>
            <a:r>
              <a:rPr lang="id-ID" sz="2000" dirty="0" smtClean="0"/>
              <a:t>karena</a:t>
            </a:r>
            <a:r>
              <a:rPr lang="en-US" sz="2000" dirty="0" smtClean="0"/>
              <a:t> </a:t>
            </a:r>
            <a:r>
              <a:rPr lang="id-ID" sz="2000" dirty="0" smtClean="0"/>
              <a:t>pluralitas </a:t>
            </a:r>
            <a:r>
              <a:rPr lang="id-ID" sz="2000" dirty="0"/>
              <a:t>masyarakat kita dihadapkan pada situasi krisis sosial, politik, dan </a:t>
            </a:r>
            <a:r>
              <a:rPr lang="id-ID" sz="2000" dirty="0" smtClean="0"/>
              <a:t>ekonomi</a:t>
            </a:r>
            <a:r>
              <a:rPr lang="en-US" sz="2000" dirty="0" smtClean="0"/>
              <a:t> </a:t>
            </a:r>
            <a:r>
              <a:rPr lang="id-ID" sz="2000" dirty="0" smtClean="0"/>
              <a:t>yang </a:t>
            </a:r>
            <a:r>
              <a:rPr lang="id-ID" sz="2000" dirty="0"/>
              <a:t>sangat serius dan kompleks yang membuat masyarakat kita bagaikan </a:t>
            </a:r>
            <a:r>
              <a:rPr lang="id-ID" sz="2000" dirty="0" smtClean="0"/>
              <a:t>jerami</a:t>
            </a:r>
            <a:r>
              <a:rPr lang="en-US" sz="2000" dirty="0" smtClean="0"/>
              <a:t> </a:t>
            </a:r>
            <a:r>
              <a:rPr lang="id-ID" sz="2000" dirty="0" smtClean="0"/>
              <a:t>kering </a:t>
            </a:r>
            <a:r>
              <a:rPr lang="id-ID" sz="2000" dirty="0"/>
              <a:t>di musim kemarau.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610564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/>
          <p:cNvSpPr>
            <a:spLocks noChangeAspect="1"/>
          </p:cNvSpPr>
          <p:nvPr/>
        </p:nvSpPr>
        <p:spPr>
          <a:xfrm>
            <a:off x="232519" y="-2693505"/>
            <a:ext cx="4728754" cy="4728754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430639" y="3408094"/>
            <a:ext cx="4332514" cy="1089529"/>
          </a:xfrm>
        </p:spPr>
        <p:txBody>
          <a:bodyPr/>
          <a:lstStyle/>
          <a:p>
            <a:pPr algn="ctr"/>
            <a:r>
              <a:rPr lang="en-US" sz="2400" dirty="0" err="1"/>
              <a:t>Menelusuri</a:t>
            </a:r>
            <a:r>
              <a:rPr lang="en-US" sz="2400" dirty="0"/>
              <a:t> </a:t>
            </a:r>
            <a:r>
              <a:rPr lang="en-US" sz="2400" dirty="0" err="1"/>
              <a:t>urgensi</a:t>
            </a:r>
            <a:r>
              <a:rPr lang="en-US" sz="2400" dirty="0"/>
              <a:t> </a:t>
            </a:r>
            <a:r>
              <a:rPr lang="en-US" sz="2400" dirty="0" err="1"/>
              <a:t>kerukunan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damai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388077" y="132011"/>
            <a:ext cx="6336891" cy="2187265"/>
          </a:xfrm>
        </p:spPr>
        <p:txBody>
          <a:bodyPr/>
          <a:lstStyle/>
          <a:p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endParaRPr lang="en-US" dirty="0"/>
          </a:p>
          <a:p>
            <a:pPr algn="just"/>
            <a:r>
              <a:rPr lang="id-ID" sz="2000" b="0" dirty="0"/>
              <a:t>Beberapa konflik yang menyangkut SARA bahkan memuncak </a:t>
            </a:r>
            <a:r>
              <a:rPr lang="id-ID" sz="2000" b="0" dirty="0" smtClean="0"/>
              <a:t>menjadi</a:t>
            </a:r>
            <a:r>
              <a:rPr lang="en-US" sz="2000" b="0" dirty="0" smtClean="0"/>
              <a:t> </a:t>
            </a:r>
            <a:r>
              <a:rPr lang="id-ID" sz="2000" b="0" dirty="0" smtClean="0"/>
              <a:t>kerusuhan </a:t>
            </a:r>
            <a:r>
              <a:rPr lang="id-ID" sz="2000" b="0" dirty="0"/>
              <a:t>sosial. Peristiwa Situbondo, Rengasdengklok, Tasikmalaya, Sangau </a:t>
            </a:r>
            <a:r>
              <a:rPr lang="id-ID" sz="2000" b="0" dirty="0" smtClean="0"/>
              <a:t>Lido,</a:t>
            </a:r>
            <a:r>
              <a:rPr lang="en-US" sz="2000" b="0" dirty="0" smtClean="0"/>
              <a:t> </a:t>
            </a:r>
            <a:r>
              <a:rPr lang="id-ID" sz="2000" b="0" dirty="0" smtClean="0"/>
              <a:t>Mataram</a:t>
            </a:r>
            <a:r>
              <a:rPr lang="id-ID" sz="2000" b="0" dirty="0"/>
              <a:t>, Jabotabek, Aceh, Palu, Irian Jaya, Maluku, Lampung, dan di </a:t>
            </a:r>
            <a:r>
              <a:rPr lang="id-ID" sz="2000" b="0" dirty="0" smtClean="0"/>
              <a:t>tempattempat</a:t>
            </a:r>
            <a:r>
              <a:rPr lang="en-US" sz="2000" b="0" dirty="0" smtClean="0"/>
              <a:t> </a:t>
            </a:r>
            <a:r>
              <a:rPr lang="id-ID" sz="2000" b="0" dirty="0" smtClean="0"/>
              <a:t>lain </a:t>
            </a:r>
            <a:r>
              <a:rPr lang="id-ID" sz="2000" b="0" dirty="0"/>
              <a:t>sungguh memprihatinkan.</a:t>
            </a:r>
            <a:endParaRPr lang="en-US" sz="2000" dirty="0"/>
          </a:p>
        </p:txBody>
      </p:sp>
      <p:sp>
        <p:nvSpPr>
          <p:cNvPr id="32" name="Title 31"/>
          <p:cNvSpPr>
            <a:spLocks noGrp="1"/>
          </p:cNvSpPr>
          <p:nvPr>
            <p:ph type="title"/>
          </p:nvPr>
        </p:nvSpPr>
        <p:spPr>
          <a:xfrm>
            <a:off x="555244" y="0"/>
            <a:ext cx="4083304" cy="914096"/>
          </a:xfrm>
        </p:spPr>
        <p:txBody>
          <a:bodyPr/>
          <a:lstStyle/>
          <a:p>
            <a:r>
              <a:rPr lang="en-US" b="1" dirty="0" smtClean="0"/>
              <a:t>U</a:t>
            </a:r>
            <a:r>
              <a:rPr lang="id-ID" b="1" dirty="0" smtClean="0"/>
              <a:t>rgensi </a:t>
            </a:r>
            <a:r>
              <a:rPr lang="en-US" b="1" dirty="0" smtClean="0"/>
              <a:t>K</a:t>
            </a:r>
            <a:r>
              <a:rPr lang="id-ID" b="1" dirty="0" smtClean="0"/>
              <a:t>erukunan</a:t>
            </a:r>
            <a:endParaRPr lang="en-US" b="1" dirty="0">
              <a:gradFill>
                <a:gsLst>
                  <a:gs pos="15000">
                    <a:schemeClr val="bg1"/>
                  </a:gs>
                  <a:gs pos="47000">
                    <a:schemeClr val="bg1"/>
                  </a:gs>
                </a:gsLst>
                <a:lin ang="5400000" scaled="1"/>
              </a:gra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5388076" y="2401152"/>
            <a:ext cx="6336891" cy="4192943"/>
          </a:xfrm>
        </p:spPr>
        <p:txBody>
          <a:bodyPr/>
          <a:lstStyle/>
          <a:p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/>
          </a:p>
          <a:p>
            <a:r>
              <a:rPr lang="id-ID" sz="2000" b="0" dirty="0"/>
              <a:t>Dari beberapa peristiwa atau kasus yang terjadi, dapat </a:t>
            </a:r>
            <a:r>
              <a:rPr lang="id-ID" sz="2000" b="0" dirty="0" smtClean="0"/>
              <a:t>diidentifikasi</a:t>
            </a:r>
            <a:r>
              <a:rPr lang="en-US" sz="2000" b="0" dirty="0" smtClean="0"/>
              <a:t> </a:t>
            </a:r>
            <a:r>
              <a:rPr lang="id-ID" sz="2000" b="0" dirty="0" smtClean="0"/>
              <a:t>masalah</a:t>
            </a:r>
            <a:r>
              <a:rPr lang="en-US" sz="2000" b="0" dirty="0" smtClean="0"/>
              <a:t> </a:t>
            </a:r>
            <a:r>
              <a:rPr lang="id-ID" sz="2000" b="0" dirty="0" smtClean="0"/>
              <a:t>yang</a:t>
            </a:r>
            <a:r>
              <a:rPr lang="en-US" sz="2000" b="0" dirty="0" smtClean="0"/>
              <a:t> </a:t>
            </a:r>
            <a:r>
              <a:rPr lang="id-ID" sz="2000" b="0" dirty="0" smtClean="0"/>
              <a:t>menjadi </a:t>
            </a:r>
            <a:r>
              <a:rPr lang="id-ID" sz="2000" b="0" dirty="0"/>
              <a:t>penyebabnya, sebagai berikut</a:t>
            </a:r>
            <a:r>
              <a:rPr lang="id-ID" sz="2000" b="0" dirty="0" smtClean="0"/>
              <a:t>:</a:t>
            </a:r>
            <a:endParaRPr lang="en-US" sz="2000" b="0" dirty="0" smtClean="0"/>
          </a:p>
          <a:p>
            <a:pPr marL="457200" indent="-457200">
              <a:buFont typeface="+mj-lt"/>
              <a:buAutoNum type="alphaLcParenR"/>
            </a:pPr>
            <a:r>
              <a:rPr lang="id-ID" sz="2000" b="0" dirty="0"/>
              <a:t>Eksklusivisme</a:t>
            </a:r>
            <a:r>
              <a:rPr lang="id-ID" sz="2000" b="0" dirty="0" smtClean="0"/>
              <a:t>;</a:t>
            </a:r>
            <a:endParaRPr lang="en-US" sz="2000" b="0" dirty="0" smtClean="0"/>
          </a:p>
          <a:p>
            <a:pPr marL="457200" indent="-457200">
              <a:buFont typeface="+mj-lt"/>
              <a:buAutoNum type="alphaLcParenR"/>
            </a:pPr>
            <a:r>
              <a:rPr lang="id-ID" sz="2000" b="0" dirty="0"/>
              <a:t>Puritanisasi </a:t>
            </a:r>
            <a:r>
              <a:rPr lang="id-ID" sz="2000" b="0" dirty="0" smtClean="0"/>
              <a:t>agama</a:t>
            </a:r>
            <a:endParaRPr lang="en-US" sz="2000" b="0" dirty="0" smtClean="0"/>
          </a:p>
          <a:p>
            <a:pPr marL="457200" indent="-457200">
              <a:buFont typeface="+mj-lt"/>
              <a:buAutoNum type="alphaLcParenR"/>
            </a:pPr>
            <a:r>
              <a:rPr lang="id-ID" sz="2000" b="0" dirty="0"/>
              <a:t>Dilema </a:t>
            </a:r>
            <a:r>
              <a:rPr lang="id-ID" sz="2000" b="0" dirty="0" smtClean="0"/>
              <a:t>solidaritas</a:t>
            </a:r>
            <a:endParaRPr lang="en-US" sz="2000" b="0" dirty="0" smtClean="0"/>
          </a:p>
          <a:p>
            <a:pPr marL="457200" indent="-457200">
              <a:buFont typeface="+mj-lt"/>
              <a:buAutoNum type="alphaLcParenR"/>
            </a:pPr>
            <a:r>
              <a:rPr lang="id-ID" sz="2000" b="0" dirty="0"/>
              <a:t>Dilema </a:t>
            </a:r>
            <a:r>
              <a:rPr lang="id-ID" sz="2000" b="0" dirty="0" smtClean="0"/>
              <a:t>kepatuhan</a:t>
            </a:r>
            <a:endParaRPr lang="en-US" sz="2000" b="0" dirty="0" smtClean="0"/>
          </a:p>
          <a:p>
            <a:pPr marL="457200" indent="-457200">
              <a:buFont typeface="+mj-lt"/>
              <a:buAutoNum type="alphaLcParenR"/>
            </a:pPr>
            <a:r>
              <a:rPr lang="id-ID" sz="2000" b="0" dirty="0"/>
              <a:t>Analisis satu </a:t>
            </a:r>
            <a:r>
              <a:rPr lang="id-ID" sz="2000" b="0" dirty="0" smtClean="0"/>
              <a:t>sisi</a:t>
            </a:r>
            <a:endParaRPr lang="en-US" sz="2000" b="0" dirty="0" smtClean="0"/>
          </a:p>
          <a:p>
            <a:pPr marL="457200" indent="-457200">
              <a:buFont typeface="+mj-lt"/>
              <a:buAutoNum type="alphaLcParenR"/>
            </a:pPr>
            <a:r>
              <a:rPr lang="fi-FI" sz="2000" b="0" dirty="0"/>
              <a:t>Dilema kepentingan politik dan </a:t>
            </a:r>
            <a:r>
              <a:rPr lang="fi-FI" sz="2000" b="0" dirty="0" smtClean="0"/>
              <a:t>kekuasaan</a:t>
            </a:r>
          </a:p>
          <a:p>
            <a:pPr marL="457200" indent="-457200">
              <a:buFont typeface="+mj-lt"/>
              <a:buAutoNum type="alphaLcParenR"/>
            </a:pPr>
            <a:r>
              <a:rPr lang="id-ID" sz="2000" b="0" dirty="0"/>
              <a:t>Dilema prasangka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80498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36 1.11111E-6 L 1.45833E-6 1.11111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4" grpId="1" build="p"/>
      <p:bldP spid="15" grpId="0"/>
      <p:bldP spid="32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4800" y="2598127"/>
            <a:ext cx="3714704" cy="2245743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/>
              <a:t>“</a:t>
            </a:r>
            <a:r>
              <a:rPr lang="en-US" dirty="0" err="1" smtClean="0"/>
              <a:t>Keberagaman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Keberagaman</a:t>
            </a:r>
            <a:r>
              <a:rPr lang="en-US" dirty="0" smtClean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 smtClean="0"/>
              <a:t>beragama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/>
              <a:t>di Indonesia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/>
              <a:t>dulu</a:t>
            </a:r>
            <a:r>
              <a:rPr lang="en-US" dirty="0"/>
              <a:t> kala.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ALASAN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2879003" y="419100"/>
            <a:ext cx="9084398" cy="424732"/>
          </a:xfrm>
        </p:spPr>
        <p:txBody>
          <a:bodyPr/>
          <a:lstStyle/>
          <a:p>
            <a:r>
              <a:rPr lang="id-ID" b="0" dirty="0"/>
              <a:t>Menanya alasan mengapa diperlukan membangun kerukunan.</a:t>
            </a:r>
            <a:endParaRPr lang="en-US" b="0" dirty="0"/>
          </a:p>
        </p:txBody>
      </p:sp>
      <p:sp>
        <p:nvSpPr>
          <p:cNvPr id="13" name="Rectangle 12"/>
          <p:cNvSpPr/>
          <p:nvPr/>
        </p:nvSpPr>
        <p:spPr>
          <a:xfrm>
            <a:off x="435056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4"/>
          </p:nvPr>
        </p:nvSpPr>
        <p:spPr>
          <a:xfrm>
            <a:off x="11432913" y="6316156"/>
            <a:ext cx="498402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t>4</a:t>
            </a:fld>
            <a:endParaRPr lang="en-US" dirty="0"/>
          </a:p>
        </p:txBody>
      </p:sp>
      <p:sp>
        <p:nvSpPr>
          <p:cNvPr id="16" name="Content Placeholder 9"/>
          <p:cNvSpPr>
            <a:spLocks noGrp="1"/>
          </p:cNvSpPr>
          <p:nvPr>
            <p:ph idx="1"/>
          </p:nvPr>
        </p:nvSpPr>
        <p:spPr>
          <a:xfrm>
            <a:off x="4019504" y="2567020"/>
            <a:ext cx="3714704" cy="3132139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/>
              <a:t>“</a:t>
            </a:r>
            <a:r>
              <a:rPr lang="en-US" dirty="0" err="1" smtClean="0"/>
              <a:t>Pluralitas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/>
              <a:t> </a:t>
            </a:r>
            <a:r>
              <a:rPr lang="en-US" dirty="0" err="1"/>
              <a:t>realitas</a:t>
            </a:r>
            <a:r>
              <a:rPr lang="en-US" dirty="0"/>
              <a:t> </a:t>
            </a:r>
            <a:r>
              <a:rPr lang="en-US" dirty="0" err="1"/>
              <a:t>eksistensial</a:t>
            </a:r>
            <a:r>
              <a:rPr lang="en-US" dirty="0"/>
              <a:t> 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menyadari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pluralitas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di </a:t>
            </a:r>
            <a:r>
              <a:rPr lang="en-US" dirty="0" err="1" smtClean="0"/>
              <a:t>manapun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realitas</a:t>
            </a:r>
            <a:r>
              <a:rPr lang="en-US" dirty="0" smtClean="0"/>
              <a:t> </a:t>
            </a:r>
            <a:r>
              <a:rPr lang="en-US" dirty="0" err="1" smtClean="0"/>
              <a:t>eksistensial</a:t>
            </a:r>
            <a:r>
              <a:rPr lang="en-US" dirty="0" smtClean="0"/>
              <a:t> yang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kodrati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200154" y="3393274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9"/>
          <p:cNvSpPr>
            <a:spLocks noGrp="1"/>
          </p:cNvSpPr>
          <p:nvPr>
            <p:ph idx="1"/>
          </p:nvPr>
        </p:nvSpPr>
        <p:spPr>
          <a:xfrm>
            <a:off x="7935376" y="2598127"/>
            <a:ext cx="3714704" cy="4240135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/>
              <a:t>“</a:t>
            </a:r>
            <a:r>
              <a:rPr lang="en-US" dirty="0" err="1" smtClean="0"/>
              <a:t>Pluralitas</a:t>
            </a:r>
            <a:r>
              <a:rPr lang="en-US" dirty="0" smtClean="0"/>
              <a:t> horizontal &amp; </a:t>
            </a:r>
            <a:r>
              <a:rPr lang="en-US" dirty="0" err="1" smtClean="0"/>
              <a:t>vertikal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/>
              <a:t>Pluralitas</a:t>
            </a:r>
            <a:r>
              <a:rPr lang="en-US" dirty="0"/>
              <a:t> horizontal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etnis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agama,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pluralitas</a:t>
            </a:r>
            <a:r>
              <a:rPr lang="en-US" dirty="0"/>
              <a:t> </a:t>
            </a:r>
            <a:r>
              <a:rPr lang="en-US" dirty="0" err="1"/>
              <a:t>vertikal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penguasa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orang kaya </a:t>
            </a:r>
            <a:r>
              <a:rPr lang="en-US" dirty="0" err="1"/>
              <a:t>dan</a:t>
            </a:r>
            <a:r>
              <a:rPr lang="en-US" dirty="0"/>
              <a:t> orang </a:t>
            </a:r>
            <a:r>
              <a:rPr lang="en-US" dirty="0" err="1"/>
              <a:t>miskin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kaum</a:t>
            </a:r>
            <a:r>
              <a:rPr lang="en-US" dirty="0"/>
              <a:t> </a:t>
            </a:r>
            <a:r>
              <a:rPr lang="en-US" dirty="0" err="1"/>
              <a:t>terpelajar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awam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16026" y="3424381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7168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1.04167E-6 -4.44444E-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1.04167E-6 -4.44444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8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8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1.04167E-6 -4.44444E-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3" grpId="0" animBg="1"/>
      <p:bldP spid="13" grpId="1" animBg="1"/>
      <p:bldP spid="16" grpId="0" uiExpand="1" build="p"/>
      <p:bldP spid="17" grpId="0" animBg="1"/>
      <p:bldP spid="17" grpId="1" animBg="1"/>
      <p:bldP spid="19" grpId="0" uiExpand="1" build="p"/>
      <p:bldP spid="20" grpId="0" animBg="1"/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2996" y="2894170"/>
            <a:ext cx="11660405" cy="625641"/>
          </a:xfrm>
        </p:spPr>
        <p:txBody>
          <a:bodyPr/>
          <a:lstStyle/>
          <a:p>
            <a:r>
              <a:rPr lang="en-US" dirty="0" smtClean="0"/>
              <a:t>DISKUSI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923323" y="186061"/>
            <a:ext cx="4376615" cy="535531"/>
          </a:xfrm>
        </p:spPr>
        <p:txBody>
          <a:bodyPr/>
          <a:lstStyle/>
          <a:p>
            <a:r>
              <a:rPr lang="en-US" sz="3200" dirty="0" err="1" smtClean="0"/>
              <a:t>Kajian</a:t>
            </a:r>
            <a:endParaRPr lang="en-US" sz="32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67357" y="3734292"/>
            <a:ext cx="11331677" cy="2159566"/>
          </a:xfrm>
        </p:spPr>
        <p:txBody>
          <a:bodyPr/>
          <a:lstStyle/>
          <a:p>
            <a:pPr algn="just"/>
            <a:r>
              <a:rPr lang="id-ID" sz="2000" dirty="0"/>
              <a:t>Terdapat suatu kelompok masyarakat yang hanya </a:t>
            </a:r>
            <a:r>
              <a:rPr lang="id-ID" sz="2000" dirty="0" smtClean="0"/>
              <a:t>mengutamakan</a:t>
            </a:r>
            <a:r>
              <a:rPr lang="en-US" sz="2000" dirty="0" smtClean="0"/>
              <a:t> </a:t>
            </a:r>
            <a:r>
              <a:rPr lang="id-ID" sz="2000" dirty="0" smtClean="0"/>
              <a:t>kelompoknya </a:t>
            </a:r>
            <a:r>
              <a:rPr lang="id-ID" sz="2000" dirty="0"/>
              <a:t>sendiri saja dan tidak menganggap adanya potensi </a:t>
            </a:r>
            <a:r>
              <a:rPr lang="id-ID" sz="2000" dirty="0" smtClean="0"/>
              <a:t>dari</a:t>
            </a:r>
            <a:r>
              <a:rPr lang="en-US" sz="2000" dirty="0" smtClean="0"/>
              <a:t> </a:t>
            </a:r>
            <a:r>
              <a:rPr lang="id-ID" sz="2000" dirty="0" smtClean="0"/>
              <a:t>luar </a:t>
            </a:r>
            <a:r>
              <a:rPr lang="id-ID" sz="2000" dirty="0"/>
              <a:t>kelompoknya. Mereka tidak mau menerima pluralisme </a:t>
            </a:r>
            <a:r>
              <a:rPr lang="id-ID" sz="2000" dirty="0" smtClean="0"/>
              <a:t>sebagai</a:t>
            </a:r>
            <a:r>
              <a:rPr lang="en-US" sz="2000" dirty="0" smtClean="0"/>
              <a:t> </a:t>
            </a:r>
            <a:r>
              <a:rPr lang="id-ID" sz="2000" dirty="0" smtClean="0"/>
              <a:t>sebuah </a:t>
            </a:r>
            <a:r>
              <a:rPr lang="id-ID" sz="2000" dirty="0"/>
              <a:t>kenyataan dalam hidup ini. Patut disayangkan bahwa </a:t>
            </a:r>
            <a:r>
              <a:rPr lang="id-ID" sz="2000" dirty="0" smtClean="0"/>
              <a:t>kelompok</a:t>
            </a:r>
            <a:r>
              <a:rPr lang="en-US" sz="2000" dirty="0" smtClean="0"/>
              <a:t> </a:t>
            </a:r>
            <a:r>
              <a:rPr lang="id-ID" sz="2000" dirty="0" smtClean="0"/>
              <a:t>yang </a:t>
            </a:r>
            <a:r>
              <a:rPr lang="id-ID" sz="2000" dirty="0"/>
              <a:t>seperti ini hadir di tengah-tengah masyarakat Indonesia yang </a:t>
            </a:r>
            <a:r>
              <a:rPr lang="id-ID" sz="2000" dirty="0" smtClean="0"/>
              <a:t>kini</a:t>
            </a:r>
            <a:r>
              <a:rPr lang="en-US" sz="2000" dirty="0" smtClean="0"/>
              <a:t> </a:t>
            </a:r>
            <a:r>
              <a:rPr lang="id-ID" sz="2000" dirty="0" smtClean="0"/>
              <a:t>sudah </a:t>
            </a:r>
            <a:r>
              <a:rPr lang="id-ID" sz="2000" dirty="0"/>
              <a:t>memasuki era reformasi.</a:t>
            </a:r>
          </a:p>
          <a:p>
            <a:pPr algn="just"/>
            <a:r>
              <a:rPr lang="id-ID" sz="2000" dirty="0"/>
              <a:t>Berikan tanggapan Anda terhadap hal tersebut. Temukan </a:t>
            </a:r>
            <a:r>
              <a:rPr lang="id-ID" sz="2000" dirty="0" smtClean="0"/>
              <a:t>sejumlah</a:t>
            </a:r>
            <a:r>
              <a:rPr lang="en-US" sz="2000" dirty="0" smtClean="0"/>
              <a:t> </a:t>
            </a:r>
            <a:r>
              <a:rPr lang="id-ID" sz="2000" dirty="0" smtClean="0"/>
              <a:t>faktor </a:t>
            </a:r>
            <a:r>
              <a:rPr lang="id-ID" sz="2000" dirty="0"/>
              <a:t>yang membuat mereka memiliki cara pandang seperti itu!</a:t>
            </a:r>
            <a:endParaRPr lang="en-US" sz="20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3707903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53996" y="509169"/>
            <a:ext cx="9866671" cy="978729"/>
          </a:xfrm>
        </p:spPr>
        <p:txBody>
          <a:bodyPr/>
          <a:lstStyle/>
          <a:p>
            <a:r>
              <a:rPr lang="en-US" dirty="0" err="1"/>
              <a:t>Menggali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historis</a:t>
            </a:r>
            <a:r>
              <a:rPr lang="en-US" dirty="0"/>
              <a:t>, </a:t>
            </a:r>
            <a:r>
              <a:rPr lang="en-US" dirty="0" err="1"/>
              <a:t>sosiologis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filosofis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kerukunan</a:t>
            </a:r>
            <a:r>
              <a:rPr lang="en-US" dirty="0"/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8438" y="6450449"/>
            <a:ext cx="749756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chemeClr val="bg1">
                    <a:lumMod val="75000"/>
                  </a:schemeClr>
                </a:solidFill>
              </a:rPr>
              <a:t>Reference : The basics you can find anywhere 5 Steps To Successful Storytelling Published on April 5, 2014 Featured in: Marketing &amp; Advertising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8438" y="1753181"/>
            <a:ext cx="116536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dirty="0"/>
              <a:t>Sejak berabad-abad yang lalu, gelombang bangsa–bangsa dan </a:t>
            </a:r>
            <a:r>
              <a:rPr lang="id-ID" dirty="0" smtClean="0"/>
              <a:t>kebudayaannya</a:t>
            </a:r>
            <a:r>
              <a:rPr lang="en-US" dirty="0" smtClean="0"/>
              <a:t> </a:t>
            </a:r>
            <a:r>
              <a:rPr lang="id-ID" dirty="0" smtClean="0"/>
              <a:t>yang </a:t>
            </a:r>
            <a:r>
              <a:rPr lang="id-ID" dirty="0"/>
              <a:t>masuk ke Indonesia </a:t>
            </a:r>
            <a:r>
              <a:rPr lang="id-ID" dirty="0" smtClean="0"/>
              <a:t>dan</a:t>
            </a:r>
            <a:r>
              <a:rPr lang="en-US" dirty="0" smtClean="0"/>
              <a:t> </a:t>
            </a:r>
            <a:r>
              <a:rPr lang="id-ID" dirty="0" smtClean="0"/>
              <a:t>telah </a:t>
            </a:r>
            <a:r>
              <a:rPr lang="id-ID" dirty="0"/>
              <a:t>menjadikan bangsa Indonesia dalam </a:t>
            </a:r>
            <a:r>
              <a:rPr lang="id-ID" dirty="0" smtClean="0"/>
              <a:t>wujud</a:t>
            </a:r>
            <a:r>
              <a:rPr lang="en-US" dirty="0" smtClean="0"/>
              <a:t> </a:t>
            </a:r>
            <a:r>
              <a:rPr lang="id-ID" dirty="0" smtClean="0"/>
              <a:t>kebhinekaannya </a:t>
            </a:r>
            <a:r>
              <a:rPr lang="id-ID" dirty="0"/>
              <a:t>seperti sekarang </a:t>
            </a:r>
            <a:r>
              <a:rPr lang="id-ID" dirty="0" smtClean="0"/>
              <a:t>ini.</a:t>
            </a:r>
            <a:r>
              <a:rPr lang="en-US" dirty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 </a:t>
            </a:r>
            <a:r>
              <a:rPr lang="en-US" dirty="0" err="1"/>
              <a:t>akulturasi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pasang</a:t>
            </a:r>
            <a:r>
              <a:rPr lang="en-US" dirty="0"/>
              <a:t> </a:t>
            </a:r>
            <a:r>
              <a:rPr lang="en-US" dirty="0" err="1"/>
              <a:t>surut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 smtClean="0"/>
              <a:t>sejauh</a:t>
            </a:r>
            <a:r>
              <a:rPr lang="en-US" dirty="0" smtClean="0"/>
              <a:t> mana </a:t>
            </a:r>
            <a:r>
              <a:rPr lang="en-US" dirty="0" err="1"/>
              <a:t>jiwa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kebangsaan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terbina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seberapa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luhur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kontribusinya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, </a:t>
            </a:r>
            <a:r>
              <a:rPr lang="en-US" dirty="0" err="1"/>
              <a:t>berbangsa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9213" y="3760839"/>
            <a:ext cx="6076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dirty="0"/>
              <a:t>Memang harus disadari bahwa </a:t>
            </a:r>
            <a:r>
              <a:rPr lang="en-US" dirty="0" smtClean="0"/>
              <a:t>k</a:t>
            </a:r>
            <a:r>
              <a:rPr lang="id-ID" dirty="0" smtClean="0"/>
              <a:t>eanekaragaman </a:t>
            </a:r>
            <a:r>
              <a:rPr lang="id-ID" dirty="0"/>
              <a:t>atau kebhinekaan disatu </a:t>
            </a:r>
            <a:r>
              <a:rPr lang="id-ID" dirty="0" smtClean="0"/>
              <a:t>pihak</a:t>
            </a:r>
            <a:r>
              <a:rPr lang="en-US" dirty="0" smtClean="0"/>
              <a:t> </a:t>
            </a:r>
            <a:r>
              <a:rPr lang="id-ID" dirty="0" smtClean="0"/>
              <a:t>dapat </a:t>
            </a:r>
            <a:r>
              <a:rPr lang="id-ID" dirty="0"/>
              <a:t>menimbulkan ancaman bagi keutuhan persatuan dan kesatuan </a:t>
            </a:r>
            <a:r>
              <a:rPr lang="id-ID" dirty="0" smtClean="0"/>
              <a:t>bangsa,</a:t>
            </a:r>
            <a:r>
              <a:rPr lang="en-US" dirty="0" smtClean="0"/>
              <a:t> </a:t>
            </a:r>
            <a:r>
              <a:rPr lang="id-ID" dirty="0" smtClean="0"/>
              <a:t>namun </a:t>
            </a:r>
            <a:r>
              <a:rPr lang="id-ID" dirty="0"/>
              <a:t>disisi lain sifat keterbukaan dan menerima kenyataan (bukan </a:t>
            </a:r>
            <a:r>
              <a:rPr lang="id-ID" dirty="0" smtClean="0"/>
              <a:t>sekedar</a:t>
            </a:r>
            <a:r>
              <a:rPr lang="en-US" dirty="0" smtClean="0"/>
              <a:t> </a:t>
            </a:r>
            <a:r>
              <a:rPr lang="id-ID" dirty="0" smtClean="0"/>
              <a:t>toleransi </a:t>
            </a:r>
            <a:r>
              <a:rPr lang="id-ID" dirty="0"/>
              <a:t>atau tenggang rasa) tentu akan </a:t>
            </a:r>
            <a:r>
              <a:rPr lang="id-ID" dirty="0" smtClean="0"/>
              <a:t>mampu</a:t>
            </a:r>
            <a:r>
              <a:rPr lang="en-US" dirty="0" smtClean="0"/>
              <a:t> </a:t>
            </a:r>
            <a:r>
              <a:rPr lang="id-ID" dirty="0" smtClean="0"/>
              <a:t>mewujudkan keserasian,</a:t>
            </a:r>
            <a:r>
              <a:rPr lang="en-US" dirty="0" smtClean="0"/>
              <a:t> </a:t>
            </a:r>
            <a:r>
              <a:rPr lang="id-ID" dirty="0" smtClean="0"/>
              <a:t>keselarasan </a:t>
            </a:r>
            <a:r>
              <a:rPr lang="id-ID" dirty="0"/>
              <a:t>dan </a:t>
            </a:r>
            <a:r>
              <a:rPr lang="id-ID" dirty="0" smtClean="0"/>
              <a:t>keseimbangan</a:t>
            </a:r>
            <a:r>
              <a:rPr lang="en-US" dirty="0" smtClean="0"/>
              <a:t> </a:t>
            </a:r>
            <a:r>
              <a:rPr lang="id-ID" dirty="0" smtClean="0"/>
              <a:t>dalam </a:t>
            </a:r>
            <a:r>
              <a:rPr lang="id-ID" dirty="0"/>
              <a:t>sinergi suku, agama, ras, antar </a:t>
            </a:r>
            <a:r>
              <a:rPr lang="id-ID" dirty="0" smtClean="0"/>
              <a:t>golongan</a:t>
            </a:r>
            <a:r>
              <a:rPr lang="en-US" dirty="0" smtClean="0"/>
              <a:t> </a:t>
            </a:r>
            <a:r>
              <a:rPr lang="id-ID" dirty="0" smtClean="0"/>
              <a:t>(SARA</a:t>
            </a:r>
            <a:r>
              <a:rPr lang="id-ID" dirty="0"/>
              <a:t>), bahkan antar kepentingan.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29948" y="4085303"/>
            <a:ext cx="4417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”</a:t>
            </a:r>
            <a:r>
              <a:rPr lang="sv-SE" b="1" i="1" dirty="0"/>
              <a:t>bhineka tunggal ika tan hana dharma mangrwa</a:t>
            </a:r>
            <a:r>
              <a:rPr lang="sv-SE" b="1" dirty="0" smtClean="0"/>
              <a:t>”</a:t>
            </a:r>
          </a:p>
          <a:p>
            <a:pPr algn="ctr"/>
            <a:endParaRPr lang="sv-SE" b="1" dirty="0" smtClean="0"/>
          </a:p>
          <a:p>
            <a:pPr algn="ctr"/>
            <a:r>
              <a:rPr lang="sv-SE" dirty="0" smtClean="0"/>
              <a:t>- Kita Sutasoma, Karya Mpu Tantular -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612569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di BALI</a:t>
            </a:r>
            <a:endParaRPr lang="id-ID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16411" t="21673" r="13992" b="6351"/>
          <a:stretch/>
        </p:blipFill>
        <p:spPr>
          <a:xfrm>
            <a:off x="1725561" y="1504336"/>
            <a:ext cx="8243810" cy="479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5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03896" y="3026369"/>
            <a:ext cx="11658600" cy="2086725"/>
          </a:xfrm>
        </p:spPr>
        <p:txBody>
          <a:bodyPr/>
          <a:lstStyle/>
          <a:p>
            <a:r>
              <a:rPr lang="id-ID" dirty="0"/>
              <a:t>Lebih lanjut dalam rangka mewujudkan kehidupan yang harmonis, rukun dan </a:t>
            </a:r>
            <a:r>
              <a:rPr lang="id-ID" dirty="0" smtClean="0"/>
              <a:t>damai</a:t>
            </a:r>
            <a:r>
              <a:rPr lang="en-US" dirty="0" smtClean="0"/>
              <a:t> </a:t>
            </a:r>
            <a:r>
              <a:rPr lang="id-ID" dirty="0" smtClean="0"/>
              <a:t>sebagai </a:t>
            </a:r>
            <a:r>
              <a:rPr lang="id-ID" dirty="0"/>
              <a:t>bagian dari cita-cita hidup diperlukan konsep pemikiran yang </a:t>
            </a:r>
            <a:r>
              <a:rPr lang="id-ID" dirty="0" smtClean="0"/>
              <a:t>dapat</a:t>
            </a:r>
            <a:r>
              <a:rPr lang="en-US" dirty="0" smtClean="0"/>
              <a:t> </a:t>
            </a:r>
            <a:r>
              <a:rPr lang="id-ID" dirty="0" smtClean="0"/>
              <a:t>dijadikan </a:t>
            </a:r>
            <a:r>
              <a:rPr lang="id-ID" dirty="0"/>
              <a:t>pedoman dalam bersikap, berpola perilaku demi peningkatan harkat </a:t>
            </a:r>
            <a:r>
              <a:rPr lang="id-ID" dirty="0" smtClean="0"/>
              <a:t>dan</a:t>
            </a:r>
            <a:r>
              <a:rPr lang="en-US" dirty="0" smtClean="0"/>
              <a:t> </a:t>
            </a:r>
            <a:r>
              <a:rPr lang="id-ID" dirty="0" smtClean="0"/>
              <a:t>martabat </a:t>
            </a:r>
            <a:r>
              <a:rPr lang="id-ID" dirty="0"/>
              <a:t>bangsanya. Tentu dalam hal ini di tengah-tengah kehidupan </a:t>
            </a:r>
            <a:r>
              <a:rPr lang="id-ID" dirty="0" smtClean="0"/>
              <a:t>lingkungan</a:t>
            </a:r>
            <a:r>
              <a:rPr lang="en-US" dirty="0" smtClean="0"/>
              <a:t> </a:t>
            </a:r>
            <a:r>
              <a:rPr lang="id-ID" dirty="0" smtClean="0"/>
              <a:t>yang </a:t>
            </a:r>
            <a:r>
              <a:rPr lang="id-ID" dirty="0"/>
              <a:t>serba tidak menentu juga diperlukan spirit serta semangat kebersamaan </a:t>
            </a:r>
            <a:r>
              <a:rPr lang="id-ID" dirty="0" smtClean="0"/>
              <a:t>dan</a:t>
            </a:r>
            <a:r>
              <a:rPr lang="en-US" dirty="0" smtClean="0"/>
              <a:t> </a:t>
            </a:r>
            <a:r>
              <a:rPr lang="id-ID" dirty="0" smtClean="0"/>
              <a:t>toleransi</a:t>
            </a:r>
            <a:r>
              <a:rPr lang="id-ID" dirty="0"/>
              <a:t>, menghargai persahabatan serta perdamaian.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5737094" y="499736"/>
            <a:ext cx="792205" cy="1200329"/>
          </a:xfrm>
        </p:spPr>
        <p:txBody>
          <a:bodyPr/>
          <a:lstStyle/>
          <a:p>
            <a:r>
              <a:rPr lang="en-US" dirty="0"/>
              <a:t>FACT</a:t>
            </a:r>
          </a:p>
        </p:txBody>
      </p:sp>
    </p:spTree>
    <p:extLst>
      <p:ext uri="{BB962C8B-B14F-4D97-AF65-F5344CB8AC3E}">
        <p14:creationId xmlns:p14="http://schemas.microsoft.com/office/powerpoint/2010/main" val="324801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3" t="-430" r="837" b="430"/>
          <a:stretch/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11"/>
          </p:nvPr>
        </p:nvSpPr>
        <p:spPr>
          <a:xfrm>
            <a:off x="0" y="3564054"/>
            <a:ext cx="6096000" cy="2308324"/>
          </a:xfrm>
        </p:spPr>
        <p:txBody>
          <a:bodyPr/>
          <a:lstStyle/>
          <a:p>
            <a:r>
              <a:rPr lang="id-ID" sz="2000" dirty="0"/>
              <a:t>Umat Hindu tidak disarankan untuk </a:t>
            </a:r>
            <a:r>
              <a:rPr lang="id-ID" sz="2000" dirty="0" smtClean="0"/>
              <a:t>melepaskan</a:t>
            </a:r>
            <a:r>
              <a:rPr lang="en-US" sz="2000" dirty="0" smtClean="0"/>
              <a:t> </a:t>
            </a:r>
            <a:r>
              <a:rPr lang="id-ID" sz="2000" dirty="0" smtClean="0"/>
              <a:t>keterkaitan </a:t>
            </a:r>
            <a:r>
              <a:rPr lang="id-ID" sz="2000" dirty="0"/>
              <a:t>dirinya, baik secara pribadi maupun kelompok sebagai warga </a:t>
            </a:r>
            <a:r>
              <a:rPr lang="id-ID" sz="2000" dirty="0" smtClean="0"/>
              <a:t>negara</a:t>
            </a:r>
            <a:r>
              <a:rPr lang="en-US" sz="2000" dirty="0" smtClean="0"/>
              <a:t> </a:t>
            </a:r>
            <a:r>
              <a:rPr lang="id-ID" sz="2000" dirty="0" smtClean="0"/>
              <a:t>kesatuan </a:t>
            </a:r>
            <a:r>
              <a:rPr lang="id-ID" sz="2000" dirty="0"/>
              <a:t>Republik Indonesia karena agama Hindu mengajarkan kewajiban </a:t>
            </a:r>
            <a:r>
              <a:rPr lang="id-ID" sz="2000" dirty="0" smtClean="0"/>
              <a:t>moral</a:t>
            </a:r>
            <a:r>
              <a:rPr lang="en-US" sz="2000" dirty="0" smtClean="0"/>
              <a:t> </a:t>
            </a:r>
            <a:r>
              <a:rPr lang="id-ID" sz="2000" dirty="0" smtClean="0"/>
              <a:t>pengabdian </a:t>
            </a:r>
            <a:r>
              <a:rPr lang="id-ID" sz="2000" dirty="0"/>
              <a:t>terhadap negara yang disebut “</a:t>
            </a:r>
            <a:r>
              <a:rPr lang="id-ID" sz="2000" i="1" dirty="0"/>
              <a:t>Dharma Negara</a:t>
            </a:r>
            <a:r>
              <a:rPr lang="id-ID" sz="2000" dirty="0"/>
              <a:t>” dan kewajiban </a:t>
            </a:r>
            <a:r>
              <a:rPr lang="id-ID" sz="2000" dirty="0" smtClean="0"/>
              <a:t>moral</a:t>
            </a:r>
            <a:r>
              <a:rPr lang="en-US" sz="2000" dirty="0" smtClean="0"/>
              <a:t> </a:t>
            </a:r>
            <a:r>
              <a:rPr lang="id-ID" sz="2000" dirty="0" smtClean="0"/>
              <a:t>mengamalkan </a:t>
            </a:r>
            <a:r>
              <a:rPr lang="id-ID" sz="2000" dirty="0"/>
              <a:t>ajaran agamanya disebut dengan “</a:t>
            </a:r>
            <a:r>
              <a:rPr lang="id-ID" sz="2000" i="1" dirty="0"/>
              <a:t>Dharma Agama</a:t>
            </a:r>
            <a:r>
              <a:rPr lang="id-ID" sz="2000" dirty="0"/>
              <a:t>”.</a:t>
            </a:r>
            <a:endParaRPr lang="en-US" sz="2000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0" y="1406746"/>
            <a:ext cx="6096000" cy="590931"/>
          </a:xfrm>
        </p:spPr>
        <p:txBody>
          <a:bodyPr/>
          <a:lstStyle/>
          <a:p>
            <a:r>
              <a:rPr lang="id-ID" i="1" dirty="0"/>
              <a:t>“Tat Tvam Asi”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1227" y="2145094"/>
            <a:ext cx="5663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Berpedoman pada filsafat </a:t>
            </a:r>
            <a:r>
              <a:rPr lang="id-ID" i="1" dirty="0"/>
              <a:t>Tat Tvam Asi</a:t>
            </a:r>
            <a:r>
              <a:rPr lang="id-ID" dirty="0"/>
              <a:t>, maka </a:t>
            </a:r>
            <a:r>
              <a:rPr lang="id-ID" dirty="0" smtClean="0"/>
              <a:t>umat</a:t>
            </a:r>
            <a:r>
              <a:rPr lang="en-US" dirty="0" smtClean="0"/>
              <a:t> </a:t>
            </a:r>
            <a:r>
              <a:rPr lang="id-ID" dirty="0" smtClean="0"/>
              <a:t>Hindu </a:t>
            </a:r>
            <a:r>
              <a:rPr lang="id-ID" dirty="0"/>
              <a:t>sebagai </a:t>
            </a:r>
            <a:r>
              <a:rPr lang="id-ID" dirty="0" smtClean="0"/>
              <a:t>bagian</a:t>
            </a:r>
            <a:r>
              <a:rPr lang="en-US" dirty="0" smtClean="0"/>
              <a:t> </a:t>
            </a:r>
            <a:r>
              <a:rPr lang="id-ID" dirty="0" smtClean="0"/>
              <a:t>dari </a:t>
            </a:r>
            <a:r>
              <a:rPr lang="id-ID" dirty="0"/>
              <a:t>warga bangsa Indonesia wajib mengamalkan ajaran agamanya menurut </a:t>
            </a:r>
            <a:r>
              <a:rPr lang="id-ID" dirty="0" smtClean="0"/>
              <a:t>dasar</a:t>
            </a:r>
            <a:r>
              <a:rPr lang="en-US" dirty="0" smtClean="0"/>
              <a:t> </a:t>
            </a:r>
            <a:r>
              <a:rPr lang="id-ID" dirty="0" smtClean="0"/>
              <a:t>kemanusiaan </a:t>
            </a:r>
            <a:r>
              <a:rPr lang="id-ID" dirty="0"/>
              <a:t>yang adil dan beradab</a:t>
            </a:r>
          </a:p>
        </p:txBody>
      </p:sp>
    </p:spTree>
    <p:extLst>
      <p:ext uri="{BB962C8B-B14F-4D97-AF65-F5344CB8AC3E}">
        <p14:creationId xmlns:p14="http://schemas.microsoft.com/office/powerpoint/2010/main" val="24413064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orybuilding Neal Creative">
  <a:themeElements>
    <a:clrScheme name="Neal Analytics 2">
      <a:dk1>
        <a:srgbClr val="000000"/>
      </a:dk1>
      <a:lt1>
        <a:srgbClr val="FFFFFF"/>
      </a:lt1>
      <a:dk2>
        <a:srgbClr val="0074AF"/>
      </a:dk2>
      <a:lt2>
        <a:srgbClr val="00B0F0"/>
      </a:lt2>
      <a:accent1>
        <a:srgbClr val="75D1FF"/>
      </a:accent1>
      <a:accent2>
        <a:srgbClr val="004568"/>
      </a:accent2>
      <a:accent3>
        <a:srgbClr val="92D050"/>
      </a:accent3>
      <a:accent4>
        <a:srgbClr val="FFC000"/>
      </a:accent4>
      <a:accent5>
        <a:srgbClr val="004568"/>
      </a:accent5>
      <a:accent6>
        <a:srgbClr val="0074AF"/>
      </a:accent6>
      <a:hlink>
        <a:srgbClr val="43C0FF"/>
      </a:hlink>
      <a:folHlink>
        <a:srgbClr val="75D1FF"/>
      </a:folHlink>
    </a:clrScheme>
    <a:fontScheme name="MICROSOFT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425_Powerful Presentations_Win32_mlw - v2" id="{7CBB6D80-F69F-4458-A96A-A39B855A93D5}" vid="{827664DE-2D82-4B7F-8582-8671022436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480f6609812271f56e53f2aff71704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b48d77c16982ba2890c3fe2b4c067b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1C2FF92-1ACE-4D23-9586-85906FF02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0CA71C-6B24-463C-853F-076A02E27C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2E6351-E64A-42DD-A554-7DF75222212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Powerful Presentations(2)</Template>
  <TotalTime>0</TotalTime>
  <Words>1275</Words>
  <Application>Microsoft Office PowerPoint</Application>
  <PresentationFormat>Widescreen</PresentationFormat>
  <Paragraphs>104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Calibri</vt:lpstr>
      <vt:lpstr>Segoe UI</vt:lpstr>
      <vt:lpstr>Segoe UI Black</vt:lpstr>
      <vt:lpstr>Segoe UI Light</vt:lpstr>
      <vt:lpstr>Segoe UI Semibold</vt:lpstr>
      <vt:lpstr>Segoe UI Semilight</vt:lpstr>
      <vt:lpstr>Wingdings</vt:lpstr>
      <vt:lpstr>Storybuilding Neal Creative</vt:lpstr>
      <vt:lpstr>BAGAIMANA</vt:lpstr>
      <vt:lpstr>PowerPoint Presentation</vt:lpstr>
      <vt:lpstr>Urgensi Kerukunan</vt:lpstr>
      <vt:lpstr>ALASAN</vt:lpstr>
      <vt:lpstr>DISKUSI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Om Santih, Santih, Santih Om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2020-07-16T15:47:36Z</dcterms:created>
  <dcterms:modified xsi:type="dcterms:W3CDTF">2020-07-17T01:33:42Z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