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303" r:id="rId3"/>
    <p:sldId id="305" r:id="rId4"/>
    <p:sldId id="304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00" r:id="rId13"/>
  </p:sldIdLst>
  <p:sldSz cx="9144000" cy="6858000" type="screen4x3"/>
  <p:notesSz cx="7045325" cy="9345613"/>
  <p:custDataLst>
    <p:tags r:id="rId1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Full" cryptAlgorithmClass="hash" cryptAlgorithmType="typeAny" cryptAlgorithmSid="4" spinCount="100000" saltData="an5MZhs3ZahLDI1uDvd0Bg==" hashData="i/KQ8UxP8LcPvXs4Rb7I7j5YZ8s="/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2" autoAdjust="0"/>
    <p:restoredTop sz="94580" autoAdjust="0"/>
  </p:normalViewPr>
  <p:slideViewPr>
    <p:cSldViewPr>
      <p:cViewPr varScale="1">
        <p:scale>
          <a:sx n="71" d="100"/>
          <a:sy n="71" d="100"/>
        </p:scale>
        <p:origin x="-124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gs" Target="tags/tag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164165" y="601577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1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kern="1200" dirty="0" smtClean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SIF15404</a:t>
            </a:r>
            <a:r>
              <a:rPr kumimoji="0" lang="id-ID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– 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BASIS DATA LANJUT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 userDrawn="1"/>
        </p:nvSpPr>
        <p:spPr bwMode="auto">
          <a:xfrm>
            <a:off x="251520" y="6237312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PENGERTIAN SQL, DDL, DML, DCL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2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79512" y="6327411"/>
            <a:ext cx="849694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 4FM-D2.04.01                                                Rev : 00                                     Tanggal Berlaku : </a:t>
            </a:r>
            <a:r>
              <a:rPr lang="id-ID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01 November 2016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DCL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Control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Languange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(1)</a:t>
            </a:r>
            <a:endParaRPr 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DCL</a:t>
            </a:r>
            <a:r>
              <a:rPr lang="nn-NO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digunakan </a:t>
            </a:r>
            <a:r>
              <a:rPr lang="nn-NO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 mengendalikan akses data yang tersimpan dalam database (Otorisasi). </a:t>
            </a:r>
            <a:endParaRPr lang="nn-NO" i="1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1344613" indent="-1344613" algn="l"/>
            <a:r>
              <a:rPr lang="nn-NO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GRANT     	</a:t>
            </a:r>
            <a:r>
              <a:rPr lang="nn-NO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 </a:t>
            </a:r>
            <a:r>
              <a:rPr lang="nn-NO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mengizinkan pengguna tertentu </a:t>
            </a:r>
            <a:r>
              <a:rPr lang="nn-NO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melakukan </a:t>
            </a:r>
            <a:r>
              <a:rPr lang="nn-NO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 tertentu</a:t>
            </a:r>
            <a:r>
              <a:rPr lang="id-ID" dirty="0" smtClean="0"/>
              <a:t>.</a:t>
            </a:r>
            <a:endParaRPr lang="en-US" dirty="0" smtClean="0"/>
          </a:p>
          <a:p>
            <a:pPr fontAlgn="base"/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GRANT [</a:t>
            </a:r>
            <a:r>
              <a:rPr lang="en-US" dirty="0" err="1">
                <a:solidFill>
                  <a:srgbClr val="FF0000"/>
                </a:solidFill>
                <a:latin typeface="Cambria" panose="02040503050406030204" pitchFamily="18" charset="0"/>
              </a:rPr>
              <a:t>akses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 / privileges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] ON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[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table]TO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[user]</a:t>
            </a:r>
          </a:p>
          <a:p>
            <a:pPr marL="1344613" indent="-1344613" algn="l"/>
            <a:r>
              <a:rPr lang="nn-NO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REVOKE</a:t>
            </a:r>
            <a:r>
              <a:rPr lang="nn-NO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    </a:t>
            </a: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membatalkan izin yang diberikan </a:t>
            </a: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  	sebelumnya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 ditolak</a:t>
            </a: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fontAlgn="base"/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REVOKE [</a:t>
            </a:r>
            <a:r>
              <a:rPr lang="en-US" dirty="0" err="1">
                <a:solidFill>
                  <a:srgbClr val="FF0000"/>
                </a:solidFill>
                <a:latin typeface="Cambria" panose="02040503050406030204" pitchFamily="18" charset="0"/>
              </a:rPr>
              <a:t>akses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 / 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privileges]ON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[</a:t>
            </a:r>
            <a:r>
              <a:rPr lang="en-US" dirty="0" smtClean="0">
                <a:solidFill>
                  <a:srgbClr val="FF0000"/>
                </a:solidFill>
                <a:latin typeface="Cambria" panose="02040503050406030204" pitchFamily="18" charset="0"/>
              </a:rPr>
              <a:t>table]FROM </a:t>
            </a:r>
            <a:r>
              <a:rPr lang="en-US" dirty="0">
                <a:solidFill>
                  <a:srgbClr val="FF0000"/>
                </a:solidFill>
                <a:latin typeface="Cambria" panose="02040503050406030204" pitchFamily="18" charset="0"/>
              </a:rPr>
              <a:t>[User]</a:t>
            </a:r>
          </a:p>
          <a:p>
            <a:pPr marL="1344613" indent="-1344613"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9932470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DCL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Control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Languange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(2)</a:t>
            </a:r>
            <a:endParaRPr 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1789113" indent="-1789113" algn="l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ROLLBACK 	</a:t>
            </a:r>
            <a:r>
              <a:rPr lang="nn-NO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nn-NO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mengendalikan eksekusi </a:t>
            </a:r>
            <a:r>
              <a:rPr lang="nn-NO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 yang membatalkan transaksi yang dilakukan karena adanya kesalahan atau kegagalan pada salah satu rangkaian perintah </a:t>
            </a:r>
          </a:p>
          <a:p>
            <a:pPr marL="1789113" indent="-1789113" algn="l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COMMIT 	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mengendalikan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eksekusi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transaksi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menyetujui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rangkaian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perintah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berhubungan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erat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perintah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sebelumnya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berhasil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dilakukan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72283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SQL</a:t>
            </a:r>
            <a:endParaRPr kumimoji="0" lang="id-ID" sz="36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d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SQL adalah singkatan dari Structured Query Language. Sedangan pengertian SQL adalah suatu bahasa (language) yang digunakan untuk mengakses data di dalam sebuah database relasional</a:t>
            </a:r>
            <a:r>
              <a:rPr lang="id-ID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SQL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dimulai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artikel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peneliti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IBM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Jhonny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Oracle </a:t>
            </a:r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Juni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1970. 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SEQUEL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(Structured English Query Language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).</a:t>
            </a:r>
          </a:p>
          <a:p>
            <a:pPr algn="just"/>
            <a:endParaRPr lang="en-US" sz="2600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en-US" sz="2600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Standarisasi</a:t>
            </a:r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ANSI 1986, 1989, 1992, 1999</a:t>
            </a: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391904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noProof="0" dirty="0" smtClean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DDL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Data Definition</a:t>
            </a:r>
            <a:r>
              <a:rPr kumimoji="0" lang="en-US" sz="36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kumimoji="0" lang="en-US" sz="3600" b="1" i="0" u="none" strike="noStrike" kern="1200" cap="none" spc="0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Languange</a:t>
            </a:r>
            <a:r>
              <a:rPr kumimoji="0" lang="en-US" sz="3600" b="1" i="0" u="none" strike="noStrike" kern="1200" cap="none" spc="0" normalizeH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(1)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609452" y="1484784"/>
            <a:ext cx="7704856" cy="434908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nn-NO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DDL digunakan untuk mendefinisikan, mengubah, serta menghapus basis data dan objek-objek yang diperlukan dalam basis </a:t>
            </a: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data. </a:t>
            </a:r>
          </a:p>
          <a:p>
            <a:pPr algn="l"/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Perintah DDL :</a:t>
            </a:r>
          </a:p>
          <a:p>
            <a:pPr marL="514350" indent="-514350" algn="l">
              <a:buAutoNum type="arabicPeriod"/>
            </a:pP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Create</a:t>
            </a:r>
          </a:p>
          <a:p>
            <a:pPr marL="514350" indent="-514350" algn="l">
              <a:buAutoNum type="arabicPeriod"/>
            </a:pP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Alter</a:t>
            </a:r>
          </a:p>
          <a:p>
            <a:pPr marL="514350" indent="-514350" algn="l">
              <a:buAutoNum type="arabicPeriod"/>
            </a:pP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Drop</a:t>
            </a:r>
          </a:p>
        </p:txBody>
      </p:sp>
    </p:spTree>
    <p:extLst>
      <p:ext uri="{BB962C8B-B14F-4D97-AF65-F5344CB8AC3E}">
        <p14:creationId xmlns:p14="http://schemas.microsoft.com/office/powerpoint/2010/main" val="2753503757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DDL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Data Definition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Languange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Create</a:t>
            </a:r>
          </a:p>
          <a:p>
            <a:pPr algn="l"/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basis data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maupun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objek-objek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basis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 (table, view,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dll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CREATE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DATABASE </a:t>
            </a:r>
            <a:r>
              <a:rPr lang="en-US" dirty="0" err="1" smtClean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nama_basis_data</a:t>
            </a:r>
            <a:endParaRPr lang="en-US" dirty="0" smtClean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en-US" dirty="0" smtClean="0">
              <a:solidFill>
                <a:schemeClr val="bg1">
                  <a:lumMod val="5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CREATE TABLE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[''</a:t>
            </a:r>
            <a:r>
              <a:rPr lang="en-US" dirty="0" err="1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nama_tabel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'']</a:t>
            </a:r>
          </a:p>
          <a:p>
            <a:pPr algn="l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(</a:t>
            </a:r>
          </a:p>
          <a:p>
            <a:pPr algn="l"/>
            <a:r>
              <a:rPr lang="en-US" dirty="0">
                <a:solidFill>
                  <a:srgbClr val="008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nama_field1</a:t>
            </a:r>
            <a:r>
              <a:rPr lang="en-US" dirty="0">
                <a:solidFill>
                  <a:srgbClr val="008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tipe_data</a:t>
            </a:r>
            <a:r>
              <a:rPr lang="en-US" dirty="0">
                <a:solidFill>
                  <a:srgbClr val="008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[size],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>
                <a:solidFill>
                  <a:srgbClr val="008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nama_field2</a:t>
            </a:r>
            <a:r>
              <a:rPr lang="en-US" dirty="0">
                <a:solidFill>
                  <a:srgbClr val="008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tipe_data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[size</a:t>
            </a:r>
            <a:r>
              <a:rPr lang="en-US" dirty="0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]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>
                <a:solidFill>
                  <a:srgbClr val="008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8000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en-US" dirty="0" smtClean="0">
              <a:solidFill>
                <a:schemeClr val="tx2">
                  <a:lumMod val="60000"/>
                  <a:lumOff val="4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ID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62150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DDL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Data Definition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Languange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(3)</a:t>
            </a:r>
            <a:endParaRPr 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DROP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menghapus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object-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basis data 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(database, table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view,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dll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DROP DATABASE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i="1" dirty="0" err="1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database_name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nsolas"/>
              </a:rPr>
              <a:t>;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DROP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TABLE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table_name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algn="l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DROP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view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view_name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algn="l"/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556243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DDL</a:t>
            </a: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Data Definition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Languange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(4)</a:t>
            </a:r>
            <a:endParaRPr 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ALTER</a:t>
            </a:r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mengubah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object-</a:t>
            </a:r>
            <a:r>
              <a:rPr lang="en-US" dirty="0" err="1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objek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basis data </a:t>
            </a:r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(table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view,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dll</a:t>
            </a:r>
            <a:r>
              <a:rPr lang="en-US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</a:p>
          <a:p>
            <a:pPr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</a:rPr>
              <a:t>DROP DATABASE</a:t>
            </a:r>
            <a:r>
              <a:rPr lang="en-US" dirty="0">
                <a:solidFill>
                  <a:srgbClr val="000000"/>
                </a:solidFill>
                <a:latin typeface="Cambria" panose="02040503050406030204" pitchFamily="18" charset="0"/>
              </a:rPr>
              <a:t> </a:t>
            </a:r>
            <a:r>
              <a:rPr lang="en-US" i="1" dirty="0" err="1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</a:rPr>
              <a:t>database_name</a:t>
            </a:r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Consolas"/>
              </a:rPr>
              <a:t>;</a:t>
            </a:r>
            <a:endParaRPr lang="en-US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DROP 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TABLE </a:t>
            </a:r>
            <a:r>
              <a:rPr lang="en-US" dirty="0" err="1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table_name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algn="l"/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DROP </a:t>
            </a:r>
            <a:r>
              <a:rPr lang="en-US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view </a:t>
            </a:r>
            <a:r>
              <a:rPr lang="en-US" dirty="0" err="1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view_name</a:t>
            </a:r>
            <a:r>
              <a:rPr lang="en-US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;</a:t>
            </a:r>
          </a:p>
          <a:p>
            <a:pPr algn="l"/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48967908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DML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Manipulation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Languange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(1)</a:t>
            </a:r>
            <a:endParaRPr 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/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DML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digunakan untuk digunakan untuk memanipulasi data yang ada dalam suatu </a:t>
            </a: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tabel</a:t>
            </a:r>
          </a:p>
          <a:p>
            <a:pPr algn="just"/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Perintah </a:t>
            </a: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DML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l">
              <a:buAutoNum type="arabicPeriod"/>
            </a:pPr>
            <a:r>
              <a:rPr lang="nn-NO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SELECT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untuk menampilkan data</a:t>
            </a:r>
          </a:p>
          <a:p>
            <a:pPr marL="514350" indent="-514350" algn="l">
              <a:buAutoNum type="arabicPeriod"/>
            </a:pPr>
            <a:r>
              <a:rPr lang="nn-NO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INSERT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 menambahkan data baru</a:t>
            </a:r>
          </a:p>
          <a:p>
            <a:pPr marL="514350" indent="-514350" algn="l">
              <a:buAutoNum type="arabicPeriod"/>
            </a:pPr>
            <a:r>
              <a:rPr lang="nn-NO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UPDATE</a:t>
            </a:r>
            <a:r>
              <a:rPr lang="nn-NO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 mengubah data yang sudah ada</a:t>
            </a:r>
          </a:p>
          <a:p>
            <a:pPr marL="514350" indent="-514350" algn="l">
              <a:buAutoNum type="arabicPeriod"/>
            </a:pPr>
            <a:r>
              <a:rPr lang="nn-NO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DELETE</a:t>
            </a:r>
            <a:r>
              <a:rPr lang="nn-NO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 menghapus data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558684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DML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Manipulation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Languange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(2)</a:t>
            </a:r>
            <a:endParaRPr 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SELECT</a:t>
            </a: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 menampilkan </a:t>
            </a: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data</a:t>
            </a:r>
          </a:p>
          <a:p>
            <a:pPr marL="538163" algn="l"/>
            <a:r>
              <a:rPr lang="nn-NO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Select</a:t>
            </a:r>
            <a:r>
              <a:rPr lang="nn-NO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nn-NO" i="1" dirty="0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*</a:t>
            </a:r>
            <a:r>
              <a:rPr lang="nn-NO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 </a:t>
            </a:r>
            <a:r>
              <a:rPr lang="nn-NO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from</a:t>
            </a:r>
            <a:r>
              <a:rPr lang="nn-NO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login</a:t>
            </a:r>
          </a:p>
          <a:p>
            <a:pPr marL="538163" algn="l"/>
            <a:r>
              <a:rPr lang="nn-NO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Select</a:t>
            </a:r>
            <a:r>
              <a:rPr lang="nn-NO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nama, alamat, notelp </a:t>
            </a:r>
            <a:r>
              <a:rPr lang="nn-NO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from</a:t>
            </a:r>
            <a:r>
              <a:rPr lang="nn-NO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pegawai</a:t>
            </a:r>
          </a:p>
          <a:p>
            <a:pPr marL="538163" algn="l"/>
            <a:endParaRPr lang="nn-NO" i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INSERT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 menambahkan data </a:t>
            </a: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</a:p>
          <a:p>
            <a:pPr marL="538163" algn="l"/>
            <a:r>
              <a:rPr lang="nn-NO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Insert Into </a:t>
            </a: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nama_table </a:t>
            </a:r>
            <a:r>
              <a:rPr lang="nn-NO" dirty="0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(field1, field2, ..) </a:t>
            </a:r>
            <a:r>
              <a:rPr lang="nn-NO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values</a:t>
            </a: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nn-NO" dirty="0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(‘values1’,’values2,..)</a:t>
            </a:r>
            <a:endParaRPr lang="nn-NO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endParaRPr lang="id-ID" sz="26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239905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DML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Data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Manipulation </a:t>
            </a:r>
            <a:r>
              <a:rPr lang="en-US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Languange</a:t>
            </a:r>
            <a:r>
              <a:rPr lang="en-US" sz="36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(3)</a:t>
            </a:r>
            <a:endParaRPr lang="id-ID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600200"/>
            <a:ext cx="8507288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dirty="0" smtClean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UPDATE</a:t>
            </a:r>
            <a:r>
              <a:rPr lang="nn-NO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 mengubah data yang sudah </a:t>
            </a:r>
            <a:r>
              <a:rPr lang="nn-NO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</a:p>
          <a:p>
            <a:pPr algn="l"/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nn-NO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Update</a:t>
            </a:r>
            <a:r>
              <a:rPr lang="nn-NO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nn-NO" i="1" dirty="0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nama_tabel</a:t>
            </a:r>
            <a:r>
              <a:rPr lang="nn-NO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set </a:t>
            </a:r>
            <a:r>
              <a:rPr lang="nn-NO" i="1" dirty="0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field=‘values’ </a:t>
            </a:r>
          </a:p>
          <a:p>
            <a:pPr algn="l"/>
            <a:endParaRPr lang="nn-NO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nn-NO" i="1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DELETE</a:t>
            </a:r>
            <a:r>
              <a:rPr lang="nn-NO" dirty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nn-NO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 menghapus data</a:t>
            </a:r>
            <a:endParaRPr lang="en-US" dirty="0">
              <a:solidFill>
                <a:schemeClr val="tx2">
                  <a:lumMod val="60000"/>
                  <a:lumOff val="40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	</a:t>
            </a:r>
            <a:r>
              <a:rPr lang="en-US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Delete</a:t>
            </a:r>
            <a:r>
              <a:rPr lang="en-US" sz="2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from</a:t>
            </a:r>
            <a:r>
              <a:rPr lang="en-US" sz="2600" i="1" dirty="0" smtClean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i="1" dirty="0" err="1" smtClean="0">
                <a:solidFill>
                  <a:schemeClr val="accent6">
                    <a:lumMod val="75000"/>
                  </a:schemeClr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nama_table</a:t>
            </a:r>
            <a:endParaRPr lang="id-ID" sz="2600" i="1" dirty="0">
              <a:solidFill>
                <a:schemeClr val="accent6">
                  <a:lumMod val="75000"/>
                </a:schemeClr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135960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3326</TotalTime>
  <Words>335</Words>
  <Application>Microsoft Office PowerPoint</Application>
  <PresentationFormat>On-screen Show (4:3)</PresentationFormat>
  <Paragraphs>93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479</cp:revision>
  <cp:lastPrinted>2017-08-29T02:54:51Z</cp:lastPrinted>
  <dcterms:created xsi:type="dcterms:W3CDTF">2010-04-18T12:06:30Z</dcterms:created>
  <dcterms:modified xsi:type="dcterms:W3CDTF">2018-03-13T06:01:05Z</dcterms:modified>
</cp:coreProperties>
</file>