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03" r:id="rId3"/>
    <p:sldId id="305" r:id="rId4"/>
    <p:sldId id="304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an5MZhs3ZahLDI1uDvd0Bg==" hashData="i/KQ8UxP8LcPvXs4Rb7I7j5YZ8s="/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PENGERTIAN SQL, DDL, DML, DCL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DCL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Languange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DCL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digunakan </a:t>
            </a:r>
            <a:r>
              <a:rPr lang="nn-NO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mengendalikan akses data yang tersimpan dalam database (Otorisasi). </a:t>
            </a:r>
            <a:endParaRPr lang="nn-NO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344613" indent="-1344613" algn="l"/>
            <a:r>
              <a:rPr lang="nn-NO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GRANT     	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</a:t>
            </a:r>
            <a:r>
              <a:rPr lang="nn-NO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mengizinkan pengguna tertentu 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melakukan </a:t>
            </a:r>
            <a:r>
              <a:rPr lang="nn-NO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 tertentu</a:t>
            </a:r>
            <a:r>
              <a:rPr lang="id-ID" dirty="0" smtClean="0"/>
              <a:t>.</a:t>
            </a:r>
            <a:endParaRPr lang="en-US" dirty="0" smtClean="0"/>
          </a:p>
          <a:p>
            <a:pPr fontAlgn="base"/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</a:rPr>
              <a:t>GRANT [</a:t>
            </a:r>
            <a:r>
              <a:rPr lang="en-US" dirty="0" err="1">
                <a:solidFill>
                  <a:srgbClr val="FF0000"/>
                </a:solidFill>
                <a:latin typeface="Cambria" panose="02040503050406030204" pitchFamily="18" charset="0"/>
              </a:rPr>
              <a:t>akses</a:t>
            </a: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</a:rPr>
              <a:t> / privileges</a:t>
            </a:r>
            <a:r>
              <a:rPr lang="en-US" dirty="0" smtClean="0">
                <a:solidFill>
                  <a:srgbClr val="FF0000"/>
                </a:solidFill>
                <a:latin typeface="Cambria" panose="02040503050406030204" pitchFamily="18" charset="0"/>
              </a:rPr>
              <a:t>] ON </a:t>
            </a: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</a:rPr>
              <a:t>[</a:t>
            </a:r>
            <a:r>
              <a:rPr lang="en-US" dirty="0" smtClean="0">
                <a:solidFill>
                  <a:srgbClr val="FF0000"/>
                </a:solidFill>
                <a:latin typeface="Cambria" panose="02040503050406030204" pitchFamily="18" charset="0"/>
              </a:rPr>
              <a:t>table]TO </a:t>
            </a: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</a:rPr>
              <a:t>[user]</a:t>
            </a:r>
          </a:p>
          <a:p>
            <a:pPr marL="1344613" indent="-1344613" algn="l"/>
            <a:r>
              <a:rPr lang="nn-NO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REVOKE</a:t>
            </a:r>
            <a:r>
              <a:rPr lang="nn-NO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membatalkan izin yang diberikan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	sebelumnya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 ditolak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fontAlgn="base"/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</a:rPr>
              <a:t>REVOKE [</a:t>
            </a:r>
            <a:r>
              <a:rPr lang="en-US" dirty="0" err="1">
                <a:solidFill>
                  <a:srgbClr val="FF0000"/>
                </a:solidFill>
                <a:latin typeface="Cambria" panose="02040503050406030204" pitchFamily="18" charset="0"/>
              </a:rPr>
              <a:t>akses</a:t>
            </a: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</a:rPr>
              <a:t> / </a:t>
            </a:r>
            <a:r>
              <a:rPr lang="en-US" dirty="0" smtClean="0">
                <a:solidFill>
                  <a:srgbClr val="FF0000"/>
                </a:solidFill>
                <a:latin typeface="Cambria" panose="02040503050406030204" pitchFamily="18" charset="0"/>
              </a:rPr>
              <a:t>privileges]ON </a:t>
            </a: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</a:rPr>
              <a:t>[</a:t>
            </a:r>
            <a:r>
              <a:rPr lang="en-US" dirty="0" smtClean="0">
                <a:solidFill>
                  <a:srgbClr val="FF0000"/>
                </a:solidFill>
                <a:latin typeface="Cambria" panose="02040503050406030204" pitchFamily="18" charset="0"/>
              </a:rPr>
              <a:t>table]FROM </a:t>
            </a: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</a:rPr>
              <a:t>[User]</a:t>
            </a:r>
          </a:p>
          <a:p>
            <a:pPr marL="1344613" indent="-1344613"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324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DCL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Languange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789113" indent="-1789113" algn="l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ROLLBACK 	</a:t>
            </a:r>
            <a:r>
              <a:rPr lang="nn-NO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mengendalikan eksekusi </a:t>
            </a:r>
            <a:r>
              <a:rPr lang="nn-NO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 yang membatalkan transaksi yang dilakukan karena adanya kesalahan atau kegagalan pada salah satu rangkaian perintah </a:t>
            </a:r>
          </a:p>
          <a:p>
            <a:pPr marL="1789113" indent="-1789113" algn="l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COMMIT 	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mengendalikan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menyetujui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perintah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perintah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berhasil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72283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SQL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SQL adalah singkatan dari Structured Query Language. Sedangan pengertian SQL adalah suatu bahasa (language) yang digunakan untuk mengakses data di dalam sebuah database relasional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SQL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artikel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peneliti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IBM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Jhonny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Oracle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Juni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1970. 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SEQUEL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(Structured English Query Language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en-US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Standarisasi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ANSI 1986, 1989, 1992, 1999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DDL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Definition</a:t>
            </a:r>
            <a:r>
              <a:rPr kumimoji="0" lang="en-US" sz="3600" b="1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Languange</a:t>
            </a:r>
            <a:r>
              <a:rPr kumimoji="0" lang="en-US" sz="3600" b="1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(1)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DDL digunakan untuk mendefinisikan, mengubah, serta menghapus basis data dan objek-objek yang diperlukan dalam basis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data. </a:t>
            </a:r>
          </a:p>
          <a:p>
            <a:pPr algn="l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Perintah DDL :</a:t>
            </a:r>
          </a:p>
          <a:p>
            <a:pPr marL="514350" indent="-514350" algn="l">
              <a:buAutoNum type="arabicPeriod"/>
            </a:pP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Create</a:t>
            </a:r>
          </a:p>
          <a:p>
            <a:pPr marL="514350" indent="-514350" algn="l">
              <a:buAutoNum type="arabicPeriod"/>
            </a:pP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Alter</a:t>
            </a:r>
          </a:p>
          <a:p>
            <a:pPr marL="514350" indent="-514350" algn="l">
              <a:buAutoNum type="arabicPeriod"/>
            </a:pP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Drop</a:t>
            </a:r>
          </a:p>
        </p:txBody>
      </p:sp>
    </p:spTree>
    <p:extLst>
      <p:ext uri="{BB962C8B-B14F-4D97-AF65-F5344CB8AC3E}">
        <p14:creationId xmlns:p14="http://schemas.microsoft.com/office/powerpoint/2010/main" val="27535037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DDL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Data Definition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Languange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Create</a:t>
            </a:r>
          </a:p>
          <a:p>
            <a:pPr algn="l"/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basis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objek-objek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basis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(table, view,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CREATE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DATABASE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nama_basis_data</a:t>
            </a:r>
            <a:endParaRPr lang="en-US" dirty="0" smtClean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 smtClean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CREATE TABLE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[''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nama_tabel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'']</a:t>
            </a:r>
          </a:p>
          <a:p>
            <a:pPr algn="l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</a:p>
          <a:p>
            <a:pPr algn="l"/>
            <a:r>
              <a:rPr lang="en-US" dirty="0">
                <a:solidFill>
                  <a:srgbClr val="008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nama_field1</a:t>
            </a:r>
            <a:r>
              <a:rPr lang="en-US" dirty="0">
                <a:solidFill>
                  <a:srgbClr val="008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tipe_data</a:t>
            </a:r>
            <a:r>
              <a:rPr lang="en-US" dirty="0">
                <a:solidFill>
                  <a:srgbClr val="008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[size],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8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nama_field2</a:t>
            </a:r>
            <a:r>
              <a:rPr lang="en-US" dirty="0">
                <a:solidFill>
                  <a:srgbClr val="008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tipe_data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[size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]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rgbClr val="008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8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6215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DDL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Data Definition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Languange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DROP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menghapus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object-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basis data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(database, table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view,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DROP DATABASE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database_name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/>
              </a:rPr>
              <a:t>;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DROP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TABLE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table_name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algn="l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DROP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view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view_name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algn="l"/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56243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DDL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Data Definition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Languange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ALTER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object-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basis data 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(table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view,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DROP DATABASE</a:t>
            </a:r>
            <a:r>
              <a:rPr lang="en-US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database_name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/>
              </a:rPr>
              <a:t>;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DROP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TABLE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table_name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algn="l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DROP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view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view_name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algn="l"/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9679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DML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Manipulation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Languange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DML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 untuk digunakan untuk memanipulasi data yang ada dalam suatu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tabel</a:t>
            </a: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Perintah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DML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nn-NO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untuk menampilkan data</a:t>
            </a:r>
          </a:p>
          <a:p>
            <a:pPr marL="514350" indent="-514350" algn="l">
              <a:buAutoNum type="arabicPeriod"/>
            </a:pPr>
            <a:r>
              <a:rPr lang="nn-NO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INSERT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menambahkan data baru</a:t>
            </a:r>
          </a:p>
          <a:p>
            <a:pPr marL="514350" indent="-514350" algn="l">
              <a:buAutoNum type="arabicPeriod"/>
            </a:pPr>
            <a:r>
              <a:rPr lang="nn-NO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UPDATE</a:t>
            </a:r>
            <a:r>
              <a:rPr lang="nn-NO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mengubah data yang sudah ada</a:t>
            </a:r>
          </a:p>
          <a:p>
            <a:pPr marL="514350" indent="-514350" algn="l">
              <a:buAutoNum type="arabicPeriod"/>
            </a:pPr>
            <a:r>
              <a:rPr lang="nn-NO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DELETE</a:t>
            </a:r>
            <a:r>
              <a:rPr lang="nn-NO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menghapus data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586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DML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Manipulation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Languange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menampilkan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</a:t>
            </a:r>
          </a:p>
          <a:p>
            <a:pPr marL="538163" algn="l"/>
            <a:r>
              <a:rPr lang="nn-NO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</a:t>
            </a:r>
            <a:r>
              <a:rPr lang="nn-NO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n-NO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*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nn-NO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from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login</a:t>
            </a:r>
          </a:p>
          <a:p>
            <a:pPr marL="538163" algn="l"/>
            <a:r>
              <a:rPr lang="nn-NO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Select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nama, alamat, notelp </a:t>
            </a:r>
            <a:r>
              <a:rPr lang="nn-NO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from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pegawai</a:t>
            </a:r>
          </a:p>
          <a:p>
            <a:pPr marL="538163" algn="l"/>
            <a:endParaRPr lang="nn-NO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INSERT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menambahkan data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</a:p>
          <a:p>
            <a:pPr marL="538163" algn="l"/>
            <a:r>
              <a:rPr lang="nn-NO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Insert Into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nama_table </a:t>
            </a:r>
            <a:r>
              <a:rPr lang="nn-NO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(field1, field2, ..) </a:t>
            </a:r>
            <a:r>
              <a:rPr lang="nn-NO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values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n-NO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(‘values1’,’values2,..)</a:t>
            </a:r>
            <a:endParaRPr lang="nn-NO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3990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DML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Manipulation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Languange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UPDATE</a:t>
            </a:r>
            <a:r>
              <a:rPr lang="nn-NO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mengubah data yang sudah 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</a:p>
          <a:p>
            <a:pPr algn="l"/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nn-NO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Update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n-NO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nama_tabel</a:t>
            </a:r>
            <a:r>
              <a:rPr lang="nn-NO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set </a:t>
            </a:r>
            <a:r>
              <a:rPr lang="nn-NO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field=‘values’ </a:t>
            </a:r>
          </a:p>
          <a:p>
            <a:pPr algn="l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DELETE</a:t>
            </a:r>
            <a:r>
              <a:rPr lang="nn-NO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menghapus data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sz="2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Delete</a:t>
            </a:r>
            <a:r>
              <a:rPr lang="en-US" sz="2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from</a:t>
            </a:r>
            <a:r>
              <a:rPr lang="en-US" sz="26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nama_table</a:t>
            </a:r>
            <a:endParaRPr lang="id-ID" sz="2600" i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3596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3326</TotalTime>
  <Words>335</Words>
  <Application>Microsoft Office PowerPoint</Application>
  <PresentationFormat>On-screen Show (4:3)</PresentationFormat>
  <Paragraphs>93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479</cp:revision>
  <cp:lastPrinted>2017-08-29T02:54:51Z</cp:lastPrinted>
  <dcterms:created xsi:type="dcterms:W3CDTF">2010-04-18T12:06:30Z</dcterms:created>
  <dcterms:modified xsi:type="dcterms:W3CDTF">2018-03-13T06:01:05Z</dcterms:modified>
</cp:coreProperties>
</file>