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111D5-7685-4825-812C-2D9CEE922CE5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2D3B5-0026-449E-B1DB-134742DF6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9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9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49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55E330C-861C-4172-82C8-B28979B82ACF}" type="slidenum">
              <a:rPr lang="en-GB" altLang="en-US" sz="1200">
                <a:solidFill>
                  <a:prstClr val="black"/>
                </a:solidFill>
                <a:latin typeface="PMingLiU" pitchFamily="18" charset="-120"/>
              </a:rPr>
              <a:pPr/>
              <a:t>4</a:t>
            </a:fld>
            <a:endParaRPr lang="en-GB" altLang="en-US" sz="1200">
              <a:solidFill>
                <a:prstClr val="black"/>
              </a:solidFill>
              <a:latin typeface="PMingLiU" pitchFamily="18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4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87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5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02-06-2016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3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7</a:t>
            </a:r>
          </a:p>
        </p:txBody>
      </p:sp>
      <p:sp>
        <p:nvSpPr>
          <p:cNvPr id="82948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Data Collection Methods: Introduction and Interviews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2663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Primary Data Collection</a:t>
            </a:r>
          </a:p>
        </p:txBody>
      </p:sp>
      <p:sp>
        <p:nvSpPr>
          <p:cNvPr id="6758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indent="-360000" eaLnBrk="1" hangingPunct="1">
              <a:defRPr/>
            </a:pPr>
            <a:endParaRPr lang="en-US" sz="22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indent="-360000" eaLnBrk="1" hangingPunct="1">
              <a:defRPr/>
            </a:pP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Primary data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collection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methods: ways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in which data collected from original sources for the specific purpose of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study can be gathered. </a:t>
            </a:r>
            <a:endParaRPr lang="en-US" sz="22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indent="-360000">
              <a:defRPr/>
            </a:pP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Business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is largely a social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phenomenon. Much of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information needed to make decisions in the work setting has to come from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people. That is why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the survey strategy is very popular in business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research. The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three main data collection methods in </a:t>
            </a:r>
            <a:r>
              <a:rPr lang="en-US" sz="22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survey research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 are interviews, observation, and questionnaires. </a:t>
            </a:r>
            <a:endParaRPr lang="en-US" sz="22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indent="-360000">
              <a:defRPr/>
            </a:pP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thorough knowledge of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these methods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will help you to evaluate alternative approaches to primary data </a:t>
            </a:r>
            <a:r>
              <a:rPr lang="en-US" sz="2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collection. Problems 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researched with the use of </a:t>
            </a:r>
            <a:r>
              <a:rPr lang="en-US" sz="22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appropriate</a:t>
            </a:r>
            <a:r>
              <a:rPr lang="en-US" sz="2200" dirty="0">
                <a:ea typeface="Liberation Sans" panose="020B0604020202020204" pitchFamily="34" charset="0"/>
                <a:cs typeface="Liberation Sans" panose="020B0604020202020204" pitchFamily="34" charset="0"/>
              </a:rPr>
              <a:t> methods greatly enhance the value of the study.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2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8021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Interviews</a:t>
            </a:r>
            <a:endParaRPr lang="nl-NL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200" dirty="0" smtClean="0">
              <a:cs typeface="Liberation Sans" pitchFamily="34" charset="0"/>
            </a:endParaRPr>
          </a:p>
          <a:p>
            <a:r>
              <a:rPr lang="en-US" altLang="en-US" sz="2200" dirty="0" smtClean="0">
                <a:cs typeface="Liberation Sans" pitchFamily="34" charset="0"/>
              </a:rPr>
              <a:t>An </a:t>
            </a:r>
            <a:r>
              <a:rPr lang="en-US" altLang="en-US" sz="2200" i="1" dirty="0" smtClean="0">
                <a:cs typeface="Liberation Sans" pitchFamily="34" charset="0"/>
              </a:rPr>
              <a:t>interview</a:t>
            </a:r>
            <a:r>
              <a:rPr lang="en-US" altLang="en-US" sz="2200" dirty="0" smtClean="0">
                <a:cs typeface="Liberation Sans" pitchFamily="34" charset="0"/>
              </a:rPr>
              <a:t> is a guided, purposeful conversation between two or more people. </a:t>
            </a:r>
          </a:p>
          <a:p>
            <a:r>
              <a:rPr lang="en-US" altLang="en-US" sz="2200" dirty="0" smtClean="0">
                <a:cs typeface="Liberation Sans" pitchFamily="34" charset="0"/>
              </a:rPr>
              <a:t>Unstructured interviews: </a:t>
            </a:r>
          </a:p>
          <a:p>
            <a:pPr lvl="1"/>
            <a:r>
              <a:rPr lang="en-US" altLang="en-US" sz="2200" dirty="0" smtClean="0">
                <a:cs typeface="Liberation Sans" pitchFamily="34" charset="0"/>
              </a:rPr>
              <a:t>the interviewer does not enter the interview setting with a planned sequence of questions to be asked of the respondent.</a:t>
            </a:r>
          </a:p>
          <a:p>
            <a:r>
              <a:rPr lang="en-US" altLang="en-US" sz="2200" dirty="0" smtClean="0">
                <a:cs typeface="Liberation Sans" pitchFamily="34" charset="0"/>
              </a:rPr>
              <a:t>Structured interviews: </a:t>
            </a:r>
          </a:p>
          <a:p>
            <a:pPr lvl="1"/>
            <a:r>
              <a:rPr lang="en-US" altLang="en-US" sz="2200" dirty="0" smtClean="0">
                <a:cs typeface="Liberation Sans" pitchFamily="34" charset="0"/>
              </a:rPr>
              <a:t>Conducted when it is known at the outset what information is needed. </a:t>
            </a:r>
          </a:p>
          <a:p>
            <a:pPr lvl="1"/>
            <a:r>
              <a:rPr lang="en-US" altLang="en-US" sz="2200" dirty="0" smtClean="0">
                <a:cs typeface="Liberation Sans" pitchFamily="34" charset="0"/>
              </a:rPr>
              <a:t>The interviewer has a list of predetermined questions to be asked of the respondents either personally, through the telephone, or via the computer.</a:t>
            </a:r>
            <a:endParaRPr lang="nl-NL" altLang="en-US" sz="22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23983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Personal Interview</a:t>
            </a:r>
          </a:p>
        </p:txBody>
      </p:sp>
      <p:sp>
        <p:nvSpPr>
          <p:cNvPr id="8601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z="2200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sz="2200" dirty="0" smtClean="0">
                <a:cs typeface="Liberation Sans" pitchFamily="34" charset="0"/>
              </a:rPr>
              <a:t>Advantages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Can clarify doubts about questionnaire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Can pick up non-verbal cues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Relatively high response/cooperation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Special visual aids and scoring devises can be used</a:t>
            </a:r>
          </a:p>
          <a:p>
            <a:pPr lvl="1" eaLnBrk="1" hangingPunct="1"/>
            <a:endParaRPr lang="en-US" altLang="en-US" sz="2200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sz="2200" dirty="0" smtClean="0">
                <a:cs typeface="Liberation Sans" pitchFamily="34" charset="0"/>
              </a:rPr>
              <a:t>Disadvantages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High costs and time intensive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Geographical limitations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Response bias / Confidentiality difficult to be assured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Some respondents are unwilling to talk to strangers</a:t>
            </a:r>
          </a:p>
          <a:p>
            <a:pPr lvl="1" eaLnBrk="1" hangingPunct="1"/>
            <a:r>
              <a:rPr lang="en-US" altLang="en-US" sz="2200" dirty="0" smtClean="0">
                <a:cs typeface="Liberation Sans" pitchFamily="34" charset="0"/>
              </a:rPr>
              <a:t>Trained interviewers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8295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Telephone Interview</a:t>
            </a:r>
          </a:p>
        </p:txBody>
      </p:sp>
      <p:sp>
        <p:nvSpPr>
          <p:cNvPr id="8704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Advantages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Discomfort of face to face is avoided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Faster / Number of calls per day could be high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Lower cost</a:t>
            </a:r>
          </a:p>
          <a:p>
            <a:pPr lvl="1" eaLnBrk="1" hangingPunct="1">
              <a:buFontTx/>
              <a:buNone/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Disadvantages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Interview length must be limited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Low response rate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No facial expressions</a:t>
            </a:r>
          </a:p>
          <a:p>
            <a:pPr lvl="1" eaLnBrk="1" hangingPunct="1">
              <a:buFontTx/>
              <a:buNone/>
            </a:pPr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54441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Self-administered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2977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Lowest cost option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Expanded geographical coverage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Requires minimal staff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Perceived as more anonymous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Disadvantages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Low response rate in some modes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No interviewer intervention possible for clarification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Cannot be too long or complex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Incomplete surveys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918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Group Interviews</a:t>
            </a:r>
            <a:endParaRPr lang="nl-NL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 smtClean="0">
                <a:cs typeface="Liberation Sans" pitchFamily="34" charset="0"/>
              </a:rPr>
              <a:t>Focus groups </a:t>
            </a:r>
            <a:r>
              <a:rPr lang="en-US" altLang="en-US" smtClean="0">
                <a:cs typeface="Liberation Sans" pitchFamily="34" charset="0"/>
              </a:rPr>
              <a:t>consist typically of eight to ten members with a moderator leading the discussions on a particular topic, concept, or product.</a:t>
            </a:r>
          </a:p>
          <a:p>
            <a:r>
              <a:rPr lang="en-US" altLang="en-US" smtClean="0">
                <a:cs typeface="Liberation Sans" pitchFamily="34" charset="0"/>
              </a:rPr>
              <a:t>Focus group research is a generic term for any research that studies how groups of people talk about a clearly defined issue. An </a:t>
            </a:r>
            <a:r>
              <a:rPr lang="en-US" altLang="en-US" i="1" smtClean="0">
                <a:cs typeface="Liberation Sans" pitchFamily="34" charset="0"/>
              </a:rPr>
              <a:t>expert panel</a:t>
            </a:r>
            <a:r>
              <a:rPr lang="en-US" altLang="en-US" smtClean="0">
                <a:cs typeface="Liberation Sans" pitchFamily="34" charset="0"/>
              </a:rPr>
              <a:t> is a group of people specifically convened by the researcher to elicit expert knowledge and opinion about a certain issue. </a:t>
            </a:r>
            <a:endParaRPr lang="nl-NL" altLang="en-US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7-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70994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416</Words>
  <Application>Microsoft Office PowerPoint</Application>
  <PresentationFormat>On-screen Show (4:3)</PresentationFormat>
  <Paragraphs>64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PowerPoint Presentation</vt:lpstr>
      <vt:lpstr>Chapter 7</vt:lpstr>
      <vt:lpstr>Primary Data Collection</vt:lpstr>
      <vt:lpstr>Interviews</vt:lpstr>
      <vt:lpstr>Personal Interview</vt:lpstr>
      <vt:lpstr>Telephone Interview</vt:lpstr>
      <vt:lpstr>Self-administered</vt:lpstr>
      <vt:lpstr>Group Interviews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</dc:title>
  <dc:creator>Farrar, Alden - Hoboken</dc:creator>
  <cp:lastModifiedBy>Farrar, Alden - Hoboken</cp:lastModifiedBy>
  <cp:revision>2</cp:revision>
  <dcterms:created xsi:type="dcterms:W3CDTF">2016-05-29T17:39:38Z</dcterms:created>
  <dcterms:modified xsi:type="dcterms:W3CDTF">2016-06-02T13:56:39Z</dcterms:modified>
</cp:coreProperties>
</file>