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5" r:id="rId2"/>
  </p:sldMasterIdLst>
  <p:notesMasterIdLst>
    <p:notesMasterId r:id="rId16"/>
  </p:notesMasterIdLst>
  <p:sldIdLst>
    <p:sldId id="361" r:id="rId3"/>
    <p:sldId id="257" r:id="rId4"/>
    <p:sldId id="339" r:id="rId5"/>
    <p:sldId id="340" r:id="rId6"/>
    <p:sldId id="354" r:id="rId7"/>
    <p:sldId id="341" r:id="rId8"/>
    <p:sldId id="357" r:id="rId9"/>
    <p:sldId id="344" r:id="rId10"/>
    <p:sldId id="358" r:id="rId11"/>
    <p:sldId id="359" r:id="rId12"/>
    <p:sldId id="360" r:id="rId13"/>
    <p:sldId id="335" r:id="rId14"/>
    <p:sldId id="336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3FEFF"/>
    <a:srgbClr val="00FF00"/>
    <a:srgbClr val="D9E6FE"/>
    <a:srgbClr val="122A46"/>
    <a:srgbClr val="A66B66"/>
    <a:srgbClr val="E7FEFE"/>
    <a:srgbClr val="FFFFFF"/>
    <a:srgbClr val="E7F0FE"/>
    <a:srgbClr val="FCFDFF"/>
    <a:srgbClr val="C4D3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35" autoAdjust="0"/>
    <p:restoredTop sz="67340" autoAdjust="0"/>
  </p:normalViewPr>
  <p:slideViewPr>
    <p:cSldViewPr>
      <p:cViewPr varScale="1">
        <p:scale>
          <a:sx n="98" d="100"/>
          <a:sy n="98" d="100"/>
        </p:scale>
        <p:origin x="570" y="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1DEAB7-6A79-4285-91DF-1DAF884128CA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D09035-96B7-4E50-A537-E154414D1EA3}">
      <dgm:prSet phldrT="[Text]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en-US" dirty="0" err="1" smtClean="0"/>
            <a:t>Praktik</a:t>
          </a:r>
          <a:r>
            <a:rPr lang="en-US" dirty="0" smtClean="0"/>
            <a:t> </a:t>
          </a:r>
          <a:r>
            <a:rPr lang="en-US" dirty="0" err="1" smtClean="0"/>
            <a:t>curang</a:t>
          </a:r>
          <a:r>
            <a:rPr lang="en-US" dirty="0" smtClean="0"/>
            <a:t>, </a:t>
          </a:r>
          <a:r>
            <a:rPr lang="en-US" dirty="0" err="1" smtClean="0"/>
            <a:t>tanpa</a:t>
          </a:r>
          <a:r>
            <a:rPr lang="en-US" dirty="0" smtClean="0"/>
            <a:t> </a:t>
          </a:r>
          <a:r>
            <a:rPr lang="en-US" dirty="0" err="1" smtClean="0"/>
            <a:t>memedulikan</a:t>
          </a:r>
          <a:r>
            <a:rPr lang="en-US" dirty="0" smtClean="0"/>
            <a:t> </a:t>
          </a:r>
          <a:r>
            <a:rPr lang="en-US" dirty="0" err="1" smtClean="0"/>
            <a:t>kepentingan</a:t>
          </a:r>
          <a:r>
            <a:rPr lang="en-US" dirty="0" smtClean="0"/>
            <a:t> (</a:t>
          </a:r>
          <a:r>
            <a:rPr lang="en-US" dirty="0" err="1" smtClean="0"/>
            <a:t>hak</a:t>
          </a:r>
          <a:r>
            <a:rPr lang="en-US" dirty="0" smtClean="0"/>
            <a:t>) orang lain, </a:t>
          </a:r>
          <a:r>
            <a:rPr lang="en-US" dirty="0" err="1" smtClean="0"/>
            <a:t>adalah</a:t>
          </a:r>
          <a:r>
            <a:rPr lang="en-US" dirty="0" smtClean="0"/>
            <a:t> </a:t>
          </a:r>
          <a:r>
            <a:rPr lang="en-US" dirty="0" err="1" smtClean="0"/>
            <a:t>ciri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keserakahan</a:t>
          </a:r>
          <a:r>
            <a:rPr lang="en-US" dirty="0" smtClean="0"/>
            <a:t>. </a:t>
          </a:r>
          <a:r>
            <a:rPr lang="en-US" dirty="0" err="1" smtClean="0"/>
            <a:t>Dasarnya</a:t>
          </a:r>
          <a:r>
            <a:rPr lang="en-US" dirty="0" smtClean="0"/>
            <a:t> </a:t>
          </a:r>
          <a:r>
            <a:rPr lang="en-US" dirty="0" err="1" smtClean="0"/>
            <a:t>adalah</a:t>
          </a:r>
          <a:r>
            <a:rPr lang="en-US" dirty="0" smtClean="0"/>
            <a:t> </a:t>
          </a:r>
          <a:r>
            <a:rPr lang="en-US" dirty="0" err="1" smtClean="0"/>
            <a:t>egoisme</a:t>
          </a:r>
          <a:r>
            <a:rPr lang="en-US" dirty="0" smtClean="0"/>
            <a:t> (</a:t>
          </a:r>
          <a:r>
            <a:rPr lang="en-US" i="1" dirty="0" smtClean="0"/>
            <a:t>selfishness). </a:t>
          </a:r>
          <a:r>
            <a:rPr lang="en-US" dirty="0" err="1" smtClean="0"/>
            <a:t>Motifnya</a:t>
          </a:r>
          <a:r>
            <a:rPr lang="en-US" dirty="0" smtClean="0"/>
            <a:t> </a:t>
          </a:r>
          <a:r>
            <a:rPr lang="en-US" dirty="0" err="1" smtClean="0"/>
            <a:t>adalah</a:t>
          </a:r>
          <a:r>
            <a:rPr lang="en-US" dirty="0" smtClean="0"/>
            <a:t> </a:t>
          </a:r>
          <a:r>
            <a:rPr lang="en-US" dirty="0" err="1" smtClean="0"/>
            <a:t>penipuan</a:t>
          </a:r>
          <a:r>
            <a:rPr lang="en-US" dirty="0" smtClean="0"/>
            <a:t>. </a:t>
          </a:r>
          <a:r>
            <a:rPr lang="en-US" dirty="0" err="1" smtClean="0"/>
            <a:t>praktik</a:t>
          </a:r>
          <a:r>
            <a:rPr lang="en-US" dirty="0" smtClean="0"/>
            <a:t> </a:t>
          </a:r>
          <a:r>
            <a:rPr lang="en-US" dirty="0" err="1" smtClean="0"/>
            <a:t>curang</a:t>
          </a:r>
          <a:r>
            <a:rPr lang="en-US" dirty="0" smtClean="0"/>
            <a:t> </a:t>
          </a:r>
          <a:r>
            <a:rPr lang="en-US" dirty="0" err="1" smtClean="0"/>
            <a:t>memang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sengaja</a:t>
          </a:r>
          <a:r>
            <a:rPr lang="en-US" dirty="0" smtClean="0"/>
            <a:t> </a:t>
          </a:r>
          <a:r>
            <a:rPr lang="en-US" dirty="0" err="1" smtClean="0"/>
            <a:t>dilakukan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merugikan</a:t>
          </a:r>
          <a:r>
            <a:rPr lang="en-US" dirty="0" smtClean="0"/>
            <a:t> orang lain demi </a:t>
          </a:r>
          <a:r>
            <a:rPr lang="en-US" dirty="0" err="1" smtClean="0"/>
            <a:t>keuntungan</a:t>
          </a:r>
          <a:r>
            <a:rPr lang="en-US" dirty="0" smtClean="0"/>
            <a:t> </a:t>
          </a:r>
          <a:r>
            <a:rPr lang="en-US" dirty="0" err="1" smtClean="0"/>
            <a:t>diri</a:t>
          </a:r>
          <a:r>
            <a:rPr lang="en-US" dirty="0" smtClean="0"/>
            <a:t> </a:t>
          </a:r>
          <a:r>
            <a:rPr lang="en-US" dirty="0" err="1" smtClean="0"/>
            <a:t>sendiri</a:t>
          </a:r>
          <a:r>
            <a:rPr lang="en-US" dirty="0" smtClean="0"/>
            <a:t>. </a:t>
          </a:r>
          <a:r>
            <a:rPr lang="en-US" dirty="0" err="1" smtClean="0"/>
            <a:t>Praktik</a:t>
          </a:r>
          <a:r>
            <a:rPr lang="en-US" dirty="0" smtClean="0"/>
            <a:t> </a:t>
          </a:r>
          <a:r>
            <a:rPr lang="en-US" dirty="0" err="1" smtClean="0"/>
            <a:t>curang</a:t>
          </a:r>
          <a:r>
            <a:rPr lang="en-US" dirty="0" smtClean="0"/>
            <a:t> </a:t>
          </a:r>
          <a:r>
            <a:rPr lang="en-US" dirty="0" err="1" smtClean="0"/>
            <a:t>dapat</a:t>
          </a:r>
          <a:r>
            <a:rPr lang="en-US" dirty="0" smtClean="0"/>
            <a:t> </a:t>
          </a:r>
          <a:r>
            <a:rPr lang="en-US" dirty="0" err="1" smtClean="0"/>
            <a:t>dilakukan</a:t>
          </a:r>
          <a:r>
            <a:rPr lang="en-US" dirty="0" smtClean="0"/>
            <a:t> di </a:t>
          </a:r>
          <a:r>
            <a:rPr lang="en-US" dirty="0" err="1" smtClean="0"/>
            <a:t>setiap</a:t>
          </a:r>
          <a:r>
            <a:rPr lang="en-US" dirty="0" smtClean="0"/>
            <a:t> </a:t>
          </a:r>
          <a:r>
            <a:rPr lang="en-US" dirty="0" err="1" smtClean="0"/>
            <a:t>tahap</a:t>
          </a:r>
          <a:r>
            <a:rPr lang="en-US" dirty="0" smtClean="0"/>
            <a:t> </a:t>
          </a:r>
          <a:r>
            <a:rPr lang="en-US" dirty="0" err="1" smtClean="0"/>
            <a:t>kegiatan</a:t>
          </a:r>
          <a:r>
            <a:rPr lang="en-US" dirty="0" smtClean="0"/>
            <a:t> </a:t>
          </a:r>
          <a:r>
            <a:rPr lang="en-US" dirty="0" err="1" smtClean="0"/>
            <a:t>usaha</a:t>
          </a:r>
          <a:r>
            <a:rPr lang="en-US" dirty="0" smtClean="0"/>
            <a:t>.</a:t>
          </a:r>
          <a:endParaRPr lang="en-US" dirty="0"/>
        </a:p>
      </dgm:t>
    </dgm:pt>
    <dgm:pt modelId="{03CE884F-2F82-4225-9E3B-65BC090E29F9}" type="parTrans" cxnId="{E4C19AD6-EB58-4605-BC72-A5D8FD15D841}">
      <dgm:prSet/>
      <dgm:spPr/>
      <dgm:t>
        <a:bodyPr/>
        <a:lstStyle/>
        <a:p>
          <a:endParaRPr lang="en-US"/>
        </a:p>
      </dgm:t>
    </dgm:pt>
    <dgm:pt modelId="{C97B4A09-AA35-4890-A62E-8C998A20E011}" type="sibTrans" cxnId="{E4C19AD6-EB58-4605-BC72-A5D8FD15D841}">
      <dgm:prSet/>
      <dgm:spPr/>
      <dgm:t>
        <a:bodyPr/>
        <a:lstStyle/>
        <a:p>
          <a:endParaRPr lang="en-US"/>
        </a:p>
      </dgm:t>
    </dgm:pt>
    <dgm:pt modelId="{12150DBD-D205-4300-800D-BFCB114D75B3}">
      <dgm:prSet phldrT="[Text]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en-US" dirty="0" err="1" smtClean="0"/>
            <a:t>Praktik</a:t>
          </a:r>
          <a:r>
            <a:rPr lang="en-US" dirty="0" smtClean="0"/>
            <a:t> </a:t>
          </a:r>
          <a:r>
            <a:rPr lang="en-US" dirty="0" err="1" smtClean="0"/>
            <a:t>curang</a:t>
          </a:r>
          <a:r>
            <a:rPr lang="en-US" dirty="0" smtClean="0"/>
            <a:t> </a:t>
          </a:r>
          <a:r>
            <a:rPr lang="en-US" dirty="0" err="1" smtClean="0"/>
            <a:t>dapat</a:t>
          </a:r>
          <a:r>
            <a:rPr lang="en-US" dirty="0" smtClean="0"/>
            <a:t> </a:t>
          </a:r>
          <a:r>
            <a:rPr lang="en-US" dirty="0" err="1" smtClean="0"/>
            <a:t>dihindari</a:t>
          </a:r>
          <a:r>
            <a:rPr lang="en-US" dirty="0" smtClean="0"/>
            <a:t> </a:t>
          </a:r>
          <a:r>
            <a:rPr lang="en-US" dirty="0" err="1" smtClean="0"/>
            <a:t>melalui</a:t>
          </a:r>
          <a:r>
            <a:rPr lang="en-US" dirty="0" smtClean="0"/>
            <a:t> </a:t>
          </a:r>
          <a:r>
            <a:rPr lang="en-US" dirty="0" err="1" smtClean="0"/>
            <a:t>pengendalian</a:t>
          </a:r>
          <a:r>
            <a:rPr lang="en-US" dirty="0" smtClean="0"/>
            <a:t> </a:t>
          </a:r>
          <a:r>
            <a:rPr lang="en-US" dirty="0" err="1" smtClean="0"/>
            <a:t>diri</a:t>
          </a:r>
          <a:r>
            <a:rPr lang="en-US" dirty="0" smtClean="0"/>
            <a:t>, </a:t>
          </a:r>
          <a:r>
            <a:rPr lang="en-US" dirty="0" err="1" smtClean="0"/>
            <a:t>pengendalian</a:t>
          </a:r>
          <a:r>
            <a:rPr lang="en-US" dirty="0" smtClean="0"/>
            <a:t> </a:t>
          </a:r>
          <a:r>
            <a:rPr lang="en-US" dirty="0" err="1" smtClean="0"/>
            <a:t>sosial</a:t>
          </a:r>
          <a:r>
            <a:rPr lang="en-US" dirty="0" smtClean="0"/>
            <a:t>,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pemaksaan</a:t>
          </a:r>
          <a:r>
            <a:rPr lang="en-US" dirty="0" smtClean="0"/>
            <a:t> </a:t>
          </a:r>
          <a:r>
            <a:rPr lang="en-US" dirty="0" err="1" smtClean="0"/>
            <a:t>hukum</a:t>
          </a:r>
          <a:r>
            <a:rPr lang="en-US" dirty="0" smtClean="0"/>
            <a:t>. </a:t>
          </a:r>
          <a:r>
            <a:rPr lang="en-US" dirty="0" err="1" smtClean="0"/>
            <a:t>Etika</a:t>
          </a:r>
          <a:r>
            <a:rPr lang="en-US" dirty="0" smtClean="0"/>
            <a:t> </a:t>
          </a:r>
          <a:r>
            <a:rPr lang="en-US" dirty="0" err="1" smtClean="0"/>
            <a:t>adalah</a:t>
          </a:r>
          <a:r>
            <a:rPr lang="en-US" dirty="0" smtClean="0"/>
            <a:t> </a:t>
          </a:r>
          <a:r>
            <a:rPr lang="en-US" dirty="0" err="1" smtClean="0"/>
            <a:t>sarana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pengendalian</a:t>
          </a:r>
          <a:r>
            <a:rPr lang="en-US" dirty="0" smtClean="0"/>
            <a:t> </a:t>
          </a:r>
          <a:r>
            <a:rPr lang="en-US" dirty="0" err="1" smtClean="0"/>
            <a:t>diri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pengendalian</a:t>
          </a:r>
          <a:r>
            <a:rPr lang="en-US" dirty="0" smtClean="0"/>
            <a:t> </a:t>
          </a:r>
          <a:r>
            <a:rPr lang="en-US" dirty="0" err="1" smtClean="0"/>
            <a:t>sosial</a:t>
          </a:r>
          <a:r>
            <a:rPr lang="en-US" dirty="0" smtClean="0"/>
            <a:t>, </a:t>
          </a:r>
          <a:r>
            <a:rPr lang="en-US" dirty="0" err="1" smtClean="0"/>
            <a:t>sedangkan</a:t>
          </a:r>
          <a:r>
            <a:rPr lang="en-US" dirty="0" smtClean="0"/>
            <a:t> </a:t>
          </a:r>
          <a:r>
            <a:rPr lang="en-US" dirty="0" err="1" smtClean="0"/>
            <a:t>regulasi</a:t>
          </a:r>
          <a:r>
            <a:rPr lang="en-US" dirty="0" smtClean="0"/>
            <a:t> </a:t>
          </a:r>
          <a:r>
            <a:rPr lang="en-US" dirty="0" err="1" smtClean="0"/>
            <a:t>merupakan</a:t>
          </a:r>
          <a:r>
            <a:rPr lang="en-US" dirty="0" smtClean="0"/>
            <a:t> </a:t>
          </a:r>
          <a:r>
            <a:rPr lang="en-US" dirty="0" err="1" smtClean="0"/>
            <a:t>alat</a:t>
          </a:r>
          <a:r>
            <a:rPr lang="en-US" dirty="0" smtClean="0"/>
            <a:t> </a:t>
          </a:r>
          <a:r>
            <a:rPr lang="en-US" dirty="0" err="1" smtClean="0"/>
            <a:t>pemaksa</a:t>
          </a:r>
          <a:r>
            <a:rPr lang="en-US" dirty="0" smtClean="0"/>
            <a:t> </a:t>
          </a:r>
          <a:r>
            <a:rPr lang="en-US" dirty="0" err="1" smtClean="0"/>
            <a:t>hukum</a:t>
          </a:r>
          <a:r>
            <a:rPr lang="en-US" dirty="0" smtClean="0"/>
            <a:t>.</a:t>
          </a:r>
          <a:endParaRPr lang="en-US" dirty="0"/>
        </a:p>
      </dgm:t>
    </dgm:pt>
    <dgm:pt modelId="{A93C4A40-7D23-4CC3-9195-F54A31D8D980}" type="parTrans" cxnId="{B0F52670-4107-45F1-996C-7E9528153723}">
      <dgm:prSet/>
      <dgm:spPr/>
      <dgm:t>
        <a:bodyPr/>
        <a:lstStyle/>
        <a:p>
          <a:endParaRPr lang="en-US"/>
        </a:p>
      </dgm:t>
    </dgm:pt>
    <dgm:pt modelId="{E4819795-57F8-4437-A6B5-715A0AC74C20}" type="sibTrans" cxnId="{B0F52670-4107-45F1-996C-7E9528153723}">
      <dgm:prSet/>
      <dgm:spPr/>
      <dgm:t>
        <a:bodyPr/>
        <a:lstStyle/>
        <a:p>
          <a:endParaRPr lang="en-US"/>
        </a:p>
      </dgm:t>
    </dgm:pt>
    <dgm:pt modelId="{6FE5667B-426F-4A19-9819-F3CD35665777}" type="pres">
      <dgm:prSet presAssocID="{7E1DEAB7-6A79-4285-91DF-1DAF884128CA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2C9DC73F-D705-4586-953E-F3983823D466}" type="pres">
      <dgm:prSet presAssocID="{12150DBD-D205-4300-800D-BFCB114D75B3}" presName="Accent2" presStyleCnt="0"/>
      <dgm:spPr/>
    </dgm:pt>
    <dgm:pt modelId="{C8DE99DF-8996-44B4-A7DA-7D2AFEAC6A5A}" type="pres">
      <dgm:prSet presAssocID="{12150DBD-D205-4300-800D-BFCB114D75B3}" presName="Accent" presStyleLbl="node1" presStyleIdx="0" presStyleCnt="2" custLinFactNeighborX="9639"/>
      <dgm:spPr>
        <a:solidFill>
          <a:srgbClr val="00FF00"/>
        </a:solidFill>
      </dgm:spPr>
    </dgm:pt>
    <dgm:pt modelId="{8FC2B356-CEE3-4DCA-AE20-25802F9F6995}" type="pres">
      <dgm:prSet presAssocID="{12150DBD-D205-4300-800D-BFCB114D75B3}" presName="ParentBackground2" presStyleCnt="0"/>
      <dgm:spPr/>
    </dgm:pt>
    <dgm:pt modelId="{C1CDCA67-FBDE-4516-A6A2-6E12A134D4E8}" type="pres">
      <dgm:prSet presAssocID="{12150DBD-D205-4300-800D-BFCB114D75B3}" presName="ParentBackground" presStyleLbl="fgAcc1" presStyleIdx="0" presStyleCnt="2" custScaleX="182821" custLinFactNeighborX="10330"/>
      <dgm:spPr/>
      <dgm:t>
        <a:bodyPr/>
        <a:lstStyle/>
        <a:p>
          <a:endParaRPr lang="en-US"/>
        </a:p>
      </dgm:t>
    </dgm:pt>
    <dgm:pt modelId="{1B90F79B-D367-4B6A-A496-6A10A06A928D}" type="pres">
      <dgm:prSet presAssocID="{12150DBD-D205-4300-800D-BFCB114D75B3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7DC3F5-D6BB-48AD-B53B-2E28543E0E58}" type="pres">
      <dgm:prSet presAssocID="{4BD09035-96B7-4E50-A537-E154414D1EA3}" presName="Accent1" presStyleCnt="0"/>
      <dgm:spPr/>
    </dgm:pt>
    <dgm:pt modelId="{A07E9B3E-A677-4967-9424-3913ABE1F867}" type="pres">
      <dgm:prSet presAssocID="{4BD09035-96B7-4E50-A537-E154414D1EA3}" presName="Accent" presStyleLbl="node1" presStyleIdx="1" presStyleCnt="2" custLinFactNeighborX="-19485"/>
      <dgm:spPr>
        <a:solidFill>
          <a:srgbClr val="00FF00"/>
        </a:solidFill>
      </dgm:spPr>
    </dgm:pt>
    <dgm:pt modelId="{7E56A5ED-0B33-41F0-9522-4147E23093BD}" type="pres">
      <dgm:prSet presAssocID="{4BD09035-96B7-4E50-A537-E154414D1EA3}" presName="ParentBackground1" presStyleCnt="0"/>
      <dgm:spPr/>
    </dgm:pt>
    <dgm:pt modelId="{4D7D2585-B936-4C07-AB5A-A37712A299FE}" type="pres">
      <dgm:prSet presAssocID="{4BD09035-96B7-4E50-A537-E154414D1EA3}" presName="ParentBackground" presStyleLbl="fgAcc1" presStyleIdx="1" presStyleCnt="2" custScaleX="182821" custLinFactNeighborX="-35322"/>
      <dgm:spPr/>
      <dgm:t>
        <a:bodyPr/>
        <a:lstStyle/>
        <a:p>
          <a:endParaRPr lang="en-US"/>
        </a:p>
      </dgm:t>
    </dgm:pt>
    <dgm:pt modelId="{D2C3EE8F-5782-4B0A-A2BF-83093552D27D}" type="pres">
      <dgm:prSet presAssocID="{4BD09035-96B7-4E50-A537-E154414D1EA3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6786E50-FAA2-4D0E-8FD2-FF48511CAC41}" type="presOf" srcId="{12150DBD-D205-4300-800D-BFCB114D75B3}" destId="{1B90F79B-D367-4B6A-A496-6A10A06A928D}" srcOrd="1" destOrd="0" presId="urn:microsoft.com/office/officeart/2011/layout/CircleProcess"/>
    <dgm:cxn modelId="{AC870DDE-F8E7-4E3C-9178-EBCE0838762A}" type="presOf" srcId="{12150DBD-D205-4300-800D-BFCB114D75B3}" destId="{C1CDCA67-FBDE-4516-A6A2-6E12A134D4E8}" srcOrd="0" destOrd="0" presId="urn:microsoft.com/office/officeart/2011/layout/CircleProcess"/>
    <dgm:cxn modelId="{E4C19AD6-EB58-4605-BC72-A5D8FD15D841}" srcId="{7E1DEAB7-6A79-4285-91DF-1DAF884128CA}" destId="{4BD09035-96B7-4E50-A537-E154414D1EA3}" srcOrd="0" destOrd="0" parTransId="{03CE884F-2F82-4225-9E3B-65BC090E29F9}" sibTransId="{C97B4A09-AA35-4890-A62E-8C998A20E011}"/>
    <dgm:cxn modelId="{9CB37A7D-32C9-46D0-BE1E-CB7A4B8B3C28}" type="presOf" srcId="{4BD09035-96B7-4E50-A537-E154414D1EA3}" destId="{D2C3EE8F-5782-4B0A-A2BF-83093552D27D}" srcOrd="1" destOrd="0" presId="urn:microsoft.com/office/officeart/2011/layout/CircleProcess"/>
    <dgm:cxn modelId="{B0F52670-4107-45F1-996C-7E9528153723}" srcId="{7E1DEAB7-6A79-4285-91DF-1DAF884128CA}" destId="{12150DBD-D205-4300-800D-BFCB114D75B3}" srcOrd="1" destOrd="0" parTransId="{A93C4A40-7D23-4CC3-9195-F54A31D8D980}" sibTransId="{E4819795-57F8-4437-A6B5-715A0AC74C20}"/>
    <dgm:cxn modelId="{C4A032FA-6B3D-4248-83EB-DC685679D835}" type="presOf" srcId="{4BD09035-96B7-4E50-A537-E154414D1EA3}" destId="{4D7D2585-B936-4C07-AB5A-A37712A299FE}" srcOrd="0" destOrd="0" presId="urn:microsoft.com/office/officeart/2011/layout/CircleProcess"/>
    <dgm:cxn modelId="{50342370-7344-4E8F-91C5-02732FD03A45}" type="presOf" srcId="{7E1DEAB7-6A79-4285-91DF-1DAF884128CA}" destId="{6FE5667B-426F-4A19-9819-F3CD35665777}" srcOrd="0" destOrd="0" presId="urn:microsoft.com/office/officeart/2011/layout/CircleProcess"/>
    <dgm:cxn modelId="{874083CF-2CA5-477E-8372-73320652C17C}" type="presParOf" srcId="{6FE5667B-426F-4A19-9819-F3CD35665777}" destId="{2C9DC73F-D705-4586-953E-F3983823D466}" srcOrd="0" destOrd="0" presId="urn:microsoft.com/office/officeart/2011/layout/CircleProcess"/>
    <dgm:cxn modelId="{A45E0A93-07DA-428E-9F92-8556CDE8CDFC}" type="presParOf" srcId="{2C9DC73F-D705-4586-953E-F3983823D466}" destId="{C8DE99DF-8996-44B4-A7DA-7D2AFEAC6A5A}" srcOrd="0" destOrd="0" presId="urn:microsoft.com/office/officeart/2011/layout/CircleProcess"/>
    <dgm:cxn modelId="{D2D34D41-517D-4273-A129-9B7576C92F62}" type="presParOf" srcId="{6FE5667B-426F-4A19-9819-F3CD35665777}" destId="{8FC2B356-CEE3-4DCA-AE20-25802F9F6995}" srcOrd="1" destOrd="0" presId="urn:microsoft.com/office/officeart/2011/layout/CircleProcess"/>
    <dgm:cxn modelId="{18F4B6CE-ABC5-4991-89EB-51B79A38463B}" type="presParOf" srcId="{8FC2B356-CEE3-4DCA-AE20-25802F9F6995}" destId="{C1CDCA67-FBDE-4516-A6A2-6E12A134D4E8}" srcOrd="0" destOrd="0" presId="urn:microsoft.com/office/officeart/2011/layout/CircleProcess"/>
    <dgm:cxn modelId="{1CE1C9FF-932A-483D-AD3D-8329E8DAE419}" type="presParOf" srcId="{6FE5667B-426F-4A19-9819-F3CD35665777}" destId="{1B90F79B-D367-4B6A-A496-6A10A06A928D}" srcOrd="2" destOrd="0" presId="urn:microsoft.com/office/officeart/2011/layout/CircleProcess"/>
    <dgm:cxn modelId="{23449DAA-5A3B-47A4-8649-F8A3BC60BEB9}" type="presParOf" srcId="{6FE5667B-426F-4A19-9819-F3CD35665777}" destId="{9F7DC3F5-D6BB-48AD-B53B-2E28543E0E58}" srcOrd="3" destOrd="0" presId="urn:microsoft.com/office/officeart/2011/layout/CircleProcess"/>
    <dgm:cxn modelId="{E4BFAD93-44CC-480F-A31D-AA0F00E79C2C}" type="presParOf" srcId="{9F7DC3F5-D6BB-48AD-B53B-2E28543E0E58}" destId="{A07E9B3E-A677-4967-9424-3913ABE1F867}" srcOrd="0" destOrd="0" presId="urn:microsoft.com/office/officeart/2011/layout/CircleProcess"/>
    <dgm:cxn modelId="{C6D81F3E-CC20-4E7E-9B78-98836EACAC3D}" type="presParOf" srcId="{6FE5667B-426F-4A19-9819-F3CD35665777}" destId="{7E56A5ED-0B33-41F0-9522-4147E23093BD}" srcOrd="4" destOrd="0" presId="urn:microsoft.com/office/officeart/2011/layout/CircleProcess"/>
    <dgm:cxn modelId="{D7309466-ACD6-4937-9610-650AF8F495DA}" type="presParOf" srcId="{7E56A5ED-0B33-41F0-9522-4147E23093BD}" destId="{4D7D2585-B936-4C07-AB5A-A37712A299FE}" srcOrd="0" destOrd="0" presId="urn:microsoft.com/office/officeart/2011/layout/CircleProcess"/>
    <dgm:cxn modelId="{F7EA7AD7-1828-4F4F-B3DA-C8532CC0C12C}" type="presParOf" srcId="{6FE5667B-426F-4A19-9819-F3CD35665777}" destId="{D2C3EE8F-5782-4B0A-A2BF-83093552D27D}" srcOrd="5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E5CE2-463A-DB42-BBF3-555A9D98AA64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BF7DE8-16FF-8A48-849F-BAF5E9F0D0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903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2800350"/>
            <a:ext cx="9144000" cy="1447800"/>
          </a:xfrm>
          <a:prstGeom prst="rect">
            <a:avLst/>
          </a:prstGeom>
          <a:solidFill>
            <a:srgbClr val="002060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437" y="4516540"/>
            <a:ext cx="1378066" cy="386930"/>
          </a:xfrm>
          <a:prstGeom prst="rect">
            <a:avLst/>
          </a:prstGeom>
        </p:spPr>
      </p:pic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1815037" y="2800350"/>
            <a:ext cx="7242313" cy="1447800"/>
          </a:xfrm>
          <a:noFill/>
        </p:spPr>
        <p:txBody>
          <a:bodyPr lIns="360000" anchor="ctr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394175" y="2216005"/>
            <a:ext cx="2213252" cy="584345"/>
          </a:xfrm>
        </p:spPr>
        <p:txBody>
          <a:bodyPr anchor="ctr">
            <a:noAutofit/>
          </a:bodyPr>
          <a:lstStyle>
            <a:lvl1pPr marL="0" indent="0" algn="r">
              <a:buNone/>
              <a:defRPr sz="4400">
                <a:solidFill>
                  <a:srgbClr val="013D7A"/>
                </a:solidFill>
              </a:defRPr>
            </a:lvl1pPr>
          </a:lstStyle>
          <a:p>
            <a:pPr lvl="0"/>
            <a:r>
              <a:rPr lang="en-US" dirty="0" smtClean="0"/>
              <a:t>BAB 00</a:t>
            </a: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43473" y="2800350"/>
            <a:ext cx="1771564" cy="1447800"/>
            <a:chOff x="7372437" y="2800350"/>
            <a:chExt cx="1771564" cy="1447800"/>
          </a:xfrm>
        </p:grpSpPr>
        <p:sp>
          <p:nvSpPr>
            <p:cNvPr id="29" name="Rectangle 28"/>
            <p:cNvSpPr/>
            <p:nvPr userDrawn="1"/>
          </p:nvSpPr>
          <p:spPr>
            <a:xfrm>
              <a:off x="7372437" y="2800350"/>
              <a:ext cx="1771564" cy="1447800"/>
            </a:xfrm>
            <a:prstGeom prst="rect">
              <a:avLst/>
            </a:prstGeom>
            <a:solidFill>
              <a:srgbClr val="002060">
                <a:alpha val="8196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1" t="6968" r="68107" b="12207"/>
            <a:stretch/>
          </p:blipFill>
          <p:spPr>
            <a:xfrm>
              <a:off x="7750276" y="3042277"/>
              <a:ext cx="1041850" cy="9746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6409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8" grpId="0">
        <p:tmplLst>
          <p:tmpl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900" decel="1000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900"/>
                          </p:stCondLst>
                        </p:cTn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#ppt_h*1.125000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up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5901-B01F-4AD0-A16D-9CCEC034AA1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600AC-A4F8-46D4-A193-584534C74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5901-B01F-4AD0-A16D-9CCEC034AA1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600AC-A4F8-46D4-A193-584534C74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5901-B01F-4AD0-A16D-9CCEC034AA1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600AC-A4F8-46D4-A193-584534C74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5901-B01F-4AD0-A16D-9CCEC034AA1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600AC-A4F8-46D4-A193-584534C74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5901-B01F-4AD0-A16D-9CCEC034AA1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600AC-A4F8-46D4-A193-584534C74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5901-B01F-4AD0-A16D-9CCEC034AA1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600AC-A4F8-46D4-A193-584534C74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71450"/>
            <a:ext cx="2057400" cy="3657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71450"/>
            <a:ext cx="6019800" cy="3657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5901-B01F-4AD0-A16D-9CCEC034AA1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600AC-A4F8-46D4-A193-584534C74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962" y="4432829"/>
            <a:ext cx="1840323" cy="444137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590801" y="1411288"/>
            <a:ext cx="5803900" cy="328500"/>
          </a:xfrm>
        </p:spPr>
        <p:txBody>
          <a:bodyPr>
            <a:noAutofit/>
          </a:bodyPr>
          <a:lstStyle>
            <a:lvl1pPr marL="0" indent="0" algn="r">
              <a:buNone/>
              <a:defRPr sz="2800" b="1" baseline="0">
                <a:solidFill>
                  <a:schemeClr val="bg1"/>
                </a:solidFill>
              </a:defRPr>
            </a:lvl1pPr>
            <a:lvl2pPr marL="342900" indent="0" algn="r">
              <a:buNone/>
              <a:defRPr/>
            </a:lvl2pPr>
            <a:lvl3pPr marL="685800" indent="0" algn="r">
              <a:buNone/>
              <a:defRPr/>
            </a:lvl3pPr>
            <a:lvl4pPr marL="1028700" indent="0" algn="r">
              <a:buNone/>
              <a:defRPr/>
            </a:lvl4pPr>
            <a:lvl5pPr marL="1371600" indent="0" algn="r">
              <a:buNone/>
              <a:defRPr/>
            </a:lvl5pPr>
          </a:lstStyle>
          <a:p>
            <a:pPr lvl="0"/>
            <a:r>
              <a:rPr lang="en-US" dirty="0" smtClean="0"/>
              <a:t>JUDUL BESAR JUDUL BESAR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563563" y="708992"/>
            <a:ext cx="1854200" cy="3385172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2795588" y="2922588"/>
            <a:ext cx="2035175" cy="1171575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Penulis</a:t>
            </a:r>
            <a:endParaRPr lang="en-US" dirty="0" smtClean="0"/>
          </a:p>
          <a:p>
            <a:pPr lvl="0"/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Penulis</a:t>
            </a:r>
            <a:endParaRPr lang="en-US" dirty="0" smtClean="0"/>
          </a:p>
          <a:p>
            <a:pPr lvl="0"/>
            <a:r>
              <a:rPr lang="en-US" dirty="0" smtClean="0"/>
              <a:t>N </a:t>
            </a:r>
            <a:r>
              <a:rPr lang="en-US" dirty="0" err="1" smtClean="0"/>
              <a:t>Penulis</a:t>
            </a:r>
            <a:endParaRPr lang="en-US" dirty="0" smtClean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5" hasCustomPrompt="1"/>
          </p:nvPr>
        </p:nvSpPr>
        <p:spPr>
          <a:xfrm>
            <a:off x="3167063" y="1780248"/>
            <a:ext cx="5227637" cy="309672"/>
          </a:xfrm>
        </p:spPr>
        <p:txBody>
          <a:bodyPr/>
          <a:lstStyle>
            <a:lvl1pPr marL="0" indent="0" algn="r">
              <a:buNone/>
              <a:defRPr baseline="0">
                <a:solidFill>
                  <a:srgbClr val="00B0F0"/>
                </a:solidFill>
              </a:defRPr>
            </a:lvl1pPr>
          </a:lstStyle>
          <a:p>
            <a:pPr lvl="0"/>
            <a:r>
              <a:rPr lang="en-US" dirty="0" smtClean="0"/>
              <a:t>JUDUL KECIL JUDUL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6" hasCustomPrompt="1"/>
          </p:nvPr>
        </p:nvSpPr>
        <p:spPr>
          <a:xfrm>
            <a:off x="7189304" y="2286952"/>
            <a:ext cx="1205396" cy="378446"/>
          </a:xfrm>
        </p:spPr>
        <p:txBody>
          <a:bodyPr/>
          <a:lstStyle>
            <a:lvl1pPr marL="0" indent="0" algn="r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 smtClean="0"/>
              <a:t>Edisi</a:t>
            </a:r>
            <a:r>
              <a:rPr lang="en-US" dirty="0" smtClean="0"/>
              <a:t> 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011037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/>
      <p:bldP spid="17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Top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2800350"/>
            <a:ext cx="9144000" cy="1447800"/>
          </a:xfrm>
          <a:prstGeom prst="rect">
            <a:avLst/>
          </a:prstGeom>
          <a:solidFill>
            <a:srgbClr val="002060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437" y="4516540"/>
            <a:ext cx="1378066" cy="386930"/>
          </a:xfrm>
          <a:prstGeom prst="rect">
            <a:avLst/>
          </a:prstGeom>
        </p:spPr>
      </p:pic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1815037" y="2800350"/>
            <a:ext cx="7242313" cy="1447800"/>
          </a:xfrm>
          <a:noFill/>
        </p:spPr>
        <p:txBody>
          <a:bodyPr lIns="360000" anchor="ctr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394175" y="2216005"/>
            <a:ext cx="2213252" cy="584345"/>
          </a:xfrm>
        </p:spPr>
        <p:txBody>
          <a:bodyPr anchor="ctr">
            <a:noAutofit/>
          </a:bodyPr>
          <a:lstStyle>
            <a:lvl1pPr marL="0" indent="0" algn="r">
              <a:buNone/>
              <a:defRPr sz="4400">
                <a:solidFill>
                  <a:srgbClr val="013D7A"/>
                </a:solidFill>
              </a:defRPr>
            </a:lvl1pPr>
          </a:lstStyle>
          <a:p>
            <a:pPr lvl="0"/>
            <a:r>
              <a:rPr lang="en-US" dirty="0" smtClean="0"/>
              <a:t>BAB 00</a:t>
            </a: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43473" y="2800350"/>
            <a:ext cx="1771564" cy="1447800"/>
            <a:chOff x="7372437" y="2800350"/>
            <a:chExt cx="1771564" cy="1447800"/>
          </a:xfrm>
        </p:grpSpPr>
        <p:sp>
          <p:nvSpPr>
            <p:cNvPr id="29" name="Rectangle 28"/>
            <p:cNvSpPr/>
            <p:nvPr userDrawn="1"/>
          </p:nvSpPr>
          <p:spPr>
            <a:xfrm>
              <a:off x="7372437" y="2800350"/>
              <a:ext cx="1771564" cy="1447800"/>
            </a:xfrm>
            <a:prstGeom prst="rect">
              <a:avLst/>
            </a:prstGeom>
            <a:solidFill>
              <a:srgbClr val="002060">
                <a:alpha val="8196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en-US" sz="1350">
                <a:solidFill>
                  <a:prstClr val="white"/>
                </a:solidFill>
              </a:endParaRPr>
            </a:p>
          </p:txBody>
        </p:sp>
        <p:pic>
          <p:nvPicPr>
            <p:cNvPr id="24" name="Picture 23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1" t="6968" r="68107" b="12207"/>
            <a:stretch/>
          </p:blipFill>
          <p:spPr>
            <a:xfrm>
              <a:off x="7750276" y="3042277"/>
              <a:ext cx="1041850" cy="9746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88142688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8" grpId="0">
        <p:tmplLst>
          <p:tmpl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900" decel="1000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900"/>
                          </p:stCondLst>
                        </p:cTn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#ppt_h*1.125000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up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85750"/>
            <a:ext cx="9144000" cy="704850"/>
          </a:xfrm>
          <a:prstGeom prst="rect">
            <a:avLst/>
          </a:prstGeom>
          <a:solidFill>
            <a:srgbClr val="002060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517650" y="285750"/>
            <a:ext cx="7175500" cy="704850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" y="285750"/>
            <a:ext cx="881270" cy="704850"/>
            <a:chOff x="1" y="285750"/>
            <a:chExt cx="881270" cy="704850"/>
          </a:xfrm>
        </p:grpSpPr>
        <p:sp>
          <p:nvSpPr>
            <p:cNvPr id="12" name="Rectangle 11"/>
            <p:cNvSpPr/>
            <p:nvPr userDrawn="1"/>
          </p:nvSpPr>
          <p:spPr>
            <a:xfrm>
              <a:off x="1" y="285750"/>
              <a:ext cx="881270" cy="704850"/>
            </a:xfrm>
            <a:prstGeom prst="rect">
              <a:avLst/>
            </a:prstGeom>
            <a:solidFill>
              <a:srgbClr val="002060">
                <a:alpha val="8196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en-US" sz="1350">
                <a:solidFill>
                  <a:prstClr val="white"/>
                </a:solidFill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1" t="6968" r="68107" b="12207"/>
            <a:stretch/>
          </p:blipFill>
          <p:spPr>
            <a:xfrm>
              <a:off x="122721" y="349940"/>
              <a:ext cx="616226" cy="576470"/>
            </a:xfrm>
            <a:prstGeom prst="rect">
              <a:avLst/>
            </a:prstGeom>
          </p:spPr>
        </p:pic>
      </p:grpSp>
      <p:sp>
        <p:nvSpPr>
          <p:cNvPr id="15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390939" y="1206500"/>
            <a:ext cx="8302211" cy="3378200"/>
          </a:xfrm>
        </p:spPr>
        <p:txBody>
          <a:bodyPr/>
          <a:lstStyle>
            <a:lvl1pPr marL="342900" indent="-342900">
              <a:buFont typeface="Wingdings" charset="2"/>
              <a:buChar char="§"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83"/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259362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>
        <p:tmplLst>
          <p:tmpl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4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85750"/>
            <a:ext cx="9144000" cy="704850"/>
          </a:xfrm>
          <a:prstGeom prst="rect">
            <a:avLst/>
          </a:prstGeom>
          <a:solidFill>
            <a:srgbClr val="002060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517650" y="285750"/>
            <a:ext cx="7175500" cy="704850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" y="285750"/>
            <a:ext cx="881270" cy="704850"/>
            <a:chOff x="1" y="285750"/>
            <a:chExt cx="881270" cy="704850"/>
          </a:xfrm>
        </p:grpSpPr>
        <p:sp>
          <p:nvSpPr>
            <p:cNvPr id="12" name="Rectangle 11"/>
            <p:cNvSpPr/>
            <p:nvPr userDrawn="1"/>
          </p:nvSpPr>
          <p:spPr>
            <a:xfrm>
              <a:off x="1" y="285750"/>
              <a:ext cx="881270" cy="704850"/>
            </a:xfrm>
            <a:prstGeom prst="rect">
              <a:avLst/>
            </a:prstGeom>
            <a:solidFill>
              <a:srgbClr val="002060">
                <a:alpha val="8196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1" t="6968" r="68107" b="12207"/>
            <a:stretch/>
          </p:blipFill>
          <p:spPr>
            <a:xfrm>
              <a:off x="122721" y="349940"/>
              <a:ext cx="616226" cy="576470"/>
            </a:xfrm>
            <a:prstGeom prst="rect">
              <a:avLst/>
            </a:prstGeom>
          </p:spPr>
        </p:pic>
      </p:grpSp>
      <p:sp>
        <p:nvSpPr>
          <p:cNvPr id="15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390939" y="1206500"/>
            <a:ext cx="8302211" cy="3378200"/>
          </a:xfrm>
        </p:spPr>
        <p:txBody>
          <a:bodyPr/>
          <a:lstStyle>
            <a:lvl1pPr marL="342900" indent="-342900">
              <a:buFont typeface="Wingdings" charset="2"/>
              <a:buChar char="§"/>
              <a:defRPr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3382135" y="4896527"/>
            <a:ext cx="202806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 smtClean="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b="1" dirty="0">
              <a:solidFill>
                <a:schemeClr val="tx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01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>
        <p:tmplLst>
          <p:tmpl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4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83"/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935453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8291625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85750"/>
            <a:ext cx="9144000" cy="7048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517650" y="285750"/>
            <a:ext cx="7175500" cy="704850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1" y="285750"/>
            <a:ext cx="881270" cy="704850"/>
            <a:chOff x="1" y="285750"/>
            <a:chExt cx="881270" cy="704850"/>
          </a:xfrm>
        </p:grpSpPr>
        <p:sp>
          <p:nvSpPr>
            <p:cNvPr id="5" name="Rectangle 4"/>
            <p:cNvSpPr/>
            <p:nvPr userDrawn="1"/>
          </p:nvSpPr>
          <p:spPr>
            <a:xfrm>
              <a:off x="1" y="285750"/>
              <a:ext cx="881270" cy="70485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en-US" sz="1350">
                <a:solidFill>
                  <a:prstClr val="white"/>
                </a:solidFill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1" t="6968" r="68107" b="12207"/>
            <a:stretch/>
          </p:blipFill>
          <p:spPr>
            <a:xfrm>
              <a:off x="122721" y="349940"/>
              <a:ext cx="616226" cy="576470"/>
            </a:xfrm>
            <a:prstGeom prst="rect">
              <a:avLst/>
            </a:prstGeom>
          </p:spPr>
        </p:pic>
      </p:grpSp>
      <p:sp>
        <p:nvSpPr>
          <p:cNvPr id="7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390939" y="1206500"/>
            <a:ext cx="8302211" cy="3378200"/>
          </a:xfrm>
        </p:spPr>
        <p:txBody>
          <a:bodyPr/>
          <a:lstStyle>
            <a:lvl1pPr marL="342900" indent="-342900">
              <a:buFont typeface="Wingdings" charset="2"/>
              <a:buChar char="§"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83"/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918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>
        <p:tmplLst>
          <p:tmpl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83"/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1695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041744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 userDrawn="1"/>
        </p:nvSpPr>
        <p:spPr>
          <a:xfrm>
            <a:off x="2370966" y="2124853"/>
            <a:ext cx="4402068" cy="3946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spc="600" dirty="0" err="1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Kunjungi</a:t>
            </a:r>
            <a:endParaRPr lang="en-US" sz="2400" spc="600" dirty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99506" y="890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83"/>
            <a:endParaRPr lang="en-US" sz="1350" dirty="0">
              <a:solidFill>
                <a:prstClr val="black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 cstate="print">
            <a:duotone>
              <a:prstClr val="black"/>
              <a:schemeClr val="bg1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461"/>
                    </a14:imgEffect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8" t="3734" r="69997" b="6060"/>
          <a:stretch/>
        </p:blipFill>
        <p:spPr>
          <a:xfrm>
            <a:off x="3795165" y="564999"/>
            <a:ext cx="1553670" cy="1553670"/>
          </a:xfrm>
          <a:prstGeom prst="rect">
            <a:avLst/>
          </a:prstGeom>
        </p:spPr>
      </p:pic>
      <p:sp>
        <p:nvSpPr>
          <p:cNvPr id="18" name="TextBox 17"/>
          <p:cNvSpPr txBox="1"/>
          <p:nvPr userDrawn="1"/>
        </p:nvSpPr>
        <p:spPr>
          <a:xfrm>
            <a:off x="2144389" y="2581343"/>
            <a:ext cx="4855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/>
            <a:r>
              <a:rPr lang="en-US" sz="2800" b="1" dirty="0" err="1" smtClean="0">
                <a:solidFill>
                  <a:srgbClr val="002060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2400" dirty="0">
              <a:solidFill>
                <a:prstClr val="black"/>
              </a:solidFill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2799173" y="3247475"/>
            <a:ext cx="4516027" cy="1581270"/>
            <a:chOff x="2257007" y="3296026"/>
            <a:chExt cx="5066285" cy="1773941"/>
          </a:xfrm>
        </p:grpSpPr>
        <p:grpSp>
          <p:nvGrpSpPr>
            <p:cNvPr id="19" name="Group 18"/>
            <p:cNvGrpSpPr/>
            <p:nvPr userDrawn="1"/>
          </p:nvGrpSpPr>
          <p:grpSpPr>
            <a:xfrm>
              <a:off x="2325279" y="3296026"/>
              <a:ext cx="4998013" cy="1773941"/>
              <a:chOff x="2325279" y="2876550"/>
              <a:chExt cx="4998013" cy="1773941"/>
            </a:xfrm>
          </p:grpSpPr>
          <p:grpSp>
            <p:nvGrpSpPr>
              <p:cNvPr id="12" name="Group 11"/>
              <p:cNvGrpSpPr/>
              <p:nvPr userDrawn="1"/>
            </p:nvGrpSpPr>
            <p:grpSpPr>
              <a:xfrm>
                <a:off x="2325279" y="2876550"/>
                <a:ext cx="4991140" cy="602365"/>
                <a:chOff x="1677916" y="2876550"/>
                <a:chExt cx="6932684" cy="836684"/>
              </a:xfrm>
            </p:grpSpPr>
            <p:pic>
              <p:nvPicPr>
                <p:cNvPr id="13" name="Picture 12" descr="fb.png"/>
                <p:cNvPicPr>
                  <a:picLocks noChangeAspect="1"/>
                </p:cNvPicPr>
                <p:nvPr/>
              </p:nvPicPr>
              <p:blipFill>
                <a:blip r:embed="rId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biLevel thresh="25000"/>
                </a:blip>
                <a:stretch>
                  <a:fillRect/>
                </a:stretch>
              </p:blipFill>
              <p:spPr>
                <a:xfrm>
                  <a:off x="1677916" y="3028950"/>
                  <a:ext cx="531884" cy="531884"/>
                </a:xfrm>
                <a:prstGeom prst="rect">
                  <a:avLst/>
                </a:prstGeom>
              </p:spPr>
            </p:pic>
            <p:sp>
              <p:nvSpPr>
                <p:cNvPr id="14" name="Text Placeholder 1"/>
                <p:cNvSpPr txBox="1">
                  <a:spLocks/>
                </p:cNvSpPr>
                <p:nvPr/>
              </p:nvSpPr>
              <p:spPr>
                <a:xfrm>
                  <a:off x="2286000" y="2876550"/>
                  <a:ext cx="6324600" cy="836684"/>
                </a:xfrm>
                <a:prstGeom prst="rect">
                  <a:avLst/>
                </a:prstGeom>
              </p:spPr>
              <p:txBody>
                <a:bodyPr vert="horz" anchor="t">
                  <a:normAutofit fontScale="70000" lnSpcReduction="20000"/>
                </a:bodyPr>
                <a:lstStyle/>
                <a:p>
                  <a:pPr defTabSz="685783"/>
                  <a:r>
                    <a:rPr lang="en-US" sz="2400" b="1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Fan Page</a:t>
                  </a:r>
                  <a:endParaRPr lang="id-ID" sz="2400" b="1" dirty="0" smtClean="0">
                    <a:solidFill>
                      <a:prstClr val="white"/>
                    </a:solidFill>
                    <a:latin typeface="Myriad Pro" pitchFamily="34" charset="0"/>
                  </a:endParaRPr>
                </a:p>
                <a:p>
                  <a:pPr defTabSz="685783"/>
                  <a:r>
                    <a:rPr lang="en-US" sz="2400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www.facebook.com/</a:t>
                  </a:r>
                  <a:r>
                    <a:rPr lang="id-ID" sz="2400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penerbit</a:t>
                  </a:r>
                  <a:r>
                    <a:rPr lang="en-US" sz="2400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.</a:t>
                  </a:r>
                  <a:r>
                    <a:rPr lang="id-ID" sz="2400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salemba</a:t>
                  </a:r>
                  <a:endParaRPr lang="id-ID" sz="2400" dirty="0">
                    <a:solidFill>
                      <a:prstClr val="white"/>
                    </a:solidFill>
                    <a:latin typeface="Myriad Pro" pitchFamily="34" charset="0"/>
                  </a:endParaRPr>
                </a:p>
              </p:txBody>
            </p:sp>
          </p:grpSp>
          <p:grpSp>
            <p:nvGrpSpPr>
              <p:cNvPr id="15" name="Group 14"/>
              <p:cNvGrpSpPr/>
              <p:nvPr userDrawn="1"/>
            </p:nvGrpSpPr>
            <p:grpSpPr>
              <a:xfrm>
                <a:off x="2349821" y="3478915"/>
                <a:ext cx="4973471" cy="1171576"/>
                <a:chOff x="1702458" y="3777628"/>
                <a:chExt cx="6908142" cy="1627316"/>
              </a:xfrm>
            </p:grpSpPr>
            <p:pic>
              <p:nvPicPr>
                <p:cNvPr id="16" name="Picture 15" descr="tw.png"/>
                <p:cNvPicPr>
                  <a:picLocks noChangeAspect="1"/>
                </p:cNvPicPr>
                <p:nvPr/>
              </p:nvPicPr>
              <p:blipFill>
                <a:blip r:embed="rId6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biLevel thresh="25000"/>
                </a:blip>
                <a:stretch>
                  <a:fillRect/>
                </a:stretch>
              </p:blipFill>
              <p:spPr>
                <a:xfrm>
                  <a:off x="1702458" y="3943057"/>
                  <a:ext cx="482800" cy="482800"/>
                </a:xfrm>
                <a:prstGeom prst="rect">
                  <a:avLst/>
                </a:prstGeom>
              </p:spPr>
            </p:pic>
            <p:sp>
              <p:nvSpPr>
                <p:cNvPr id="17" name="Text Placeholder 1"/>
                <p:cNvSpPr txBox="1">
                  <a:spLocks/>
                </p:cNvSpPr>
                <p:nvPr/>
              </p:nvSpPr>
              <p:spPr>
                <a:xfrm>
                  <a:off x="2286000" y="3777628"/>
                  <a:ext cx="6324600" cy="813658"/>
                </a:xfrm>
                <a:prstGeom prst="rect">
                  <a:avLst/>
                </a:prstGeom>
              </p:spPr>
              <p:txBody>
                <a:bodyPr vert="horz" anchor="t">
                  <a:normAutofit fontScale="70000" lnSpcReduction="20000"/>
                </a:bodyPr>
                <a:lstStyle/>
                <a:p>
                  <a:pPr defTabSz="685783"/>
                  <a:r>
                    <a:rPr lang="id-ID" sz="2400" b="1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Follow Us On</a:t>
                  </a:r>
                </a:p>
                <a:p>
                  <a:pPr defTabSz="685783"/>
                  <a:r>
                    <a:rPr lang="id-ID" sz="2400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@penerbitsalemba</a:t>
                  </a:r>
                  <a:endParaRPr lang="id-ID" sz="2400" dirty="0">
                    <a:solidFill>
                      <a:prstClr val="white"/>
                    </a:solidFill>
                    <a:latin typeface="Myriad Pro" pitchFamily="34" charset="0"/>
                  </a:endParaRPr>
                </a:p>
              </p:txBody>
            </p:sp>
            <p:sp>
              <p:nvSpPr>
                <p:cNvPr id="20" name="Text Placeholder 1"/>
                <p:cNvSpPr txBox="1">
                  <a:spLocks/>
                </p:cNvSpPr>
                <p:nvPr userDrawn="1"/>
              </p:nvSpPr>
              <p:spPr>
                <a:xfrm>
                  <a:off x="2286000" y="4591286"/>
                  <a:ext cx="6324600" cy="813658"/>
                </a:xfrm>
                <a:prstGeom prst="rect">
                  <a:avLst/>
                </a:prstGeom>
              </p:spPr>
              <p:txBody>
                <a:bodyPr vert="horz" anchor="t">
                  <a:normAutofit fontScale="70000" lnSpcReduction="20000"/>
                </a:bodyPr>
                <a:lstStyle/>
                <a:p>
                  <a:pPr defTabSz="685783"/>
                  <a:r>
                    <a:rPr lang="id-ID" sz="2400" b="1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Follow Us On</a:t>
                  </a:r>
                </a:p>
                <a:p>
                  <a:pPr defTabSz="685783"/>
                  <a:r>
                    <a:rPr lang="id-ID" sz="2400" dirty="0" err="1" smtClean="0">
                      <a:solidFill>
                        <a:prstClr val="white"/>
                      </a:solidFill>
                      <a:latin typeface="Myriad Pro" pitchFamily="34" charset="0"/>
                    </a:rPr>
                    <a:t>penerbitsalemba</a:t>
                  </a:r>
                  <a:endParaRPr lang="id-ID" sz="2400" dirty="0">
                    <a:solidFill>
                      <a:prstClr val="white"/>
                    </a:solidFill>
                    <a:latin typeface="Myriad Pro" pitchFamily="34" charset="0"/>
                  </a:endParaRPr>
                </a:p>
              </p:txBody>
            </p:sp>
          </p:grpSp>
        </p:grp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7007" y="4577117"/>
              <a:ext cx="533216" cy="399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579661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oon 10"/>
          <p:cNvSpPr/>
          <p:nvPr userDrawn="1"/>
        </p:nvSpPr>
        <p:spPr>
          <a:xfrm rot="16200000">
            <a:off x="3429000" y="1352550"/>
            <a:ext cx="2286000" cy="4572000"/>
          </a:xfrm>
          <a:prstGeom prst="moon">
            <a:avLst>
              <a:gd name="adj" fmla="val 895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207" y="2804738"/>
            <a:ext cx="2249586" cy="542908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2144389" y="2281518"/>
            <a:ext cx="4855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/>
            <a:r>
              <a:rPr lang="en-US" sz="2800" b="1" dirty="0" err="1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Terima</a:t>
            </a:r>
            <a:r>
              <a:rPr lang="en-US" sz="2800" b="1" dirty="0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Kasih</a:t>
            </a:r>
            <a:endParaRPr lang="en-US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950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85750"/>
            <a:ext cx="9144000" cy="7048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517650" y="285750"/>
            <a:ext cx="7175500" cy="704850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1" y="285750"/>
            <a:ext cx="881270" cy="704850"/>
            <a:chOff x="1" y="285750"/>
            <a:chExt cx="881270" cy="704850"/>
          </a:xfrm>
        </p:grpSpPr>
        <p:sp>
          <p:nvSpPr>
            <p:cNvPr id="5" name="Rectangle 4"/>
            <p:cNvSpPr/>
            <p:nvPr userDrawn="1"/>
          </p:nvSpPr>
          <p:spPr>
            <a:xfrm>
              <a:off x="1" y="285750"/>
              <a:ext cx="881270" cy="70485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1" t="6968" r="68107" b="12207"/>
            <a:stretch/>
          </p:blipFill>
          <p:spPr>
            <a:xfrm>
              <a:off x="122721" y="349940"/>
              <a:ext cx="616226" cy="576470"/>
            </a:xfrm>
            <a:prstGeom prst="rect">
              <a:avLst/>
            </a:prstGeom>
          </p:spPr>
        </p:pic>
      </p:grpSp>
      <p:sp>
        <p:nvSpPr>
          <p:cNvPr id="7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390939" y="1206500"/>
            <a:ext cx="8302211" cy="3378200"/>
          </a:xfrm>
        </p:spPr>
        <p:txBody>
          <a:bodyPr/>
          <a:lstStyle>
            <a:lvl1pPr marL="342900" indent="-342900">
              <a:buFont typeface="Wingdings" charset="2"/>
              <a:buChar char="§"/>
              <a:defRPr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3382135" y="4896527"/>
            <a:ext cx="202806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 smtClean="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b="1" dirty="0">
              <a:solidFill>
                <a:schemeClr val="tx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32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>
        <p:tmplLst>
          <p:tmpl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 userDrawn="1"/>
        </p:nvSpPr>
        <p:spPr>
          <a:xfrm>
            <a:off x="2370966" y="2124853"/>
            <a:ext cx="4402068" cy="3946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spc="600" dirty="0" err="1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Kunjungi</a:t>
            </a:r>
            <a:endParaRPr lang="en-US" sz="2400" spc="60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99506" y="890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 cstate="print">
            <a:duotone>
              <a:prstClr val="black"/>
              <a:schemeClr val="bg1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461"/>
                    </a14:imgEffect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8" t="3734" r="69997" b="6060"/>
          <a:stretch/>
        </p:blipFill>
        <p:spPr>
          <a:xfrm>
            <a:off x="3795165" y="564999"/>
            <a:ext cx="1553670" cy="1553670"/>
          </a:xfrm>
          <a:prstGeom prst="rect">
            <a:avLst/>
          </a:prstGeom>
        </p:spPr>
      </p:pic>
      <p:grpSp>
        <p:nvGrpSpPr>
          <p:cNvPr id="19" name="Group 18"/>
          <p:cNvGrpSpPr/>
          <p:nvPr userDrawn="1"/>
        </p:nvGrpSpPr>
        <p:grpSpPr>
          <a:xfrm>
            <a:off x="2325279" y="3296026"/>
            <a:ext cx="4998013" cy="1188153"/>
            <a:chOff x="2325279" y="2876550"/>
            <a:chExt cx="4998013" cy="1188153"/>
          </a:xfrm>
        </p:grpSpPr>
        <p:grpSp>
          <p:nvGrpSpPr>
            <p:cNvPr id="12" name="Group 11"/>
            <p:cNvGrpSpPr/>
            <p:nvPr userDrawn="1"/>
          </p:nvGrpSpPr>
          <p:grpSpPr>
            <a:xfrm>
              <a:off x="2325279" y="2876550"/>
              <a:ext cx="4991140" cy="602365"/>
              <a:chOff x="1677916" y="2876550"/>
              <a:chExt cx="6932684" cy="836684"/>
            </a:xfrm>
          </p:grpSpPr>
          <p:pic>
            <p:nvPicPr>
              <p:cNvPr id="13" name="Picture 12" descr="fb.png"/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biLevel thresh="25000"/>
              </a:blip>
              <a:stretch>
                <a:fillRect/>
              </a:stretch>
            </p:blipFill>
            <p:spPr>
              <a:xfrm>
                <a:off x="1677916" y="3028950"/>
                <a:ext cx="531884" cy="531884"/>
              </a:xfrm>
              <a:prstGeom prst="rect">
                <a:avLst/>
              </a:prstGeom>
            </p:spPr>
          </p:pic>
          <p:sp>
            <p:nvSpPr>
              <p:cNvPr id="14" name="Text Placeholder 1"/>
              <p:cNvSpPr txBox="1">
                <a:spLocks/>
              </p:cNvSpPr>
              <p:nvPr/>
            </p:nvSpPr>
            <p:spPr>
              <a:xfrm>
                <a:off x="2286000" y="2876550"/>
                <a:ext cx="6324600" cy="836684"/>
              </a:xfrm>
              <a:prstGeom prst="rect">
                <a:avLst/>
              </a:prstGeom>
            </p:spPr>
            <p:txBody>
              <a:bodyPr vert="horz" anchor="t">
                <a:normAutofit fontScale="85000" lnSpcReduction="20000"/>
              </a:bodyPr>
              <a:lstStyle/>
              <a:p>
                <a:r>
                  <a:rPr lang="en-US" sz="2400" b="1" dirty="0" smtClean="0">
                    <a:solidFill>
                      <a:schemeClr val="bg1"/>
                    </a:solidFill>
                    <a:latin typeface="Myriad Pro" pitchFamily="34" charset="0"/>
                  </a:rPr>
                  <a:t>Fan Page</a:t>
                </a:r>
                <a:endParaRPr lang="id-ID" sz="2400" b="1" dirty="0" smtClean="0">
                  <a:solidFill>
                    <a:schemeClr val="bg1"/>
                  </a:solidFill>
                  <a:latin typeface="Myriad Pro" pitchFamily="34" charset="0"/>
                </a:endParaRPr>
              </a:p>
              <a:p>
                <a:r>
                  <a:rPr lang="en-US" sz="2400" dirty="0" smtClean="0">
                    <a:solidFill>
                      <a:schemeClr val="bg1"/>
                    </a:solidFill>
                    <a:latin typeface="Myriad Pro" pitchFamily="34" charset="0"/>
                  </a:rPr>
                  <a:t>www.facebook.com/</a:t>
                </a:r>
                <a:r>
                  <a:rPr lang="id-ID" sz="2400" dirty="0" smtClean="0">
                    <a:solidFill>
                      <a:schemeClr val="bg1"/>
                    </a:solidFill>
                    <a:latin typeface="Myriad Pro" pitchFamily="34" charset="0"/>
                  </a:rPr>
                  <a:t>penerbit</a:t>
                </a:r>
                <a:r>
                  <a:rPr lang="en-US" sz="2400" dirty="0" smtClean="0">
                    <a:solidFill>
                      <a:schemeClr val="bg1"/>
                    </a:solidFill>
                    <a:latin typeface="Myriad Pro" pitchFamily="34" charset="0"/>
                  </a:rPr>
                  <a:t>.</a:t>
                </a:r>
                <a:r>
                  <a:rPr lang="id-ID" sz="2400" dirty="0" smtClean="0">
                    <a:solidFill>
                      <a:schemeClr val="bg1"/>
                    </a:solidFill>
                    <a:latin typeface="Myriad Pro" pitchFamily="34" charset="0"/>
                  </a:rPr>
                  <a:t>salemba</a:t>
                </a:r>
                <a:endParaRPr lang="id-ID" sz="2400" dirty="0">
                  <a:solidFill>
                    <a:schemeClr val="bg1"/>
                  </a:solidFill>
                  <a:latin typeface="Myriad Pro" pitchFamily="34" charset="0"/>
                </a:endParaRPr>
              </a:p>
            </p:txBody>
          </p:sp>
        </p:grpSp>
        <p:grpSp>
          <p:nvGrpSpPr>
            <p:cNvPr id="15" name="Group 14"/>
            <p:cNvGrpSpPr/>
            <p:nvPr userDrawn="1"/>
          </p:nvGrpSpPr>
          <p:grpSpPr>
            <a:xfrm>
              <a:off x="2349821" y="3478915"/>
              <a:ext cx="4973471" cy="585788"/>
              <a:chOff x="1702458" y="3777628"/>
              <a:chExt cx="6908142" cy="813658"/>
            </a:xfrm>
          </p:grpSpPr>
          <p:pic>
            <p:nvPicPr>
              <p:cNvPr id="16" name="Picture 15" descr="tw.png"/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biLevel thresh="25000"/>
              </a:blip>
              <a:stretch>
                <a:fillRect/>
              </a:stretch>
            </p:blipFill>
            <p:spPr>
              <a:xfrm>
                <a:off x="1702458" y="3943057"/>
                <a:ext cx="482800" cy="482800"/>
              </a:xfrm>
              <a:prstGeom prst="rect">
                <a:avLst/>
              </a:prstGeom>
            </p:spPr>
          </p:pic>
          <p:sp>
            <p:nvSpPr>
              <p:cNvPr id="17" name="Text Placeholder 1"/>
              <p:cNvSpPr txBox="1">
                <a:spLocks/>
              </p:cNvSpPr>
              <p:nvPr/>
            </p:nvSpPr>
            <p:spPr>
              <a:xfrm>
                <a:off x="2286000" y="3777628"/>
                <a:ext cx="6324600" cy="813658"/>
              </a:xfrm>
              <a:prstGeom prst="rect">
                <a:avLst/>
              </a:prstGeom>
            </p:spPr>
            <p:txBody>
              <a:bodyPr vert="horz" anchor="t">
                <a:normAutofit fontScale="85000" lnSpcReduction="20000"/>
              </a:bodyPr>
              <a:lstStyle/>
              <a:p>
                <a:r>
                  <a:rPr lang="id-ID" sz="2400" b="1" dirty="0" smtClean="0">
                    <a:solidFill>
                      <a:schemeClr val="bg1"/>
                    </a:solidFill>
                    <a:latin typeface="Myriad Pro" pitchFamily="34" charset="0"/>
                  </a:rPr>
                  <a:t>Follow Us On</a:t>
                </a:r>
              </a:p>
              <a:p>
                <a:r>
                  <a:rPr lang="id-ID" sz="2400" dirty="0" smtClean="0">
                    <a:solidFill>
                      <a:schemeClr val="bg1"/>
                    </a:solidFill>
                    <a:latin typeface="Myriad Pro" pitchFamily="34" charset="0"/>
                  </a:rPr>
                  <a:t>@penerbitsalemba</a:t>
                </a:r>
                <a:endParaRPr lang="id-ID" sz="2400" dirty="0">
                  <a:solidFill>
                    <a:schemeClr val="bg1"/>
                  </a:solidFill>
                  <a:latin typeface="Myriad Pro" pitchFamily="34" charset="0"/>
                </a:endParaRPr>
              </a:p>
            </p:txBody>
          </p:sp>
        </p:grpSp>
      </p:grpSp>
      <p:sp>
        <p:nvSpPr>
          <p:cNvPr id="18" name="TextBox 17"/>
          <p:cNvSpPr txBox="1"/>
          <p:nvPr userDrawn="1"/>
        </p:nvSpPr>
        <p:spPr>
          <a:xfrm>
            <a:off x="2144389" y="2581343"/>
            <a:ext cx="4855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7928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oon 10"/>
          <p:cNvSpPr/>
          <p:nvPr userDrawn="1"/>
        </p:nvSpPr>
        <p:spPr>
          <a:xfrm rot="16200000">
            <a:off x="3429000" y="1352550"/>
            <a:ext cx="2286000" cy="4572000"/>
          </a:xfrm>
          <a:prstGeom prst="moon">
            <a:avLst>
              <a:gd name="adj" fmla="val 895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207" y="2804738"/>
            <a:ext cx="2249586" cy="542908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2144389" y="2281518"/>
            <a:ext cx="4855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Terima</a:t>
            </a:r>
            <a:r>
              <a:rPr lang="en-US" sz="2800" b="1" baseline="0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sz="2800" b="1" baseline="0" dirty="0" err="1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Kasih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806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5901-B01F-4AD0-A16D-9CCEC034AA1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600AC-A4F8-46D4-A193-584534C74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5901-B01F-4AD0-A16D-9CCEC034AA1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600AC-A4F8-46D4-A193-584534C74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5901-B01F-4AD0-A16D-9CCEC034AA1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600AC-A4F8-46D4-A193-584534C74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00125"/>
            <a:ext cx="4038600" cy="2828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00125"/>
            <a:ext cx="4038600" cy="2828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5901-B01F-4AD0-A16D-9CCEC034AA1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600AC-A4F8-46D4-A193-584534C74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F5901-B01F-4AD0-A16D-9CCEC034AA1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600AC-A4F8-46D4-A193-584534C74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83"/>
            <a:fld id="{943FFE4B-1917-0740-A742-B269246D8E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83"/>
              <a:t>4/6/2021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83"/>
            <a:fld id="{359DBE01-E8BE-8540-9AE1-D9FACD76B9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84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2590801" y="1411288"/>
            <a:ext cx="6555174" cy="328500"/>
          </a:xfrm>
        </p:spPr>
        <p:txBody>
          <a:bodyPr/>
          <a:lstStyle/>
          <a:p>
            <a:pPr algn="ctr"/>
            <a:r>
              <a:rPr lang="en-US" dirty="0" smtClean="0"/>
              <a:t>ETIKA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 smtClean="0"/>
              <a:t>Soemarso</a:t>
            </a:r>
            <a:r>
              <a:rPr lang="en-US" dirty="0" smtClean="0"/>
              <a:t> SR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3167063" y="1780248"/>
            <a:ext cx="5904318" cy="30967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dirty="0" err="1"/>
              <a:t>d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Profesi</a:t>
            </a:r>
            <a:r>
              <a:rPr lang="en-US" dirty="0" smtClean="0"/>
              <a:t> </a:t>
            </a:r>
            <a:r>
              <a:rPr lang="en-US" dirty="0" err="1" smtClean="0"/>
              <a:t>Akuntan</a:t>
            </a:r>
            <a:endParaRPr lang="en-US" dirty="0"/>
          </a:p>
        </p:txBody>
      </p:sp>
      <p:sp>
        <p:nvSpPr>
          <p:cNvPr id="8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2588826" y="2082054"/>
            <a:ext cx="6555174" cy="328500"/>
          </a:xfrm>
        </p:spPr>
        <p:txBody>
          <a:bodyPr/>
          <a:lstStyle/>
          <a:p>
            <a:pPr algn="ctr"/>
            <a:r>
              <a:rPr lang="en-US" dirty="0" smtClean="0"/>
              <a:t>DAN TATA KELOLA PERUSAHAAN</a:t>
            </a:r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0" r="1884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47271522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Profesi</a:t>
            </a:r>
            <a:endParaRPr lang="en-US" dirty="0"/>
          </a:p>
        </p:txBody>
      </p:sp>
      <p:sp>
        <p:nvSpPr>
          <p:cNvPr id="6" name="Flowchart: Magnetic Disk 5"/>
          <p:cNvSpPr/>
          <p:nvPr/>
        </p:nvSpPr>
        <p:spPr>
          <a:xfrm>
            <a:off x="3048000" y="4552950"/>
            <a:ext cx="685800" cy="228600"/>
          </a:xfrm>
          <a:prstGeom prst="flowChartMagneticDisk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Magnetic Disk 6"/>
          <p:cNvSpPr/>
          <p:nvPr/>
        </p:nvSpPr>
        <p:spPr>
          <a:xfrm>
            <a:off x="4038600" y="4324350"/>
            <a:ext cx="685800" cy="457200"/>
          </a:xfrm>
          <a:prstGeom prst="flowChartMagneticDisk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Magnetic Disk 7"/>
          <p:cNvSpPr/>
          <p:nvPr/>
        </p:nvSpPr>
        <p:spPr>
          <a:xfrm>
            <a:off x="5029200" y="4095750"/>
            <a:ext cx="685800" cy="685800"/>
          </a:xfrm>
          <a:prstGeom prst="flowChartMagneticDisk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072263701"/>
              </p:ext>
            </p:extLst>
          </p:nvPr>
        </p:nvGraphicFramePr>
        <p:xfrm>
          <a:off x="762000" y="539750"/>
          <a:ext cx="7924800" cy="401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850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Graphic spid="3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endParaRPr lang="en-US" dirty="0"/>
          </a:p>
        </p:txBody>
      </p:sp>
      <p:sp>
        <p:nvSpPr>
          <p:cNvPr id="5" name="Up Arrow Callout 4"/>
          <p:cNvSpPr/>
          <p:nvPr/>
        </p:nvSpPr>
        <p:spPr>
          <a:xfrm>
            <a:off x="914400" y="1047750"/>
            <a:ext cx="7239000" cy="3581400"/>
          </a:xfrm>
          <a:prstGeom prst="upArrowCallout">
            <a:avLst/>
          </a:prstGeom>
          <a:ln>
            <a:solidFill>
              <a:srgbClr val="73F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42900"/>
            <a:r>
              <a:rPr lang="en-US" sz="1500" dirty="0" err="1" smtClean="0"/>
              <a:t>Kegiatan</a:t>
            </a:r>
            <a:r>
              <a:rPr lang="en-US" sz="1500" dirty="0" smtClean="0"/>
              <a:t> </a:t>
            </a:r>
            <a:r>
              <a:rPr lang="en-US" sz="1500" dirty="0" err="1" smtClean="0"/>
              <a:t>usaha</a:t>
            </a:r>
            <a:r>
              <a:rPr lang="en-US" sz="1500" dirty="0" smtClean="0"/>
              <a:t> </a:t>
            </a:r>
            <a:r>
              <a:rPr lang="en-US" sz="1500" dirty="0" err="1" smtClean="0"/>
              <a:t>dilakukan</a:t>
            </a:r>
            <a:r>
              <a:rPr lang="en-US" sz="1500" dirty="0" smtClean="0"/>
              <a:t> </a:t>
            </a:r>
            <a:r>
              <a:rPr lang="en-US" sz="1500" dirty="0" err="1" smtClean="0"/>
              <a:t>oleh</a:t>
            </a:r>
            <a:r>
              <a:rPr lang="en-US" sz="1500" dirty="0" smtClean="0"/>
              <a:t> </a:t>
            </a:r>
            <a:r>
              <a:rPr lang="en-US" sz="1500" dirty="0" err="1" smtClean="0"/>
              <a:t>orang</a:t>
            </a:r>
            <a:r>
              <a:rPr lang="en-US" sz="1500" dirty="0" smtClean="0"/>
              <a:t> </a:t>
            </a:r>
            <a:r>
              <a:rPr lang="en-US" sz="1500" dirty="0" err="1" smtClean="0"/>
              <a:t>melalui</a:t>
            </a:r>
            <a:r>
              <a:rPr lang="en-US" sz="1500" dirty="0" smtClean="0"/>
              <a:t> </a:t>
            </a:r>
            <a:r>
              <a:rPr lang="en-US" sz="1500" dirty="0" err="1" smtClean="0"/>
              <a:t>keputusan-keputusan</a:t>
            </a:r>
            <a:r>
              <a:rPr lang="en-US" sz="1500" dirty="0" smtClean="0"/>
              <a:t> yang </a:t>
            </a:r>
            <a:r>
              <a:rPr lang="en-US" sz="1500" dirty="0" err="1" smtClean="0"/>
              <a:t>mereka</a:t>
            </a:r>
            <a:r>
              <a:rPr lang="en-US" sz="1500" dirty="0" smtClean="0"/>
              <a:t> </a:t>
            </a:r>
            <a:r>
              <a:rPr lang="en-US" sz="1500" dirty="0" err="1" smtClean="0"/>
              <a:t>lakukan</a:t>
            </a:r>
            <a:r>
              <a:rPr lang="en-US" sz="1500" dirty="0" smtClean="0"/>
              <a:t>. </a:t>
            </a:r>
            <a:r>
              <a:rPr lang="en-US" sz="1500" dirty="0" err="1" smtClean="0"/>
              <a:t>Ada</a:t>
            </a:r>
            <a:r>
              <a:rPr lang="en-US" sz="1500" dirty="0" smtClean="0"/>
              <a:t> </a:t>
            </a:r>
            <a:r>
              <a:rPr lang="en-US" sz="1500" dirty="0" err="1" smtClean="0"/>
              <a:t>dua</a:t>
            </a:r>
            <a:r>
              <a:rPr lang="en-US" sz="1500" dirty="0" smtClean="0"/>
              <a:t> </a:t>
            </a:r>
            <a:r>
              <a:rPr lang="en-US" sz="1500" dirty="0" err="1" smtClean="0"/>
              <a:t>hal</a:t>
            </a:r>
            <a:r>
              <a:rPr lang="en-US" sz="1500" dirty="0" smtClean="0"/>
              <a:t> </a:t>
            </a:r>
            <a:r>
              <a:rPr lang="en-US" sz="1500" dirty="0" err="1" smtClean="0"/>
              <a:t>pokok</a:t>
            </a:r>
            <a:r>
              <a:rPr lang="en-US" sz="1500" dirty="0" smtClean="0"/>
              <a:t> yang </a:t>
            </a:r>
            <a:r>
              <a:rPr lang="en-US" sz="1500" dirty="0" err="1" smtClean="0"/>
              <a:t>mengakibatkan</a:t>
            </a:r>
            <a:r>
              <a:rPr lang="en-US" sz="1500" dirty="0" smtClean="0"/>
              <a:t> </a:t>
            </a:r>
            <a:r>
              <a:rPr lang="en-US" sz="1500" dirty="0" err="1" smtClean="0"/>
              <a:t>timbulnya</a:t>
            </a:r>
            <a:r>
              <a:rPr lang="en-US" sz="1500" dirty="0" smtClean="0"/>
              <a:t> bias </a:t>
            </a:r>
            <a:r>
              <a:rPr lang="en-US" sz="1500" dirty="0" err="1" smtClean="0"/>
              <a:t>dalam</a:t>
            </a:r>
            <a:r>
              <a:rPr lang="en-US" sz="1500" dirty="0" smtClean="0"/>
              <a:t> </a:t>
            </a:r>
            <a:r>
              <a:rPr lang="en-US" sz="1500" dirty="0" err="1" smtClean="0"/>
              <a:t>pengambilan</a:t>
            </a:r>
            <a:r>
              <a:rPr lang="en-US" sz="1500" dirty="0" smtClean="0"/>
              <a:t> </a:t>
            </a:r>
            <a:r>
              <a:rPr lang="en-US" sz="1500" dirty="0" err="1" smtClean="0"/>
              <a:t>keputusan</a:t>
            </a:r>
            <a:r>
              <a:rPr lang="en-US" sz="1500" dirty="0" smtClean="0"/>
              <a:t>, </a:t>
            </a:r>
            <a:r>
              <a:rPr lang="en-US" sz="1500" dirty="0" err="1" smtClean="0"/>
              <a:t>yaitu</a:t>
            </a:r>
            <a:r>
              <a:rPr lang="en-US" sz="1500" dirty="0" smtClean="0"/>
              <a:t> (1) </a:t>
            </a:r>
            <a:r>
              <a:rPr lang="en-US" sz="1500" dirty="0" err="1" smtClean="0"/>
              <a:t>sifat</a:t>
            </a:r>
            <a:r>
              <a:rPr lang="en-US" sz="1500" dirty="0" smtClean="0"/>
              <a:t> </a:t>
            </a:r>
            <a:r>
              <a:rPr lang="en-US" sz="1500" dirty="0" err="1" smtClean="0"/>
              <a:t>coba-coba</a:t>
            </a:r>
            <a:r>
              <a:rPr lang="en-US" sz="1500" dirty="0" smtClean="0"/>
              <a:t> (</a:t>
            </a:r>
            <a:r>
              <a:rPr lang="en-US" sz="1500" i="1" dirty="0" smtClean="0"/>
              <a:t>heuristic), </a:t>
            </a:r>
            <a:r>
              <a:rPr lang="en-US" sz="1500" dirty="0" err="1" smtClean="0"/>
              <a:t>didasarkan</a:t>
            </a:r>
            <a:r>
              <a:rPr lang="en-US" sz="1500" dirty="0" smtClean="0"/>
              <a:t> </a:t>
            </a:r>
            <a:r>
              <a:rPr lang="en-US" sz="1500" dirty="0" err="1" smtClean="0"/>
              <a:t>atas</a:t>
            </a:r>
            <a:r>
              <a:rPr lang="en-US" sz="1500" dirty="0" smtClean="0"/>
              <a:t> </a:t>
            </a:r>
            <a:r>
              <a:rPr lang="en-US" sz="1500" i="1" dirty="0" smtClean="0"/>
              <a:t>rules of thumb </a:t>
            </a:r>
            <a:r>
              <a:rPr lang="en-US" sz="1500" dirty="0" smtClean="0"/>
              <a:t>yang </a:t>
            </a:r>
            <a:r>
              <a:rPr lang="en-US" sz="1500" dirty="0" err="1" smtClean="0"/>
              <a:t>diperoleh</a:t>
            </a:r>
            <a:r>
              <a:rPr lang="en-US" sz="1500" dirty="0" smtClean="0"/>
              <a:t> </a:t>
            </a:r>
            <a:r>
              <a:rPr lang="en-US" sz="1500" dirty="0" err="1" smtClean="0"/>
              <a:t>melalui</a:t>
            </a:r>
            <a:r>
              <a:rPr lang="en-US" sz="1500" dirty="0" smtClean="0"/>
              <a:t> </a:t>
            </a:r>
            <a:r>
              <a:rPr lang="en-US" sz="1500" dirty="0" err="1" smtClean="0"/>
              <a:t>upaya</a:t>
            </a:r>
            <a:r>
              <a:rPr lang="en-US" sz="1500" dirty="0" smtClean="0"/>
              <a:t> </a:t>
            </a:r>
            <a:r>
              <a:rPr lang="en-US" sz="1500" dirty="0" err="1" smtClean="0"/>
              <a:t>coba-coba</a:t>
            </a:r>
            <a:r>
              <a:rPr lang="en-US" sz="1500" dirty="0" smtClean="0"/>
              <a:t> </a:t>
            </a:r>
            <a:r>
              <a:rPr lang="en-US" sz="1500" i="1" dirty="0" smtClean="0"/>
              <a:t>(trial &amp; errors),  </a:t>
            </a:r>
            <a:r>
              <a:rPr lang="en-US" sz="1500" dirty="0" err="1" smtClean="0"/>
              <a:t>dan</a:t>
            </a:r>
            <a:r>
              <a:rPr lang="en-US" sz="1500" dirty="0" smtClean="0"/>
              <a:t> (2) </a:t>
            </a:r>
            <a:r>
              <a:rPr lang="en-US" sz="1500" dirty="0" err="1" smtClean="0"/>
              <a:t>ketergantungan</a:t>
            </a:r>
            <a:r>
              <a:rPr lang="en-US" sz="1500" dirty="0" smtClean="0"/>
              <a:t> </a:t>
            </a:r>
            <a:r>
              <a:rPr lang="en-US" sz="1500" dirty="0" err="1" smtClean="0"/>
              <a:t>pola</a:t>
            </a:r>
            <a:r>
              <a:rPr lang="en-US" sz="1500" dirty="0" smtClean="0"/>
              <a:t> </a:t>
            </a:r>
            <a:r>
              <a:rPr lang="en-US" sz="1500" dirty="0" err="1" smtClean="0"/>
              <a:t>pikir</a:t>
            </a:r>
            <a:r>
              <a:rPr lang="en-US" sz="1500" i="1" dirty="0" smtClean="0"/>
              <a:t> (frame of dependence), </a:t>
            </a:r>
            <a:r>
              <a:rPr lang="sv-SE" sz="1500" dirty="0" smtClean="0"/>
              <a:t>disebabkan oleh berbedanya proses pengolahan informasi dalam pengambilan keputusan</a:t>
            </a:r>
            <a:r>
              <a:rPr lang="en-US" sz="1500" i="1" dirty="0" smtClean="0"/>
              <a:t>. </a:t>
            </a:r>
          </a:p>
          <a:p>
            <a:pPr indent="342900"/>
            <a:r>
              <a:rPr lang="en-US" sz="1500" dirty="0" err="1" smtClean="0"/>
              <a:t>Pengambilan</a:t>
            </a:r>
            <a:r>
              <a:rPr lang="en-US" sz="1500" dirty="0" smtClean="0"/>
              <a:t> </a:t>
            </a:r>
            <a:r>
              <a:rPr lang="en-US" sz="1500" dirty="0" err="1" smtClean="0"/>
              <a:t>keputusan</a:t>
            </a:r>
            <a:r>
              <a:rPr lang="en-US" sz="1500" dirty="0" smtClean="0"/>
              <a:t> </a:t>
            </a:r>
            <a:r>
              <a:rPr lang="en-US" sz="1500" dirty="0" err="1" smtClean="0"/>
              <a:t>sangat</a:t>
            </a:r>
            <a:r>
              <a:rPr lang="en-US" sz="1500" dirty="0" smtClean="0"/>
              <a:t> </a:t>
            </a:r>
            <a:r>
              <a:rPr lang="en-US" sz="1500" dirty="0" err="1" smtClean="0"/>
              <a:t>dipengaruhi</a:t>
            </a:r>
            <a:r>
              <a:rPr lang="en-US" sz="1500" dirty="0" smtClean="0"/>
              <a:t> </a:t>
            </a:r>
            <a:r>
              <a:rPr lang="en-US" sz="1500" dirty="0" err="1" smtClean="0"/>
              <a:t>oleh</a:t>
            </a:r>
            <a:r>
              <a:rPr lang="en-US" sz="1500" dirty="0" smtClean="0"/>
              <a:t> </a:t>
            </a:r>
            <a:r>
              <a:rPr lang="en-US" sz="1500" dirty="0" err="1" smtClean="0"/>
              <a:t>karakteristik</a:t>
            </a:r>
            <a:r>
              <a:rPr lang="en-US" sz="1500" dirty="0" smtClean="0"/>
              <a:t> </a:t>
            </a:r>
            <a:r>
              <a:rPr lang="en-US" sz="1500" dirty="0" err="1" smtClean="0"/>
              <a:t>pribadi</a:t>
            </a:r>
            <a:r>
              <a:rPr lang="en-US" sz="1500" dirty="0" smtClean="0"/>
              <a:t> </a:t>
            </a:r>
            <a:r>
              <a:rPr lang="en-US" sz="1500" dirty="0" err="1" smtClean="0"/>
              <a:t>pengambil</a:t>
            </a:r>
            <a:r>
              <a:rPr lang="en-US" sz="1500" dirty="0" smtClean="0"/>
              <a:t> </a:t>
            </a:r>
            <a:r>
              <a:rPr lang="en-US" sz="1500" dirty="0" err="1" smtClean="0"/>
              <a:t>keputusan</a:t>
            </a:r>
            <a:r>
              <a:rPr lang="en-US" sz="1500" dirty="0" smtClean="0"/>
              <a:t> </a:t>
            </a:r>
            <a:r>
              <a:rPr lang="en-US" sz="1500" dirty="0" err="1" smtClean="0"/>
              <a:t>antara</a:t>
            </a:r>
            <a:r>
              <a:rPr lang="en-US" sz="1500" dirty="0" smtClean="0"/>
              <a:t> lain </a:t>
            </a:r>
            <a:r>
              <a:rPr lang="en-US" sz="1500" dirty="0" err="1" smtClean="0"/>
              <a:t>pengalaman</a:t>
            </a:r>
            <a:r>
              <a:rPr lang="en-US" sz="1500" dirty="0" smtClean="0"/>
              <a:t>, motif, </a:t>
            </a:r>
            <a:r>
              <a:rPr lang="en-US" sz="1500" dirty="0" err="1" smtClean="0"/>
              <a:t>dan</a:t>
            </a:r>
            <a:r>
              <a:rPr lang="en-US" sz="1500" dirty="0" smtClean="0"/>
              <a:t> </a:t>
            </a:r>
            <a:r>
              <a:rPr lang="en-US" sz="1500" dirty="0" err="1" smtClean="0"/>
              <a:t>egoisme</a:t>
            </a:r>
            <a:r>
              <a:rPr lang="en-US" sz="1500" dirty="0" smtClean="0"/>
              <a:t>. </a:t>
            </a:r>
            <a:endParaRPr lang="en-US" sz="1500" dirty="0"/>
          </a:p>
        </p:txBody>
      </p:sp>
      <p:sp>
        <p:nvSpPr>
          <p:cNvPr id="6" name="Down Arrow 5"/>
          <p:cNvSpPr/>
          <p:nvPr/>
        </p:nvSpPr>
        <p:spPr>
          <a:xfrm>
            <a:off x="4267200" y="1428750"/>
            <a:ext cx="533400" cy="91440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545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23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7987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>
                <a:cs typeface="Mongolian Baiti" pitchFamily="66" charset="0"/>
              </a:rPr>
              <a:t>KESERAKAHAN DAN KETAKUTAN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010400" y="2038350"/>
            <a:ext cx="1981200" cy="685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BAB 4</a:t>
            </a:r>
            <a:endParaRPr lang="en-US" sz="4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Keserakahan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Ketakutan</a:t>
            </a:r>
            <a:endParaRPr lang="en-US" dirty="0"/>
          </a:p>
        </p:txBody>
      </p:sp>
      <p:sp>
        <p:nvSpPr>
          <p:cNvPr id="6" name="Flowchart: Delay 5"/>
          <p:cNvSpPr/>
          <p:nvPr/>
        </p:nvSpPr>
        <p:spPr>
          <a:xfrm>
            <a:off x="1219200" y="1504950"/>
            <a:ext cx="7467600" cy="2971800"/>
          </a:xfrm>
          <a:prstGeom prst="flowChartDelay">
            <a:avLst/>
          </a:prstGeom>
          <a:solidFill>
            <a:srgbClr val="7030A0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8600"/>
            <a:r>
              <a:rPr lang="en-US" sz="1600" dirty="0" err="1" smtClean="0"/>
              <a:t>Etika</a:t>
            </a:r>
            <a:r>
              <a:rPr lang="en-US" sz="1600" dirty="0" smtClean="0"/>
              <a:t> (</a:t>
            </a:r>
            <a:r>
              <a:rPr lang="en-US" sz="1600" dirty="0" err="1" smtClean="0"/>
              <a:t>termasuk</a:t>
            </a:r>
            <a:r>
              <a:rPr lang="en-US" sz="1600" dirty="0" smtClean="0"/>
              <a:t> </a:t>
            </a:r>
            <a:r>
              <a:rPr lang="en-US" sz="1600" dirty="0" err="1" smtClean="0"/>
              <a:t>etika</a:t>
            </a:r>
            <a:r>
              <a:rPr lang="en-US" sz="1600" dirty="0" smtClean="0"/>
              <a:t> </a:t>
            </a:r>
            <a:r>
              <a:rPr lang="en-US" sz="1600" dirty="0" err="1" smtClean="0"/>
              <a:t>bisnis</a:t>
            </a:r>
            <a:r>
              <a:rPr lang="en-US" sz="1600" dirty="0" smtClean="0"/>
              <a:t>) </a:t>
            </a:r>
            <a:r>
              <a:rPr lang="en-US" sz="1600" dirty="0" err="1" smtClean="0"/>
              <a:t>merupakan</a:t>
            </a:r>
            <a:r>
              <a:rPr lang="en-US" sz="1600" dirty="0" smtClean="0"/>
              <a:t> </a:t>
            </a:r>
            <a:r>
              <a:rPr lang="en-US" sz="1600" dirty="0" err="1" smtClean="0"/>
              <a:t>pengendalian</a:t>
            </a:r>
            <a:r>
              <a:rPr lang="en-US" sz="1600" dirty="0" smtClean="0"/>
              <a:t> yang </a:t>
            </a:r>
            <a:r>
              <a:rPr lang="en-US" sz="1600" dirty="0" err="1" smtClean="0"/>
              <a:t>muncul</a:t>
            </a:r>
            <a:r>
              <a:rPr lang="en-US" sz="1600" dirty="0" smtClean="0"/>
              <a:t> </a:t>
            </a:r>
          </a:p>
          <a:p>
            <a:r>
              <a:rPr lang="en-US" sz="1600" dirty="0" err="1" smtClean="0"/>
              <a:t>dari</a:t>
            </a:r>
            <a:r>
              <a:rPr lang="en-US" sz="1600" dirty="0" smtClean="0"/>
              <a:t> </a:t>
            </a:r>
            <a:r>
              <a:rPr lang="en-US" sz="1600" dirty="0" err="1" smtClean="0"/>
              <a:t>dalam</a:t>
            </a:r>
            <a:r>
              <a:rPr lang="en-US" sz="1600" dirty="0" smtClean="0"/>
              <a:t> </a:t>
            </a:r>
            <a:r>
              <a:rPr lang="en-US" sz="1600" dirty="0" err="1" smtClean="0"/>
              <a:t>diri</a:t>
            </a:r>
            <a:r>
              <a:rPr lang="en-US" sz="1600" dirty="0" smtClean="0"/>
              <a:t> </a:t>
            </a:r>
            <a:r>
              <a:rPr lang="en-US" sz="1600" dirty="0" err="1" smtClean="0"/>
              <a:t>seseorang</a:t>
            </a:r>
            <a:r>
              <a:rPr lang="en-US" sz="1600" dirty="0" smtClean="0"/>
              <a:t> </a:t>
            </a:r>
            <a:r>
              <a:rPr lang="en-US" sz="1600" dirty="0" err="1" smtClean="0"/>
              <a:t>sebagai</a:t>
            </a:r>
            <a:r>
              <a:rPr lang="en-US" sz="1600" dirty="0" smtClean="0"/>
              <a:t> </a:t>
            </a:r>
            <a:r>
              <a:rPr lang="en-US" sz="1600" dirty="0" err="1" smtClean="0"/>
              <a:t>pelaku</a:t>
            </a:r>
            <a:r>
              <a:rPr lang="en-US" sz="1600" dirty="0" smtClean="0"/>
              <a:t> </a:t>
            </a:r>
            <a:r>
              <a:rPr lang="en-US" sz="1600" dirty="0" err="1" smtClean="0"/>
              <a:t>kegiatan</a:t>
            </a:r>
            <a:r>
              <a:rPr lang="en-US" sz="1600" dirty="0" smtClean="0"/>
              <a:t> </a:t>
            </a:r>
            <a:r>
              <a:rPr lang="en-US" sz="1600" dirty="0" err="1" smtClean="0"/>
              <a:t>ekonomi</a:t>
            </a:r>
            <a:r>
              <a:rPr lang="en-US" sz="1600" dirty="0" smtClean="0"/>
              <a:t> </a:t>
            </a:r>
            <a:r>
              <a:rPr lang="en-US" sz="1600" dirty="0" err="1" smtClean="0"/>
              <a:t>maupun</a:t>
            </a:r>
            <a:r>
              <a:rPr lang="en-US" sz="1600" dirty="0" smtClean="0"/>
              <a:t> </a:t>
            </a:r>
            <a:r>
              <a:rPr lang="en-US" sz="1600" dirty="0" err="1" smtClean="0"/>
              <a:t>sosial</a:t>
            </a:r>
            <a:r>
              <a:rPr lang="en-US" sz="1600" dirty="0" smtClean="0"/>
              <a:t>. </a:t>
            </a:r>
            <a:r>
              <a:rPr lang="en-US" sz="1600" dirty="0" err="1" smtClean="0"/>
              <a:t>Etika</a:t>
            </a:r>
            <a:r>
              <a:rPr lang="en-US" sz="1600" dirty="0" smtClean="0"/>
              <a:t> </a:t>
            </a:r>
            <a:r>
              <a:rPr lang="en-US" sz="1600" dirty="0" err="1" smtClean="0"/>
              <a:t>didasarkan</a:t>
            </a:r>
            <a:r>
              <a:rPr lang="en-US" sz="1600" dirty="0" smtClean="0"/>
              <a:t> </a:t>
            </a:r>
            <a:r>
              <a:rPr lang="en-US" sz="1600" dirty="0" err="1" smtClean="0"/>
              <a:t>atas</a:t>
            </a:r>
            <a:r>
              <a:rPr lang="en-US" sz="1600" dirty="0" smtClean="0"/>
              <a:t> </a:t>
            </a:r>
            <a:r>
              <a:rPr lang="en-US" sz="1600" dirty="0" err="1" smtClean="0"/>
              <a:t>keyakinan</a:t>
            </a:r>
            <a:r>
              <a:rPr lang="en-US" sz="1600" dirty="0" smtClean="0"/>
              <a:t> (</a:t>
            </a:r>
            <a:r>
              <a:rPr lang="en-US" sz="1600" i="1" dirty="0" smtClean="0"/>
              <a:t>beliefs), </a:t>
            </a:r>
            <a:r>
              <a:rPr lang="en-US" sz="1600" i="1" dirty="0" err="1" smtClean="0"/>
              <a:t>hati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nurani</a:t>
            </a:r>
            <a:r>
              <a:rPr lang="en-US" sz="1600" i="1" dirty="0" smtClean="0"/>
              <a:t>, </a:t>
            </a:r>
            <a:r>
              <a:rPr lang="en-US" sz="1600" i="1" dirty="0" err="1" smtClean="0"/>
              <a:t>dan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harapan</a:t>
            </a:r>
            <a:r>
              <a:rPr lang="en-US" sz="1600" i="1" dirty="0" smtClean="0"/>
              <a:t> (expectation) </a:t>
            </a:r>
            <a:r>
              <a:rPr lang="en-US" sz="1600" dirty="0" err="1" smtClean="0"/>
              <a:t>tentang</a:t>
            </a:r>
            <a:r>
              <a:rPr lang="en-US" sz="1600" dirty="0" smtClean="0"/>
              <a:t> </a:t>
            </a:r>
            <a:r>
              <a:rPr lang="en-US" sz="1600" dirty="0" err="1" smtClean="0"/>
              <a:t>nilai-nilai</a:t>
            </a:r>
            <a:r>
              <a:rPr lang="en-US" sz="1600" dirty="0" smtClean="0"/>
              <a:t> moral</a:t>
            </a:r>
            <a:r>
              <a:rPr lang="en-US" sz="1600" i="1" dirty="0" smtClean="0"/>
              <a:t> (norm) </a:t>
            </a:r>
            <a:r>
              <a:rPr lang="en-US" sz="1600" dirty="0" smtClean="0"/>
              <a:t>yang </a:t>
            </a:r>
            <a:r>
              <a:rPr lang="en-US" sz="1600" dirty="0" err="1" smtClean="0"/>
              <a:t>dapat</a:t>
            </a:r>
            <a:r>
              <a:rPr lang="en-US" sz="1600" dirty="0" smtClean="0"/>
              <a:t> </a:t>
            </a:r>
            <a:r>
              <a:rPr lang="en-US" sz="1600" dirty="0" err="1" smtClean="0"/>
              <a:t>digunakan</a:t>
            </a:r>
            <a:r>
              <a:rPr lang="en-US" sz="1600" dirty="0" smtClean="0"/>
              <a:t> </a:t>
            </a:r>
            <a:r>
              <a:rPr lang="en-US" sz="1600" dirty="0" err="1" smtClean="0"/>
              <a:t>sebagai</a:t>
            </a:r>
            <a:r>
              <a:rPr lang="en-US" sz="1600" dirty="0" smtClean="0"/>
              <a:t> </a:t>
            </a:r>
            <a:r>
              <a:rPr lang="en-US" sz="1600" dirty="0" err="1" smtClean="0"/>
              <a:t>acuan</a:t>
            </a:r>
            <a:r>
              <a:rPr lang="en-US" sz="1600" dirty="0" smtClean="0"/>
              <a:t> </a:t>
            </a:r>
            <a:r>
              <a:rPr lang="en-US" sz="1600" dirty="0" err="1" smtClean="0"/>
              <a:t>ketika</a:t>
            </a:r>
            <a:r>
              <a:rPr lang="en-US" sz="1600" dirty="0" smtClean="0"/>
              <a:t> </a:t>
            </a:r>
            <a:r>
              <a:rPr lang="en-US" sz="1600" dirty="0" err="1" smtClean="0"/>
              <a:t>menjalani</a:t>
            </a:r>
            <a:r>
              <a:rPr lang="en-US" sz="1600" dirty="0" smtClean="0"/>
              <a:t> </a:t>
            </a:r>
            <a:r>
              <a:rPr lang="en-US" sz="1600" dirty="0" err="1" smtClean="0"/>
              <a:t>kehidupan</a:t>
            </a:r>
            <a:r>
              <a:rPr lang="en-US" sz="1600" dirty="0" smtClean="0"/>
              <a:t>. </a:t>
            </a:r>
          </a:p>
          <a:p>
            <a:pPr indent="228600"/>
            <a:r>
              <a:rPr lang="en-US" sz="1600" dirty="0" err="1" smtClean="0"/>
              <a:t>Pelanggaran</a:t>
            </a:r>
            <a:r>
              <a:rPr lang="en-US" sz="1600" dirty="0" smtClean="0"/>
              <a:t> </a:t>
            </a:r>
            <a:r>
              <a:rPr lang="en-US" sz="1600" dirty="0" err="1" smtClean="0"/>
              <a:t>etika</a:t>
            </a:r>
            <a:r>
              <a:rPr lang="en-US" sz="1600" dirty="0" smtClean="0"/>
              <a:t> </a:t>
            </a:r>
            <a:r>
              <a:rPr lang="en-US" sz="1600" dirty="0" err="1" smtClean="0"/>
              <a:t>perlu</a:t>
            </a:r>
            <a:r>
              <a:rPr lang="en-US" sz="1600" dirty="0" smtClean="0"/>
              <a:t> </a:t>
            </a:r>
            <a:r>
              <a:rPr lang="en-US" sz="1600" dirty="0" err="1" smtClean="0"/>
              <a:t>dibedakan</a:t>
            </a:r>
            <a:r>
              <a:rPr lang="en-US" sz="1600" dirty="0" smtClean="0"/>
              <a:t> </a:t>
            </a:r>
            <a:r>
              <a:rPr lang="en-US" sz="1600" dirty="0" err="1" smtClean="0"/>
              <a:t>dengan</a:t>
            </a:r>
            <a:r>
              <a:rPr lang="en-US" sz="1600" dirty="0" smtClean="0"/>
              <a:t> </a:t>
            </a:r>
            <a:r>
              <a:rPr lang="en-US" sz="1600" dirty="0" err="1" smtClean="0"/>
              <a:t>pelanggaran</a:t>
            </a:r>
            <a:r>
              <a:rPr lang="en-US" sz="1600" dirty="0" smtClean="0"/>
              <a:t> </a:t>
            </a:r>
            <a:r>
              <a:rPr lang="en-US" sz="1600" dirty="0" err="1" smtClean="0"/>
              <a:t>hukum</a:t>
            </a:r>
            <a:r>
              <a:rPr lang="en-US" sz="1600" dirty="0" smtClean="0"/>
              <a:t>. </a:t>
            </a:r>
            <a:r>
              <a:rPr lang="en-US" sz="1600" dirty="0" err="1" smtClean="0"/>
              <a:t>Hak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sanksi</a:t>
            </a:r>
            <a:r>
              <a:rPr lang="en-US" sz="1600" dirty="0" smtClean="0"/>
              <a:t> </a:t>
            </a:r>
            <a:r>
              <a:rPr lang="en-US" sz="1600" dirty="0" err="1" smtClean="0"/>
              <a:t>untuk</a:t>
            </a:r>
            <a:r>
              <a:rPr lang="en-US" sz="1600" dirty="0" smtClean="0"/>
              <a:t> </a:t>
            </a:r>
            <a:r>
              <a:rPr lang="en-US" sz="1600" dirty="0" err="1" smtClean="0"/>
              <a:t>memaksa</a:t>
            </a:r>
            <a:r>
              <a:rPr lang="en-US" sz="1600" dirty="0" smtClean="0"/>
              <a:t> </a:t>
            </a:r>
            <a:r>
              <a:rPr lang="en-US" sz="1600" dirty="0" err="1" smtClean="0"/>
              <a:t>ditaatinya</a:t>
            </a:r>
            <a:r>
              <a:rPr lang="en-US" sz="1600" dirty="0" smtClean="0"/>
              <a:t> </a:t>
            </a:r>
            <a:r>
              <a:rPr lang="en-US" sz="1600" dirty="0" err="1" smtClean="0"/>
              <a:t>ketentuan</a:t>
            </a:r>
            <a:r>
              <a:rPr lang="en-US" sz="1600" dirty="0" smtClean="0"/>
              <a:t> </a:t>
            </a:r>
            <a:r>
              <a:rPr lang="en-US" sz="1600" dirty="0" err="1" smtClean="0"/>
              <a:t>hukum</a:t>
            </a:r>
            <a:r>
              <a:rPr lang="en-US" sz="1600" dirty="0" smtClean="0"/>
              <a:t> </a:t>
            </a:r>
            <a:r>
              <a:rPr lang="en-US" sz="1600" dirty="0" err="1" smtClean="0"/>
              <a:t>jauh</a:t>
            </a:r>
            <a:r>
              <a:rPr lang="en-US" sz="1600" dirty="0" smtClean="0"/>
              <a:t> </a:t>
            </a:r>
            <a:r>
              <a:rPr lang="en-US" sz="1600" dirty="0" err="1" smtClean="0"/>
              <a:t>lebih</a:t>
            </a:r>
            <a:r>
              <a:rPr lang="en-US" sz="1600" dirty="0" smtClean="0"/>
              <a:t> </a:t>
            </a:r>
            <a:r>
              <a:rPr lang="en-US" sz="1600" dirty="0" err="1" smtClean="0"/>
              <a:t>kuat</a:t>
            </a:r>
            <a:r>
              <a:rPr lang="en-US" sz="1600" dirty="0" smtClean="0"/>
              <a:t> </a:t>
            </a:r>
            <a:r>
              <a:rPr lang="en-US" sz="1600" dirty="0" err="1" smtClean="0"/>
              <a:t>dibandingkan</a:t>
            </a:r>
            <a:r>
              <a:rPr lang="en-US" sz="1600" dirty="0" smtClean="0"/>
              <a:t> </a:t>
            </a:r>
            <a:r>
              <a:rPr lang="en-US" sz="1600" dirty="0" err="1" smtClean="0"/>
              <a:t>dengan</a:t>
            </a:r>
            <a:r>
              <a:rPr lang="en-US" sz="1600" dirty="0" smtClean="0"/>
              <a:t> </a:t>
            </a:r>
            <a:r>
              <a:rPr lang="en-US" sz="1600" dirty="0" err="1" smtClean="0"/>
              <a:t>pelanggaran</a:t>
            </a:r>
            <a:r>
              <a:rPr lang="en-US" sz="1600" dirty="0" smtClean="0"/>
              <a:t> </a:t>
            </a:r>
            <a:r>
              <a:rPr lang="en-US" sz="1600" dirty="0" err="1" smtClean="0"/>
              <a:t>etika</a:t>
            </a:r>
            <a:r>
              <a:rPr lang="en-US" sz="1600" dirty="0" smtClean="0"/>
              <a:t>. </a:t>
            </a:r>
            <a:r>
              <a:rPr lang="en-US" sz="1600" dirty="0" err="1" smtClean="0"/>
              <a:t>Ketentuan</a:t>
            </a:r>
            <a:r>
              <a:rPr lang="en-US" sz="1600" dirty="0" smtClean="0"/>
              <a:t> </a:t>
            </a:r>
            <a:r>
              <a:rPr lang="en-US" sz="1600" dirty="0" err="1" smtClean="0"/>
              <a:t>hukum</a:t>
            </a:r>
            <a:r>
              <a:rPr lang="en-US" sz="1600" dirty="0" smtClean="0"/>
              <a:t> </a:t>
            </a:r>
            <a:r>
              <a:rPr lang="en-US" sz="1600" dirty="0" err="1" smtClean="0"/>
              <a:t>mengandung</a:t>
            </a:r>
            <a:r>
              <a:rPr lang="en-US" sz="1600" dirty="0" smtClean="0"/>
              <a:t> </a:t>
            </a:r>
            <a:r>
              <a:rPr lang="en-US" sz="1600" dirty="0" err="1" smtClean="0"/>
              <a:t>unsur</a:t>
            </a:r>
            <a:r>
              <a:rPr lang="en-US" sz="1600" dirty="0" smtClean="0"/>
              <a:t> </a:t>
            </a:r>
            <a:r>
              <a:rPr lang="en-US" sz="1600" i="1" dirty="0" smtClean="0"/>
              <a:t>law enforcement, </a:t>
            </a:r>
            <a:r>
              <a:rPr lang="en-US" sz="1600" dirty="0" err="1" smtClean="0"/>
              <a:t>sedangkan</a:t>
            </a:r>
            <a:r>
              <a:rPr lang="en-US" sz="1600" dirty="0" smtClean="0"/>
              <a:t> </a:t>
            </a:r>
            <a:r>
              <a:rPr lang="en-US" sz="1600" dirty="0" err="1" smtClean="0"/>
              <a:t>etika</a:t>
            </a:r>
            <a:r>
              <a:rPr lang="en-US" sz="1600" dirty="0" smtClean="0"/>
              <a:t> </a:t>
            </a:r>
            <a:r>
              <a:rPr lang="en-US" sz="1600" dirty="0" err="1" smtClean="0"/>
              <a:t>lebih</a:t>
            </a:r>
            <a:r>
              <a:rPr lang="en-US" sz="1600" dirty="0" smtClean="0"/>
              <a:t> </a:t>
            </a:r>
            <a:r>
              <a:rPr lang="en-US" sz="1600" dirty="0" err="1" smtClean="0"/>
              <a:t>mengandalkan</a:t>
            </a:r>
            <a:r>
              <a:rPr lang="en-US" sz="1600" dirty="0" smtClean="0"/>
              <a:t> </a:t>
            </a:r>
            <a:r>
              <a:rPr lang="en-US" sz="1600" dirty="0" err="1" smtClean="0"/>
              <a:t>pada</a:t>
            </a:r>
            <a:r>
              <a:rPr lang="en-US" sz="1600" dirty="0" smtClean="0"/>
              <a:t> </a:t>
            </a:r>
            <a:r>
              <a:rPr lang="en-US" sz="1600" dirty="0" err="1" smtClean="0"/>
              <a:t>pengendalian</a:t>
            </a:r>
            <a:r>
              <a:rPr lang="en-US" sz="1600" dirty="0" smtClean="0"/>
              <a:t> </a:t>
            </a:r>
            <a:r>
              <a:rPr lang="en-US" sz="1600" dirty="0" err="1" smtClean="0"/>
              <a:t>diri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838200" y="1504950"/>
            <a:ext cx="152400" cy="3048000"/>
          </a:xfrm>
          <a:prstGeom prst="rect">
            <a:avLst/>
          </a:prstGeom>
          <a:solidFill>
            <a:srgbClr val="73FEFF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33400" y="1657350"/>
            <a:ext cx="152400" cy="304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28600" y="1809750"/>
            <a:ext cx="152400" cy="3048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886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Greed and Fear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62000" y="1200150"/>
            <a:ext cx="7848600" cy="3276600"/>
          </a:xfrm>
          <a:prstGeom prst="rect">
            <a:avLst/>
          </a:prstGeom>
          <a:solidFill>
            <a:srgbClr val="E7FEFE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213" indent="-176213">
              <a:buFont typeface="Arial" pitchFamily="34" charset="0"/>
              <a:buChar char="•"/>
            </a:pPr>
            <a:r>
              <a:rPr lang="en-US" sz="1700" dirty="0" err="1" smtClean="0">
                <a:solidFill>
                  <a:srgbClr val="7030A0"/>
                </a:solidFill>
              </a:rPr>
              <a:t>Keserakahan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dan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ketakutan</a:t>
            </a:r>
            <a:r>
              <a:rPr lang="en-US" sz="1700" dirty="0" smtClean="0">
                <a:solidFill>
                  <a:srgbClr val="7030A0"/>
                </a:solidFill>
              </a:rPr>
              <a:t> (</a:t>
            </a:r>
            <a:r>
              <a:rPr lang="en-US" sz="1700" i="1" dirty="0" smtClean="0">
                <a:solidFill>
                  <a:srgbClr val="7030A0"/>
                </a:solidFill>
              </a:rPr>
              <a:t>greed and fear) </a:t>
            </a:r>
            <a:r>
              <a:rPr lang="en-US" sz="1700" dirty="0" smtClean="0">
                <a:solidFill>
                  <a:srgbClr val="7030A0"/>
                </a:solidFill>
              </a:rPr>
              <a:t>yang </a:t>
            </a:r>
            <a:r>
              <a:rPr lang="en-US" sz="1700" dirty="0" err="1" smtClean="0">
                <a:solidFill>
                  <a:srgbClr val="7030A0"/>
                </a:solidFill>
              </a:rPr>
              <a:t>merupakan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sifat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dasar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manusia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mendorong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orang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untuk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berperilaku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tidak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etis</a:t>
            </a:r>
            <a:r>
              <a:rPr lang="en-US" sz="1700" i="1" dirty="0" smtClean="0">
                <a:solidFill>
                  <a:srgbClr val="7030A0"/>
                </a:solidFill>
              </a:rPr>
              <a:t> (unethical </a:t>
            </a:r>
            <a:r>
              <a:rPr lang="en-US" sz="1700" i="1" dirty="0" err="1" smtClean="0">
                <a:solidFill>
                  <a:srgbClr val="7030A0"/>
                </a:solidFill>
              </a:rPr>
              <a:t>behaviour</a:t>
            </a:r>
            <a:r>
              <a:rPr lang="en-US" sz="1700" i="1" dirty="0" smtClean="0">
                <a:solidFill>
                  <a:srgbClr val="7030A0"/>
                </a:solidFill>
              </a:rPr>
              <a:t>). </a:t>
            </a:r>
            <a:r>
              <a:rPr lang="en-US" sz="1700" dirty="0" err="1" smtClean="0">
                <a:solidFill>
                  <a:srgbClr val="7030A0"/>
                </a:solidFill>
              </a:rPr>
              <a:t>Perilaku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ini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tercermin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dalam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tindakan</a:t>
            </a:r>
            <a:r>
              <a:rPr lang="en-US" sz="1700" dirty="0" smtClean="0">
                <a:solidFill>
                  <a:srgbClr val="7030A0"/>
                </a:solidFill>
              </a:rPr>
              <a:t> moral hazard yang </a:t>
            </a:r>
            <a:r>
              <a:rPr lang="en-US" sz="1700" dirty="0" err="1" smtClean="0">
                <a:solidFill>
                  <a:srgbClr val="7030A0"/>
                </a:solidFill>
              </a:rPr>
              <a:t>mereka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lakukan</a:t>
            </a:r>
            <a:r>
              <a:rPr lang="en-US" sz="1700" dirty="0" smtClean="0">
                <a:solidFill>
                  <a:srgbClr val="7030A0"/>
                </a:solidFill>
              </a:rPr>
              <a:t>. </a:t>
            </a:r>
            <a:r>
              <a:rPr lang="en-US" sz="1700" dirty="0" err="1" smtClean="0">
                <a:solidFill>
                  <a:srgbClr val="7030A0"/>
                </a:solidFill>
              </a:rPr>
              <a:t>Kecurangan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i="1" dirty="0" smtClean="0">
                <a:solidFill>
                  <a:srgbClr val="7030A0"/>
                </a:solidFill>
              </a:rPr>
              <a:t>(fraud) </a:t>
            </a:r>
            <a:r>
              <a:rPr lang="en-US" sz="1700" dirty="0" err="1" smtClean="0">
                <a:solidFill>
                  <a:srgbClr val="7030A0"/>
                </a:solidFill>
              </a:rPr>
              <a:t>adalah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akhir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dari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perilaku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tidak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etis</a:t>
            </a:r>
            <a:r>
              <a:rPr lang="en-US" sz="1700" dirty="0" smtClean="0">
                <a:solidFill>
                  <a:srgbClr val="7030A0"/>
                </a:solidFill>
              </a:rPr>
              <a:t> yang </a:t>
            </a:r>
            <a:r>
              <a:rPr lang="en-US" sz="1700" dirty="0" err="1" smtClean="0">
                <a:solidFill>
                  <a:srgbClr val="7030A0"/>
                </a:solidFill>
              </a:rPr>
              <a:t>dihasilkan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oleh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suatu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pengambilan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keputusan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ekonomi</a:t>
            </a:r>
            <a:r>
              <a:rPr lang="en-US" sz="1700" dirty="0" smtClean="0">
                <a:solidFill>
                  <a:srgbClr val="7030A0"/>
                </a:solidFill>
              </a:rPr>
              <a:t>. 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n-US" sz="1700" dirty="0" err="1" smtClean="0">
                <a:solidFill>
                  <a:srgbClr val="7030A0"/>
                </a:solidFill>
              </a:rPr>
              <a:t>Keserakahan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itu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sendiri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didefinisikan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sebagai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keinginan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berlebihan</a:t>
            </a:r>
            <a:r>
              <a:rPr lang="en-US" sz="1700" dirty="0" smtClean="0">
                <a:solidFill>
                  <a:srgbClr val="7030A0"/>
                </a:solidFill>
              </a:rPr>
              <a:t> (</a:t>
            </a:r>
            <a:r>
              <a:rPr lang="en-US" sz="1700" i="1" dirty="0" smtClean="0">
                <a:solidFill>
                  <a:srgbClr val="7030A0"/>
                </a:solidFill>
              </a:rPr>
              <a:t>excessive desire) </a:t>
            </a:r>
            <a:r>
              <a:rPr lang="en-US" sz="1700" dirty="0" err="1" smtClean="0">
                <a:solidFill>
                  <a:srgbClr val="7030A0"/>
                </a:solidFill>
              </a:rPr>
              <a:t>dibandingkan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dengan</a:t>
            </a:r>
            <a:r>
              <a:rPr lang="en-US" sz="1700" dirty="0" smtClean="0">
                <a:solidFill>
                  <a:srgbClr val="7030A0"/>
                </a:solidFill>
              </a:rPr>
              <a:t> yang </a:t>
            </a:r>
            <a:r>
              <a:rPr lang="en-US" sz="1700" dirty="0" err="1" smtClean="0">
                <a:solidFill>
                  <a:srgbClr val="7030A0"/>
                </a:solidFill>
              </a:rPr>
              <a:t>dibutuhkan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i="1" dirty="0" smtClean="0">
                <a:solidFill>
                  <a:srgbClr val="7030A0"/>
                </a:solidFill>
              </a:rPr>
              <a:t>(needed) </a:t>
            </a:r>
            <a:r>
              <a:rPr lang="en-US" sz="1700" dirty="0" err="1" smtClean="0">
                <a:solidFill>
                  <a:srgbClr val="7030A0"/>
                </a:solidFill>
              </a:rPr>
              <a:t>atau</a:t>
            </a:r>
            <a:r>
              <a:rPr lang="en-US" sz="1700" dirty="0" smtClean="0">
                <a:solidFill>
                  <a:srgbClr val="7030A0"/>
                </a:solidFill>
              </a:rPr>
              <a:t> yang </a:t>
            </a:r>
            <a:r>
              <a:rPr lang="en-US" sz="1700" dirty="0" err="1" smtClean="0">
                <a:solidFill>
                  <a:srgbClr val="7030A0"/>
                </a:solidFill>
              </a:rPr>
              <a:t>menjadi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haknya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i="1" dirty="0" smtClean="0">
                <a:solidFill>
                  <a:srgbClr val="7030A0"/>
                </a:solidFill>
              </a:rPr>
              <a:t>(deserved). </a:t>
            </a:r>
            <a:r>
              <a:rPr lang="en-US" sz="1700" dirty="0" smtClean="0">
                <a:solidFill>
                  <a:srgbClr val="7030A0"/>
                </a:solidFill>
              </a:rPr>
              <a:t>Para </a:t>
            </a:r>
            <a:r>
              <a:rPr lang="en-US" sz="1700" dirty="0" err="1" smtClean="0">
                <a:solidFill>
                  <a:srgbClr val="7030A0"/>
                </a:solidFill>
              </a:rPr>
              <a:t>ahli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psikologi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menyimpulkan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bahwa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keserakahan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dapat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diakibatkan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oleh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ketakutan</a:t>
            </a:r>
            <a:r>
              <a:rPr lang="en-US" sz="1700" dirty="0" smtClean="0">
                <a:solidFill>
                  <a:srgbClr val="7030A0"/>
                </a:solidFill>
              </a:rPr>
              <a:t> (</a:t>
            </a:r>
            <a:r>
              <a:rPr lang="en-US" sz="1700" i="1" dirty="0" smtClean="0">
                <a:solidFill>
                  <a:srgbClr val="7030A0"/>
                </a:solidFill>
              </a:rPr>
              <a:t>fear) </a:t>
            </a:r>
            <a:r>
              <a:rPr lang="en-US" sz="1700" dirty="0" err="1" smtClean="0">
                <a:solidFill>
                  <a:srgbClr val="7030A0"/>
                </a:solidFill>
              </a:rPr>
              <a:t>terhadap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tidak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diperolehnya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atau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tidak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tersedianya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sesuatu</a:t>
            </a:r>
            <a:r>
              <a:rPr lang="en-US" sz="1700" dirty="0" smtClean="0">
                <a:solidFill>
                  <a:srgbClr val="7030A0"/>
                </a:solidFill>
              </a:rPr>
              <a:t> yang </a:t>
            </a:r>
            <a:r>
              <a:rPr lang="en-US" sz="1700" dirty="0" err="1" smtClean="0">
                <a:solidFill>
                  <a:srgbClr val="7030A0"/>
                </a:solidFill>
              </a:rPr>
              <a:t>diinginkan</a:t>
            </a:r>
            <a:r>
              <a:rPr lang="en-US" sz="1700" dirty="0" smtClean="0">
                <a:solidFill>
                  <a:srgbClr val="7030A0"/>
                </a:solidFill>
              </a:rPr>
              <a:t>. 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en-US" sz="1700" dirty="0" err="1" smtClean="0">
                <a:solidFill>
                  <a:srgbClr val="7030A0"/>
                </a:solidFill>
              </a:rPr>
              <a:t>Kebutuhan</a:t>
            </a:r>
            <a:r>
              <a:rPr lang="en-US" sz="1700" dirty="0" smtClean="0">
                <a:solidFill>
                  <a:srgbClr val="7030A0"/>
                </a:solidFill>
              </a:rPr>
              <a:t> (</a:t>
            </a:r>
            <a:r>
              <a:rPr lang="en-US" sz="1700" dirty="0" err="1" smtClean="0">
                <a:solidFill>
                  <a:srgbClr val="7030A0"/>
                </a:solidFill>
              </a:rPr>
              <a:t>keinginan</a:t>
            </a:r>
            <a:r>
              <a:rPr lang="en-US" sz="1700" dirty="0" smtClean="0">
                <a:solidFill>
                  <a:srgbClr val="7030A0"/>
                </a:solidFill>
              </a:rPr>
              <a:t>) </a:t>
            </a:r>
            <a:r>
              <a:rPr lang="en-US" sz="1700" dirty="0" err="1" smtClean="0">
                <a:solidFill>
                  <a:srgbClr val="7030A0"/>
                </a:solidFill>
              </a:rPr>
              <a:t>manusia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adalah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sumber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keserakahan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dan</a:t>
            </a:r>
            <a:r>
              <a:rPr lang="en-US" sz="1700" dirty="0" smtClean="0">
                <a:solidFill>
                  <a:srgbClr val="7030A0"/>
                </a:solidFill>
              </a:rPr>
              <a:t> </a:t>
            </a:r>
            <a:r>
              <a:rPr lang="en-US" sz="1700" dirty="0" err="1" smtClean="0">
                <a:solidFill>
                  <a:srgbClr val="7030A0"/>
                </a:solidFill>
              </a:rPr>
              <a:t>ketakutan</a:t>
            </a:r>
            <a:r>
              <a:rPr lang="en-US" sz="1700" dirty="0" smtClean="0">
                <a:solidFill>
                  <a:srgbClr val="7030A0"/>
                </a:solidFill>
              </a:rPr>
              <a:t>.</a:t>
            </a:r>
            <a:endParaRPr lang="en-US" sz="1700" dirty="0">
              <a:solidFill>
                <a:srgbClr val="7030A0"/>
              </a:solidFill>
            </a:endParaRPr>
          </a:p>
        </p:txBody>
      </p:sp>
      <p:cxnSp>
        <p:nvCxnSpPr>
          <p:cNvPr id="11" name="Elbow Connector 10"/>
          <p:cNvCxnSpPr/>
          <p:nvPr/>
        </p:nvCxnSpPr>
        <p:spPr>
          <a:xfrm>
            <a:off x="228600" y="4171950"/>
            <a:ext cx="2209800" cy="381000"/>
          </a:xfrm>
          <a:prstGeom prst="bentConnector3">
            <a:avLst>
              <a:gd name="adj1" fmla="val 16614"/>
            </a:avLst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/>
          <p:nvPr/>
        </p:nvCxnSpPr>
        <p:spPr>
          <a:xfrm>
            <a:off x="304800" y="4324350"/>
            <a:ext cx="2209800" cy="381000"/>
          </a:xfrm>
          <a:prstGeom prst="bentConnector3">
            <a:avLst>
              <a:gd name="adj1" fmla="val 16614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486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endParaRPr lang="en-US" dirty="0"/>
          </a:p>
        </p:txBody>
      </p:sp>
      <p:grpSp>
        <p:nvGrpSpPr>
          <p:cNvPr id="29" name="Group 28"/>
          <p:cNvGrpSpPr/>
          <p:nvPr/>
        </p:nvGrpSpPr>
        <p:grpSpPr>
          <a:xfrm>
            <a:off x="685800" y="1276350"/>
            <a:ext cx="8153400" cy="3048000"/>
            <a:chOff x="1747303" y="1450"/>
            <a:chExt cx="5472684" cy="1475380"/>
          </a:xfrm>
        </p:grpSpPr>
        <p:sp>
          <p:nvSpPr>
            <p:cNvPr id="37" name="Pentagon 36"/>
            <p:cNvSpPr/>
            <p:nvPr/>
          </p:nvSpPr>
          <p:spPr>
            <a:xfrm rot="10800000">
              <a:off x="1747303" y="1450"/>
              <a:ext cx="5472684" cy="1475380"/>
            </a:xfrm>
            <a:prstGeom prst="homePlat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Pentagon 4"/>
            <p:cNvSpPr/>
            <p:nvPr/>
          </p:nvSpPr>
          <p:spPr>
            <a:xfrm>
              <a:off x="2116150" y="1450"/>
              <a:ext cx="5103837" cy="14753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50602" tIns="80010" rIns="149352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 err="1" smtClean="0"/>
                <a:t>Keserakahan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dan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ketakutan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dapat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diatasi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dengan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pengendalian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diri</a:t>
              </a:r>
              <a:r>
                <a:rPr lang="en-US" sz="1600" dirty="0" smtClean="0"/>
                <a:t>. </a:t>
              </a:r>
              <a:r>
                <a:rPr lang="en-US" sz="1600" dirty="0" err="1" smtClean="0"/>
                <a:t>Bentuknya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berupa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sikap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ikhlas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atau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selalu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bersyukur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dalam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setiap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keadaan</a:t>
              </a:r>
              <a:r>
                <a:rPr lang="en-US" sz="1600" dirty="0" smtClean="0"/>
                <a:t> yang </a:t>
              </a:r>
              <a:r>
                <a:rPr lang="en-US" sz="1600" dirty="0" err="1" smtClean="0"/>
                <a:t>dihadapi</a:t>
              </a:r>
              <a:r>
                <a:rPr lang="en-US" sz="1600" dirty="0" smtClean="0"/>
                <a:t>. </a:t>
              </a:r>
            </a:p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 err="1" smtClean="0"/>
                <a:t>Sumber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pengendalian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diri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dapat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berupa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pendidikan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dari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keluarga</a:t>
              </a:r>
              <a:r>
                <a:rPr lang="en-US" sz="1600" dirty="0" smtClean="0"/>
                <a:t>, agama, </a:t>
              </a:r>
              <a:r>
                <a:rPr lang="en-US" sz="1600" dirty="0" err="1" smtClean="0"/>
                <a:t>budaya</a:t>
              </a:r>
              <a:r>
                <a:rPr lang="en-US" sz="1600" dirty="0" smtClean="0"/>
                <a:t>, </a:t>
              </a:r>
              <a:r>
                <a:rPr lang="en-US" sz="1600" dirty="0" err="1" smtClean="0"/>
                <a:t>atau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lingkungan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sosial</a:t>
              </a:r>
              <a:r>
                <a:rPr lang="en-US" sz="1600" dirty="0" smtClean="0"/>
                <a:t>. </a:t>
              </a:r>
            </a:p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 err="1" smtClean="0"/>
                <a:t>Jika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telah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disepakati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sebagai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suatu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kebenaran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oleh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lingkungan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sosial</a:t>
              </a:r>
              <a:r>
                <a:rPr lang="en-US" sz="1600" dirty="0" smtClean="0"/>
                <a:t>, </a:t>
              </a:r>
              <a:r>
                <a:rPr lang="en-US" sz="1600" dirty="0" err="1" smtClean="0"/>
                <a:t>nilai-nilai</a:t>
              </a:r>
              <a:r>
                <a:rPr lang="en-US" sz="1600" dirty="0" smtClean="0"/>
                <a:t> moral, </a:t>
              </a:r>
              <a:r>
                <a:rPr lang="en-US" sz="1600" dirty="0" err="1" smtClean="0"/>
                <a:t>atau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norma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tersebut</a:t>
              </a:r>
              <a:r>
                <a:rPr lang="en-US" sz="1600" dirty="0" smtClean="0"/>
                <a:t>, </a:t>
              </a:r>
              <a:r>
                <a:rPr lang="en-US" sz="1600" dirty="0" err="1" smtClean="0"/>
                <a:t>pada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dasarnya</a:t>
              </a:r>
              <a:r>
                <a:rPr lang="en-US" sz="1600" dirty="0" smtClean="0"/>
                <a:t>, </a:t>
              </a:r>
              <a:r>
                <a:rPr lang="en-US" sz="1600" dirty="0" err="1" smtClean="0"/>
                <a:t>telah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menjadi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hukum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sosial</a:t>
              </a:r>
              <a:r>
                <a:rPr lang="en-US" sz="1600" dirty="0" smtClean="0"/>
                <a:t> yang </a:t>
              </a:r>
              <a:r>
                <a:rPr lang="en-US" sz="1600" dirty="0" err="1" smtClean="0"/>
                <a:t>dapat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berupa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hukum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adat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atau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hukum</a:t>
              </a:r>
              <a:r>
                <a:rPr lang="en-US" sz="1600" dirty="0" smtClean="0"/>
                <a:t> agama. </a:t>
              </a:r>
            </a:p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 err="1" smtClean="0"/>
                <a:t>Tindakan</a:t>
              </a:r>
              <a:r>
                <a:rPr lang="en-US" sz="1600" dirty="0" smtClean="0"/>
                <a:t> yang </a:t>
              </a:r>
              <a:r>
                <a:rPr lang="en-US" sz="1600" dirty="0" err="1" smtClean="0"/>
                <a:t>menyimpang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akibat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gagalnya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pengendalian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diri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hanya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dapat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diberikan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sanksi</a:t>
              </a:r>
              <a:r>
                <a:rPr lang="en-US" sz="1600" dirty="0" smtClean="0"/>
                <a:t> yang </a:t>
              </a:r>
              <a:r>
                <a:rPr lang="en-US" sz="1600" dirty="0" err="1" smtClean="0"/>
                <a:t>diberikan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oleh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lingkungan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sosial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dimana</a:t>
              </a:r>
              <a:r>
                <a:rPr lang="en-US" sz="1600" dirty="0" smtClean="0"/>
                <a:t> yang </a:t>
              </a:r>
              <a:r>
                <a:rPr lang="en-US" sz="1600" dirty="0" err="1" smtClean="0"/>
                <a:t>bersangkutan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berada</a:t>
              </a:r>
              <a:r>
                <a:rPr lang="en-US" sz="1600" dirty="0" smtClean="0"/>
                <a:t> yang </a:t>
              </a:r>
              <a:r>
                <a:rPr lang="en-US" sz="1600" dirty="0" err="1" smtClean="0"/>
                <a:t>disebut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sanksi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sosial</a:t>
              </a:r>
              <a:r>
                <a:rPr lang="en-US" sz="1600" dirty="0" smtClean="0"/>
                <a:t>.</a:t>
              </a:r>
              <a:endParaRPr lang="en-US" sz="1600" b="1" kern="1200" dirty="0" smtClean="0"/>
            </a:p>
          </p:txBody>
        </p:sp>
      </p:grpSp>
      <p:sp>
        <p:nvSpPr>
          <p:cNvPr id="31" name="Oval 30"/>
          <p:cNvSpPr/>
          <p:nvPr/>
        </p:nvSpPr>
        <p:spPr>
          <a:xfrm>
            <a:off x="381000" y="2163170"/>
            <a:ext cx="1475380" cy="1475380"/>
          </a:xfrm>
          <a:prstGeom prst="ellipse">
            <a:avLst/>
          </a:prstGeom>
          <a:solidFill>
            <a:srgbClr val="00FF0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94394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Regulasi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609600" y="1352550"/>
            <a:ext cx="6477000" cy="2971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42900"/>
            <a:r>
              <a:rPr lang="en-US" dirty="0" err="1" smtClean="0"/>
              <a:t>Regulasi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. </a:t>
            </a:r>
          </a:p>
          <a:p>
            <a:pPr indent="342900"/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dipaksakan</a:t>
            </a:r>
            <a:r>
              <a:rPr lang="en-US" dirty="0" smtClean="0"/>
              <a:t>, </a:t>
            </a:r>
            <a:r>
              <a:rPr lang="en-US" dirty="0" err="1" smtClean="0"/>
              <a:t>regulasi</a:t>
            </a:r>
            <a:r>
              <a:rPr lang="en-US" dirty="0" smtClean="0"/>
              <a:t> </a:t>
            </a:r>
            <a:r>
              <a:rPr lang="en-US" dirty="0" err="1" smtClean="0"/>
              <a:t>tentu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kuat</a:t>
            </a:r>
            <a:r>
              <a:rPr lang="en-US" dirty="0" smtClean="0"/>
              <a:t> </a:t>
            </a:r>
            <a:r>
              <a:rPr lang="en-US" dirty="0" err="1" smtClean="0"/>
              <a:t>dibandingkan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. </a:t>
            </a:r>
            <a:r>
              <a:rPr lang="en-US" dirty="0" err="1" smtClean="0"/>
              <a:t>Pelanggaran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diadili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pengadilan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yang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yang </a:t>
            </a:r>
            <a:r>
              <a:rPr lang="en-US" dirty="0" err="1" smtClean="0"/>
              <a:t>menerapkan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mana</a:t>
            </a:r>
            <a:r>
              <a:rPr lang="en-US" dirty="0" smtClean="0"/>
              <a:t> </a:t>
            </a:r>
            <a:r>
              <a:rPr lang="en-US" dirty="0" err="1" smtClean="0"/>
              <a:t>pelanggar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7" name="Down Arrow 6"/>
          <p:cNvSpPr/>
          <p:nvPr/>
        </p:nvSpPr>
        <p:spPr>
          <a:xfrm>
            <a:off x="7162800" y="1428750"/>
            <a:ext cx="1600200" cy="2895600"/>
          </a:xfrm>
          <a:prstGeom prst="downArrow">
            <a:avLst/>
          </a:prstGeom>
          <a:solidFill>
            <a:srgbClr val="73F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382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/>
              <a:t>Keserakahan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Bisnis</a:t>
            </a:r>
            <a:endParaRPr lang="en-US" sz="2000" dirty="0"/>
          </a:p>
        </p:txBody>
      </p:sp>
      <p:sp>
        <p:nvSpPr>
          <p:cNvPr id="6" name="Bevel 5"/>
          <p:cNvSpPr/>
          <p:nvPr/>
        </p:nvSpPr>
        <p:spPr>
          <a:xfrm>
            <a:off x="457200" y="1276350"/>
            <a:ext cx="8153400" cy="3276600"/>
          </a:xfrm>
          <a:prstGeom prst="bevel">
            <a:avLst/>
          </a:prstGeom>
          <a:solidFill>
            <a:srgbClr val="73F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42900"/>
            <a:r>
              <a:rPr lang="en-US" sz="1600" dirty="0" err="1" smtClean="0">
                <a:solidFill>
                  <a:schemeClr val="tx1"/>
                </a:solidFill>
              </a:rPr>
              <a:t>Bisnis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merupakan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salah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satu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sarana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dalam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ekonomi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pasar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untuk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merealisasikan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keinginan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manusia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yaitu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untuk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maju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atau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memperoleh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kehidupan</a:t>
            </a:r>
            <a:r>
              <a:rPr lang="en-US" sz="1600" dirty="0" smtClean="0">
                <a:solidFill>
                  <a:schemeClr val="tx1"/>
                </a:solidFill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</a:rPr>
              <a:t>lebih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baik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melalui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konsep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pemilikan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pribadi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dan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berjalannya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mekanisme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pasar</a:t>
            </a:r>
            <a:r>
              <a:rPr lang="en-US" sz="1600" dirty="0" smtClean="0">
                <a:solidFill>
                  <a:schemeClr val="tx1"/>
                </a:solidFill>
              </a:rPr>
              <a:t>. </a:t>
            </a:r>
          </a:p>
          <a:p>
            <a:pPr indent="342900"/>
            <a:r>
              <a:rPr lang="en-US" sz="1600" dirty="0" err="1" smtClean="0">
                <a:solidFill>
                  <a:schemeClr val="tx1"/>
                </a:solidFill>
              </a:rPr>
              <a:t>Ketakutan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karena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gagal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dalam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berusaha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merupakan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sisi</a:t>
            </a:r>
            <a:r>
              <a:rPr lang="en-US" sz="1600" dirty="0" smtClean="0">
                <a:solidFill>
                  <a:schemeClr val="tx1"/>
                </a:solidFill>
              </a:rPr>
              <a:t> lain </a:t>
            </a:r>
            <a:r>
              <a:rPr lang="en-US" sz="1600" dirty="0" err="1" smtClean="0">
                <a:solidFill>
                  <a:schemeClr val="tx1"/>
                </a:solidFill>
              </a:rPr>
              <a:t>dari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penyebab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terjadinya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pelanggaran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terhadap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etika</a:t>
            </a:r>
            <a:r>
              <a:rPr lang="en-US" sz="1600" dirty="0" smtClean="0">
                <a:solidFill>
                  <a:schemeClr val="tx1"/>
                </a:solidFill>
              </a:rPr>
              <a:t>. </a:t>
            </a:r>
            <a:r>
              <a:rPr lang="en-US" sz="1600" dirty="0" err="1" smtClean="0">
                <a:solidFill>
                  <a:schemeClr val="tx1"/>
                </a:solidFill>
              </a:rPr>
              <a:t>Akibat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dari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suatu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kegagalan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usaha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terhadap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kehidupan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seseorang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tergantung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pada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kondisi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orang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tersebut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baik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dari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segi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ekonomi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maupun</a:t>
            </a:r>
            <a:r>
              <a:rPr lang="en-US" sz="1600" dirty="0" smtClean="0">
                <a:solidFill>
                  <a:schemeClr val="tx1"/>
                </a:solidFill>
              </a:rPr>
              <a:t> mental. </a:t>
            </a:r>
            <a:r>
              <a:rPr lang="en-US" sz="1600" dirty="0" err="1" smtClean="0">
                <a:solidFill>
                  <a:schemeClr val="tx1"/>
                </a:solidFill>
              </a:rPr>
              <a:t>Ketakutan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akan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gagal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membuat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orang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dengan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segala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cara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berusaha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untuk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menghindarinya</a:t>
            </a:r>
            <a:r>
              <a:rPr lang="en-US" sz="1600" dirty="0" smtClean="0">
                <a:solidFill>
                  <a:schemeClr val="tx1"/>
                </a:solidFill>
              </a:rPr>
              <a:t>. Rasa </a:t>
            </a:r>
            <a:r>
              <a:rPr lang="en-US" sz="1600" dirty="0" err="1" smtClean="0">
                <a:solidFill>
                  <a:schemeClr val="tx1"/>
                </a:solidFill>
              </a:rPr>
              <a:t>takut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juga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dapat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berkaitan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dengan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upaya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kepastian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tentang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keberlanjutan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usaha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5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ulip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3950"/>
            <a:ext cx="5675586" cy="3581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Laba</a:t>
            </a:r>
            <a:r>
              <a:rPr lang="en-US" dirty="0" smtClean="0"/>
              <a:t> Abnormal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057400" y="1228963"/>
            <a:ext cx="6803385" cy="3323987"/>
          </a:xfrm>
          <a:prstGeom prst="rect">
            <a:avLst/>
          </a:prstGeom>
          <a:solidFill>
            <a:schemeClr val="accent2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indent="401638" algn="just">
              <a:tabLst>
                <a:tab pos="55563" algn="l"/>
                <a:tab pos="6289675" algn="l"/>
              </a:tabLst>
            </a:pPr>
            <a:r>
              <a:rPr lang="en-US" sz="1500" dirty="0" err="1" smtClean="0"/>
              <a:t>Laba</a:t>
            </a:r>
            <a:r>
              <a:rPr lang="en-US" sz="1500" dirty="0" smtClean="0"/>
              <a:t> abnormal </a:t>
            </a:r>
            <a:r>
              <a:rPr lang="en-US" sz="1500" dirty="0" err="1" smtClean="0"/>
              <a:t>sebagai</a:t>
            </a:r>
            <a:r>
              <a:rPr lang="en-US" sz="1500" dirty="0" smtClean="0"/>
              <a:t> </a:t>
            </a:r>
            <a:r>
              <a:rPr lang="en-US" sz="1500" dirty="0" err="1" smtClean="0"/>
              <a:t>pemicu</a:t>
            </a:r>
            <a:r>
              <a:rPr lang="en-US" sz="1500" dirty="0" smtClean="0"/>
              <a:t> </a:t>
            </a:r>
            <a:r>
              <a:rPr lang="en-US" sz="1500" dirty="0" err="1" smtClean="0"/>
              <a:t>keserakahan</a:t>
            </a:r>
            <a:r>
              <a:rPr lang="en-US" sz="1500" dirty="0" smtClean="0"/>
              <a:t> </a:t>
            </a:r>
            <a:r>
              <a:rPr lang="en-US" sz="1500" dirty="0" err="1" smtClean="0"/>
              <a:t>merupakan</a:t>
            </a:r>
            <a:r>
              <a:rPr lang="en-US" sz="1500" dirty="0" smtClean="0"/>
              <a:t> </a:t>
            </a:r>
            <a:r>
              <a:rPr lang="en-US" sz="1500" dirty="0" err="1" smtClean="0"/>
              <a:t>konsep</a:t>
            </a:r>
            <a:r>
              <a:rPr lang="en-US" sz="1500" dirty="0" smtClean="0"/>
              <a:t> yang </a:t>
            </a:r>
            <a:r>
              <a:rPr lang="en-US" sz="1500" dirty="0" err="1" smtClean="0"/>
              <a:t>abstrak</a:t>
            </a:r>
            <a:r>
              <a:rPr lang="en-US" sz="1500" dirty="0" smtClean="0"/>
              <a:t> </a:t>
            </a:r>
            <a:r>
              <a:rPr lang="en-US" sz="1500" dirty="0" err="1" smtClean="0"/>
              <a:t>dan</a:t>
            </a:r>
            <a:r>
              <a:rPr lang="en-US" sz="1500" dirty="0" smtClean="0"/>
              <a:t> </a:t>
            </a:r>
            <a:r>
              <a:rPr lang="en-US" sz="1500" dirty="0" err="1" smtClean="0"/>
              <a:t>subjektif</a:t>
            </a:r>
            <a:r>
              <a:rPr lang="en-US" sz="1500" dirty="0" smtClean="0"/>
              <a:t>. </a:t>
            </a:r>
            <a:r>
              <a:rPr lang="en-US" sz="1500" dirty="0" err="1" smtClean="0"/>
              <a:t>Pengendalian</a:t>
            </a:r>
            <a:r>
              <a:rPr lang="en-US" sz="1500" dirty="0" smtClean="0"/>
              <a:t> </a:t>
            </a:r>
            <a:r>
              <a:rPr lang="en-US" sz="1500" dirty="0" err="1" smtClean="0"/>
              <a:t>diri</a:t>
            </a:r>
            <a:r>
              <a:rPr lang="en-US" sz="1500" dirty="0" smtClean="0"/>
              <a:t> </a:t>
            </a:r>
            <a:r>
              <a:rPr lang="en-US" sz="1500" dirty="0" err="1" smtClean="0"/>
              <a:t>dalam</a:t>
            </a:r>
            <a:r>
              <a:rPr lang="en-US" sz="1500" dirty="0" smtClean="0"/>
              <a:t> </a:t>
            </a:r>
            <a:r>
              <a:rPr lang="en-US" sz="1500" dirty="0" err="1" smtClean="0"/>
              <a:t>bidang</a:t>
            </a:r>
            <a:r>
              <a:rPr lang="en-US" sz="1500" dirty="0" smtClean="0"/>
              <a:t> </a:t>
            </a:r>
            <a:r>
              <a:rPr lang="en-US" sz="1500" dirty="0" err="1" smtClean="0"/>
              <a:t>bisnis</a:t>
            </a:r>
            <a:r>
              <a:rPr lang="en-US" sz="1500" dirty="0" smtClean="0"/>
              <a:t> </a:t>
            </a:r>
            <a:r>
              <a:rPr lang="en-US" sz="1500" dirty="0" err="1" smtClean="0"/>
              <a:t>berhubungan</a:t>
            </a:r>
            <a:r>
              <a:rPr lang="en-US" sz="1500" dirty="0" smtClean="0"/>
              <a:t> </a:t>
            </a:r>
            <a:r>
              <a:rPr lang="en-US" sz="1500" dirty="0" err="1" smtClean="0"/>
              <a:t>dengan</a:t>
            </a:r>
            <a:r>
              <a:rPr lang="en-US" sz="1500" dirty="0" smtClean="0"/>
              <a:t> </a:t>
            </a:r>
            <a:r>
              <a:rPr lang="en-US" sz="1500" dirty="0" err="1" smtClean="0"/>
              <a:t>apa</a:t>
            </a:r>
            <a:r>
              <a:rPr lang="en-US" sz="1500" dirty="0" smtClean="0"/>
              <a:t>, </a:t>
            </a:r>
            <a:r>
              <a:rPr lang="en-US" sz="1500" dirty="0" err="1" smtClean="0"/>
              <a:t>bagaimana</a:t>
            </a:r>
            <a:r>
              <a:rPr lang="en-US" sz="1500" dirty="0" smtClean="0"/>
              <a:t>, </a:t>
            </a:r>
            <a:r>
              <a:rPr lang="en-US" sz="1500" dirty="0" err="1" smtClean="0"/>
              <a:t>dan</a:t>
            </a:r>
            <a:r>
              <a:rPr lang="en-US" sz="1500" dirty="0" smtClean="0"/>
              <a:t> </a:t>
            </a:r>
            <a:r>
              <a:rPr lang="en-US" sz="1500" dirty="0" err="1" smtClean="0"/>
              <a:t>dari</a:t>
            </a:r>
            <a:r>
              <a:rPr lang="en-US" sz="1500" dirty="0" smtClean="0"/>
              <a:t> </a:t>
            </a:r>
            <a:r>
              <a:rPr lang="en-US" sz="1500" dirty="0" err="1" smtClean="0"/>
              <a:t>siapa</a:t>
            </a:r>
            <a:r>
              <a:rPr lang="en-US" sz="1500" dirty="0" smtClean="0"/>
              <a:t> </a:t>
            </a:r>
            <a:r>
              <a:rPr lang="en-US" sz="1500" dirty="0" err="1" smtClean="0"/>
              <a:t>laba</a:t>
            </a:r>
            <a:r>
              <a:rPr lang="en-US" sz="1500" dirty="0" smtClean="0"/>
              <a:t> abnormal </a:t>
            </a:r>
            <a:r>
              <a:rPr lang="en-US" sz="1500" dirty="0" err="1" smtClean="0"/>
              <a:t>diperoleh</a:t>
            </a:r>
            <a:r>
              <a:rPr lang="en-US" sz="1500" dirty="0" smtClean="0"/>
              <a:t> </a:t>
            </a:r>
            <a:r>
              <a:rPr lang="en-US" sz="1500" dirty="0" err="1" smtClean="0"/>
              <a:t>dan</a:t>
            </a:r>
            <a:r>
              <a:rPr lang="en-US" sz="1500" dirty="0" smtClean="0"/>
              <a:t> </a:t>
            </a:r>
            <a:r>
              <a:rPr lang="en-US" sz="1500" dirty="0" err="1" smtClean="0"/>
              <a:t>diperuntukkan</a:t>
            </a:r>
            <a:r>
              <a:rPr lang="en-US" sz="1500" dirty="0" smtClean="0"/>
              <a:t>. </a:t>
            </a:r>
          </a:p>
          <a:p>
            <a:pPr indent="401638" algn="just">
              <a:tabLst>
                <a:tab pos="55563" algn="l"/>
                <a:tab pos="6289675" algn="l"/>
              </a:tabLst>
            </a:pPr>
            <a:r>
              <a:rPr lang="en-US" sz="1500" dirty="0" err="1" smtClean="0"/>
              <a:t>Etika</a:t>
            </a:r>
            <a:r>
              <a:rPr lang="en-US" sz="1500" dirty="0" smtClean="0"/>
              <a:t> (</a:t>
            </a:r>
            <a:r>
              <a:rPr lang="en-US" sz="1500" dirty="0" err="1" smtClean="0"/>
              <a:t>bisnis</a:t>
            </a:r>
            <a:r>
              <a:rPr lang="en-US" sz="1500" dirty="0" smtClean="0"/>
              <a:t>) </a:t>
            </a:r>
            <a:r>
              <a:rPr lang="en-US" sz="1500" dirty="0" err="1" smtClean="0"/>
              <a:t>merupakan</a:t>
            </a:r>
            <a:r>
              <a:rPr lang="en-US" sz="1500" dirty="0" smtClean="0"/>
              <a:t> </a:t>
            </a:r>
            <a:r>
              <a:rPr lang="en-US" sz="1500" dirty="0" err="1" smtClean="0"/>
              <a:t>alat</a:t>
            </a:r>
            <a:r>
              <a:rPr lang="en-US" sz="1500" dirty="0" smtClean="0"/>
              <a:t> </a:t>
            </a:r>
            <a:r>
              <a:rPr lang="en-US" sz="1500" dirty="0" err="1" smtClean="0"/>
              <a:t>pengendalian</a:t>
            </a:r>
            <a:r>
              <a:rPr lang="en-US" sz="1500" dirty="0" smtClean="0"/>
              <a:t> </a:t>
            </a:r>
            <a:r>
              <a:rPr lang="en-US" sz="1500" dirty="0" err="1" smtClean="0"/>
              <a:t>diri</a:t>
            </a:r>
            <a:r>
              <a:rPr lang="en-US" sz="1500" dirty="0" smtClean="0"/>
              <a:t> </a:t>
            </a:r>
            <a:r>
              <a:rPr lang="en-US" sz="1500" dirty="0" err="1" smtClean="0"/>
              <a:t>dalam</a:t>
            </a:r>
            <a:r>
              <a:rPr lang="en-US" sz="1500" dirty="0" smtClean="0"/>
              <a:t> </a:t>
            </a:r>
            <a:r>
              <a:rPr lang="en-US" sz="1500" dirty="0" err="1" smtClean="0"/>
              <a:t>berusaha</a:t>
            </a:r>
            <a:r>
              <a:rPr lang="en-US" sz="1500" dirty="0" smtClean="0"/>
              <a:t>. Cara </a:t>
            </a:r>
            <a:r>
              <a:rPr lang="en-US" sz="1500" dirty="0" err="1" smtClean="0"/>
              <a:t>memperoleh</a:t>
            </a:r>
            <a:r>
              <a:rPr lang="en-US" sz="1500" dirty="0" smtClean="0"/>
              <a:t> </a:t>
            </a:r>
            <a:r>
              <a:rPr lang="en-US" sz="1500" dirty="0" err="1" smtClean="0"/>
              <a:t>laba</a:t>
            </a:r>
            <a:r>
              <a:rPr lang="en-US" sz="1500" dirty="0" smtClean="0"/>
              <a:t> abnormal </a:t>
            </a:r>
            <a:r>
              <a:rPr lang="en-US" sz="1500" dirty="0" err="1" smtClean="0"/>
              <a:t>bersangkutan</a:t>
            </a:r>
            <a:r>
              <a:rPr lang="en-US" sz="1500" dirty="0" smtClean="0"/>
              <a:t> </a:t>
            </a:r>
            <a:r>
              <a:rPr lang="en-US" sz="1500" dirty="0" err="1" smtClean="0"/>
              <a:t>dengan</a:t>
            </a:r>
            <a:r>
              <a:rPr lang="en-US" sz="1500" dirty="0" smtClean="0"/>
              <a:t> </a:t>
            </a:r>
            <a:r>
              <a:rPr lang="en-US" sz="1500" dirty="0" err="1" smtClean="0"/>
              <a:t>metode</a:t>
            </a:r>
            <a:r>
              <a:rPr lang="en-US" sz="1500" dirty="0" smtClean="0"/>
              <a:t> </a:t>
            </a:r>
            <a:r>
              <a:rPr lang="en-US" sz="1500" dirty="0" err="1" smtClean="0"/>
              <a:t>perdagangan</a:t>
            </a:r>
            <a:r>
              <a:rPr lang="en-US" sz="1500" dirty="0" smtClean="0"/>
              <a:t> yang </a:t>
            </a:r>
            <a:r>
              <a:rPr lang="en-US" sz="1500" dirty="0" err="1" smtClean="0"/>
              <a:t>diterapkan</a:t>
            </a:r>
            <a:r>
              <a:rPr lang="en-US" sz="1500" dirty="0" smtClean="0"/>
              <a:t> </a:t>
            </a:r>
            <a:r>
              <a:rPr lang="en-US" sz="1500" dirty="0" err="1" smtClean="0"/>
              <a:t>termasuk</a:t>
            </a:r>
            <a:r>
              <a:rPr lang="en-US" sz="1500" dirty="0" smtClean="0"/>
              <a:t> </a:t>
            </a:r>
            <a:r>
              <a:rPr lang="en-US" sz="1500" dirty="0" err="1" smtClean="0"/>
              <a:t>cara</a:t>
            </a:r>
            <a:r>
              <a:rPr lang="en-US" sz="1500" dirty="0" smtClean="0"/>
              <a:t> </a:t>
            </a:r>
            <a:r>
              <a:rPr lang="en-US" sz="1500" dirty="0" err="1" smtClean="0"/>
              <a:t>memperoleh</a:t>
            </a:r>
            <a:r>
              <a:rPr lang="en-US" sz="1500" dirty="0" smtClean="0"/>
              <a:t> </a:t>
            </a:r>
            <a:r>
              <a:rPr lang="en-US" sz="1500" dirty="0" err="1" smtClean="0"/>
              <a:t>pelanggan</a:t>
            </a:r>
            <a:r>
              <a:rPr lang="en-US" sz="1500" dirty="0" smtClean="0"/>
              <a:t> </a:t>
            </a:r>
            <a:r>
              <a:rPr lang="en-US" sz="1500" dirty="0" err="1" smtClean="0"/>
              <a:t>dan</a:t>
            </a:r>
            <a:r>
              <a:rPr lang="en-US" sz="1500" dirty="0" smtClean="0"/>
              <a:t> </a:t>
            </a:r>
            <a:r>
              <a:rPr lang="en-US" sz="1500" dirty="0" err="1" smtClean="0"/>
              <a:t>memenuhi</a:t>
            </a:r>
            <a:r>
              <a:rPr lang="en-US" sz="1500" dirty="0" smtClean="0"/>
              <a:t> </a:t>
            </a:r>
            <a:r>
              <a:rPr lang="en-US" sz="1500" dirty="0" err="1" smtClean="0"/>
              <a:t>pesanan</a:t>
            </a:r>
            <a:r>
              <a:rPr lang="en-US" sz="1500" dirty="0" smtClean="0"/>
              <a:t> </a:t>
            </a:r>
            <a:r>
              <a:rPr lang="en-US" sz="1500" dirty="0" err="1" smtClean="0"/>
              <a:t>pembelian</a:t>
            </a:r>
            <a:r>
              <a:rPr lang="en-US" sz="1500" dirty="0" smtClean="0"/>
              <a:t>. </a:t>
            </a:r>
          </a:p>
          <a:p>
            <a:pPr indent="401638" algn="just">
              <a:tabLst>
                <a:tab pos="55563" algn="l"/>
                <a:tab pos="6289675" algn="l"/>
              </a:tabLst>
            </a:pPr>
            <a:r>
              <a:rPr lang="en-US" sz="1500" dirty="0" err="1" smtClean="0"/>
              <a:t>laba</a:t>
            </a:r>
            <a:r>
              <a:rPr lang="en-US" sz="1500" dirty="0" smtClean="0"/>
              <a:t> (</a:t>
            </a:r>
            <a:r>
              <a:rPr lang="en-US" sz="1500" dirty="0" err="1" smtClean="0"/>
              <a:t>baik</a:t>
            </a:r>
            <a:r>
              <a:rPr lang="en-US" sz="1500" dirty="0" smtClean="0"/>
              <a:t> normal </a:t>
            </a:r>
            <a:r>
              <a:rPr lang="en-US" sz="1500" dirty="0" err="1" smtClean="0"/>
              <a:t>maupun</a:t>
            </a:r>
            <a:r>
              <a:rPr lang="en-US" sz="1500" dirty="0" smtClean="0"/>
              <a:t> abnormal) </a:t>
            </a:r>
            <a:r>
              <a:rPr lang="en-US" sz="1500" dirty="0" err="1" smtClean="0"/>
              <a:t>bukan</a:t>
            </a:r>
            <a:r>
              <a:rPr lang="en-US" sz="1500" dirty="0" smtClean="0"/>
              <a:t> </a:t>
            </a:r>
            <a:r>
              <a:rPr lang="en-US" sz="1500" dirty="0" err="1" smtClean="0"/>
              <a:t>momok</a:t>
            </a:r>
            <a:r>
              <a:rPr lang="en-US" sz="1500" dirty="0" smtClean="0"/>
              <a:t> yang </a:t>
            </a:r>
            <a:r>
              <a:rPr lang="en-US" sz="1500" dirty="0" err="1" smtClean="0"/>
              <a:t>dapat</a:t>
            </a:r>
            <a:r>
              <a:rPr lang="en-US" sz="1500" dirty="0" smtClean="0"/>
              <a:t> </a:t>
            </a:r>
            <a:r>
              <a:rPr lang="en-US" sz="1500" dirty="0" err="1" smtClean="0"/>
              <a:t>digunakan</a:t>
            </a:r>
            <a:r>
              <a:rPr lang="en-US" sz="1500" dirty="0" smtClean="0"/>
              <a:t> </a:t>
            </a:r>
            <a:r>
              <a:rPr lang="en-US" sz="1500" dirty="0" err="1" smtClean="0"/>
              <a:t>untuk</a:t>
            </a:r>
            <a:r>
              <a:rPr lang="en-US" sz="1500" dirty="0" smtClean="0"/>
              <a:t> </a:t>
            </a:r>
            <a:r>
              <a:rPr lang="en-US" sz="1500" dirty="0" err="1" smtClean="0"/>
              <a:t>memberikan</a:t>
            </a:r>
            <a:r>
              <a:rPr lang="en-US" sz="1500" dirty="0" smtClean="0"/>
              <a:t> stigma </a:t>
            </a:r>
            <a:r>
              <a:rPr lang="en-US" sz="1500" dirty="0" err="1" smtClean="0"/>
              <a:t>serakah</a:t>
            </a:r>
            <a:r>
              <a:rPr lang="en-US" sz="1500" dirty="0" smtClean="0"/>
              <a:t> </a:t>
            </a:r>
            <a:r>
              <a:rPr lang="en-US" sz="1500" dirty="0" err="1" smtClean="0"/>
              <a:t>terhadap</a:t>
            </a:r>
            <a:r>
              <a:rPr lang="en-US" sz="1500" dirty="0" smtClean="0"/>
              <a:t> </a:t>
            </a:r>
            <a:r>
              <a:rPr lang="en-US" sz="1500" dirty="0" err="1" smtClean="0"/>
              <a:t>perusahaan</a:t>
            </a:r>
            <a:r>
              <a:rPr lang="en-US" sz="1500" dirty="0" smtClean="0"/>
              <a:t>. </a:t>
            </a:r>
            <a:r>
              <a:rPr lang="en-US" sz="1500" dirty="0" err="1" smtClean="0"/>
              <a:t>Laba</a:t>
            </a:r>
            <a:r>
              <a:rPr lang="en-US" sz="1500" dirty="0" smtClean="0"/>
              <a:t> </a:t>
            </a:r>
            <a:r>
              <a:rPr lang="en-US" sz="1500" dirty="0" err="1" smtClean="0"/>
              <a:t>tetap</a:t>
            </a:r>
            <a:r>
              <a:rPr lang="en-US" sz="1500" dirty="0" smtClean="0"/>
              <a:t> </a:t>
            </a:r>
            <a:r>
              <a:rPr lang="en-US" sz="1500" dirty="0" err="1" smtClean="0"/>
              <a:t>merupakan</a:t>
            </a:r>
            <a:r>
              <a:rPr lang="en-US" sz="1500" dirty="0" smtClean="0"/>
              <a:t> </a:t>
            </a:r>
            <a:r>
              <a:rPr lang="en-US" sz="1500" dirty="0" err="1" smtClean="0"/>
              <a:t>hak</a:t>
            </a:r>
            <a:r>
              <a:rPr lang="en-US" sz="1500" dirty="0" smtClean="0"/>
              <a:t> yang </a:t>
            </a:r>
            <a:r>
              <a:rPr lang="en-US" sz="1500" dirty="0" err="1" smtClean="0"/>
              <a:t>sah</a:t>
            </a:r>
            <a:r>
              <a:rPr lang="en-US" sz="1500" dirty="0" smtClean="0"/>
              <a:t> </a:t>
            </a:r>
            <a:r>
              <a:rPr lang="en-US" sz="1500" dirty="0" err="1" smtClean="0"/>
              <a:t>bagi</a:t>
            </a:r>
            <a:r>
              <a:rPr lang="en-US" sz="1500" dirty="0" smtClean="0"/>
              <a:t> </a:t>
            </a:r>
            <a:r>
              <a:rPr lang="en-US" sz="1500" dirty="0" err="1" smtClean="0"/>
              <a:t>seseorang</a:t>
            </a:r>
            <a:r>
              <a:rPr lang="en-US" sz="1500" dirty="0" smtClean="0"/>
              <a:t> yang </a:t>
            </a:r>
            <a:r>
              <a:rPr lang="en-US" sz="1500" dirty="0" err="1" smtClean="0"/>
              <a:t>berani</a:t>
            </a:r>
            <a:r>
              <a:rPr lang="en-US" sz="1500" dirty="0" smtClean="0"/>
              <a:t> </a:t>
            </a:r>
            <a:r>
              <a:rPr lang="en-US" sz="1500" dirty="0" err="1" smtClean="0"/>
              <a:t>mengambil</a:t>
            </a:r>
            <a:r>
              <a:rPr lang="en-US" sz="1500" dirty="0" smtClean="0"/>
              <a:t> </a:t>
            </a:r>
            <a:r>
              <a:rPr lang="en-US" sz="1500" dirty="0" err="1" smtClean="0"/>
              <a:t>risiko</a:t>
            </a:r>
            <a:r>
              <a:rPr lang="en-US" sz="1500" dirty="0" smtClean="0"/>
              <a:t> </a:t>
            </a:r>
            <a:r>
              <a:rPr lang="en-US" sz="1500" dirty="0" err="1" smtClean="0"/>
              <a:t>dengan</a:t>
            </a:r>
            <a:r>
              <a:rPr lang="en-US" sz="1500" dirty="0" smtClean="0"/>
              <a:t> </a:t>
            </a:r>
            <a:r>
              <a:rPr lang="en-US" sz="1500" dirty="0" err="1" smtClean="0"/>
              <a:t>melakukan</a:t>
            </a:r>
            <a:r>
              <a:rPr lang="en-US" sz="1500" dirty="0" smtClean="0"/>
              <a:t> </a:t>
            </a:r>
            <a:r>
              <a:rPr lang="en-US" sz="1500" dirty="0" err="1" smtClean="0"/>
              <a:t>usaha</a:t>
            </a:r>
            <a:r>
              <a:rPr lang="en-US" sz="1500" dirty="0" smtClean="0"/>
              <a:t>. </a:t>
            </a:r>
            <a:r>
              <a:rPr lang="en-US" sz="1500" dirty="0" err="1" smtClean="0"/>
              <a:t>Keserakahan</a:t>
            </a:r>
            <a:r>
              <a:rPr lang="en-US" sz="1500" dirty="0" smtClean="0"/>
              <a:t> </a:t>
            </a:r>
            <a:r>
              <a:rPr lang="en-US" sz="1500" dirty="0" err="1" smtClean="0"/>
              <a:t>lebih</a:t>
            </a:r>
            <a:r>
              <a:rPr lang="en-US" sz="1500" dirty="0" smtClean="0"/>
              <a:t> </a:t>
            </a:r>
            <a:r>
              <a:rPr lang="en-US" sz="1500" dirty="0" err="1" smtClean="0"/>
              <a:t>mengacu</a:t>
            </a:r>
            <a:r>
              <a:rPr lang="en-US" sz="1500" dirty="0" smtClean="0"/>
              <a:t> </a:t>
            </a:r>
            <a:r>
              <a:rPr lang="en-US" sz="1500" dirty="0" err="1" smtClean="0"/>
              <a:t>pada</a:t>
            </a:r>
            <a:r>
              <a:rPr lang="en-US" sz="1500" dirty="0" smtClean="0"/>
              <a:t> </a:t>
            </a:r>
            <a:r>
              <a:rPr lang="en-US" sz="1500" dirty="0" err="1" smtClean="0"/>
              <a:t>cara</a:t>
            </a:r>
            <a:r>
              <a:rPr lang="en-US" sz="1500" dirty="0" smtClean="0"/>
              <a:t> </a:t>
            </a:r>
            <a:r>
              <a:rPr lang="en-US" sz="1500" dirty="0" err="1" smtClean="0"/>
              <a:t>untuk</a:t>
            </a:r>
            <a:r>
              <a:rPr lang="en-US" sz="1500" dirty="0" smtClean="0"/>
              <a:t> </a:t>
            </a:r>
            <a:r>
              <a:rPr lang="en-US" sz="1500" dirty="0" err="1" smtClean="0"/>
              <a:t>memperoleh</a:t>
            </a:r>
            <a:r>
              <a:rPr lang="en-US" sz="1500" dirty="0" smtClean="0"/>
              <a:t> </a:t>
            </a:r>
            <a:r>
              <a:rPr lang="en-US" sz="1500" dirty="0" err="1" smtClean="0"/>
              <a:t>laba</a:t>
            </a:r>
            <a:r>
              <a:rPr lang="en-US" sz="1500" dirty="0" smtClean="0"/>
              <a:t> </a:t>
            </a:r>
            <a:r>
              <a:rPr lang="en-US" sz="1500" dirty="0" err="1" smtClean="0"/>
              <a:t>tersebut</a:t>
            </a:r>
            <a:r>
              <a:rPr lang="en-US" sz="1500" dirty="0" smtClean="0"/>
              <a:t> </a:t>
            </a:r>
            <a:r>
              <a:rPr lang="en-US" sz="1500" dirty="0" err="1" smtClean="0"/>
              <a:t>dan</a:t>
            </a:r>
            <a:r>
              <a:rPr lang="en-US" sz="1500" dirty="0" smtClean="0"/>
              <a:t> </a:t>
            </a:r>
            <a:r>
              <a:rPr lang="en-US" sz="1500" dirty="0" err="1" smtClean="0"/>
              <a:t>perlakuan</a:t>
            </a:r>
            <a:r>
              <a:rPr lang="en-US" sz="1500" dirty="0" smtClean="0"/>
              <a:t> yang </a:t>
            </a:r>
            <a:r>
              <a:rPr lang="en-US" sz="1500" dirty="0" err="1" smtClean="0"/>
              <a:t>tidak</a:t>
            </a:r>
            <a:r>
              <a:rPr lang="en-US" sz="1500" dirty="0" smtClean="0"/>
              <a:t> </a:t>
            </a:r>
            <a:r>
              <a:rPr lang="en-US" sz="1500" dirty="0" err="1" smtClean="0"/>
              <a:t>adil</a:t>
            </a:r>
            <a:r>
              <a:rPr lang="en-US" sz="1500" dirty="0" smtClean="0"/>
              <a:t> (</a:t>
            </a:r>
            <a:r>
              <a:rPr lang="en-US" sz="1500" dirty="0" err="1" smtClean="0"/>
              <a:t>merugikan</a:t>
            </a:r>
            <a:r>
              <a:rPr lang="en-US" sz="1500" dirty="0" smtClean="0"/>
              <a:t>) </a:t>
            </a:r>
            <a:r>
              <a:rPr lang="en-US" sz="1500" dirty="0" err="1" smtClean="0"/>
              <a:t>terhadap</a:t>
            </a:r>
            <a:r>
              <a:rPr lang="en-US" sz="1500" dirty="0" smtClean="0"/>
              <a:t> </a:t>
            </a:r>
            <a:r>
              <a:rPr lang="en-US" sz="1500" dirty="0" err="1" smtClean="0"/>
              <a:t>pihak-pihak</a:t>
            </a:r>
            <a:r>
              <a:rPr lang="en-US" sz="1500" dirty="0" smtClean="0"/>
              <a:t> yang </a:t>
            </a:r>
            <a:r>
              <a:rPr lang="en-US" sz="1500" dirty="0" err="1" smtClean="0"/>
              <a:t>berkepentingan</a:t>
            </a:r>
            <a:r>
              <a:rPr lang="en-US" sz="1500" dirty="0" smtClean="0"/>
              <a:t> </a:t>
            </a:r>
            <a:r>
              <a:rPr lang="en-US" sz="1500" dirty="0" err="1" smtClean="0"/>
              <a:t>terhadap</a:t>
            </a:r>
            <a:r>
              <a:rPr lang="en-US" sz="1500" dirty="0" smtClean="0"/>
              <a:t> </a:t>
            </a:r>
            <a:r>
              <a:rPr lang="en-US" sz="1500" dirty="0" err="1" smtClean="0"/>
              <a:t>usaha</a:t>
            </a:r>
            <a:r>
              <a:rPr lang="en-US" sz="1500" dirty="0" smtClean="0"/>
              <a:t>. Cara </a:t>
            </a:r>
            <a:r>
              <a:rPr lang="en-US" sz="1500" dirty="0" err="1" smtClean="0"/>
              <a:t>curang</a:t>
            </a:r>
            <a:r>
              <a:rPr lang="en-US" sz="1500" dirty="0" smtClean="0"/>
              <a:t> </a:t>
            </a:r>
            <a:r>
              <a:rPr lang="en-US" sz="1500" dirty="0" err="1" smtClean="0"/>
              <a:t>dan</a:t>
            </a:r>
            <a:r>
              <a:rPr lang="en-US" sz="1500" dirty="0" smtClean="0"/>
              <a:t> </a:t>
            </a:r>
            <a:r>
              <a:rPr lang="en-US" sz="1500" dirty="0" err="1" smtClean="0"/>
              <a:t>pengabaian</a:t>
            </a:r>
            <a:r>
              <a:rPr lang="en-US" sz="1500" dirty="0" smtClean="0"/>
              <a:t> </a:t>
            </a:r>
            <a:r>
              <a:rPr lang="en-US" sz="1500" dirty="0" err="1" smtClean="0"/>
              <a:t>terhadap</a:t>
            </a:r>
            <a:r>
              <a:rPr lang="en-US" sz="1500" dirty="0" smtClean="0"/>
              <a:t> </a:t>
            </a:r>
            <a:r>
              <a:rPr lang="en-US" sz="1500" dirty="0" err="1" smtClean="0"/>
              <a:t>hak</a:t>
            </a:r>
            <a:r>
              <a:rPr lang="en-US" sz="1500" dirty="0" smtClean="0"/>
              <a:t> </a:t>
            </a:r>
            <a:r>
              <a:rPr lang="en-US" sz="1500" dirty="0" err="1" smtClean="0"/>
              <a:t>orang</a:t>
            </a:r>
            <a:r>
              <a:rPr lang="en-US" sz="1500" dirty="0" smtClean="0"/>
              <a:t> lain </a:t>
            </a:r>
            <a:r>
              <a:rPr lang="en-US" sz="1500" dirty="0" err="1" smtClean="0"/>
              <a:t>adalah</a:t>
            </a:r>
            <a:r>
              <a:rPr lang="en-US" sz="1500" dirty="0" smtClean="0"/>
              <a:t> </a:t>
            </a:r>
            <a:r>
              <a:rPr lang="en-US" sz="1500" dirty="0" err="1" smtClean="0"/>
              <a:t>ciri</a:t>
            </a:r>
            <a:r>
              <a:rPr lang="en-US" sz="1500" dirty="0" smtClean="0"/>
              <a:t> </a:t>
            </a:r>
            <a:r>
              <a:rPr lang="en-US" sz="1500" dirty="0" err="1" smtClean="0"/>
              <a:t>keserakahan</a:t>
            </a:r>
            <a:r>
              <a:rPr lang="en-US" sz="1500" dirty="0" smtClean="0"/>
              <a:t>, </a:t>
            </a:r>
            <a:r>
              <a:rPr lang="en-US" sz="1500" dirty="0" err="1" smtClean="0"/>
              <a:t>bukan</a:t>
            </a:r>
            <a:r>
              <a:rPr lang="en-US" sz="1500" dirty="0" smtClean="0"/>
              <a:t> </a:t>
            </a:r>
            <a:r>
              <a:rPr lang="en-US" sz="1500" dirty="0" err="1" smtClean="0"/>
              <a:t>ciri</a:t>
            </a:r>
            <a:r>
              <a:rPr lang="en-US" sz="1500" dirty="0" smtClean="0"/>
              <a:t> </a:t>
            </a:r>
            <a:r>
              <a:rPr lang="en-US" sz="1500" dirty="0" err="1" smtClean="0"/>
              <a:t>laba</a:t>
            </a:r>
            <a:r>
              <a:rPr lang="en-US" sz="1500" dirty="0" smtClean="0"/>
              <a:t>.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77763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Moral Hazard</a:t>
            </a:r>
            <a:endParaRPr lang="en-US" dirty="0"/>
          </a:p>
        </p:txBody>
      </p:sp>
      <p:pic>
        <p:nvPicPr>
          <p:cNvPr id="31" name="Picture 30" descr="Penguin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1200150"/>
            <a:ext cx="1219200" cy="1219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33" name="Picture 32" descr="Jellyfish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72400" y="3943350"/>
            <a:ext cx="1193800" cy="8953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905000" y="1294983"/>
            <a:ext cx="6400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87338"/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Moral hazard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terjadi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apabila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dalam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suatu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transaksi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salah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satu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pihak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melakukan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tindakan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yang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memengaruhi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penilaian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pihak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lain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atas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transaksi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tersebut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dan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pihak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lain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tidak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dapat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memonitor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/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memaksa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secara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sempurna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pPr indent="287338"/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Pihak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yang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melakukan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moral hazard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berusaha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untuk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menyembunyikan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informasi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riil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yang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ia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miliki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ketika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berhubungan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dengan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pihak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lain yang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bertransaksi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dengannya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pPr indent="287338"/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Secara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umum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moral hazard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adalah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tindakan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yang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dilakukan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oleh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seseorang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demi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keuntungan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diri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sendiri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dan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dapat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menimbulkan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kerugian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bagi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orang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lain. </a:t>
            </a:r>
          </a:p>
          <a:p>
            <a:pPr indent="287338"/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Moral hazard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dilakukan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dengan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memanfaatkan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celah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yang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terdapat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dalam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kontrak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atau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regulasi</a:t>
            </a:r>
            <a:r>
              <a:rPr lang="en-US" sz="1600" dirty="0" smtClean="0"/>
              <a:t>. </a:t>
            </a:r>
            <a:endParaRPr lang="en-US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02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018_PPt-Templt._S-Empat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ster Slide Salemba 4" id="{E2E9F80D-7F49-B84F-912C-46A70656B55A}" vid="{60C3C06A-C8AD-CD47-A60B-36B436D526E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3597</TotalTime>
  <Words>875</Words>
  <Application>Microsoft Office PowerPoint</Application>
  <PresentationFormat>On-screen Show (16:9)</PresentationFormat>
  <Paragraphs>40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Arial</vt:lpstr>
      <vt:lpstr>Calibri</vt:lpstr>
      <vt:lpstr>Calibri Light</vt:lpstr>
      <vt:lpstr>Helvetica</vt:lpstr>
      <vt:lpstr>Helvetica Light</vt:lpstr>
      <vt:lpstr>Mongolian Baiti</vt:lpstr>
      <vt:lpstr>Myriad Pro</vt:lpstr>
      <vt:lpstr>Wingdings</vt:lpstr>
      <vt:lpstr>Office Theme</vt:lpstr>
      <vt:lpstr>2018_PPt-Templt._S-Empat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Penerbit Salemba</dc:creator>
  <cp:lastModifiedBy>ASUS</cp:lastModifiedBy>
  <cp:revision>410</cp:revision>
  <dcterms:created xsi:type="dcterms:W3CDTF">2017-10-26T08:11:10Z</dcterms:created>
  <dcterms:modified xsi:type="dcterms:W3CDTF">2021-04-06T01:13:22Z</dcterms:modified>
</cp:coreProperties>
</file>