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256" r:id="rId2"/>
    <p:sldId id="309" r:id="rId3"/>
    <p:sldId id="317" r:id="rId4"/>
    <p:sldId id="318" r:id="rId5"/>
    <p:sldId id="319" r:id="rId6"/>
    <p:sldId id="320" r:id="rId7"/>
    <p:sldId id="316" r:id="rId8"/>
    <p:sldId id="310" r:id="rId9"/>
    <p:sldId id="314" r:id="rId10"/>
    <p:sldId id="315" r:id="rId11"/>
    <p:sldId id="313" r:id="rId12"/>
    <p:sldId id="321" r:id="rId13"/>
    <p:sldId id="300" r:id="rId14"/>
  </p:sldIdLst>
  <p:sldSz cx="9144000" cy="6858000" type="screen4x3"/>
  <p:notesSz cx="7045325" cy="9345613"/>
  <p:custDataLst>
    <p:tags r:id="rId17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43" userDrawn="1">
          <p15:clr>
            <a:srgbClr val="A4A3A4"/>
          </p15:clr>
        </p15:guide>
        <p15:guide id="2" pos="221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userId="Ray" providerId="None"/>
      </p:ext>
    </p:extLst>
  </p:cmAuthor>
  <p:cmAuthor id="2" name="user" initials="u" lastIdx="2" clrIdx="1">
    <p:extLst>
      <p:ext uri="{19B8F6BF-5375-455C-9EA6-DF929625EA0E}">
        <p15:presenceInfo xmlns:p15="http://schemas.microsoft.com/office/powerpoint/2012/main" userId="user" providerId="None"/>
      </p:ext>
    </p:extLst>
  </p:cmAuthor>
  <p:cmAuthor id="3" name="A C E R" initials="ACER" lastIdx="0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172" autoAdjust="0"/>
    <p:restoredTop sz="94580" autoAdjust="0"/>
  </p:normalViewPr>
  <p:slideViewPr>
    <p:cSldViewPr>
      <p:cViewPr varScale="1">
        <p:scale>
          <a:sx n="69" d="100"/>
          <a:sy n="69" d="100"/>
        </p:scale>
        <p:origin x="1392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946" y="-96"/>
      </p:cViewPr>
      <p:guideLst>
        <p:guide orient="horz" pos="2943"/>
        <p:guide pos="221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1-04-30T14:37:44.232" idx="1">
    <p:pos x="10" y="10"/>
    <p:text/>
    <p:extLst>
      <p:ext uri="{C676402C-5697-4E1C-873F-D02D1690AC5C}">
        <p15:threadingInfo xmlns:p15="http://schemas.microsoft.com/office/powerpoint/2012/main" timeZoneBias="-420"/>
      </p:ext>
    </p:extLst>
  </p:cm>
</p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7450" y="701675"/>
            <a:ext cx="4670425" cy="3503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56" tIns="46278" rIns="92556" bIns="462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4533" y="4439167"/>
            <a:ext cx="5636260" cy="4205526"/>
          </a:xfrm>
          <a:prstGeom prst="rect">
            <a:avLst/>
          </a:prstGeom>
        </p:spPr>
        <p:txBody>
          <a:bodyPr vert="horz" lIns="92556" tIns="46278" rIns="92556" bIns="4627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57882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1">
            <a:extLst>
              <a:ext uri="{FF2B5EF4-FFF2-40B4-BE49-F238E27FC236}">
                <a16:creationId xmlns="" xmlns:a16="http://schemas.microsoft.com/office/drawing/2014/main" id="{7E5F97AF-CD45-40DE-9BCE-3C60148170F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="" xmlns:a16="http://schemas.microsoft.com/office/drawing/2014/main" id="{4BD782C2-0B6B-41B6-B032-B4AAE7AFA99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1">
            <a:extLst>
              <a:ext uri="{FF2B5EF4-FFF2-40B4-BE49-F238E27FC236}">
                <a16:creationId xmlns="" xmlns:a16="http://schemas.microsoft.com/office/drawing/2014/main" id="{1605E9BE-0D9A-4E76-8D6C-56DE4E94803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0" r:id="rId3"/>
    <p:sldLayoutId id="2147483652" r:id="rId4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6" Type="http://schemas.openxmlformats.org/officeDocument/2006/relationships/comments" Target="../comments/comment1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2571744"/>
            <a:ext cx="9144000" cy="126188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000" b="1" dirty="0" smtClean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Giving Instructions</a:t>
            </a:r>
            <a:endParaRPr lang="id-ID" sz="4000" b="1" dirty="0"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ctr"/>
            <a:r>
              <a:rPr lang="id-ID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PERTEMUAN </a:t>
            </a:r>
            <a:r>
              <a:rPr lang="en-US" sz="36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K</a:t>
            </a:r>
            <a:r>
              <a:rPr lang="id-ID" sz="36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E </a:t>
            </a:r>
            <a:r>
              <a:rPr lang="en-US" sz="36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11</a:t>
            </a:r>
            <a:endParaRPr lang="en-US" sz="360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pic>
        <p:nvPicPr>
          <p:cNvPr id="5" name="Picture 4" descr="D:\!!!DATA RETNO_QAC\ARSIP Internal Memo\LOGO IM.png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9" t="15303" r="72530" b="16026"/>
          <a:stretch>
            <a:fillRect/>
          </a:stretch>
        </p:blipFill>
        <p:spPr bwMode="auto">
          <a:xfrm>
            <a:off x="7867650" y="0"/>
            <a:ext cx="1276350" cy="128016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0" y="304800"/>
            <a:ext cx="8839200" cy="1752600"/>
          </a:xfrm>
        </p:spPr>
        <p:txBody>
          <a:bodyPr>
            <a:noAutofit/>
          </a:bodyPr>
          <a:lstStyle/>
          <a:p>
            <a:pPr algn="l"/>
            <a:r>
              <a:rPr lang="en-US" b="1" dirty="0" smtClean="0">
                <a:solidFill>
                  <a:schemeClr val="tx1"/>
                </a:solidFill>
                <a:latin typeface="Cambria" pitchFamily="18" charset="0"/>
                <a:ea typeface="Cambria" pitchFamily="18" charset="0"/>
              </a:rPr>
              <a:t>Conversation</a:t>
            </a:r>
          </a:p>
          <a:p>
            <a:pPr algn="l"/>
            <a:endParaRPr lang="en-US" b="1" dirty="0" smtClean="0">
              <a:solidFill>
                <a:schemeClr val="tx1"/>
              </a:solidFill>
              <a:latin typeface="Cambria" pitchFamily="18" charset="0"/>
              <a:ea typeface="Cambria" pitchFamily="18" charset="0"/>
            </a:endParaRPr>
          </a:p>
          <a:p>
            <a:pPr algn="l"/>
            <a:r>
              <a:rPr lang="en-US" dirty="0" smtClean="0">
                <a:solidFill>
                  <a:schemeClr val="tx1"/>
                </a:solidFill>
                <a:latin typeface="Cambria" pitchFamily="18" charset="0"/>
                <a:ea typeface="Cambria" pitchFamily="18" charset="0"/>
              </a:rPr>
              <a:t>Guest: Could you tell me, how to fill this form?</a:t>
            </a:r>
          </a:p>
          <a:p>
            <a:pPr algn="l"/>
            <a:r>
              <a:rPr lang="en-US" dirty="0" smtClean="0">
                <a:solidFill>
                  <a:schemeClr val="tx1"/>
                </a:solidFill>
                <a:latin typeface="Cambria" pitchFamily="18" charset="0"/>
                <a:ea typeface="Cambria" pitchFamily="18" charset="0"/>
              </a:rPr>
              <a:t>Staff: Yes sir, let me assistance you</a:t>
            </a:r>
          </a:p>
          <a:p>
            <a:pPr algn="l"/>
            <a:r>
              <a:rPr lang="en-US" dirty="0" smtClean="0">
                <a:solidFill>
                  <a:schemeClr val="tx1"/>
                </a:solidFill>
                <a:latin typeface="Cambria" pitchFamily="18" charset="0"/>
                <a:ea typeface="Cambria" pitchFamily="18" charset="0"/>
              </a:rPr>
              <a:t>First, you can fill your identity and the last you can sign here</a:t>
            </a:r>
          </a:p>
          <a:p>
            <a:pPr algn="l"/>
            <a:r>
              <a:rPr lang="en-US" dirty="0" smtClean="0">
                <a:solidFill>
                  <a:schemeClr val="tx1"/>
                </a:solidFill>
                <a:latin typeface="Cambria" pitchFamily="18" charset="0"/>
                <a:ea typeface="Cambria" pitchFamily="18" charset="0"/>
              </a:rPr>
              <a:t>Guest: Oh I see, thank you </a:t>
            </a:r>
          </a:p>
          <a:p>
            <a:pPr algn="l"/>
            <a:r>
              <a:rPr lang="en-US" dirty="0" smtClean="0">
                <a:solidFill>
                  <a:schemeClr val="tx1"/>
                </a:solidFill>
                <a:latin typeface="Cambria" pitchFamily="18" charset="0"/>
                <a:ea typeface="Cambria" pitchFamily="18" charset="0"/>
              </a:rPr>
              <a:t>Staff: my pleasure sir</a:t>
            </a:r>
          </a:p>
          <a:p>
            <a:pPr algn="l"/>
            <a:r>
              <a:rPr lang="en-US" dirty="0" smtClean="0">
                <a:solidFill>
                  <a:schemeClr val="tx1"/>
                </a:solidFill>
                <a:latin typeface="Cambria" pitchFamily="18" charset="0"/>
                <a:ea typeface="Cambria" pitchFamily="18" charset="0"/>
              </a:rPr>
              <a:t> </a:t>
            </a:r>
          </a:p>
          <a:p>
            <a:pPr algn="l"/>
            <a:endParaRPr lang="en-US" b="1" dirty="0" smtClean="0">
              <a:solidFill>
                <a:schemeClr val="tx1"/>
              </a:solidFill>
              <a:latin typeface="Cambria" pitchFamily="18" charset="0"/>
              <a:ea typeface="Cambria" pitchFamily="18" charset="0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0" y="457200"/>
            <a:ext cx="9372600" cy="2209800"/>
          </a:xfrm>
        </p:spPr>
        <p:txBody>
          <a:bodyPr>
            <a:noAutofit/>
          </a:bodyPr>
          <a:lstStyle/>
          <a:p>
            <a:pPr algn="l"/>
            <a:r>
              <a:rPr lang="en-US" b="1" dirty="0" smtClean="0">
                <a:solidFill>
                  <a:schemeClr val="tx1"/>
                </a:solidFill>
                <a:latin typeface="Cambria" pitchFamily="18" charset="0"/>
                <a:ea typeface="Cambria" pitchFamily="18" charset="0"/>
              </a:rPr>
              <a:t>Conversation</a:t>
            </a:r>
          </a:p>
          <a:p>
            <a:pPr algn="l"/>
            <a:endParaRPr lang="en-US" b="1" dirty="0" smtClean="0">
              <a:solidFill>
                <a:schemeClr val="tx1"/>
              </a:solidFill>
              <a:latin typeface="Cambria" pitchFamily="18" charset="0"/>
              <a:ea typeface="Cambria" pitchFamily="18" charset="0"/>
            </a:endParaRPr>
          </a:p>
          <a:p>
            <a:pPr algn="l"/>
            <a:r>
              <a:rPr lang="en-US" b="1" dirty="0" smtClean="0">
                <a:solidFill>
                  <a:schemeClr val="tx1"/>
                </a:solidFill>
                <a:latin typeface="Cambria" pitchFamily="18" charset="0"/>
                <a:ea typeface="Cambria" pitchFamily="18" charset="0"/>
              </a:rPr>
              <a:t>Guest: Excuse me, How do operate this facilities. I mean for bicycle</a:t>
            </a:r>
          </a:p>
          <a:p>
            <a:pPr algn="l"/>
            <a:r>
              <a:rPr lang="en-US" b="1" dirty="0" smtClean="0">
                <a:solidFill>
                  <a:schemeClr val="tx1"/>
                </a:solidFill>
                <a:latin typeface="Cambria" pitchFamily="18" charset="0"/>
                <a:ea typeface="Cambria" pitchFamily="18" charset="0"/>
              </a:rPr>
              <a:t>Staff: Yes ma’am. For using bicycle available for every morning start from 07.00-09.00 You must make reservation before, fill the list and the staff will contact by your telephone on your room</a:t>
            </a:r>
          </a:p>
          <a:p>
            <a:pPr algn="l"/>
            <a:r>
              <a:rPr lang="en-US" b="1" dirty="0" smtClean="0">
                <a:solidFill>
                  <a:schemeClr val="tx1"/>
                </a:solidFill>
                <a:latin typeface="Cambria" pitchFamily="18" charset="0"/>
                <a:ea typeface="Cambria" pitchFamily="18" charset="0"/>
              </a:rPr>
              <a:t>Guest: Ok thank you</a:t>
            </a:r>
          </a:p>
          <a:p>
            <a:pPr algn="l"/>
            <a:r>
              <a:rPr lang="en-US" b="1" dirty="0" smtClean="0">
                <a:solidFill>
                  <a:schemeClr val="tx1"/>
                </a:solidFill>
                <a:latin typeface="Cambria" pitchFamily="18" charset="0"/>
                <a:ea typeface="Cambria" pitchFamily="18" charset="0"/>
              </a:rPr>
              <a:t>Staff: My pleasure ma’am. Have a nice day</a:t>
            </a:r>
          </a:p>
          <a:p>
            <a:pPr algn="l"/>
            <a:endParaRPr lang="en-US" b="1" dirty="0" smtClean="0">
              <a:solidFill>
                <a:schemeClr val="tx1"/>
              </a:solidFill>
              <a:latin typeface="Cambria" pitchFamily="18" charset="0"/>
              <a:ea typeface="Cambria" pitchFamily="18" charset="0"/>
            </a:endParaRPr>
          </a:p>
          <a:p>
            <a:pPr algn="l"/>
            <a:endParaRPr lang="en-US" b="1" dirty="0" smtClean="0">
              <a:solidFill>
                <a:schemeClr val="tx1"/>
              </a:solidFill>
              <a:latin typeface="Cambria" pitchFamily="18" charset="0"/>
              <a:ea typeface="Cambria" pitchFamily="18" charset="0"/>
            </a:endParaRPr>
          </a:p>
          <a:p>
            <a:pPr algn="l"/>
            <a:endParaRPr lang="en-US" b="1" dirty="0" smtClean="0">
              <a:solidFill>
                <a:schemeClr val="tx1"/>
              </a:solidFill>
              <a:latin typeface="Cambria" pitchFamily="18" charset="0"/>
              <a:ea typeface="Cambria" pitchFamily="18" charset="0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7467600" cy="1752600"/>
          </a:xfrm>
        </p:spPr>
        <p:txBody>
          <a:bodyPr>
            <a:noAutofit/>
          </a:bodyPr>
          <a:lstStyle/>
          <a:p>
            <a:r>
              <a:rPr lang="en-US" b="1" dirty="0" smtClean="0">
                <a:solidFill>
                  <a:schemeClr val="tx1"/>
                </a:solidFill>
              </a:rPr>
              <a:t>ASSIGNMENT</a:t>
            </a:r>
          </a:p>
          <a:p>
            <a:endParaRPr lang="en-US" b="1" dirty="0">
              <a:solidFill>
                <a:schemeClr val="tx1"/>
              </a:solidFill>
            </a:endParaRPr>
          </a:p>
          <a:p>
            <a:r>
              <a:rPr lang="en-US" b="1" dirty="0" smtClean="0">
                <a:solidFill>
                  <a:schemeClr val="tx1"/>
                </a:solidFill>
              </a:rPr>
              <a:t>Please make one of the instructions especially in tourism industry into </a:t>
            </a:r>
            <a:r>
              <a:rPr lang="en-US" b="1" dirty="0" err="1" smtClean="0">
                <a:solidFill>
                  <a:schemeClr val="tx1"/>
                </a:solidFill>
              </a:rPr>
              <a:t>ppt</a:t>
            </a:r>
            <a:r>
              <a:rPr lang="en-US" b="1" dirty="0" smtClean="0">
                <a:solidFill>
                  <a:schemeClr val="tx1"/>
                </a:solidFill>
              </a:rPr>
              <a:t> and will be present next week </a:t>
            </a:r>
            <a:endParaRPr lang="en-US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0308411"/>
      </p:ext>
    </p:extLst>
  </p:cSld>
  <p:clrMapOvr>
    <a:masterClrMapping/>
  </p:clrMapOvr>
  <p:transition spd="slow">
    <p:fade thruBlk="1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 txBox="1">
            <a:spLocks/>
          </p:cNvSpPr>
          <p:nvPr/>
        </p:nvSpPr>
        <p:spPr>
          <a:xfrm>
            <a:off x="457200" y="7620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b="1" dirty="0"/>
              <a:t>	</a:t>
            </a:r>
          </a:p>
          <a:p>
            <a:endParaRPr lang="en-US" sz="4000" b="1" dirty="0"/>
          </a:p>
          <a:p>
            <a:endParaRPr lang="id-ID" sz="2400" b="1" dirty="0">
              <a:sym typeface="Wingdings" panose="05000000000000000000" pitchFamily="2" charset="2"/>
            </a:endParaRPr>
          </a:p>
          <a:p>
            <a:r>
              <a:rPr lang="id-ID" sz="4000" b="1" dirty="0">
                <a:sym typeface="Wingdings" panose="05000000000000000000" pitchFamily="2" charset="2"/>
              </a:rPr>
              <a:t> </a:t>
            </a:r>
            <a:r>
              <a:rPr lang="en-US" sz="4000" b="1" dirty="0"/>
              <a:t>END</a:t>
            </a:r>
            <a:r>
              <a:rPr lang="id-ID" sz="4000" b="1" dirty="0"/>
              <a:t> </a:t>
            </a:r>
            <a:r>
              <a:rPr lang="id-ID" sz="4000" b="1" dirty="0">
                <a:sym typeface="Wingdings" panose="05000000000000000000" pitchFamily="2" charset="2"/>
              </a:rPr>
              <a:t></a:t>
            </a: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383296963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762000" y="990600"/>
            <a:ext cx="7620000" cy="1600200"/>
          </a:xfrm>
        </p:spPr>
        <p:txBody>
          <a:bodyPr>
            <a:noAutofit/>
          </a:bodyPr>
          <a:lstStyle/>
          <a:p>
            <a:pPr algn="just"/>
            <a:r>
              <a:rPr lang="en-US" dirty="0" smtClean="0">
                <a:solidFill>
                  <a:schemeClr val="tx1"/>
                </a:solidFill>
                <a:latin typeface="Cambria" pitchFamily="18" charset="0"/>
                <a:ea typeface="Cambria" pitchFamily="18" charset="0"/>
              </a:rPr>
              <a:t>There may be rare occasions when a hotel employee has the opportunity to give instructions to a guest on how to do something or explain a situation or process. For example, a health center staff may have to provide instruction on how to operate a piece of equipment, or a business center staff may have to explain to guest how to operate a copier or FAX machine, or a front desk staff explain to a guest the process needed to extended a visa.</a:t>
            </a:r>
            <a:endParaRPr lang="en-US" dirty="0">
              <a:solidFill>
                <a:schemeClr val="tx1"/>
              </a:solidFill>
              <a:latin typeface="Cambria" pitchFamily="18" charset="0"/>
              <a:ea typeface="Cambria" pitchFamily="18" charset="0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228600" y="762000"/>
            <a:ext cx="8534400" cy="609600"/>
          </a:xfrm>
        </p:spPr>
        <p:txBody>
          <a:bodyPr/>
          <a:lstStyle/>
          <a:p>
            <a:pPr algn="l"/>
            <a:r>
              <a:rPr lang="en-US" dirty="0" smtClean="0">
                <a:solidFill>
                  <a:schemeClr val="tx1"/>
                </a:solidFill>
              </a:rPr>
              <a:t>The functions of giving instructions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457200" y="1676400"/>
            <a:ext cx="7668491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/>
              <a:t>1. Ensuring Safety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000" b="1" dirty="0"/>
              <a:t>Purpose:</a:t>
            </a:r>
            <a:r>
              <a:rPr lang="en-US" sz="2000" dirty="0"/>
              <a:t> To protect tourists and staff from accidents </a:t>
            </a:r>
            <a:endParaRPr lang="en-US" sz="2000" dirty="0" smtClean="0"/>
          </a:p>
          <a:p>
            <a:r>
              <a:rPr lang="en-US" sz="2000" b="1" dirty="0" smtClean="0"/>
              <a:t>Examples</a:t>
            </a:r>
            <a:r>
              <a:rPr lang="en-US" sz="2000" b="1" dirty="0"/>
              <a:t>:</a:t>
            </a:r>
            <a:endParaRPr lang="en-US" sz="2000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000" dirty="0"/>
              <a:t>Instructing tourists on how to wear life jackets during a boat tour.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000" dirty="0"/>
              <a:t>Giving safety guidelines for adventure activities like scuba diving or hiking.</a:t>
            </a:r>
          </a:p>
        </p:txBody>
      </p:sp>
      <p:sp>
        <p:nvSpPr>
          <p:cNvPr id="12" name="Rectangle 11"/>
          <p:cNvSpPr/>
          <p:nvPr/>
        </p:nvSpPr>
        <p:spPr>
          <a:xfrm>
            <a:off x="349827" y="3810000"/>
            <a:ext cx="7883236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/>
              <a:t>2. Enhancing Tourist Experience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000" b="1" dirty="0"/>
              <a:t>Purpose:</a:t>
            </a:r>
            <a:r>
              <a:rPr lang="en-US" sz="2000" dirty="0"/>
              <a:t> To help tourists enjoy and understand the services, sites, or experiences.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000" b="1" dirty="0"/>
              <a:t>Examples:</a:t>
            </a:r>
            <a:endParaRPr lang="en-US" sz="2000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000" dirty="0"/>
              <a:t>A tour guide explaining how to use an audio guide or map.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000" dirty="0"/>
              <a:t>Giving directions on how to participate in cultural activities.</a:t>
            </a:r>
          </a:p>
        </p:txBody>
      </p:sp>
    </p:spTree>
    <p:extLst>
      <p:ext uri="{BB962C8B-B14F-4D97-AF65-F5344CB8AC3E}">
        <p14:creationId xmlns:p14="http://schemas.microsoft.com/office/powerpoint/2010/main" val="1528531080"/>
      </p:ext>
    </p:extLst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228600" y="762000"/>
            <a:ext cx="8382000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 smtClean="0"/>
              <a:t>3. </a:t>
            </a:r>
            <a:r>
              <a:rPr lang="en-US" sz="2000" b="1" dirty="0"/>
              <a:t>Improving Service Efficiency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000" b="1" dirty="0"/>
              <a:t>Purpose:</a:t>
            </a:r>
            <a:r>
              <a:rPr lang="en-US" sz="2000" dirty="0"/>
              <a:t> To streamline processes and reduce delays or confusion.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000" b="1" dirty="0"/>
              <a:t>Examples:</a:t>
            </a:r>
            <a:endParaRPr lang="en-US" sz="2000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000" dirty="0"/>
              <a:t>Instructing guests on check-in/check-out procedures at a hotel.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000" dirty="0"/>
              <a:t>Explaining how to redeem tickets or use transportation passes.</a:t>
            </a:r>
          </a:p>
        </p:txBody>
      </p:sp>
      <p:sp>
        <p:nvSpPr>
          <p:cNvPr id="4" name="Rectangle 3"/>
          <p:cNvSpPr/>
          <p:nvPr/>
        </p:nvSpPr>
        <p:spPr>
          <a:xfrm>
            <a:off x="256308" y="3048000"/>
            <a:ext cx="7516091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/>
              <a:t>4. Maintaining Order and Organization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000" b="1" dirty="0"/>
              <a:t>Purpose:</a:t>
            </a:r>
            <a:r>
              <a:rPr lang="en-US" sz="2000" dirty="0"/>
              <a:t> To manage groups and keep operations running smoothly.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000" b="1" dirty="0"/>
              <a:t>Examples:</a:t>
            </a:r>
            <a:endParaRPr lang="en-US" sz="2000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000" dirty="0"/>
              <a:t>Guiding a tour group on meeting points and schedules.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000" dirty="0"/>
              <a:t>Giving boarding instructions for a tourist bus or cruise ship.</a:t>
            </a:r>
          </a:p>
        </p:txBody>
      </p:sp>
    </p:spTree>
    <p:extLst>
      <p:ext uri="{BB962C8B-B14F-4D97-AF65-F5344CB8AC3E}">
        <p14:creationId xmlns:p14="http://schemas.microsoft.com/office/powerpoint/2010/main" val="2973379560"/>
      </p:ext>
    </p:extLst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533400" y="381000"/>
            <a:ext cx="754380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/>
              <a:t>5. Educating Tourists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000" b="1" dirty="0"/>
              <a:t>Purpose:</a:t>
            </a:r>
            <a:r>
              <a:rPr lang="en-US" sz="2000" dirty="0"/>
              <a:t> To inform visitors about cultural norms, heritage, and environmental conservation.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000" b="1" dirty="0"/>
              <a:t>Examples:</a:t>
            </a:r>
            <a:endParaRPr lang="en-US" sz="2000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000" dirty="0"/>
              <a:t>Telling tourists how to behave respectfully at religious sites.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000" dirty="0"/>
              <a:t>Instructing on proper waste disposal in eco-tourism areas.</a:t>
            </a:r>
          </a:p>
        </p:txBody>
      </p:sp>
      <p:sp>
        <p:nvSpPr>
          <p:cNvPr id="4" name="Rectangle 3"/>
          <p:cNvSpPr/>
          <p:nvPr/>
        </p:nvSpPr>
        <p:spPr>
          <a:xfrm>
            <a:off x="762000" y="2971800"/>
            <a:ext cx="716280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/>
              <a:t>6. Promoting Safety Compliance and Legal Requirements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000" b="1" dirty="0"/>
              <a:t>Purpose:</a:t>
            </a:r>
            <a:r>
              <a:rPr lang="en-US" sz="2000" dirty="0"/>
              <a:t> To ensure laws and local regulations are followed.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000" b="1" dirty="0"/>
              <a:t>Examples:</a:t>
            </a:r>
            <a:endParaRPr lang="en-US" sz="2000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000" dirty="0"/>
              <a:t>Instructing visitors not to take photographs in restricted areas.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000" dirty="0"/>
              <a:t>Explaining visa or customs procedures upon arrival.</a:t>
            </a:r>
          </a:p>
        </p:txBody>
      </p:sp>
    </p:spTree>
    <p:extLst>
      <p:ext uri="{BB962C8B-B14F-4D97-AF65-F5344CB8AC3E}">
        <p14:creationId xmlns:p14="http://schemas.microsoft.com/office/powerpoint/2010/main" val="1383199163"/>
      </p:ext>
    </p:extLst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381000" y="2136339"/>
            <a:ext cx="8534400" cy="256993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300" b="1" dirty="0"/>
              <a:t>7. Boosting Confidence and Independence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300" b="1" dirty="0"/>
              <a:t>Purpose:</a:t>
            </a:r>
            <a:r>
              <a:rPr lang="en-US" sz="2300" dirty="0"/>
              <a:t> To help tourists feel secure and self-reliant in unfamiliar settings.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300" b="1" dirty="0"/>
              <a:t>Examples:</a:t>
            </a:r>
            <a:endParaRPr lang="en-US" sz="2300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300" dirty="0"/>
              <a:t>Giving clear instructions on using public transportation or navigating city maps.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300" dirty="0"/>
              <a:t>Teaching how to use translation tools or local apps.</a:t>
            </a:r>
          </a:p>
        </p:txBody>
      </p:sp>
    </p:spTree>
    <p:extLst>
      <p:ext uri="{BB962C8B-B14F-4D97-AF65-F5344CB8AC3E}">
        <p14:creationId xmlns:p14="http://schemas.microsoft.com/office/powerpoint/2010/main" val="1381305489"/>
      </p:ext>
    </p:extLst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1066800" y="381000"/>
            <a:ext cx="8077200" cy="1752600"/>
          </a:xfrm>
        </p:spPr>
        <p:txBody>
          <a:bodyPr>
            <a:noAutofit/>
          </a:bodyPr>
          <a:lstStyle/>
          <a:p>
            <a:pPr algn="l" fontAlgn="base"/>
            <a:r>
              <a:rPr lang="en-US" dirty="0" smtClean="0">
                <a:solidFill>
                  <a:schemeClr val="tx1"/>
                </a:solidFill>
                <a:latin typeface="Cambria" pitchFamily="18" charset="0"/>
                <a:ea typeface="Cambria" pitchFamily="18" charset="0"/>
              </a:rPr>
              <a:t>When asking for instructions or giving </a:t>
            </a:r>
            <a:r>
              <a:rPr lang="en-US" dirty="0" err="1" smtClean="0">
                <a:solidFill>
                  <a:schemeClr val="tx1"/>
                </a:solidFill>
                <a:latin typeface="Cambria" pitchFamily="18" charset="0"/>
                <a:ea typeface="Cambria" pitchFamily="18" charset="0"/>
              </a:rPr>
              <a:t>explainations</a:t>
            </a:r>
            <a:r>
              <a:rPr lang="en-US" dirty="0" smtClean="0">
                <a:solidFill>
                  <a:schemeClr val="tx1"/>
                </a:solidFill>
                <a:latin typeface="Cambria" pitchFamily="18" charset="0"/>
                <a:ea typeface="Cambria" pitchFamily="18" charset="0"/>
              </a:rPr>
              <a:t> there are several standard expressions that can be used. Look at these examples:</a:t>
            </a:r>
          </a:p>
          <a:p>
            <a:pPr algn="l" fontAlgn="base"/>
            <a:endParaRPr lang="en-US" dirty="0" smtClean="0">
              <a:solidFill>
                <a:schemeClr val="tx1"/>
              </a:solidFill>
              <a:latin typeface="Cambria" pitchFamily="18" charset="0"/>
              <a:ea typeface="Cambria" pitchFamily="18" charset="0"/>
            </a:endParaRPr>
          </a:p>
          <a:p>
            <a:pPr algn="l" fontAlgn="base"/>
            <a:r>
              <a:rPr lang="en-US" dirty="0" smtClean="0">
                <a:solidFill>
                  <a:schemeClr val="tx1"/>
                </a:solidFill>
                <a:latin typeface="Cambria" pitchFamily="18" charset="0"/>
                <a:ea typeface="Cambria" pitchFamily="18" charset="0"/>
              </a:rPr>
              <a:t>How do you operate……(this tread mill)</a:t>
            </a:r>
          </a:p>
          <a:p>
            <a:pPr algn="l" fontAlgn="base"/>
            <a:r>
              <a:rPr lang="en-US" dirty="0" smtClean="0">
                <a:solidFill>
                  <a:schemeClr val="tx1"/>
                </a:solidFill>
                <a:latin typeface="Cambria" pitchFamily="18" charset="0"/>
                <a:ea typeface="Cambria" pitchFamily="18" charset="0"/>
              </a:rPr>
              <a:t>Can you show me how to …..(operate this FAX machine)</a:t>
            </a:r>
          </a:p>
          <a:p>
            <a:pPr algn="l" fontAlgn="base"/>
            <a:r>
              <a:rPr lang="en-US" dirty="0" smtClean="0">
                <a:solidFill>
                  <a:schemeClr val="tx1"/>
                </a:solidFill>
                <a:latin typeface="Cambria" pitchFamily="18" charset="0"/>
                <a:ea typeface="Cambria" pitchFamily="18" charset="0"/>
              </a:rPr>
              <a:t>What’s the best way to (go to the train station)</a:t>
            </a:r>
          </a:p>
          <a:p>
            <a:pPr algn="l" fontAlgn="base"/>
            <a:r>
              <a:rPr lang="en-US" dirty="0" smtClean="0">
                <a:solidFill>
                  <a:schemeClr val="tx1"/>
                </a:solidFill>
                <a:latin typeface="Cambria" pitchFamily="18" charset="0"/>
                <a:ea typeface="Cambria" pitchFamily="18" charset="0"/>
              </a:rPr>
              <a:t>Do you know how to (….get visa extended)</a:t>
            </a:r>
          </a:p>
          <a:p>
            <a:pPr algn="l" fontAlgn="base"/>
            <a:r>
              <a:rPr lang="en-US" dirty="0" smtClean="0">
                <a:solidFill>
                  <a:schemeClr val="tx1"/>
                </a:solidFill>
                <a:latin typeface="Cambria" pitchFamily="18" charset="0"/>
                <a:ea typeface="Cambria" pitchFamily="18" charset="0"/>
              </a:rPr>
              <a:t>How do I go about (….changing my departure flight)?</a:t>
            </a:r>
          </a:p>
          <a:p>
            <a:pPr algn="l" fontAlgn="base"/>
            <a:endParaRPr lang="en-US" dirty="0" smtClean="0">
              <a:solidFill>
                <a:schemeClr val="tx1"/>
              </a:solidFill>
              <a:latin typeface="Cambria" pitchFamily="18" charset="0"/>
              <a:ea typeface="Cambria" pitchFamily="18" charset="0"/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381000" y="685800"/>
            <a:ext cx="8763000" cy="6172200"/>
          </a:xfrm>
        </p:spPr>
        <p:txBody>
          <a:bodyPr>
            <a:noAutofit/>
          </a:bodyPr>
          <a:lstStyle/>
          <a:p>
            <a:pPr algn="l" fontAlgn="base"/>
            <a:r>
              <a:rPr lang="en-US" sz="2400" dirty="0" smtClean="0">
                <a:solidFill>
                  <a:schemeClr val="tx1"/>
                </a:solidFill>
                <a:latin typeface="Cambria" pitchFamily="18" charset="0"/>
                <a:ea typeface="Cambria" pitchFamily="18" charset="0"/>
              </a:rPr>
              <a:t>When giving instructions or explaining things it is useful to use sequence </a:t>
            </a:r>
            <a:r>
              <a:rPr lang="en-US" sz="2400" dirty="0" err="1" smtClean="0">
                <a:solidFill>
                  <a:schemeClr val="tx1"/>
                </a:solidFill>
                <a:latin typeface="Cambria" pitchFamily="18" charset="0"/>
                <a:ea typeface="Cambria" pitchFamily="18" charset="0"/>
              </a:rPr>
              <a:t>markes</a:t>
            </a:r>
            <a:r>
              <a:rPr lang="en-US" sz="2400" dirty="0" smtClean="0">
                <a:solidFill>
                  <a:schemeClr val="tx1"/>
                </a:solidFill>
                <a:latin typeface="Cambria" pitchFamily="18" charset="0"/>
                <a:ea typeface="Cambria" pitchFamily="18" charset="0"/>
              </a:rPr>
              <a:t>, words which guide the listener or reader through the instructions. It is also important to keep the instructions or </a:t>
            </a:r>
            <a:r>
              <a:rPr lang="en-US" sz="2400" dirty="0" err="1" smtClean="0">
                <a:solidFill>
                  <a:schemeClr val="tx1"/>
                </a:solidFill>
                <a:latin typeface="Cambria" pitchFamily="18" charset="0"/>
                <a:ea typeface="Cambria" pitchFamily="18" charset="0"/>
              </a:rPr>
              <a:t>explainations</a:t>
            </a:r>
            <a:r>
              <a:rPr lang="en-US" sz="2400" dirty="0" smtClean="0">
                <a:solidFill>
                  <a:schemeClr val="tx1"/>
                </a:solidFill>
                <a:latin typeface="Cambria" pitchFamily="18" charset="0"/>
                <a:ea typeface="Cambria" pitchFamily="18" charset="0"/>
              </a:rPr>
              <a:t> short and simple. Some of the more common sequence markers are listed below.</a:t>
            </a:r>
          </a:p>
          <a:p>
            <a:pPr algn="l" fontAlgn="base"/>
            <a:endParaRPr lang="en-US" sz="2400" dirty="0" smtClean="0">
              <a:solidFill>
                <a:schemeClr val="tx1"/>
              </a:solidFill>
              <a:latin typeface="Cambria" pitchFamily="18" charset="0"/>
              <a:ea typeface="Cambria" pitchFamily="18" charset="0"/>
            </a:endParaRPr>
          </a:p>
          <a:p>
            <a:pPr algn="l" fontAlgn="base"/>
            <a:r>
              <a:rPr lang="en-US" sz="2400" dirty="0" smtClean="0">
                <a:solidFill>
                  <a:schemeClr val="tx1"/>
                </a:solidFill>
                <a:latin typeface="Cambria" pitchFamily="18" charset="0"/>
                <a:ea typeface="Cambria" pitchFamily="18" charset="0"/>
              </a:rPr>
              <a:t>First			second		third		forth</a:t>
            </a:r>
          </a:p>
          <a:p>
            <a:pPr algn="l" fontAlgn="base"/>
            <a:r>
              <a:rPr lang="en-US" sz="2400" dirty="0" smtClean="0">
                <a:solidFill>
                  <a:schemeClr val="tx1"/>
                </a:solidFill>
                <a:latin typeface="Cambria" pitchFamily="18" charset="0"/>
                <a:ea typeface="Cambria" pitchFamily="18" charset="0"/>
              </a:rPr>
              <a:t>After that		next			before that	then</a:t>
            </a:r>
          </a:p>
          <a:p>
            <a:pPr algn="l" fontAlgn="base"/>
            <a:r>
              <a:rPr lang="en-US" sz="2400" dirty="0" smtClean="0">
                <a:solidFill>
                  <a:schemeClr val="tx1"/>
                </a:solidFill>
                <a:latin typeface="Cambria" pitchFamily="18" charset="0"/>
                <a:ea typeface="Cambria" pitchFamily="18" charset="0"/>
              </a:rPr>
              <a:t>You begin by		the last step is 	now		finally	</a:t>
            </a:r>
            <a:endParaRPr lang="en-US" sz="4400" dirty="0" smtClean="0">
              <a:solidFill>
                <a:schemeClr val="tx1"/>
              </a:solidFill>
              <a:latin typeface="Cambria" pitchFamily="18" charset="0"/>
              <a:ea typeface="Cambria" pitchFamily="18" charset="0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0" y="304800"/>
            <a:ext cx="9144000" cy="1752600"/>
          </a:xfrm>
        </p:spPr>
        <p:txBody>
          <a:bodyPr>
            <a:noAutofit/>
          </a:bodyPr>
          <a:lstStyle/>
          <a:p>
            <a:pPr algn="l"/>
            <a:r>
              <a:rPr lang="en-US" sz="3200" b="1" u="sng" dirty="0" smtClean="0">
                <a:solidFill>
                  <a:schemeClr val="tx1"/>
                </a:solidFill>
                <a:latin typeface="Cambria" pitchFamily="18" charset="0"/>
                <a:ea typeface="Cambria" pitchFamily="18" charset="0"/>
              </a:rPr>
              <a:t>Conversation</a:t>
            </a:r>
          </a:p>
          <a:p>
            <a:pPr algn="l"/>
            <a:r>
              <a:rPr lang="en-US" sz="3200" dirty="0" smtClean="0">
                <a:solidFill>
                  <a:schemeClr val="tx1"/>
                </a:solidFill>
                <a:latin typeface="Cambria" pitchFamily="18" charset="0"/>
                <a:ea typeface="Cambria" pitchFamily="18" charset="0"/>
              </a:rPr>
              <a:t>Guest: How do you operate this tread mill?</a:t>
            </a:r>
          </a:p>
          <a:p>
            <a:pPr algn="l"/>
            <a:r>
              <a:rPr lang="en-US" sz="3200" dirty="0" smtClean="0">
                <a:solidFill>
                  <a:schemeClr val="tx1"/>
                </a:solidFill>
                <a:latin typeface="Cambria" pitchFamily="18" charset="0"/>
                <a:ea typeface="Cambria" pitchFamily="18" charset="0"/>
              </a:rPr>
              <a:t>Staff: First, turn it on then set the controls for speed, distance, or time. Last, press the star button</a:t>
            </a:r>
          </a:p>
          <a:p>
            <a:pPr algn="l"/>
            <a:endParaRPr lang="en-US" sz="3200" dirty="0" smtClean="0">
              <a:solidFill>
                <a:schemeClr val="tx1"/>
              </a:solidFill>
              <a:latin typeface="Cambria" pitchFamily="18" charset="0"/>
              <a:ea typeface="Cambria" pitchFamily="18" charset="0"/>
            </a:endParaRPr>
          </a:p>
          <a:p>
            <a:pPr algn="l"/>
            <a:r>
              <a:rPr lang="en-US" sz="3200" dirty="0" smtClean="0">
                <a:solidFill>
                  <a:schemeClr val="tx1"/>
                </a:solidFill>
                <a:latin typeface="Cambria" pitchFamily="18" charset="0"/>
                <a:ea typeface="Cambria" pitchFamily="18" charset="0"/>
              </a:rPr>
              <a:t>Guest: How do I send a FAX?</a:t>
            </a:r>
          </a:p>
          <a:p>
            <a:pPr algn="l"/>
            <a:r>
              <a:rPr lang="en-US" sz="3200" dirty="0" smtClean="0">
                <a:solidFill>
                  <a:schemeClr val="tx1"/>
                </a:solidFill>
                <a:latin typeface="Cambria" pitchFamily="18" charset="0"/>
                <a:ea typeface="Cambria" pitchFamily="18" charset="0"/>
              </a:rPr>
              <a:t>Staff: First, put the paper in to the feeder. Then, enter the phone number it is being sent to. Finally, hit send</a:t>
            </a:r>
            <a:endParaRPr lang="en-US" sz="1600" dirty="0">
              <a:solidFill>
                <a:schemeClr val="tx1"/>
              </a:solidFill>
              <a:latin typeface="Cambria" pitchFamily="18" charset="0"/>
              <a:ea typeface="Cambria" pitchFamily="18" charset="0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4790</TotalTime>
  <Words>720</Words>
  <Application>Microsoft Office PowerPoint</Application>
  <PresentationFormat>On-screen Show (4:3)</PresentationFormat>
  <Paragraphs>79</Paragraphs>
  <Slides>13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Arial</vt:lpstr>
      <vt:lpstr>Calibri</vt:lpstr>
      <vt:lpstr>Cambria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IBI Darmajaya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A C E R</cp:lastModifiedBy>
  <cp:revision>617</cp:revision>
  <cp:lastPrinted>2017-08-29T02:54:51Z</cp:lastPrinted>
  <dcterms:created xsi:type="dcterms:W3CDTF">2010-04-18T12:06:30Z</dcterms:created>
  <dcterms:modified xsi:type="dcterms:W3CDTF">2025-05-26T14:01:40Z</dcterms:modified>
</cp:coreProperties>
</file>