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18" r:id="rId3"/>
    <p:sldId id="331" r:id="rId4"/>
    <p:sldId id="332" r:id="rId5"/>
    <p:sldId id="346" r:id="rId6"/>
    <p:sldId id="341" r:id="rId7"/>
    <p:sldId id="342" r:id="rId8"/>
    <p:sldId id="334" r:id="rId9"/>
    <p:sldId id="337" r:id="rId10"/>
    <p:sldId id="339" r:id="rId11"/>
    <p:sldId id="345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0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PERBANKAN DAN PEMBIAYAAN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31520" y="404664"/>
            <a:ext cx="7368872" cy="5832648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11200" b="1" dirty="0" err="1">
                <a:solidFill>
                  <a:schemeClr val="tx1"/>
                </a:solidFill>
              </a:rPr>
              <a:t>Peraturan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err="1">
                <a:solidFill>
                  <a:schemeClr val="tx1"/>
                </a:solidFill>
              </a:rPr>
              <a:t>dan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err="1">
                <a:solidFill>
                  <a:schemeClr val="tx1"/>
                </a:solidFill>
              </a:rPr>
              <a:t>Pengawasan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smtClean="0">
                <a:solidFill>
                  <a:schemeClr val="tx1"/>
                </a:solidFill>
              </a:rPr>
              <a:t>Bank</a:t>
            </a:r>
          </a:p>
          <a:p>
            <a:pPr algn="l"/>
            <a:endParaRPr lang="en-US" sz="9600" b="1" dirty="0">
              <a:solidFill>
                <a:schemeClr val="tx1"/>
              </a:solidFill>
              <a:ea typeface="Kanit Light" pitchFamily="34" charset="-122"/>
            </a:endParaRPr>
          </a:p>
          <a:p>
            <a:pPr marL="682625" indent="-682625" algn="l">
              <a:buAutoNum type="arabicPeriod"/>
            </a:pPr>
            <a:r>
              <a:rPr lang="en-US" sz="9600" b="1" dirty="0" smtClean="0">
                <a:solidFill>
                  <a:schemeClr val="tx1"/>
                </a:solidFill>
              </a:rPr>
              <a:t>Bank </a:t>
            </a:r>
            <a:r>
              <a:rPr lang="en-US" sz="9600" b="1" dirty="0">
                <a:solidFill>
                  <a:schemeClr val="tx1"/>
                </a:solidFill>
              </a:rPr>
              <a:t>Indonesia (BI</a:t>
            </a:r>
            <a:r>
              <a:rPr lang="en-US" sz="9600" b="1" dirty="0" smtClean="0">
                <a:solidFill>
                  <a:schemeClr val="tx1"/>
                </a:solidFill>
              </a:rPr>
              <a:t>)</a:t>
            </a:r>
            <a:r>
              <a:rPr lang="en-US" sz="9600" dirty="0" smtClean="0">
                <a:solidFill>
                  <a:schemeClr val="tx1"/>
                </a:solidFill>
              </a:rPr>
              <a:t>:</a:t>
            </a:r>
          </a:p>
          <a:p>
            <a:pPr marL="685800" indent="-685800" algn="l">
              <a:buFont typeface="Wingdings" panose="05000000000000000000" pitchFamily="2" charset="2"/>
              <a:buChar char="Ø"/>
            </a:pPr>
            <a:r>
              <a:rPr lang="en-US" sz="9600" dirty="0" err="1">
                <a:solidFill>
                  <a:schemeClr val="tx1"/>
                </a:solidFill>
              </a:rPr>
              <a:t>Sebagai</a:t>
            </a:r>
            <a:r>
              <a:rPr lang="en-US" sz="9600" dirty="0">
                <a:solidFill>
                  <a:schemeClr val="tx1"/>
                </a:solidFill>
              </a:rPr>
              <a:t> bank </a:t>
            </a:r>
            <a:r>
              <a:rPr lang="en-US" sz="9600" dirty="0" err="1">
                <a:solidFill>
                  <a:schemeClr val="tx1"/>
                </a:solidFill>
              </a:rPr>
              <a:t>sentral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memiliki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peran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mengatur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kebijakan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moneter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menjaga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stabilitas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sistem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perbankan</a:t>
            </a:r>
            <a:endParaRPr lang="en-US" sz="9600" dirty="0" smtClean="0">
              <a:solidFill>
                <a:schemeClr val="tx1"/>
              </a:solidFill>
            </a:endParaRPr>
          </a:p>
          <a:p>
            <a:pPr algn="l"/>
            <a:r>
              <a:rPr lang="en-US" sz="9600" b="1" dirty="0" smtClean="0">
                <a:solidFill>
                  <a:schemeClr val="tx1"/>
                </a:solidFill>
                <a:ea typeface="Kanit Light" pitchFamily="34" charset="-122"/>
              </a:rPr>
              <a:t>2. </a:t>
            </a:r>
            <a:r>
              <a:rPr lang="en-US" sz="9600" b="1" dirty="0" err="1">
                <a:solidFill>
                  <a:schemeClr val="tx1"/>
                </a:solidFill>
              </a:rPr>
              <a:t>Otoritas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Jasa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Keuangan</a:t>
            </a:r>
            <a:r>
              <a:rPr lang="en-US" sz="9600" b="1" dirty="0">
                <a:solidFill>
                  <a:schemeClr val="tx1"/>
                </a:solidFill>
              </a:rPr>
              <a:t> (OJK</a:t>
            </a:r>
            <a:r>
              <a:rPr lang="en-US" sz="9600" b="1" dirty="0" smtClean="0">
                <a:solidFill>
                  <a:schemeClr val="tx1"/>
                </a:solidFill>
              </a:rPr>
              <a:t>)</a:t>
            </a:r>
            <a:endParaRPr lang="en-US" sz="9600" dirty="0" smtClean="0">
              <a:solidFill>
                <a:schemeClr val="tx1"/>
              </a:solidFill>
            </a:endParaRPr>
          </a:p>
          <a:p>
            <a:pPr marL="685800" indent="-685800" algn="l">
              <a:buFont typeface="Wingdings" panose="05000000000000000000" pitchFamily="2" charset="2"/>
              <a:buChar char="Ø"/>
            </a:pPr>
            <a:r>
              <a:rPr lang="sv-SE" sz="9600" dirty="0">
                <a:solidFill>
                  <a:schemeClr val="tx1"/>
                </a:solidFill>
              </a:rPr>
              <a:t>Pengawasan terhadap lembaga keuangan, termasuk perbankan, untuk memastikan kepatuhan terhadap peraturan yang </a:t>
            </a:r>
            <a:r>
              <a:rPr lang="sv-SE" sz="9600" dirty="0" smtClean="0">
                <a:solidFill>
                  <a:schemeClr val="tx1"/>
                </a:solidFill>
              </a:rPr>
              <a:t>berlaku</a:t>
            </a:r>
          </a:p>
          <a:p>
            <a:pPr algn="l"/>
            <a:r>
              <a:rPr lang="sv-SE" sz="9600" b="1" dirty="0" smtClean="0">
                <a:solidFill>
                  <a:schemeClr val="tx1"/>
                </a:solidFill>
                <a:ea typeface="Kanit Light" pitchFamily="34" charset="-122"/>
              </a:rPr>
              <a:t>3. </a:t>
            </a:r>
            <a:r>
              <a:rPr lang="en-US" sz="9600" b="1" dirty="0" err="1">
                <a:solidFill>
                  <a:schemeClr val="tx1"/>
                </a:solidFill>
              </a:rPr>
              <a:t>Peraturan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Perundang-undangan</a:t>
            </a:r>
            <a:r>
              <a:rPr lang="en-US" sz="9600" b="1" dirty="0">
                <a:solidFill>
                  <a:schemeClr val="tx1"/>
                </a:solidFill>
              </a:rPr>
              <a:t> yang </a:t>
            </a:r>
            <a:r>
              <a:rPr lang="en-US" sz="9600" b="1" dirty="0" err="1" smtClean="0">
                <a:solidFill>
                  <a:schemeClr val="tx1"/>
                </a:solidFill>
              </a:rPr>
              <a:t>Berlaku</a:t>
            </a:r>
            <a:endParaRPr lang="en-US" sz="9600" b="1" dirty="0" smtClean="0">
              <a:solidFill>
                <a:schemeClr val="tx1"/>
              </a:solidFill>
            </a:endParaRPr>
          </a:p>
          <a:p>
            <a:pPr marL="685800" indent="-685800" algn="l">
              <a:buFont typeface="Wingdings" panose="05000000000000000000" pitchFamily="2" charset="2"/>
              <a:buChar char="Ø"/>
            </a:pPr>
            <a:r>
              <a:rPr lang="sv-SE" sz="9600" dirty="0">
                <a:solidFill>
                  <a:schemeClr val="tx1"/>
                </a:solidFill>
              </a:rPr>
              <a:t>Undang-Undang Nomor 10 Tahun 1998 tentang </a:t>
            </a:r>
            <a:r>
              <a:rPr lang="sv-SE" sz="9600" dirty="0" smtClean="0">
                <a:solidFill>
                  <a:schemeClr val="tx1"/>
                </a:solidFill>
              </a:rPr>
              <a:t>Perbankan</a:t>
            </a:r>
          </a:p>
          <a:p>
            <a:pPr marL="685800" indent="-685800" algn="l">
              <a:buFont typeface="Wingdings" panose="05000000000000000000" pitchFamily="2" charset="2"/>
              <a:buChar char="Ø"/>
            </a:pPr>
            <a:r>
              <a:rPr lang="en-US" sz="9600" dirty="0" err="1">
                <a:solidFill>
                  <a:schemeClr val="tx1"/>
                </a:solidFill>
              </a:rPr>
              <a:t>Undang-Undang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Nomor</a:t>
            </a:r>
            <a:r>
              <a:rPr lang="en-US" sz="9600" dirty="0">
                <a:solidFill>
                  <a:schemeClr val="tx1"/>
                </a:solidFill>
              </a:rPr>
              <a:t> 21 </a:t>
            </a:r>
            <a:r>
              <a:rPr lang="en-US" sz="9600" dirty="0" err="1">
                <a:solidFill>
                  <a:schemeClr val="tx1"/>
                </a:solidFill>
              </a:rPr>
              <a:t>Tahun</a:t>
            </a:r>
            <a:r>
              <a:rPr lang="en-US" sz="9600" dirty="0">
                <a:solidFill>
                  <a:schemeClr val="tx1"/>
                </a:solidFill>
              </a:rPr>
              <a:t> 2011 </a:t>
            </a:r>
            <a:r>
              <a:rPr lang="en-US" sz="9600" dirty="0" err="1">
                <a:solidFill>
                  <a:schemeClr val="tx1"/>
                </a:solidFill>
              </a:rPr>
              <a:t>tentang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Otoritas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Jasa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Keuangan</a:t>
            </a:r>
            <a:r>
              <a:rPr lang="en-US" sz="9600" dirty="0">
                <a:solidFill>
                  <a:schemeClr val="tx1"/>
                </a:solidFill>
              </a:rPr>
              <a:t> (OJK</a:t>
            </a:r>
            <a:r>
              <a:rPr lang="en-US" sz="9600" dirty="0" smtClean="0">
                <a:solidFill>
                  <a:schemeClr val="tx1"/>
                </a:solidFill>
              </a:rPr>
              <a:t>)</a:t>
            </a:r>
          </a:p>
          <a:p>
            <a:pPr marL="685800" indent="-685800" algn="l">
              <a:buFont typeface="Wingdings" panose="05000000000000000000" pitchFamily="2" charset="2"/>
              <a:buChar char="Ø"/>
            </a:pPr>
            <a:r>
              <a:rPr lang="sv-SE" sz="9600" dirty="0">
                <a:solidFill>
                  <a:schemeClr val="tx1"/>
                </a:solidFill>
              </a:rPr>
              <a:t>Peraturan Bank Indonesia dan OJK yang mengatur operasional bank.</a:t>
            </a:r>
            <a:endParaRPr lang="en-US" sz="9600" b="1" dirty="0" smtClean="0">
              <a:solidFill>
                <a:schemeClr val="tx1"/>
              </a:solidFill>
              <a:ea typeface="Kanit Light" pitchFamily="34" charset="-122"/>
            </a:endParaRPr>
          </a:p>
          <a:p>
            <a:pPr algn="l"/>
            <a:endParaRPr lang="en-US" sz="8600" b="1" dirty="0" smtClean="0">
              <a:solidFill>
                <a:schemeClr val="tx1"/>
              </a:solidFill>
              <a:ea typeface="Kanit Light" pitchFamily="34" charset="-122"/>
            </a:endParaRPr>
          </a:p>
          <a:p>
            <a:pPr algn="l"/>
            <a:endParaRPr lang="en-US" sz="5000" b="1" dirty="0" smtClean="0">
              <a:solidFill>
                <a:schemeClr val="tx1"/>
              </a:solidFill>
              <a:ea typeface="Kanit Light" pitchFamily="34" charset="-122"/>
            </a:endParaRPr>
          </a:p>
          <a:p>
            <a:pPr algn="l"/>
            <a:endParaRPr lang="nn-NO" sz="5000" dirty="0">
              <a:solidFill>
                <a:schemeClr val="tx1"/>
              </a:solidFill>
            </a:endParaRPr>
          </a:p>
          <a:p>
            <a:pPr algn="l"/>
            <a:endParaRPr lang="en-US" sz="3600" dirty="0"/>
          </a:p>
          <a:p>
            <a:pPr algn="l"/>
            <a:endParaRPr lang="en-US" sz="3600" b="1" dirty="0">
              <a:solidFill>
                <a:schemeClr val="tx1"/>
              </a:solidFill>
            </a:endParaRPr>
          </a:p>
          <a:p>
            <a:pPr algn="l"/>
            <a:endParaRPr lang="en-US" sz="5000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just"/>
            <a:endParaRPr lang="en-US" sz="7200" dirty="0"/>
          </a:p>
          <a:p>
            <a:pPr algn="just"/>
            <a:endParaRPr lang="en-US" sz="5000" dirty="0">
              <a:solidFill>
                <a:schemeClr val="tx1"/>
              </a:solidFill>
            </a:endParaRP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69394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620688"/>
            <a:ext cx="7632848" cy="54006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ts val="2750"/>
              </a:lnSpc>
            </a:pPr>
            <a:r>
              <a:rPr lang="en-US" sz="4000" b="1" dirty="0" smtClean="0">
                <a:solidFill>
                  <a:schemeClr val="tx1"/>
                </a:solidFill>
              </a:rPr>
              <a:t>KESIMPULAN :</a:t>
            </a:r>
          </a:p>
          <a:p>
            <a:pPr>
              <a:lnSpc>
                <a:spcPts val="2750"/>
              </a:lnSpc>
            </a:pP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750"/>
              </a:lnSpc>
              <a:buFont typeface="Wingdings" panose="05000000000000000000" pitchFamily="2" charset="2"/>
              <a:buChar char="§"/>
            </a:pPr>
            <a:r>
              <a:rPr lang="en-US" sz="3400" dirty="0" err="1">
                <a:solidFill>
                  <a:schemeClr val="tx1"/>
                </a:solidFill>
              </a:rPr>
              <a:t>Hukum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Perbankan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adalah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cabang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hukum</a:t>
            </a:r>
            <a:r>
              <a:rPr lang="en-US" sz="3400" dirty="0">
                <a:solidFill>
                  <a:schemeClr val="tx1"/>
                </a:solidFill>
              </a:rPr>
              <a:t> yang </a:t>
            </a:r>
            <a:r>
              <a:rPr lang="en-US" sz="3400" dirty="0" err="1">
                <a:solidFill>
                  <a:schemeClr val="tx1"/>
                </a:solidFill>
              </a:rPr>
              <a:t>penting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dalam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mendukung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kegiatan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ekonomi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dengan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mengatur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hubungan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antara</a:t>
            </a:r>
            <a:r>
              <a:rPr lang="en-US" sz="3400" dirty="0">
                <a:solidFill>
                  <a:schemeClr val="tx1"/>
                </a:solidFill>
              </a:rPr>
              <a:t> bank </a:t>
            </a:r>
            <a:r>
              <a:rPr lang="en-US" sz="3400" dirty="0" err="1">
                <a:solidFill>
                  <a:schemeClr val="tx1"/>
                </a:solidFill>
              </a:rPr>
              <a:t>dan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nasabah</a:t>
            </a:r>
            <a:r>
              <a:rPr lang="en-US" sz="34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ts val="2750"/>
              </a:lnSpc>
            </a:pPr>
            <a:endParaRPr lang="en-US" sz="3400" dirty="0" smtClean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750"/>
              </a:lnSpc>
              <a:buFont typeface="Wingdings" panose="05000000000000000000" pitchFamily="2" charset="2"/>
              <a:buChar char="§"/>
            </a:pPr>
            <a:r>
              <a:rPr lang="en-US" sz="3400" dirty="0" err="1">
                <a:solidFill>
                  <a:schemeClr val="tx1"/>
                </a:solidFill>
              </a:rPr>
              <a:t>Sistem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perbankan</a:t>
            </a:r>
            <a:r>
              <a:rPr lang="en-US" sz="3400" dirty="0">
                <a:solidFill>
                  <a:schemeClr val="tx1"/>
                </a:solidFill>
              </a:rPr>
              <a:t> Indonesia </a:t>
            </a:r>
            <a:r>
              <a:rPr lang="en-US" sz="3400" dirty="0" err="1">
                <a:solidFill>
                  <a:schemeClr val="tx1"/>
                </a:solidFill>
              </a:rPr>
              <a:t>telah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berkembang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pesat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dari</a:t>
            </a:r>
            <a:r>
              <a:rPr lang="en-US" sz="3400" dirty="0">
                <a:solidFill>
                  <a:schemeClr val="tx1"/>
                </a:solidFill>
              </a:rPr>
              <a:t> masa </a:t>
            </a:r>
            <a:r>
              <a:rPr lang="en-US" sz="3400" dirty="0" err="1">
                <a:solidFill>
                  <a:schemeClr val="tx1"/>
                </a:solidFill>
              </a:rPr>
              <a:t>kolonial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hingga</a:t>
            </a:r>
            <a:r>
              <a:rPr lang="en-US" sz="3400" dirty="0">
                <a:solidFill>
                  <a:schemeClr val="tx1"/>
                </a:solidFill>
              </a:rPr>
              <a:t> era modern </a:t>
            </a:r>
            <a:r>
              <a:rPr lang="en-US" sz="3400" dirty="0" err="1">
                <a:solidFill>
                  <a:schemeClr val="tx1"/>
                </a:solidFill>
              </a:rPr>
              <a:t>dengan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berbagai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tantangan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dan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regulasi</a:t>
            </a:r>
            <a:r>
              <a:rPr lang="en-US" sz="34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ts val="2750"/>
              </a:lnSpc>
            </a:pPr>
            <a:endParaRPr lang="en-US" sz="3400" dirty="0" smtClean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750"/>
              </a:lnSpc>
              <a:buFont typeface="Wingdings" panose="05000000000000000000" pitchFamily="2" charset="2"/>
              <a:buChar char="§"/>
            </a:pPr>
            <a:r>
              <a:rPr lang="en-US" sz="3400" dirty="0" err="1">
                <a:solidFill>
                  <a:schemeClr val="tx1"/>
                </a:solidFill>
              </a:rPr>
              <a:t>Perbankan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memegang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peranan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penting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dalam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perekonomian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nasional</a:t>
            </a:r>
            <a:r>
              <a:rPr lang="en-US" sz="3400" dirty="0">
                <a:solidFill>
                  <a:schemeClr val="tx1"/>
                </a:solidFill>
              </a:rPr>
              <a:t>, </a:t>
            </a:r>
            <a:r>
              <a:rPr lang="en-US" sz="3400" dirty="0" err="1">
                <a:solidFill>
                  <a:schemeClr val="tx1"/>
                </a:solidFill>
              </a:rPr>
              <a:t>baik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dalam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pembiayaan</a:t>
            </a:r>
            <a:r>
              <a:rPr lang="en-US" sz="3400" dirty="0">
                <a:solidFill>
                  <a:schemeClr val="tx1"/>
                </a:solidFill>
              </a:rPr>
              <a:t>, </a:t>
            </a:r>
            <a:r>
              <a:rPr lang="en-US" sz="3400" dirty="0" err="1">
                <a:solidFill>
                  <a:schemeClr val="tx1"/>
                </a:solidFill>
              </a:rPr>
              <a:t>investasi</a:t>
            </a:r>
            <a:r>
              <a:rPr lang="en-US" sz="3400" dirty="0">
                <a:solidFill>
                  <a:schemeClr val="tx1"/>
                </a:solidFill>
              </a:rPr>
              <a:t>, </a:t>
            </a:r>
            <a:r>
              <a:rPr lang="en-US" sz="3400" dirty="0" err="1">
                <a:solidFill>
                  <a:schemeClr val="tx1"/>
                </a:solidFill>
              </a:rPr>
              <a:t>inklusi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keuangan</a:t>
            </a:r>
            <a:r>
              <a:rPr lang="en-US" sz="3400" dirty="0">
                <a:solidFill>
                  <a:schemeClr val="tx1"/>
                </a:solidFill>
              </a:rPr>
              <a:t>, </a:t>
            </a:r>
            <a:r>
              <a:rPr lang="en-US" sz="3400" dirty="0" err="1">
                <a:solidFill>
                  <a:schemeClr val="tx1"/>
                </a:solidFill>
              </a:rPr>
              <a:t>dan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stabilitas</a:t>
            </a:r>
            <a:r>
              <a:rPr lang="en-US" sz="3400" dirty="0">
                <a:solidFill>
                  <a:schemeClr val="tx1"/>
                </a:solidFill>
              </a:rPr>
              <a:t> </a:t>
            </a:r>
            <a:r>
              <a:rPr lang="en-US" sz="3400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lnSpc>
                <a:spcPts val="2750"/>
              </a:lnSpc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41848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20880" cy="4349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4000" b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sv-SE" sz="4000" dirty="0">
                <a:solidFill>
                  <a:schemeClr val="tx1"/>
                </a:solidFill>
              </a:rPr>
              <a:t>Mengapa Hukum Perbankan penting dalam sistem perekonomian?</a:t>
            </a:r>
            <a:endParaRPr lang="en-ID" sz="4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980728"/>
            <a:ext cx="7848872" cy="504056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  <a:latin typeface="Instrument Sans Medium" pitchFamily="34" charset="0"/>
              <a:ea typeface="Instrument Sans Medium" pitchFamily="34" charset="-122"/>
              <a:cs typeface="Instrument Sans Medium" pitchFamily="34" charset="-120"/>
            </a:endParaRPr>
          </a:p>
          <a:p>
            <a:pPr algn="l"/>
            <a:r>
              <a:rPr lang="en-US" sz="2400" dirty="0" err="1">
                <a:solidFill>
                  <a:schemeClr val="tx1"/>
                </a:solidFill>
                <a:ea typeface="Martel Sans" pitchFamily="34" charset="-122"/>
              </a:rPr>
              <a:t>Pemahaman</a:t>
            </a:r>
            <a:r>
              <a:rPr lang="en-US" sz="2400" dirty="0">
                <a:solidFill>
                  <a:schemeClr val="tx1"/>
                </a:solidFill>
                <a:ea typeface="Martel Sans" pitchFamily="34" charset="-12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a typeface="Martel Sans" pitchFamily="34" charset="-122"/>
              </a:rPr>
              <a:t>hukum</a:t>
            </a:r>
            <a:r>
              <a:rPr lang="en-US" sz="2400" dirty="0" smtClean="0">
                <a:solidFill>
                  <a:schemeClr val="tx1"/>
                </a:solidFill>
                <a:ea typeface="Martel Sans" pitchFamily="34" charset="-12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a typeface="Martel Sans" pitchFamily="34" charset="-122"/>
              </a:rPr>
              <a:t>perbankan</a:t>
            </a:r>
            <a:r>
              <a:rPr lang="en-US" sz="2400" dirty="0" smtClean="0">
                <a:solidFill>
                  <a:schemeClr val="tx1"/>
                </a:solidFill>
                <a:ea typeface="Martel Sans" pitchFamily="34" charset="-122"/>
              </a:rPr>
              <a:t>  </a:t>
            </a:r>
            <a:r>
              <a:rPr lang="en-US" sz="2400" dirty="0" err="1">
                <a:solidFill>
                  <a:schemeClr val="tx1"/>
                </a:solidFill>
                <a:ea typeface="Martel Sans" pitchFamily="34" charset="-122"/>
              </a:rPr>
              <a:t>merupakan</a:t>
            </a:r>
            <a:r>
              <a:rPr lang="en-US" sz="2400" dirty="0">
                <a:solidFill>
                  <a:schemeClr val="tx1"/>
                </a:solidFill>
                <a:ea typeface="Martel Sans" pitchFamily="34" charset="-122"/>
              </a:rPr>
              <a:t> </a:t>
            </a:r>
            <a:r>
              <a:rPr lang="en-US" sz="2400" dirty="0" err="1">
                <a:solidFill>
                  <a:schemeClr val="tx1"/>
                </a:solidFill>
                <a:ea typeface="Martel Sans" pitchFamily="34" charset="-122"/>
              </a:rPr>
              <a:t>hal</a:t>
            </a:r>
            <a:r>
              <a:rPr lang="en-US" sz="2400" dirty="0">
                <a:solidFill>
                  <a:schemeClr val="tx1"/>
                </a:solidFill>
                <a:ea typeface="Martel Sans" pitchFamily="34" charset="-122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ea typeface="Martel Sans" pitchFamily="34" charset="-122"/>
              </a:rPr>
              <a:t>penting</a:t>
            </a:r>
            <a:r>
              <a:rPr lang="en-US" sz="2400" dirty="0" smtClean="0">
                <a:solidFill>
                  <a:schemeClr val="tx1"/>
                </a:solidFill>
                <a:ea typeface="Martel Sans" pitchFamily="34" charset="-12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a typeface="Martel Sans" pitchFamily="34" charset="-122"/>
              </a:rPr>
              <a:t>dalam</a:t>
            </a:r>
            <a:r>
              <a:rPr lang="en-US" sz="2400" dirty="0" smtClean="0">
                <a:solidFill>
                  <a:schemeClr val="tx1"/>
                </a:solidFill>
                <a:ea typeface="Martel Sans" pitchFamily="34" charset="-12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a typeface="Martel Sans" pitchFamily="34" charset="-122"/>
              </a:rPr>
              <a:t>sistem</a:t>
            </a:r>
            <a:r>
              <a:rPr lang="en-US" sz="2400" dirty="0" smtClean="0">
                <a:solidFill>
                  <a:schemeClr val="tx1"/>
                </a:solidFill>
                <a:ea typeface="Martel Sans" pitchFamily="34" charset="-122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a typeface="Martel Sans" pitchFamily="34" charset="-122"/>
              </a:rPr>
              <a:t>perekonomian</a:t>
            </a:r>
            <a:r>
              <a:rPr lang="en-US" sz="2400" dirty="0" smtClean="0">
                <a:solidFill>
                  <a:schemeClr val="tx1"/>
                </a:solidFill>
                <a:ea typeface="Martel Sans" pitchFamily="34" charset="-122"/>
              </a:rPr>
              <a:t>. </a:t>
            </a:r>
          </a:p>
          <a:p>
            <a:pPr algn="l"/>
            <a:r>
              <a:rPr lang="en-US" sz="2400" dirty="0" err="1" smtClean="0">
                <a:solidFill>
                  <a:schemeClr val="tx1"/>
                </a:solidFill>
                <a:ea typeface="Martel Sans" pitchFamily="34" charset="-122"/>
              </a:rPr>
              <a:t>Mengapa</a:t>
            </a:r>
            <a:r>
              <a:rPr lang="en-US" sz="2400" dirty="0" smtClean="0">
                <a:solidFill>
                  <a:schemeClr val="tx1"/>
                </a:solidFill>
                <a:ea typeface="Martel Sans" pitchFamily="34" charset="-122"/>
              </a:rPr>
              <a:t>???</a:t>
            </a: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perekonomian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krusial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stabilitas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efisiensi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kepercayaan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sektor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keseluruhan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Berikut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beberapa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mengapa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perekonomian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88832" cy="5494784"/>
          </a:xfrm>
        </p:spPr>
        <p:txBody>
          <a:bodyPr>
            <a:normAutofit fontScale="25000" lnSpcReduction="20000"/>
          </a:bodyPr>
          <a:lstStyle/>
          <a:p>
            <a:r>
              <a:rPr lang="en-US" sz="11200" b="1" dirty="0" err="1" smtClean="0">
                <a:solidFill>
                  <a:srgbClr val="272D45"/>
                </a:solidFill>
                <a:ea typeface="Kanit Light" pitchFamily="34" charset="-122"/>
              </a:rPr>
              <a:t>Definisi</a:t>
            </a:r>
            <a:endParaRPr lang="en-US" sz="11200" b="1" dirty="0" smtClean="0">
              <a:solidFill>
                <a:srgbClr val="272D45"/>
              </a:solidFill>
              <a:ea typeface="Kanit Light" pitchFamily="34" charset="-122"/>
            </a:endParaRPr>
          </a:p>
          <a:p>
            <a:pPr algn="l"/>
            <a:endParaRPr lang="en-US" sz="5100" b="1" dirty="0"/>
          </a:p>
          <a:p>
            <a:pPr algn="just"/>
            <a:r>
              <a:rPr lang="en-US" sz="9600" b="1" dirty="0" err="1">
                <a:solidFill>
                  <a:schemeClr val="tx1"/>
                </a:solidFill>
              </a:rPr>
              <a:t>Hukum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</a:rPr>
              <a:t>Perbankan</a:t>
            </a:r>
            <a:r>
              <a:rPr lang="en-US" sz="9600" dirty="0" smtClean="0">
                <a:solidFill>
                  <a:schemeClr val="tx1"/>
                </a:solidFill>
              </a:rPr>
              <a:t>:</a:t>
            </a:r>
          </a:p>
          <a:p>
            <a:pPr marL="566738" indent="-566738" algn="just">
              <a:buFont typeface="Wingdings" panose="05000000000000000000" pitchFamily="2" charset="2"/>
              <a:buChar char="Ø"/>
            </a:pPr>
            <a:r>
              <a:rPr lang="en-US" sz="9600" dirty="0" err="1">
                <a:solidFill>
                  <a:schemeClr val="tx1"/>
                </a:solidFill>
              </a:rPr>
              <a:t>Suatu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cabang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hukum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mengatur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kegiatan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operasional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perbankan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hubungan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hukum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antara</a:t>
            </a:r>
            <a:r>
              <a:rPr lang="en-US" sz="9600" dirty="0">
                <a:solidFill>
                  <a:schemeClr val="tx1"/>
                </a:solidFill>
              </a:rPr>
              <a:t> bank </a:t>
            </a:r>
            <a:r>
              <a:rPr lang="en-US" sz="9600" dirty="0" err="1">
                <a:solidFill>
                  <a:schemeClr val="tx1"/>
                </a:solidFill>
              </a:rPr>
              <a:t>dan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nasabah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serta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pengaturan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berkaitan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dengan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lembaga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perbankan</a:t>
            </a:r>
            <a:endParaRPr lang="en-US" sz="9600" dirty="0" smtClean="0">
              <a:solidFill>
                <a:schemeClr val="tx1"/>
              </a:solidFill>
            </a:endParaRPr>
          </a:p>
          <a:p>
            <a:pPr marL="566738" indent="-566738" algn="just">
              <a:buFont typeface="Wingdings" panose="05000000000000000000" pitchFamily="2" charset="2"/>
              <a:buChar char="Ø"/>
            </a:pPr>
            <a:r>
              <a:rPr lang="en-US" sz="9600" dirty="0" err="1">
                <a:solidFill>
                  <a:schemeClr val="tx1"/>
                </a:solidFill>
              </a:rPr>
              <a:t>Mengatur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prinsip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dasar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kewajiban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hak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serta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tanggung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jawab</a:t>
            </a:r>
            <a:r>
              <a:rPr lang="en-US" sz="9600" dirty="0">
                <a:solidFill>
                  <a:schemeClr val="tx1"/>
                </a:solidFill>
              </a:rPr>
              <a:t> bank </a:t>
            </a:r>
            <a:r>
              <a:rPr lang="en-US" sz="9600" dirty="0" err="1">
                <a:solidFill>
                  <a:schemeClr val="tx1"/>
                </a:solidFill>
              </a:rPr>
              <a:t>dan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pihak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terlibat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dalam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transaksi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perbankan</a:t>
            </a:r>
            <a:endParaRPr lang="en-US" sz="9600" dirty="0" smtClean="0">
              <a:solidFill>
                <a:schemeClr val="tx1"/>
              </a:solidFill>
            </a:endParaRPr>
          </a:p>
          <a:p>
            <a:pPr marL="566738" indent="-566738" algn="just">
              <a:buFont typeface="Wingdings" panose="05000000000000000000" pitchFamily="2" charset="2"/>
              <a:buChar char="Ø"/>
            </a:pPr>
            <a:endParaRPr lang="en-US" sz="9600" b="1" dirty="0">
              <a:solidFill>
                <a:schemeClr val="tx1"/>
              </a:solidFill>
              <a:ea typeface="Martel Sans" pitchFamily="34" charset="-122"/>
            </a:endParaRPr>
          </a:p>
          <a:p>
            <a:pPr algn="just"/>
            <a:r>
              <a:rPr lang="en-US" sz="9600" b="1" dirty="0" err="1" smtClean="0">
                <a:solidFill>
                  <a:schemeClr val="tx1"/>
                </a:solidFill>
                <a:ea typeface="Martel Sans" pitchFamily="34" charset="-122"/>
              </a:rPr>
              <a:t>Pembiayaan</a:t>
            </a:r>
            <a:endParaRPr lang="en-US" sz="9600" b="1" dirty="0" smtClean="0">
              <a:solidFill>
                <a:schemeClr val="tx1"/>
              </a:solidFill>
              <a:ea typeface="Martel Sans" pitchFamily="34" charset="-122"/>
            </a:endParaRPr>
          </a:p>
          <a:p>
            <a:pPr marL="406400" indent="-406400" algn="just">
              <a:buFont typeface="Wingdings" panose="05000000000000000000" pitchFamily="2" charset="2"/>
              <a:buChar char="Ø"/>
            </a:pPr>
            <a:r>
              <a:rPr lang="en-US" sz="9600" dirty="0">
                <a:solidFill>
                  <a:schemeClr val="tx1"/>
                </a:solidFill>
              </a:rPr>
              <a:t>Salah </a:t>
            </a:r>
            <a:r>
              <a:rPr lang="en-US" sz="9600" dirty="0" err="1">
                <a:solidFill>
                  <a:schemeClr val="tx1"/>
                </a:solidFill>
              </a:rPr>
              <a:t>satu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kegiatan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utama</a:t>
            </a:r>
            <a:r>
              <a:rPr lang="en-US" sz="9600" dirty="0">
                <a:solidFill>
                  <a:schemeClr val="tx1"/>
                </a:solidFill>
              </a:rPr>
              <a:t> bank yang </a:t>
            </a:r>
            <a:r>
              <a:rPr lang="en-US" sz="9600" dirty="0" err="1">
                <a:solidFill>
                  <a:schemeClr val="tx1"/>
                </a:solidFill>
              </a:rPr>
              <a:t>memberikan</a:t>
            </a:r>
            <a:r>
              <a:rPr lang="en-US" sz="9600" dirty="0">
                <a:solidFill>
                  <a:schemeClr val="tx1"/>
                </a:solidFill>
              </a:rPr>
              <a:t> dana </a:t>
            </a:r>
            <a:r>
              <a:rPr lang="en-US" sz="9600" dirty="0" err="1">
                <a:solidFill>
                  <a:schemeClr val="tx1"/>
                </a:solidFill>
              </a:rPr>
              <a:t>atau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fasilitas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kredit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kepada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nasabah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untuk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berbagai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tujuan</a:t>
            </a:r>
            <a:endParaRPr lang="en-US" sz="9600" dirty="0" smtClean="0">
              <a:solidFill>
                <a:schemeClr val="tx1"/>
              </a:solidFill>
            </a:endParaRPr>
          </a:p>
          <a:p>
            <a:pPr marL="290513" lvl="1" indent="-290513" algn="l">
              <a:buFont typeface="Wingdings" panose="05000000000000000000" pitchFamily="2" charset="2"/>
              <a:buChar char="Ø"/>
              <a:tabLst>
                <a:tab pos="290513" algn="l"/>
                <a:tab pos="406400" algn="l"/>
                <a:tab pos="508000" algn="l"/>
              </a:tabLst>
            </a:pP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Pembiayaan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bisa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berupa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kredit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konsumtif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investasi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atau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pembiayaan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usaha</a:t>
            </a:r>
            <a:r>
              <a:rPr lang="en-US" sz="9600" dirty="0">
                <a:solidFill>
                  <a:schemeClr val="tx1"/>
                </a:solidFill>
              </a:rPr>
              <a:t>.</a:t>
            </a:r>
          </a:p>
          <a:p>
            <a:pPr marL="1143000" indent="-1143000" algn="just">
              <a:buFont typeface="Wingdings" panose="05000000000000000000" pitchFamily="2" charset="2"/>
              <a:buChar char="Ø"/>
            </a:pPr>
            <a:endParaRPr lang="en-US" sz="9600" b="1" dirty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endParaRPr lang="en-US" sz="8000" dirty="0" smtClean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4200" dirty="0">
              <a:solidFill>
                <a:srgbClr val="2C3249"/>
              </a:solidFill>
              <a:latin typeface="Martel Sans" pitchFamily="34" charset="0"/>
              <a:cs typeface="Martel Sans" pitchFamily="34" charset="-120"/>
            </a:endParaRPr>
          </a:p>
          <a:p>
            <a:pPr algn="just"/>
            <a:endParaRPr lang="en-US" sz="4200" dirty="0"/>
          </a:p>
          <a:p>
            <a:pPr algn="l"/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72808" cy="547260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b="1" dirty="0" err="1" smtClean="0">
                <a:solidFill>
                  <a:schemeClr val="tx1"/>
                </a:solidFill>
              </a:rPr>
              <a:t>Ruang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Lingkup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Perbankan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Regulasi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tentang</a:t>
            </a:r>
            <a:r>
              <a:rPr lang="en-US" b="1" dirty="0">
                <a:solidFill>
                  <a:schemeClr val="tx1"/>
                </a:solidFill>
              </a:rPr>
              <a:t> Bank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jenis-jenis</a:t>
            </a:r>
            <a:r>
              <a:rPr lang="en-US" dirty="0">
                <a:solidFill>
                  <a:schemeClr val="tx1"/>
                </a:solidFill>
              </a:rPr>
              <a:t> bank (Bank </a:t>
            </a:r>
            <a:r>
              <a:rPr lang="en-US" dirty="0" err="1">
                <a:solidFill>
                  <a:schemeClr val="tx1"/>
                </a:solidFill>
              </a:rPr>
              <a:t>Umum</a:t>
            </a:r>
            <a:r>
              <a:rPr lang="en-US" dirty="0">
                <a:solidFill>
                  <a:schemeClr val="tx1"/>
                </a:solidFill>
              </a:rPr>
              <a:t>, Bank </a:t>
            </a:r>
            <a:r>
              <a:rPr lang="en-US" dirty="0" err="1">
                <a:solidFill>
                  <a:schemeClr val="tx1"/>
                </a:solidFill>
              </a:rPr>
              <a:t>Perkreditan</a:t>
            </a:r>
            <a:r>
              <a:rPr lang="en-US" dirty="0">
                <a:solidFill>
                  <a:schemeClr val="tx1"/>
                </a:solidFill>
              </a:rPr>
              <a:t> Rakyat, Bank </a:t>
            </a:r>
            <a:r>
              <a:rPr lang="en-US" dirty="0" err="1">
                <a:solidFill>
                  <a:schemeClr val="tx1"/>
                </a:solidFill>
              </a:rPr>
              <a:t>Sentral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Perjanjian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antara</a:t>
            </a:r>
            <a:r>
              <a:rPr lang="en-US" b="1" dirty="0">
                <a:solidFill>
                  <a:schemeClr val="tx1"/>
                </a:solidFill>
              </a:rPr>
              <a:t> Bank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Nasabah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Ketentuan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terkait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deposito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transaksi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lainnya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sv-SE" b="1" dirty="0">
                <a:solidFill>
                  <a:schemeClr val="tx1"/>
                </a:solidFill>
              </a:rPr>
              <a:t>Peraturan dan Pengawasan Bank</a:t>
            </a:r>
            <a:r>
              <a:rPr lang="sv-SE" dirty="0">
                <a:solidFill>
                  <a:schemeClr val="tx1"/>
                </a:solidFill>
              </a:rPr>
              <a:t>: Kewenangan Bank Indonesia, OJK, dan lembaga pengawas lainnya</a:t>
            </a:r>
            <a:r>
              <a:rPr lang="sv-SE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Prinsip-prinsip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Dasar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Keamanan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kehati-hatian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keterbukaan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sv-SE" b="1" dirty="0">
                <a:solidFill>
                  <a:schemeClr val="tx1"/>
                </a:solidFill>
              </a:rPr>
              <a:t>Penyelesaian Sengketa Perbankan</a:t>
            </a:r>
            <a:r>
              <a:rPr lang="sv-SE" dirty="0">
                <a:solidFill>
                  <a:schemeClr val="tx1"/>
                </a:solidFill>
              </a:rPr>
              <a:t>: Proses hukum jika terjadi sengketa antara bank dan nasabah.</a:t>
            </a:r>
          </a:p>
          <a:p>
            <a:pPr marL="514350" indent="-514350" algn="just">
              <a:buAutoNum type="arabicPeriod"/>
            </a:pPr>
            <a:endParaRPr lang="en-US" dirty="0" smtClean="0"/>
          </a:p>
          <a:p>
            <a:pPr marL="514350" indent="-514350" algn="just"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764704"/>
            <a:ext cx="7848872" cy="5328592"/>
          </a:xfrm>
        </p:spPr>
        <p:txBody>
          <a:bodyPr/>
          <a:lstStyle/>
          <a:p>
            <a:r>
              <a:rPr lang="en-US" b="1" dirty="0" err="1">
                <a:solidFill>
                  <a:schemeClr val="tx1"/>
                </a:solidFill>
              </a:rPr>
              <a:t>Sejarah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Perkembangan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Sistem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Perbankan</a:t>
            </a:r>
            <a:r>
              <a:rPr lang="en-US" b="1" dirty="0">
                <a:solidFill>
                  <a:schemeClr val="tx1"/>
                </a:solidFill>
              </a:rPr>
              <a:t> di </a:t>
            </a:r>
            <a:r>
              <a:rPr lang="en-US" b="1" dirty="0" smtClean="0">
                <a:solidFill>
                  <a:schemeClr val="tx1"/>
                </a:solidFill>
              </a:rPr>
              <a:t>Indonesia</a:t>
            </a:r>
          </a:p>
          <a:p>
            <a:pPr marL="514350" indent="-514350" algn="l">
              <a:buAutoNum type="arabicPeriod"/>
            </a:pPr>
            <a:r>
              <a:rPr lang="en-US" b="1" dirty="0" smtClean="0">
                <a:solidFill>
                  <a:schemeClr val="tx1"/>
                </a:solidFill>
              </a:rPr>
              <a:t>Era </a:t>
            </a:r>
            <a:r>
              <a:rPr lang="en-US" b="1" dirty="0" err="1" smtClean="0">
                <a:solidFill>
                  <a:schemeClr val="tx1"/>
                </a:solidFill>
              </a:rPr>
              <a:t>Kolonial</a:t>
            </a:r>
            <a:endParaRPr lang="en-US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 smtClean="0">
                <a:solidFill>
                  <a:schemeClr val="tx1"/>
                </a:solidFill>
              </a:rPr>
              <a:t>Pengaruh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Belanda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pembentukan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pertama</a:t>
            </a:r>
            <a:r>
              <a:rPr lang="en-US" dirty="0">
                <a:solidFill>
                  <a:schemeClr val="tx1"/>
                </a:solidFill>
              </a:rPr>
              <a:t> di Indonesia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Pembentukan</a:t>
            </a:r>
            <a:r>
              <a:rPr lang="en-US" dirty="0">
                <a:solidFill>
                  <a:schemeClr val="tx1"/>
                </a:solidFill>
              </a:rPr>
              <a:t> bank-bank yang </a:t>
            </a:r>
            <a:r>
              <a:rPr lang="en-US" dirty="0" err="1">
                <a:solidFill>
                  <a:schemeClr val="tx1"/>
                </a:solidFill>
              </a:rPr>
              <a:t>diatur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kolonial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b="1" dirty="0">
                <a:solidFill>
                  <a:schemeClr val="tx1"/>
                </a:solidFill>
              </a:rPr>
              <a:t>2. </a:t>
            </a:r>
            <a:r>
              <a:rPr lang="en-US" b="1" dirty="0" err="1">
                <a:solidFill>
                  <a:schemeClr val="tx1"/>
                </a:solidFill>
              </a:rPr>
              <a:t>Pasca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Kemerdekaan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Pembentukan</a:t>
            </a:r>
            <a:r>
              <a:rPr lang="en-US" dirty="0">
                <a:solidFill>
                  <a:schemeClr val="tx1"/>
                </a:solidFill>
              </a:rPr>
              <a:t> Bank Indonesia (BI)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bank </a:t>
            </a:r>
            <a:r>
              <a:rPr lang="en-US" dirty="0" err="1">
                <a:solidFill>
                  <a:schemeClr val="tx1"/>
                </a:solidFill>
              </a:rPr>
              <a:t>sentral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1953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nl-NL" dirty="0" smtClean="0">
                <a:solidFill>
                  <a:schemeClr val="tx1"/>
                </a:solidFill>
              </a:rPr>
              <a:t>Pembentukan </a:t>
            </a:r>
            <a:r>
              <a:rPr lang="nl-NL" dirty="0">
                <a:solidFill>
                  <a:schemeClr val="tx1"/>
                </a:solidFill>
              </a:rPr>
              <a:t>bank-bank pemerintah dan swasta.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algn="l"/>
            <a:endParaRPr lang="en-US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632848" cy="5688632"/>
          </a:xfrm>
        </p:spPr>
        <p:txBody>
          <a:bodyPr>
            <a:normAutofit/>
          </a:bodyPr>
          <a:lstStyle/>
          <a:p>
            <a:pPr algn="just"/>
            <a:r>
              <a:rPr lang="en-US" sz="2200" dirty="0" smtClean="0">
                <a:solidFill>
                  <a:schemeClr val="tx1"/>
                </a:solidFill>
              </a:rPr>
              <a:t>3. </a:t>
            </a:r>
            <a:r>
              <a:rPr lang="en-US" sz="2400" b="1" dirty="0" err="1">
                <a:solidFill>
                  <a:schemeClr val="tx1"/>
                </a:solidFill>
              </a:rPr>
              <a:t>Reformasi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Krisis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1998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Krisis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moneter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menyebabkan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restrukturisasi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sistem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perbankan</a:t>
            </a:r>
            <a:r>
              <a:rPr lang="en-US" sz="2400" dirty="0">
                <a:solidFill>
                  <a:schemeClr val="tx1"/>
                </a:solidFill>
              </a:rPr>
              <a:t> Indonesia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Penataan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ulang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sektor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perbankan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meningkatkan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kepercayaan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publik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stabilitas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ekonomi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b="1" dirty="0" smtClean="0">
                <a:solidFill>
                  <a:schemeClr val="tx1"/>
                </a:solidFill>
              </a:rPr>
              <a:t>4. </a:t>
            </a:r>
            <a:r>
              <a:rPr lang="en-US" sz="2400" b="1" dirty="0">
                <a:solidFill>
                  <a:schemeClr val="tx1"/>
                </a:solidFill>
              </a:rPr>
              <a:t>Era </a:t>
            </a:r>
            <a:r>
              <a:rPr lang="en-US" sz="2400" b="1" dirty="0" smtClean="0">
                <a:solidFill>
                  <a:schemeClr val="tx1"/>
                </a:solidFill>
              </a:rPr>
              <a:t>Modern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Implementasi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teknologi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finansial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fintech</a:t>
            </a:r>
            <a:r>
              <a:rPr lang="en-US" sz="2400" dirty="0">
                <a:solidFill>
                  <a:schemeClr val="tx1"/>
                </a:solidFill>
              </a:rPr>
              <a:t>)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digitalisasi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layanan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perbankan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Perubahan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kebijakan</a:t>
            </a:r>
            <a:r>
              <a:rPr lang="en-US" sz="2400" dirty="0">
                <a:solidFill>
                  <a:schemeClr val="tx1"/>
                </a:solidFill>
              </a:rPr>
              <a:t> bank </a:t>
            </a:r>
            <a:r>
              <a:rPr lang="en-US" sz="2400" dirty="0" err="1">
                <a:solidFill>
                  <a:schemeClr val="tx1"/>
                </a:solidFill>
              </a:rPr>
              <a:t>sentral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mengakomodasi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perkembangan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ekonomi</a:t>
            </a:r>
            <a:r>
              <a:rPr lang="en-US" sz="2400" dirty="0">
                <a:solidFill>
                  <a:schemeClr val="tx1"/>
                </a:solidFill>
              </a:rPr>
              <a:t> global.</a:t>
            </a:r>
            <a:endParaRPr lang="en-US" sz="2200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191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476672"/>
            <a:ext cx="7560840" cy="5688632"/>
          </a:xfrm>
        </p:spPr>
        <p:txBody>
          <a:bodyPr>
            <a:noAutofit/>
          </a:bodyPr>
          <a:lstStyle/>
          <a:p>
            <a:r>
              <a:rPr lang="sv-SE" b="1" dirty="0">
                <a:solidFill>
                  <a:schemeClr val="tx1"/>
                </a:solidFill>
              </a:rPr>
              <a:t>Peran Perbankan dalam Perekonomian </a:t>
            </a:r>
            <a:r>
              <a:rPr lang="sv-SE" b="1" dirty="0" smtClean="0">
                <a:solidFill>
                  <a:schemeClr val="tx1"/>
                </a:solidFill>
              </a:rPr>
              <a:t>Nasional</a:t>
            </a:r>
          </a:p>
          <a:p>
            <a:endParaRPr lang="sv-SE" sz="1500" b="1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Sumber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Pembiayaan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Ekonomi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Perbankan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menyediakan</a:t>
            </a:r>
            <a:r>
              <a:rPr lang="en-US" sz="2400" dirty="0">
                <a:solidFill>
                  <a:schemeClr val="tx1"/>
                </a:solidFill>
              </a:rPr>
              <a:t> dana </a:t>
            </a:r>
            <a:r>
              <a:rPr lang="en-US" sz="2400" dirty="0" err="1">
                <a:solidFill>
                  <a:schemeClr val="tx1"/>
                </a:solidFill>
              </a:rPr>
              <a:t>melalui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kredit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sektor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usaha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sektor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riil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maupun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sektor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jasa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2. </a:t>
            </a:r>
            <a:r>
              <a:rPr lang="en-US" sz="2400" b="1" dirty="0" err="1">
                <a:solidFill>
                  <a:schemeClr val="tx1"/>
                </a:solidFill>
              </a:rPr>
              <a:t>Mendorong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Investasi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Perbankan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berperan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mendorong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investasi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domestik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asing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melalui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proyek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besar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infrastruktur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sektor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lainnya</a:t>
            </a:r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3. </a:t>
            </a:r>
            <a:r>
              <a:rPr lang="en-US" sz="2400" b="1" dirty="0" err="1">
                <a:solidFill>
                  <a:schemeClr val="tx1"/>
                </a:solidFill>
              </a:rPr>
              <a:t>Penyedia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Layanan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Keuangan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Menyediakan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berbagai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layanan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keuangan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mendukung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kegiatan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ekonomi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seperti</a:t>
            </a:r>
            <a:r>
              <a:rPr lang="en-US" sz="2400" dirty="0">
                <a:solidFill>
                  <a:schemeClr val="tx1"/>
                </a:solidFill>
              </a:rPr>
              <a:t> transfer </a:t>
            </a:r>
            <a:r>
              <a:rPr lang="en-US" sz="2400" dirty="0" err="1">
                <a:solidFill>
                  <a:schemeClr val="tx1"/>
                </a:solidFill>
              </a:rPr>
              <a:t>uang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deposito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pembayaran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investasi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sv-SE" dirty="0">
              <a:solidFill>
                <a:schemeClr val="tx1"/>
              </a:solidFill>
            </a:endParaRP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147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620688"/>
            <a:ext cx="7488832" cy="501811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4.</a:t>
            </a:r>
            <a:r>
              <a:rPr lang="en-US" dirty="0"/>
              <a:t> </a:t>
            </a:r>
            <a:r>
              <a:rPr lang="en-US" b="1" dirty="0" err="1">
                <a:solidFill>
                  <a:schemeClr val="tx1"/>
                </a:solidFill>
              </a:rPr>
              <a:t>Peran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Inklusi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Keuangan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Bank </a:t>
            </a:r>
            <a:r>
              <a:rPr lang="en-US" dirty="0" err="1">
                <a:solidFill>
                  <a:schemeClr val="tx1"/>
                </a:solidFill>
              </a:rPr>
              <a:t>berperan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akses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termasuk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segmen-segmen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sebelumnya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terjangkau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5. </a:t>
            </a:r>
            <a:r>
              <a:rPr lang="en-US" b="1" dirty="0" err="1">
                <a:solidFill>
                  <a:schemeClr val="tx1"/>
                </a:solidFill>
              </a:rPr>
              <a:t>Stabilitas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Ekonomi</a:t>
            </a:r>
            <a:endParaRPr lang="en-US" b="1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arus</a:t>
            </a:r>
            <a:r>
              <a:rPr lang="en-US" dirty="0">
                <a:solidFill>
                  <a:schemeClr val="tx1"/>
                </a:solidFill>
              </a:rPr>
              <a:t> dana, </a:t>
            </a:r>
            <a:r>
              <a:rPr lang="en-US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turut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berperan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kestabilan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moneter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kebijakan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bunga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pembayaran</a:t>
            </a:r>
            <a:r>
              <a:rPr lang="en-US" dirty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9261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6139</TotalTime>
  <Words>596</Words>
  <Application>Microsoft Office PowerPoint</Application>
  <PresentationFormat>On-screen Show (4:3)</PresentationFormat>
  <Paragraphs>114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Cambria</vt:lpstr>
      <vt:lpstr>Instrument Sans Medium</vt:lpstr>
      <vt:lpstr>Kanit Light</vt:lpstr>
      <vt:lpstr>Martel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568</cp:revision>
  <cp:lastPrinted>2017-08-29T02:54:51Z</cp:lastPrinted>
  <dcterms:created xsi:type="dcterms:W3CDTF">2010-04-18T12:06:30Z</dcterms:created>
  <dcterms:modified xsi:type="dcterms:W3CDTF">2025-03-16T16:06:54Z</dcterms:modified>
</cp:coreProperties>
</file>