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9"/>
  </p:handoutMasterIdLst>
  <p:sldIdLst>
    <p:sldId id="256" r:id="rId3"/>
    <p:sldId id="257" r:id="rId5"/>
    <p:sldId id="258" r:id="rId6"/>
    <p:sldId id="259" r:id="rId7"/>
    <p:sldId id="260" r:id="rId8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41" d="100"/>
          <a:sy n="41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gs" Target="tags/tag2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941D049-4152-42C8-AE0D-2B8262FF4928}" type="datetimeFigureOut">
              <a:rPr lang="en-US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906DA2-4F03-42D9-8357-94A02932B846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0C22DC3-2968-446B-80D3-6612A858EE8E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  <a:endParaRPr lang="en-US" noProof="0" smtClean="0"/>
          </a:p>
          <a:p>
            <a:pPr lvl="1"/>
            <a:r>
              <a:rPr lang="en-US" noProof="0" smtClean="0"/>
              <a:t>Second level</a:t>
            </a:r>
            <a:endParaRPr lang="en-US" noProof="0" smtClean="0"/>
          </a:p>
          <a:p>
            <a:pPr lvl="2"/>
            <a:r>
              <a:rPr lang="en-US" noProof="0" smtClean="0"/>
              <a:t>Third level</a:t>
            </a:r>
            <a:endParaRPr lang="en-US" noProof="0" smtClean="0"/>
          </a:p>
          <a:p>
            <a:pPr lvl="3"/>
            <a:r>
              <a:rPr lang="en-US" noProof="0" smtClean="0"/>
              <a:t>Fourth level</a:t>
            </a:r>
            <a:endParaRPr lang="en-US" noProof="0" smtClean="0"/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C847E9-73CD-44E5-A2DC-37823583E9CB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D56C5-41C2-4088-A3FC-4B9CDBB96AD2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4E30E-9E38-43F5-B29B-99575259B95C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B8831-55CC-4C8C-AB7A-ACF7AF34F1A0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299F5-4A96-4E46-8EE6-6572D370C487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F825E-774F-47B2-8224-BB530CA1D2AB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A8B4D-16D9-4B88-8A42-F03C6DCFE24B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273DC-D948-413F-8342-169D81612D61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60C0C-B19F-40CE-842E-7BBA43F1E8B9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6D39D-C59D-423B-B054-025B4787C172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443E2-215C-4067-89C9-594E6E40DF46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962D1-6AF4-46CB-97D3-647A8E3D08F4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817E90-7581-49FB-8CE4-3B872A41FF5E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2"/>
            </p:custDataLst>
          </p:nvPr>
        </p:nvSpPr>
        <p:spPr>
          <a:xfrm>
            <a:off x="0" y="1762125"/>
            <a:ext cx="9144000" cy="19069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Pertemuan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ke-15</a:t>
            </a: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anose="02040503050406030204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anose="020405030504060302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80D495-E79B-4374-BABE-95F87C3CB2E8}" type="slidenum">
              <a:rPr lang="en-US"/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35896" y="3670340"/>
            <a:ext cx="8178613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/>
              <a:t>Review </a:t>
            </a:r>
            <a:r>
              <a:rPr lang="en-US" sz="3200" b="1" dirty="0" err="1" smtClean="0"/>
              <a:t>Materi-materi</a:t>
            </a:r>
            <a:r>
              <a:rPr lang="en-US" sz="3200" b="1" dirty="0" smtClean="0"/>
              <a:t> Tourism Policy Yang </a:t>
            </a:r>
            <a:r>
              <a:rPr lang="en-US" sz="3200" b="1" dirty="0" err="1" smtClean="0"/>
              <a:t>Telah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Disampaikan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dalam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Diskusi</a:t>
            </a:r>
            <a:r>
              <a:rPr lang="en-US" sz="3200" b="1" dirty="0" smtClean="0"/>
              <a:t> </a:t>
            </a:r>
            <a:endParaRPr lang="en-US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en-US" sz="32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Dosen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Andri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Mitrawan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SE.Par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., M.M</a:t>
            </a:r>
            <a:endParaRPr lang="en-US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err="1" smtClean="0"/>
              <a:t>Pengertian</a:t>
            </a:r>
            <a:r>
              <a:rPr lang="en-US" sz="2400" b="1" dirty="0" smtClean="0"/>
              <a:t> Big Data </a:t>
            </a:r>
            <a:r>
              <a:rPr lang="en-US" sz="2400" b="1" dirty="0" err="1" smtClean="0"/>
              <a:t>dalam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Konsep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Pariwisata</a:t>
            </a:r>
            <a:endParaRPr lang="en-US" sz="2400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sz="2800" dirty="0"/>
              <a:t>Big data </a:t>
            </a:r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dirty="0" err="1"/>
              <a:t>konsep</a:t>
            </a:r>
            <a:r>
              <a:rPr lang="en-US" sz="2800" dirty="0"/>
              <a:t> </a:t>
            </a:r>
            <a:r>
              <a:rPr lang="en-US" sz="2800" dirty="0" err="1"/>
              <a:t>penting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industri</a:t>
            </a:r>
            <a:r>
              <a:rPr lang="en-US" sz="2800" dirty="0"/>
              <a:t> </a:t>
            </a:r>
            <a:r>
              <a:rPr lang="en-US" sz="2800" dirty="0" err="1"/>
              <a:t>pariwisata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perhotelan</a:t>
            </a:r>
            <a:r>
              <a:rPr lang="en-US" sz="2800" dirty="0"/>
              <a:t>.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membantu</a:t>
            </a:r>
            <a:r>
              <a:rPr lang="en-US" sz="2800" dirty="0"/>
              <a:t> para </a:t>
            </a:r>
            <a:r>
              <a:rPr lang="en-US" sz="2800" dirty="0" err="1"/>
              <a:t>pemimpin</a:t>
            </a:r>
            <a:r>
              <a:rPr lang="en-US" sz="2800" dirty="0"/>
              <a:t> </a:t>
            </a:r>
            <a:r>
              <a:rPr lang="en-US" sz="2800" dirty="0" err="1"/>
              <a:t>bisnis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pemilik</a:t>
            </a:r>
            <a:r>
              <a:rPr lang="en-US" sz="2800" dirty="0"/>
              <a:t> hotel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mengidentifikasi</a:t>
            </a:r>
            <a:r>
              <a:rPr lang="en-US" sz="2800" dirty="0"/>
              <a:t> </a:t>
            </a:r>
            <a:r>
              <a:rPr lang="en-US" sz="2800" dirty="0" err="1"/>
              <a:t>tren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pola</a:t>
            </a:r>
            <a:r>
              <a:rPr lang="en-US" sz="2800" dirty="0"/>
              <a:t> </a:t>
            </a:r>
            <a:r>
              <a:rPr lang="en-US" sz="2800" dirty="0" err="1"/>
              <a:t>penting</a:t>
            </a:r>
            <a:r>
              <a:rPr lang="en-US" sz="2800" dirty="0"/>
              <a:t>.  </a:t>
            </a:r>
            <a:endParaRPr lang="en-US" sz="2800" dirty="0" smtClean="0"/>
          </a:p>
          <a:p>
            <a:pPr marL="0" indent="0" algn="just">
              <a:buNone/>
            </a:pPr>
            <a:endParaRPr lang="en-US" sz="2800" dirty="0"/>
          </a:p>
          <a:p>
            <a:pPr marL="0" indent="0" algn="just">
              <a:buNone/>
            </a:pPr>
            <a:r>
              <a:rPr lang="en-US" sz="2800" dirty="0" err="1" smtClean="0"/>
              <a:t>Selain</a:t>
            </a:r>
            <a:r>
              <a:rPr lang="en-US" sz="2800" dirty="0" smtClean="0"/>
              <a:t> </a:t>
            </a:r>
            <a:r>
              <a:rPr lang="en-US" sz="2800" dirty="0" err="1"/>
              <a:t>itu</a:t>
            </a:r>
            <a:r>
              <a:rPr lang="en-US" sz="2800" dirty="0"/>
              <a:t>, big data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membantu</a:t>
            </a:r>
            <a:r>
              <a:rPr lang="en-US" sz="2800" dirty="0"/>
              <a:t> </a:t>
            </a:r>
            <a:r>
              <a:rPr lang="en-US" sz="2800" dirty="0" err="1"/>
              <a:t>perusahaan</a:t>
            </a:r>
            <a:r>
              <a:rPr lang="en-US" sz="2800" dirty="0"/>
              <a:t> </a:t>
            </a:r>
            <a:r>
              <a:rPr lang="en-US" sz="2800" dirty="0" err="1"/>
              <a:t>pariwisata</a:t>
            </a:r>
            <a:r>
              <a:rPr lang="en-US" sz="2800" dirty="0"/>
              <a:t> </a:t>
            </a:r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/>
              <a:t>pengalaman</a:t>
            </a:r>
            <a:r>
              <a:rPr lang="en-US" sz="2800" dirty="0"/>
              <a:t> </a:t>
            </a:r>
            <a:r>
              <a:rPr lang="en-US" sz="2800" dirty="0" err="1"/>
              <a:t>pelanggan</a:t>
            </a:r>
            <a:r>
              <a:rPr lang="en-US" sz="2800" dirty="0"/>
              <a:t> </a:t>
            </a:r>
            <a:r>
              <a:rPr lang="en-US" sz="2800" dirty="0" err="1"/>
              <a:t>terbaik</a:t>
            </a:r>
            <a:r>
              <a:rPr lang="en-US" sz="2800" dirty="0"/>
              <a:t>, </a:t>
            </a:r>
            <a:r>
              <a:rPr lang="en-US" sz="2800" dirty="0" err="1"/>
              <a:t>meningkatkan</a:t>
            </a:r>
            <a:r>
              <a:rPr lang="en-US" sz="2800" dirty="0"/>
              <a:t> </a:t>
            </a:r>
            <a:r>
              <a:rPr lang="en-US" sz="2800" dirty="0" err="1"/>
              <a:t>manajemen</a:t>
            </a:r>
            <a:r>
              <a:rPr lang="en-US" sz="2800" dirty="0"/>
              <a:t> </a:t>
            </a:r>
            <a:r>
              <a:rPr lang="en-US" sz="2800" dirty="0" err="1"/>
              <a:t>pendapatan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mengoptimalkan</a:t>
            </a:r>
            <a:r>
              <a:rPr lang="en-US" sz="2800" dirty="0"/>
              <a:t> </a:t>
            </a:r>
            <a:r>
              <a:rPr lang="en-US" sz="2800" dirty="0" err="1"/>
              <a:t>upaya</a:t>
            </a:r>
            <a:r>
              <a:rPr lang="en-US" sz="2800" dirty="0"/>
              <a:t> </a:t>
            </a:r>
            <a:r>
              <a:rPr lang="en-US" sz="2800" dirty="0" err="1"/>
              <a:t>pemasaran</a:t>
            </a:r>
            <a:r>
              <a:rPr lang="en-US" sz="2800" dirty="0"/>
              <a:t> yang </a:t>
            </a:r>
            <a:r>
              <a:rPr lang="en-US" sz="2800" dirty="0" err="1"/>
              <a:t>bermanfaat</a:t>
            </a:r>
            <a:r>
              <a:rPr lang="en-US" sz="2800" dirty="0"/>
              <a:t>. </a:t>
            </a:r>
            <a:endParaRPr lang="en-US" sz="2800" dirty="0"/>
          </a:p>
          <a:p>
            <a:pPr marL="0" indent="0" algn="just">
              <a:buNone/>
            </a:pPr>
            <a:endParaRPr lang="en-US" sz="2800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</a:fld>
            <a:endParaRPr lang="en-US"/>
          </a:p>
        </p:txBody>
      </p:sp>
      <p:sp>
        <p:nvSpPr>
          <p:cNvPr id="7" name="Slide Number Placeholder 3"/>
          <p:cNvSpPr txBox="1"/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5284D623-4249-4401-84DE-820ADE702807}" type="slidenum">
              <a:rPr lang="en-US" smtClean="0"/>
            </a:fld>
            <a:endParaRPr lang="en-US"/>
          </a:p>
        </p:txBody>
      </p:sp>
      <p:sp>
        <p:nvSpPr>
          <p:cNvPr id="17" name="Date Placeholder 26"/>
          <p:cNvSpPr txBox="1"/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18" name="Footer Placeholder 27"/>
          <p:cNvSpPr txBox="1"/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52400" y="1524000"/>
            <a:ext cx="8229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dirty="0"/>
          </a:p>
          <a:p>
            <a:pPr algn="just"/>
            <a:r>
              <a:rPr lang="en-US" dirty="0"/>
              <a:t>Big Data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 smtClean="0"/>
              <a:t>:</a:t>
            </a:r>
            <a:endParaRPr lang="en-US" dirty="0" smtClean="0"/>
          </a:p>
          <a:p>
            <a:pPr algn="just"/>
            <a:endParaRPr lang="en-US" dirty="0"/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en-US" b="1" dirty="0"/>
              <a:t>Volume: Big Data </a:t>
            </a:r>
            <a:r>
              <a:rPr lang="en-US" b="1" dirty="0" err="1"/>
              <a:t>memiliki</a:t>
            </a:r>
            <a:r>
              <a:rPr lang="en-US" b="1" dirty="0"/>
              <a:t> </a:t>
            </a:r>
            <a:r>
              <a:rPr lang="en-US" b="1" dirty="0" err="1"/>
              <a:t>jumlah</a:t>
            </a:r>
            <a:r>
              <a:rPr lang="en-US" b="1" dirty="0"/>
              <a:t> data yang </a:t>
            </a:r>
            <a:r>
              <a:rPr lang="en-US" b="1" dirty="0" err="1"/>
              <a:t>sangat</a:t>
            </a:r>
            <a:r>
              <a:rPr lang="en-US" b="1" dirty="0"/>
              <a:t> </a:t>
            </a:r>
            <a:r>
              <a:rPr lang="en-US" b="1" dirty="0" err="1"/>
              <a:t>besar</a:t>
            </a:r>
            <a:r>
              <a:rPr lang="en-US" b="1" dirty="0"/>
              <a:t>, yang </a:t>
            </a:r>
            <a:r>
              <a:rPr lang="en-US" b="1" dirty="0" err="1"/>
              <a:t>berasal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berbagai</a:t>
            </a:r>
            <a:r>
              <a:rPr lang="en-US" b="1" dirty="0"/>
              <a:t> </a:t>
            </a:r>
            <a:r>
              <a:rPr lang="en-US" b="1" dirty="0" err="1"/>
              <a:t>sumber</a:t>
            </a:r>
            <a:r>
              <a:rPr lang="en-US" b="1" dirty="0"/>
              <a:t> </a:t>
            </a:r>
            <a:r>
              <a:rPr lang="en-US" b="1" dirty="0" err="1"/>
              <a:t>seperti</a:t>
            </a:r>
            <a:r>
              <a:rPr lang="en-US" b="1" dirty="0"/>
              <a:t> media </a:t>
            </a:r>
            <a:r>
              <a:rPr lang="en-US" b="1" dirty="0" err="1"/>
              <a:t>sosial</a:t>
            </a:r>
            <a:r>
              <a:rPr lang="en-US" b="1" dirty="0"/>
              <a:t>, situs web,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aplikasi</a:t>
            </a:r>
            <a:r>
              <a:rPr lang="en-US" b="1" dirty="0"/>
              <a:t> mobile</a:t>
            </a:r>
            <a:r>
              <a:rPr lang="en-US" b="1" dirty="0" smtClean="0"/>
              <a:t>.</a:t>
            </a:r>
            <a:endParaRPr lang="en-US" b="1" dirty="0" smtClean="0"/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endParaRPr lang="en-US" b="1" dirty="0"/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en-US" b="1" dirty="0"/>
              <a:t>Variety: Variety </a:t>
            </a:r>
            <a:r>
              <a:rPr lang="en-US" b="1" dirty="0" err="1"/>
              <a:t>berkaitan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jenis</a:t>
            </a:r>
            <a:r>
              <a:rPr lang="en-US" b="1" dirty="0"/>
              <a:t> data yang </a:t>
            </a:r>
            <a:r>
              <a:rPr lang="en-US" b="1" dirty="0" err="1"/>
              <a:t>memiliki</a:t>
            </a:r>
            <a:r>
              <a:rPr lang="en-US" b="1" dirty="0"/>
              <a:t> </a:t>
            </a:r>
            <a:r>
              <a:rPr lang="en-US" b="1" dirty="0" err="1"/>
              <a:t>berbagai</a:t>
            </a:r>
            <a:r>
              <a:rPr lang="en-US" b="1" dirty="0"/>
              <a:t> </a:t>
            </a:r>
            <a:r>
              <a:rPr lang="en-US" b="1" dirty="0" err="1"/>
              <a:t>macam</a:t>
            </a:r>
            <a:r>
              <a:rPr lang="en-US" b="1" dirty="0"/>
              <a:t> format. Big Data </a:t>
            </a:r>
            <a:r>
              <a:rPr lang="en-US" b="1" dirty="0" err="1"/>
              <a:t>memiliki</a:t>
            </a:r>
            <a:r>
              <a:rPr lang="en-US" b="1" dirty="0"/>
              <a:t> format data yang </a:t>
            </a:r>
            <a:r>
              <a:rPr lang="en-US" b="1" dirty="0" err="1"/>
              <a:t>beragam</a:t>
            </a:r>
            <a:r>
              <a:rPr lang="en-US" b="1" dirty="0"/>
              <a:t>, </a:t>
            </a:r>
            <a:r>
              <a:rPr lang="en-US" b="1" dirty="0" err="1"/>
              <a:t>baik</a:t>
            </a:r>
            <a:r>
              <a:rPr lang="en-US" b="1" dirty="0"/>
              <a:t> </a:t>
            </a:r>
            <a:r>
              <a:rPr lang="en-US" b="1" dirty="0" err="1"/>
              <a:t>terstruktur</a:t>
            </a:r>
            <a:r>
              <a:rPr lang="en-US" b="1" dirty="0"/>
              <a:t> </a:t>
            </a:r>
            <a:r>
              <a:rPr lang="en-US" b="1" dirty="0" err="1"/>
              <a:t>maupun</a:t>
            </a:r>
            <a:r>
              <a:rPr lang="en-US" b="1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terstruktur</a:t>
            </a:r>
            <a:r>
              <a:rPr lang="en-US" b="1" dirty="0" smtClean="0"/>
              <a:t>.</a:t>
            </a:r>
            <a:endParaRPr lang="en-US" b="1" dirty="0" smtClean="0"/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endParaRPr lang="en-US" b="1" dirty="0"/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en-US" b="1" dirty="0"/>
              <a:t>Velocity: Big Data </a:t>
            </a:r>
            <a:r>
              <a:rPr lang="en-US" b="1" dirty="0" err="1"/>
              <a:t>memiliki</a:t>
            </a:r>
            <a:r>
              <a:rPr lang="en-US" b="1" dirty="0"/>
              <a:t> </a:t>
            </a:r>
            <a:r>
              <a:rPr lang="en-US" b="1" dirty="0" err="1"/>
              <a:t>kecepatan</a:t>
            </a:r>
            <a:r>
              <a:rPr lang="en-US" b="1" dirty="0"/>
              <a:t> </a:t>
            </a:r>
            <a:r>
              <a:rPr lang="en-US" b="1" dirty="0" err="1"/>
              <a:t>aliran</a:t>
            </a:r>
            <a:r>
              <a:rPr lang="en-US" b="1" dirty="0"/>
              <a:t> data yang </a:t>
            </a:r>
            <a:r>
              <a:rPr lang="en-US" b="1" dirty="0" err="1"/>
              <a:t>sangat</a:t>
            </a:r>
            <a:r>
              <a:rPr lang="en-US" b="1" dirty="0"/>
              <a:t> </a:t>
            </a:r>
            <a:r>
              <a:rPr lang="en-US" b="1" dirty="0" err="1"/>
              <a:t>tinggi</a:t>
            </a:r>
            <a:r>
              <a:rPr lang="en-US" b="1" dirty="0"/>
              <a:t>, </a:t>
            </a:r>
            <a:r>
              <a:rPr lang="en-US" b="1" dirty="0" err="1"/>
              <a:t>sehingga</a:t>
            </a:r>
            <a:r>
              <a:rPr lang="en-US" b="1" dirty="0"/>
              <a:t> </a:t>
            </a:r>
            <a:r>
              <a:rPr lang="en-US" b="1" dirty="0" err="1"/>
              <a:t>memungkinkan</a:t>
            </a:r>
            <a:r>
              <a:rPr lang="en-US" b="1" dirty="0"/>
              <a:t> </a:t>
            </a:r>
            <a:r>
              <a:rPr lang="en-US" b="1" dirty="0" err="1"/>
              <a:t>analisis</a:t>
            </a:r>
            <a:r>
              <a:rPr lang="en-US" b="1" dirty="0"/>
              <a:t> data </a:t>
            </a:r>
            <a:r>
              <a:rPr lang="en-US" b="1" dirty="0" err="1"/>
              <a:t>secara</a:t>
            </a:r>
            <a:r>
              <a:rPr lang="en-US" b="1" dirty="0"/>
              <a:t> </a:t>
            </a:r>
            <a:r>
              <a:rPr lang="en-US" b="1" i="1" dirty="0"/>
              <a:t>real-time</a:t>
            </a:r>
            <a:r>
              <a:rPr lang="en-US" b="1" dirty="0"/>
              <a:t>.</a:t>
            </a:r>
            <a:endParaRPr lang="en-US" b="1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n-US" b="1" dirty="0" smtClean="0"/>
          </a:p>
        </p:txBody>
      </p:sp>
      <p:sp>
        <p:nvSpPr>
          <p:cNvPr id="9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z="3600" b="1" dirty="0" err="1"/>
              <a:t>Karakteristik</a:t>
            </a:r>
            <a:r>
              <a:rPr lang="en-US" sz="3600" b="1" dirty="0"/>
              <a:t> Big Data</a:t>
            </a:r>
            <a:endParaRPr lang="en-US" sz="3600" b="1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3BDA8-5376-43C8-8E8F-4E026D9C4D16}" type="slidenum">
              <a:rPr lang="en-US" smtClean="0"/>
            </a:fld>
            <a:endParaRPr lang="en-US"/>
          </a:p>
        </p:txBody>
      </p:sp>
      <p:sp>
        <p:nvSpPr>
          <p:cNvPr id="7" name="Slide Number Placeholder 3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8ED0F23-9933-4A18-AE44-618918F09EC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166843"/>
            <a:ext cx="85344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b="1" dirty="0" err="1" smtClean="0"/>
              <a:t>Sumber</a:t>
            </a:r>
            <a:r>
              <a:rPr lang="en-US" b="1" dirty="0" smtClean="0"/>
              <a:t> </a:t>
            </a:r>
            <a:r>
              <a:rPr lang="en-US" b="1" dirty="0" err="1"/>
              <a:t>tepercaya</a:t>
            </a:r>
            <a:r>
              <a:rPr lang="en-US" dirty="0"/>
              <a:t> –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keandalan</a:t>
            </a:r>
            <a:r>
              <a:rPr lang="en-US" dirty="0"/>
              <a:t>, big data </a:t>
            </a:r>
            <a:r>
              <a:rPr lang="en-US" dirty="0" err="1"/>
              <a:t>adalah</a:t>
            </a:r>
            <a:r>
              <a:rPr lang="en-US" dirty="0"/>
              <a:t> yang </a:t>
            </a:r>
            <a:r>
              <a:rPr lang="en-US" dirty="0" err="1"/>
              <a:t>terbaik</a:t>
            </a:r>
            <a:r>
              <a:rPr lang="en-US" dirty="0"/>
              <a:t>.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akurat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. </a:t>
            </a:r>
            <a:endParaRPr lang="en-US" dirty="0"/>
          </a:p>
          <a:p>
            <a:pPr lvl="0" algn="just"/>
            <a:endParaRPr lang="en-US" b="1" dirty="0" smtClean="0"/>
          </a:p>
          <a:p>
            <a:pPr lvl="0" algn="just"/>
            <a:r>
              <a:rPr lang="en-US" b="1" dirty="0" err="1" smtClean="0"/>
              <a:t>Manajemen</a:t>
            </a:r>
            <a:r>
              <a:rPr lang="en-US" b="1" dirty="0" smtClean="0"/>
              <a:t> </a:t>
            </a:r>
            <a:r>
              <a:rPr lang="en-US" b="1" dirty="0" err="1"/>
              <a:t>pendapatan</a:t>
            </a:r>
            <a:r>
              <a:rPr lang="en-US" dirty="0"/>
              <a:t> –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hotel </a:t>
            </a:r>
            <a:r>
              <a:rPr lang="en-US" dirty="0" err="1"/>
              <a:t>Anda</a:t>
            </a:r>
            <a:r>
              <a:rPr lang="en-US" dirty="0"/>
              <a:t>,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big data </a:t>
            </a:r>
            <a:r>
              <a:rPr lang="en-US" dirty="0" err="1"/>
              <a:t>bersama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data yang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kumpulkan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info yang </a:t>
            </a:r>
            <a:r>
              <a:rPr lang="en-US" dirty="0" err="1"/>
              <a:t>tersedia</a:t>
            </a:r>
            <a:r>
              <a:rPr lang="en-US" dirty="0"/>
              <a:t> di internet. </a:t>
            </a:r>
            <a:endParaRPr lang="en-US" dirty="0"/>
          </a:p>
          <a:p>
            <a:pPr lvl="0" algn="just"/>
            <a:endParaRPr lang="en-US" b="1" dirty="0" smtClean="0"/>
          </a:p>
          <a:p>
            <a:pPr lvl="0" algn="just"/>
            <a:r>
              <a:rPr lang="en-US" b="1" dirty="0" err="1" smtClean="0"/>
              <a:t>Pengalaman</a:t>
            </a:r>
            <a:r>
              <a:rPr lang="en-US" b="1" dirty="0" smtClean="0"/>
              <a:t> </a:t>
            </a:r>
            <a:r>
              <a:rPr lang="en-US" b="1" dirty="0" err="1"/>
              <a:t>pelanggan</a:t>
            </a:r>
            <a:r>
              <a:rPr lang="en-US" dirty="0"/>
              <a:t> –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lain big data </a:t>
            </a:r>
            <a:r>
              <a:rPr lang="en-US" dirty="0" err="1"/>
              <a:t>bermanfaat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</a:t>
            </a:r>
            <a:r>
              <a:rPr lang="en-US" dirty="0" err="1"/>
              <a:t>perhotelan</a:t>
            </a:r>
            <a:r>
              <a:rPr lang="en-US" dirty="0"/>
              <a:t>.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pemilik</a:t>
            </a:r>
            <a:r>
              <a:rPr lang="en-US" dirty="0"/>
              <a:t> hotel </a:t>
            </a:r>
            <a:r>
              <a:rPr lang="en-US" dirty="0" err="1"/>
              <a:t>mengidentifikasi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yang </a:t>
            </a:r>
            <a:r>
              <a:rPr lang="en-US" dirty="0" err="1"/>
              <a:t>trendi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kelemahan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prosesnya</a:t>
            </a:r>
            <a:r>
              <a:rPr lang="en-US" dirty="0"/>
              <a:t>. </a:t>
            </a:r>
            <a:endParaRPr lang="en-US" dirty="0"/>
          </a:p>
          <a:p>
            <a:pPr lvl="0" algn="just"/>
            <a:endParaRPr lang="en-US" b="1" dirty="0" smtClean="0"/>
          </a:p>
          <a:p>
            <a:pPr lvl="0" algn="just"/>
            <a:r>
              <a:rPr lang="en-US" b="1" dirty="0" smtClean="0"/>
              <a:t>Model </a:t>
            </a:r>
            <a:r>
              <a:rPr lang="en-US" b="1" dirty="0" err="1"/>
              <a:t>bisnis</a:t>
            </a:r>
            <a:r>
              <a:rPr lang="en-US" b="1" dirty="0"/>
              <a:t> </a:t>
            </a:r>
            <a:r>
              <a:rPr lang="en-US" b="1" dirty="0" err="1"/>
              <a:t>baru</a:t>
            </a:r>
            <a:r>
              <a:rPr lang="en-US" dirty="0"/>
              <a:t> – Data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yang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terhitung</a:t>
            </a:r>
            <a:r>
              <a:rPr lang="en-US" dirty="0"/>
              <a:t> </a:t>
            </a:r>
            <a:r>
              <a:rPr lang="en-US" dirty="0" err="1"/>
              <a:t>banyaknya</a:t>
            </a:r>
            <a:r>
              <a:rPr lang="en-US" dirty="0"/>
              <a:t> yang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sektor</a:t>
            </a:r>
            <a:r>
              <a:rPr lang="en-US" dirty="0"/>
              <a:t> </a:t>
            </a:r>
            <a:r>
              <a:rPr lang="en-US" dirty="0" err="1"/>
              <a:t>pariwisata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menemukan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model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menawarkan</a:t>
            </a:r>
            <a:r>
              <a:rPr lang="en-US" dirty="0"/>
              <a:t> yang </a:t>
            </a:r>
            <a:r>
              <a:rPr lang="en-US" dirty="0" err="1"/>
              <a:t>terbaik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. </a:t>
            </a:r>
            <a:endParaRPr lang="en-US" dirty="0"/>
          </a:p>
          <a:p>
            <a:pPr lvl="0" algn="just"/>
            <a:endParaRPr lang="en-US" b="1" dirty="0" smtClean="0"/>
          </a:p>
          <a:p>
            <a:pPr lvl="0" algn="just"/>
            <a:r>
              <a:rPr lang="en-US" b="1" dirty="0" err="1" smtClean="0"/>
              <a:t>Pemasaran</a:t>
            </a:r>
            <a:r>
              <a:rPr lang="en-US" b="1" dirty="0" smtClean="0"/>
              <a:t> </a:t>
            </a:r>
            <a:r>
              <a:rPr lang="en-US" b="1" dirty="0"/>
              <a:t>yang </a:t>
            </a:r>
            <a:r>
              <a:rPr lang="en-US" b="1" dirty="0" err="1"/>
              <a:t>ditargetkan</a:t>
            </a:r>
            <a:r>
              <a:rPr lang="en-US" b="1" dirty="0"/>
              <a:t> </a:t>
            </a:r>
            <a:r>
              <a:rPr lang="en-US" dirty="0"/>
              <a:t>– Perusahaan </a:t>
            </a:r>
            <a:r>
              <a:rPr lang="en-US" dirty="0" err="1"/>
              <a:t>pariwisata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data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menargetkan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 </a:t>
            </a:r>
            <a:endParaRPr lang="en-US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304800" y="101542"/>
            <a:ext cx="8534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 smtClean="0"/>
              <a:t>Manfaat</a:t>
            </a:r>
            <a:r>
              <a:rPr lang="en-US" sz="2400" b="1" dirty="0" smtClean="0"/>
              <a:t> Big Data </a:t>
            </a:r>
            <a:r>
              <a:rPr lang="en-US" sz="2400" b="1" dirty="0" err="1" smtClean="0"/>
              <a:t>Bagi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Industri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Pariwisata</a:t>
            </a:r>
            <a:r>
              <a:rPr lang="en-US" sz="2400" b="1" dirty="0" smtClean="0"/>
              <a:t> </a:t>
            </a:r>
            <a:endParaRPr lang="en-US" sz="2400" b="1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Revisi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 </a:t>
            </a:r>
            <a:r>
              <a:rPr lang="en-US" dirty="0" err="1" smtClean="0"/>
              <a:t>Pariwisata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4800" y="980256"/>
            <a:ext cx="81534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b="1" dirty="0">
              <a:solidFill>
                <a:srgbClr val="3B3D40"/>
              </a:solidFill>
              <a:latin typeface="Abril Fatface"/>
            </a:endParaRPr>
          </a:p>
          <a:p>
            <a:pPr algn="just"/>
            <a:r>
              <a:rPr lang="en-US" b="1" dirty="0">
                <a:solidFill>
                  <a:srgbClr val="3B3D40"/>
                </a:solidFill>
                <a:latin typeface="Abril Fatface"/>
              </a:rPr>
              <a:t>1. Singapura</a:t>
            </a:r>
            <a:endParaRPr lang="en-US" b="1" dirty="0">
              <a:solidFill>
                <a:srgbClr val="3B3D40"/>
              </a:solidFill>
              <a:latin typeface="Abril Fatface"/>
            </a:endParaRPr>
          </a:p>
          <a:p>
            <a:pPr algn="just"/>
            <a:r>
              <a:rPr lang="en-US" b="1" dirty="0">
                <a:solidFill>
                  <a:srgbClr val="3B3D40"/>
                </a:solidFill>
                <a:latin typeface="Telegraf Regular"/>
              </a:rPr>
              <a:t>Singapore Tourism Board (STB)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menggunakan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Big Data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untuk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mempersonalisasi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 smtClean="0">
                <a:solidFill>
                  <a:srgbClr val="3B3D40"/>
                </a:solidFill>
                <a:latin typeface="Telegraf Regular"/>
              </a:rPr>
              <a:t>penawaran</a:t>
            </a:r>
            <a:r>
              <a:rPr lang="en-US" b="1" dirty="0" smtClean="0">
                <a:solidFill>
                  <a:srgbClr val="3B3D40"/>
                </a:solidFill>
                <a:latin typeface="Telegraf Regular"/>
              </a:rPr>
              <a:t> 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merekomendasikan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 </a:t>
            </a:r>
            <a:r>
              <a:rPr lang="en-US" b="1" i="1" dirty="0">
                <a:solidFill>
                  <a:srgbClr val="3B3D40"/>
                </a:solidFill>
                <a:latin typeface="Telegraf Regular"/>
              </a:rPr>
              <a:t>itinerary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 yang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disesuaikan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,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dan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mengoptimalkan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pengalaman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pengunjung</a:t>
            </a:r>
            <a:r>
              <a:rPr lang="en-US" b="1" dirty="0" smtClean="0">
                <a:solidFill>
                  <a:srgbClr val="3B3D40"/>
                </a:solidFill>
                <a:latin typeface="Telegraf Regular"/>
              </a:rPr>
              <a:t>.</a:t>
            </a:r>
            <a:endParaRPr lang="en-US" b="1" dirty="0" smtClean="0">
              <a:solidFill>
                <a:srgbClr val="3B3D40"/>
              </a:solidFill>
              <a:latin typeface="Telegraf Regular"/>
            </a:endParaRPr>
          </a:p>
          <a:p>
            <a:pPr algn="just"/>
            <a:endParaRPr lang="en-US" b="1" dirty="0">
              <a:solidFill>
                <a:srgbClr val="3B3D40"/>
              </a:solidFill>
              <a:latin typeface="Telegraf Regular"/>
            </a:endParaRPr>
          </a:p>
          <a:p>
            <a:pPr algn="just"/>
            <a:r>
              <a:rPr lang="en-US" b="1" dirty="0">
                <a:solidFill>
                  <a:srgbClr val="3B3D40"/>
                </a:solidFill>
                <a:latin typeface="Abril Fatface"/>
              </a:rPr>
              <a:t>2. Marriott International</a:t>
            </a:r>
            <a:endParaRPr lang="en-US" b="1" dirty="0">
              <a:solidFill>
                <a:srgbClr val="3B3D40"/>
              </a:solidFill>
              <a:latin typeface="Abril Fatface"/>
            </a:endParaRPr>
          </a:p>
          <a:p>
            <a:pPr algn="just"/>
            <a:r>
              <a:rPr lang="en-US" b="1" dirty="0">
                <a:solidFill>
                  <a:srgbClr val="3B3D40"/>
                </a:solidFill>
                <a:latin typeface="Telegraf Regular"/>
              </a:rPr>
              <a:t>Marriott International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menggunakan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Big Data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untuk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menghadirkan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produk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Courtyard by Marriott yang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berasal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dari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survei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konsumen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. </a:t>
            </a:r>
            <a:endParaRPr lang="en-US" b="1" dirty="0" smtClean="0">
              <a:solidFill>
                <a:srgbClr val="3B3D40"/>
              </a:solidFill>
              <a:latin typeface="Telegraf Regular"/>
            </a:endParaRPr>
          </a:p>
          <a:p>
            <a:pPr algn="just"/>
            <a:endParaRPr lang="en-US" b="1" dirty="0">
              <a:solidFill>
                <a:srgbClr val="3B3D40"/>
              </a:solidFill>
              <a:latin typeface="Telegraf Regular"/>
            </a:endParaRPr>
          </a:p>
          <a:p>
            <a:pPr algn="just"/>
            <a:r>
              <a:rPr lang="en-US" b="1" dirty="0" smtClean="0">
                <a:solidFill>
                  <a:srgbClr val="3B3D40"/>
                </a:solidFill>
                <a:latin typeface="Abril Fatface"/>
              </a:rPr>
              <a:t>3</a:t>
            </a:r>
            <a:r>
              <a:rPr lang="en-US" b="1" dirty="0">
                <a:solidFill>
                  <a:srgbClr val="3B3D40"/>
                </a:solidFill>
                <a:latin typeface="Abril Fatface"/>
              </a:rPr>
              <a:t>. Airbnb</a:t>
            </a:r>
            <a:endParaRPr lang="en-US" b="1" dirty="0">
              <a:solidFill>
                <a:srgbClr val="3B3D40"/>
              </a:solidFill>
              <a:latin typeface="Abril Fatface"/>
            </a:endParaRPr>
          </a:p>
          <a:p>
            <a:pPr algn="just"/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Teknologi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Big Data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telah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menjadi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alat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yang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penting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bagi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industri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pariwisata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untuk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meningkatkan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strategi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pemasaran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dan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memberikan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pengalaman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yang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lebih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personal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kepada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wisatawan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.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Dengan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penerapan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yang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tepat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, Big Data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dapat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membantu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bisnis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pariwisata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untuk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berkembang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dan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mencapai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kesuksesan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.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Langganan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newsletter WSC di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Linkedin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untuk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mendapatkan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pengetahuan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lebih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lanjut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tentang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keberlanjutan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dan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</a:t>
            </a:r>
            <a:r>
              <a:rPr lang="en-US" b="1" dirty="0" err="1">
                <a:solidFill>
                  <a:srgbClr val="3B3D40"/>
                </a:solidFill>
                <a:latin typeface="Telegraf Regular"/>
              </a:rPr>
              <a:t>ikuti</a:t>
            </a:r>
            <a:r>
              <a:rPr lang="en-US" b="1" dirty="0">
                <a:solidFill>
                  <a:srgbClr val="3B3D40"/>
                </a:solidFill>
                <a:latin typeface="Telegraf Regular"/>
              </a:rPr>
              <a:t> kami di Instagram</a:t>
            </a:r>
            <a:r>
              <a:rPr lang="en-US" b="1" dirty="0" smtClean="0">
                <a:solidFill>
                  <a:srgbClr val="3B3D40"/>
                </a:solidFill>
                <a:latin typeface="Telegraf Regular"/>
              </a:rPr>
              <a:t>.</a:t>
            </a:r>
            <a:endParaRPr lang="en-US" b="1" dirty="0">
              <a:solidFill>
                <a:srgbClr val="3B3D40"/>
              </a:solidFill>
              <a:latin typeface="Telegraf Regular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333925"/>
            <a:ext cx="8153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3B3D40"/>
                </a:solidFill>
                <a:latin typeface="Abril Fatface"/>
              </a:rPr>
              <a:t>Contoh</a:t>
            </a:r>
            <a:r>
              <a:rPr lang="en-US" sz="2400" b="1" dirty="0">
                <a:solidFill>
                  <a:srgbClr val="3B3D40"/>
                </a:solidFill>
                <a:latin typeface="Abril Fatface"/>
              </a:rPr>
              <a:t> </a:t>
            </a:r>
            <a:r>
              <a:rPr lang="en-US" sz="2400" b="1" dirty="0" err="1">
                <a:solidFill>
                  <a:srgbClr val="3B3D40"/>
                </a:solidFill>
                <a:latin typeface="Abril Fatface"/>
              </a:rPr>
              <a:t>Penerapan</a:t>
            </a:r>
            <a:r>
              <a:rPr lang="en-US" sz="2400" b="1" dirty="0">
                <a:solidFill>
                  <a:srgbClr val="3B3D40"/>
                </a:solidFill>
                <a:latin typeface="Abril Fatface"/>
              </a:rPr>
              <a:t> Big Data </a:t>
            </a:r>
            <a:r>
              <a:rPr lang="en-US" sz="2400" b="1" dirty="0" err="1">
                <a:solidFill>
                  <a:srgbClr val="3B3D40"/>
                </a:solidFill>
                <a:latin typeface="Abril Fatface"/>
              </a:rPr>
              <a:t>dalam</a:t>
            </a:r>
            <a:r>
              <a:rPr lang="en-US" sz="2400" b="1" dirty="0">
                <a:solidFill>
                  <a:srgbClr val="3B3D40"/>
                </a:solidFill>
                <a:latin typeface="Abril Fatface"/>
              </a:rPr>
              <a:t> </a:t>
            </a:r>
            <a:r>
              <a:rPr lang="en-US" sz="2400" b="1" dirty="0" err="1">
                <a:solidFill>
                  <a:srgbClr val="3B3D40"/>
                </a:solidFill>
                <a:latin typeface="Abril Fatface"/>
              </a:rPr>
              <a:t>Industri</a:t>
            </a:r>
            <a:r>
              <a:rPr lang="en-US" sz="2400" b="1" dirty="0">
                <a:solidFill>
                  <a:srgbClr val="3B3D40"/>
                </a:solidFill>
                <a:latin typeface="Abril Fatface"/>
              </a:rPr>
              <a:t> </a:t>
            </a:r>
            <a:r>
              <a:rPr lang="en-US" sz="2400" b="1" dirty="0" err="1">
                <a:solidFill>
                  <a:srgbClr val="3B3D40"/>
                </a:solidFill>
                <a:latin typeface="Abril Fatface"/>
              </a:rPr>
              <a:t>Pariwisata</a:t>
            </a:r>
            <a:endParaRPr lang="en-US" sz="2400" b="1" dirty="0"/>
          </a:p>
        </p:txBody>
      </p:sp>
    </p:spTree>
  </p:cSld>
  <p:clrMapOvr>
    <a:masterClrMapping/>
  </p:clrMapOvr>
  <p:transition spd="slow">
    <p:wheel spokes="2"/>
  </p:transition>
</p:sld>
</file>

<file path=ppt/tags/tag1.xml><?xml version="1.0" encoding="utf-8"?>
<p:tagLst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2.xml><?xml version="1.0" encoding="utf-8"?>
<p:tagLst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3134</Words>
  <Application>WPS Presentation</Application>
  <PresentationFormat>On-screen Show (4:3)</PresentationFormat>
  <Paragraphs>87</Paragraphs>
  <Slides>5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6" baseType="lpstr">
      <vt:lpstr>Arial</vt:lpstr>
      <vt:lpstr>SimSun</vt:lpstr>
      <vt:lpstr>Wingdings</vt:lpstr>
      <vt:lpstr>Calibri</vt:lpstr>
      <vt:lpstr>Cambria</vt:lpstr>
      <vt:lpstr>Abril Fatface</vt:lpstr>
      <vt:lpstr>Segoe Print</vt:lpstr>
      <vt:lpstr>Telegraf Regular</vt:lpstr>
      <vt:lpstr>Microsoft YaHei</vt:lpstr>
      <vt:lpstr>Arial Unicode MS</vt:lpstr>
      <vt:lpstr>Office Theme</vt:lpstr>
      <vt:lpstr>PowerPoint 演示文稿</vt:lpstr>
      <vt:lpstr>Pengertian Big Data dalam Konsep Pariwisata</vt:lpstr>
      <vt:lpstr>Karakteristik Big Data</vt:lpstr>
      <vt:lpstr>PowerPoint 演示文稿</vt:lpstr>
      <vt:lpstr>PowerPoint 演示文稿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Kja Idris Asmuni</cp:lastModifiedBy>
  <cp:revision>119</cp:revision>
  <dcterms:created xsi:type="dcterms:W3CDTF">2010-04-18T12:06:00Z</dcterms:created>
  <dcterms:modified xsi:type="dcterms:W3CDTF">2025-01-11T03:24:17Z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924BF28B6224485B9701E455D7B415E1_12</vt:lpwstr>
  </property>
  <property fmtid="{D5CDD505-2E9C-101B-9397-08002B2CF9AE}" pid="3" name="KSOProductBuildVer">
    <vt:lpwstr>1033-12.2.0.19307</vt:lpwstr>
  </property>
</Properties>
</file>