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9" r:id="rId3"/>
    <p:sldId id="302" r:id="rId4"/>
    <p:sldId id="303" r:id="rId5"/>
    <p:sldId id="304" r:id="rId6"/>
    <p:sldId id="305" r:id="rId7"/>
    <p:sldId id="312" r:id="rId8"/>
    <p:sldId id="306" r:id="rId9"/>
    <p:sldId id="307" r:id="rId10"/>
    <p:sldId id="309" r:id="rId11"/>
    <p:sldId id="310" r:id="rId12"/>
    <p:sldId id="311" r:id="rId13"/>
    <p:sldId id="300" r:id="rId14"/>
  </p:sldIdLst>
  <p:sldSz cx="9144000" cy="6858000" type="screen4x3"/>
  <p:notesSz cx="7045325" cy="9345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 id="2" name="user" initials="u" lastIdx="1" clrIdx="1">
    <p:extLst>
      <p:ext uri="{19B8F6BF-5375-455C-9EA6-DF929625EA0E}">
        <p15:presenceInfo xmlns:p15="http://schemas.microsoft.com/office/powerpoint/2012/main" xmlns=""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72" autoAdjust="0"/>
    <p:restoredTop sz="94580" autoAdjust="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xmlns=""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xmlns=""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xmlns=""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xmlns=""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GREETINGS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sz="3600" b="1" dirty="0" err="1"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a:t>
            </a:r>
            <a:r>
              <a:rPr lang="en-US" sz="3600" b="1"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xmlns=""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62000" y="685800"/>
            <a:ext cx="5486400" cy="609600"/>
          </a:xfrm>
        </p:spPr>
        <p:txBody>
          <a:bodyPr>
            <a:noAutofit/>
          </a:bodyPr>
          <a:lstStyle/>
          <a:p>
            <a:pPr algn="l"/>
            <a:r>
              <a:rPr lang="en-US" b="1" dirty="0" smtClean="0">
                <a:solidFill>
                  <a:schemeClr val="tx1"/>
                </a:solidFill>
                <a:latin typeface="Cambria" pitchFamily="18" charset="0"/>
                <a:ea typeface="Cambria" pitchFamily="18" charset="0"/>
              </a:rPr>
              <a:t>Conversation</a:t>
            </a:r>
            <a:endParaRPr lang="en-US" dirty="0" smtClean="0">
              <a:solidFill>
                <a:schemeClr val="tx1"/>
              </a:solidFill>
              <a:latin typeface="Cambria" pitchFamily="18" charset="0"/>
              <a:ea typeface="Cambria" pitchFamily="18" charset="0"/>
            </a:endParaRPr>
          </a:p>
          <a:p>
            <a:pPr algn="l"/>
            <a:r>
              <a:rPr lang="en-US" sz="2000" dirty="0" smtClean="0">
                <a:solidFill>
                  <a:schemeClr val="tx1"/>
                </a:solidFill>
                <a:latin typeface="Cambria" pitchFamily="18" charset="0"/>
                <a:ea typeface="Cambria" pitchFamily="18" charset="0"/>
              </a:rPr>
              <a:t>Staff:	Good afternoon, welcome to The Plaza</a:t>
            </a:r>
          </a:p>
          <a:p>
            <a:pPr algn="l"/>
            <a:r>
              <a:rPr lang="en-US" sz="2000" dirty="0" smtClean="0">
                <a:solidFill>
                  <a:schemeClr val="tx1"/>
                </a:solidFill>
                <a:latin typeface="Cambria" pitchFamily="18" charset="0"/>
                <a:ea typeface="Cambria" pitchFamily="18" charset="0"/>
              </a:rPr>
              <a:t>Guest:	 Hi</a:t>
            </a:r>
          </a:p>
          <a:p>
            <a:pPr algn="l"/>
            <a:r>
              <a:rPr lang="en-US" sz="2000" dirty="0" smtClean="0">
                <a:solidFill>
                  <a:schemeClr val="tx1"/>
                </a:solidFill>
                <a:latin typeface="Cambria" pitchFamily="18" charset="0"/>
                <a:ea typeface="Cambria" pitchFamily="18" charset="0"/>
              </a:rPr>
              <a:t>Staff: 	How can I help you today?</a:t>
            </a:r>
          </a:p>
          <a:p>
            <a:pPr algn="l"/>
            <a:r>
              <a:rPr lang="en-US" sz="2000" dirty="0" smtClean="0">
                <a:solidFill>
                  <a:schemeClr val="tx1"/>
                </a:solidFill>
                <a:latin typeface="Cambria" pitchFamily="18" charset="0"/>
                <a:ea typeface="Cambria" pitchFamily="18" charset="0"/>
              </a:rPr>
              <a:t>Guest: 	I need to check in</a:t>
            </a:r>
          </a:p>
          <a:p>
            <a:pPr algn="l"/>
            <a:r>
              <a:rPr lang="en-US" sz="2000" dirty="0" smtClean="0">
                <a:solidFill>
                  <a:schemeClr val="tx1"/>
                </a:solidFill>
                <a:latin typeface="Cambria" pitchFamily="18" charset="0"/>
                <a:ea typeface="Cambria" pitchFamily="18" charset="0"/>
              </a:rPr>
              <a:t>Staff: 	Of course sir, My name is Sophie Laurent and I’ll be your guest representative during your stay. Could I have your name please?</a:t>
            </a:r>
          </a:p>
          <a:p>
            <a:pPr algn="l"/>
            <a:r>
              <a:rPr lang="en-US" sz="2000" dirty="0" smtClean="0">
                <a:solidFill>
                  <a:schemeClr val="tx1"/>
                </a:solidFill>
                <a:latin typeface="Cambria" pitchFamily="18" charset="0"/>
                <a:ea typeface="Cambria" pitchFamily="18" charset="0"/>
              </a:rPr>
              <a:t>Guest: 	Freddy Benson</a:t>
            </a:r>
          </a:p>
          <a:p>
            <a:pPr algn="l"/>
            <a:r>
              <a:rPr lang="en-US" sz="2000" dirty="0" smtClean="0">
                <a:solidFill>
                  <a:schemeClr val="tx1"/>
                </a:solidFill>
                <a:latin typeface="Cambria" pitchFamily="18" charset="0"/>
                <a:ea typeface="Cambria" pitchFamily="18" charset="0"/>
              </a:rPr>
              <a:t>Staff: 	Yes </a:t>
            </a:r>
            <a:r>
              <a:rPr lang="en-US" sz="2000" dirty="0" err="1" smtClean="0">
                <a:solidFill>
                  <a:schemeClr val="tx1"/>
                </a:solidFill>
                <a:latin typeface="Cambria" pitchFamily="18" charset="0"/>
                <a:ea typeface="Cambria" pitchFamily="18" charset="0"/>
              </a:rPr>
              <a:t>Mr.Benson</a:t>
            </a:r>
            <a:r>
              <a:rPr lang="en-US" sz="2000" dirty="0" smtClean="0">
                <a:solidFill>
                  <a:schemeClr val="tx1"/>
                </a:solidFill>
                <a:latin typeface="Cambria" pitchFamily="18" charset="0"/>
                <a:ea typeface="Cambria" pitchFamily="18" charset="0"/>
              </a:rPr>
              <a:t>, here you are. And how are you today?</a:t>
            </a:r>
          </a:p>
          <a:p>
            <a:pPr algn="l"/>
            <a:r>
              <a:rPr lang="en-US" sz="2000" dirty="0" smtClean="0">
                <a:solidFill>
                  <a:schemeClr val="tx1"/>
                </a:solidFill>
                <a:latin typeface="Cambria" pitchFamily="18" charset="0"/>
                <a:ea typeface="Cambria" pitchFamily="18" charset="0"/>
              </a:rPr>
              <a:t>Guest: 	Tired actually, it was a very long flight</a:t>
            </a:r>
          </a:p>
          <a:p>
            <a:pPr algn="l"/>
            <a:r>
              <a:rPr lang="en-US" sz="2000" dirty="0" smtClean="0">
                <a:solidFill>
                  <a:schemeClr val="tx1"/>
                </a:solidFill>
                <a:latin typeface="Cambria" pitchFamily="18" charset="0"/>
                <a:ea typeface="Cambria" pitchFamily="18" charset="0"/>
              </a:rPr>
              <a:t>Staff: 	Well, I’ll get you checked in as soon as possible so you can relax</a:t>
            </a:r>
          </a:p>
          <a:p>
            <a:pPr algn="l"/>
            <a:endParaRPr lang="en-US" sz="2000"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762000"/>
            <a:ext cx="6400800" cy="1752600"/>
          </a:xfrm>
        </p:spPr>
        <p:txBody>
          <a:bodyPr>
            <a:noAutofit/>
          </a:bodyPr>
          <a:lstStyle/>
          <a:p>
            <a:pPr algn="l"/>
            <a:r>
              <a:rPr lang="en-US" b="1" dirty="0" smtClean="0">
                <a:solidFill>
                  <a:schemeClr val="tx1"/>
                </a:solidFill>
                <a:latin typeface="Cambria" pitchFamily="18" charset="0"/>
                <a:ea typeface="Cambria" pitchFamily="18" charset="0"/>
              </a:rPr>
              <a:t>Farewells</a:t>
            </a:r>
            <a:r>
              <a:rPr lang="en-US" dirty="0" smtClean="0">
                <a:solidFill>
                  <a:schemeClr val="tx1"/>
                </a:solidFill>
                <a:latin typeface="Cambria" pitchFamily="18" charset="0"/>
                <a:ea typeface="Cambria" pitchFamily="18" charset="0"/>
              </a:rPr>
              <a:t/>
            </a:r>
            <a:br>
              <a:rPr lang="en-US" dirty="0" smtClean="0">
                <a:solidFill>
                  <a:schemeClr val="tx1"/>
                </a:solidFill>
                <a:latin typeface="Cambria" pitchFamily="18" charset="0"/>
                <a:ea typeface="Cambria" pitchFamily="18" charset="0"/>
              </a:rPr>
            </a:br>
            <a:r>
              <a:rPr lang="en-US" b="1" dirty="0" smtClean="0">
                <a:solidFill>
                  <a:schemeClr val="tx1"/>
                </a:solidFill>
                <a:latin typeface="Cambria" pitchFamily="18" charset="0"/>
                <a:ea typeface="Cambria" pitchFamily="18" charset="0"/>
              </a:rPr>
              <a:t>More Formal Expressions</a:t>
            </a:r>
          </a:p>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 Goodbye</a:t>
            </a:r>
          </a:p>
          <a:p>
            <a:pPr algn="l"/>
            <a:r>
              <a:rPr lang="en-US" dirty="0" smtClean="0">
                <a:solidFill>
                  <a:schemeClr val="tx1"/>
                </a:solidFill>
                <a:latin typeface="Cambria" pitchFamily="18" charset="0"/>
                <a:ea typeface="Cambria" pitchFamily="18" charset="0"/>
              </a:rPr>
              <a:t>- Thank you for coming. Have a pleasant day</a:t>
            </a:r>
          </a:p>
          <a:p>
            <a:pPr algn="l"/>
            <a:r>
              <a:rPr lang="en-US" dirty="0" smtClean="0">
                <a:solidFill>
                  <a:schemeClr val="tx1"/>
                </a:solidFill>
                <a:latin typeface="Cambria" pitchFamily="18" charset="0"/>
                <a:ea typeface="Cambria" pitchFamily="18" charset="0"/>
              </a:rPr>
              <a:t>- </a:t>
            </a:r>
            <a:r>
              <a:rPr lang="en-US" dirty="0" err="1" smtClean="0">
                <a:solidFill>
                  <a:schemeClr val="tx1"/>
                </a:solidFill>
                <a:latin typeface="Cambria" pitchFamily="18" charset="0"/>
                <a:ea typeface="Cambria" pitchFamily="18" charset="0"/>
              </a:rPr>
              <a:t>Goodbye,please</a:t>
            </a:r>
            <a:r>
              <a:rPr lang="en-US" dirty="0" smtClean="0">
                <a:solidFill>
                  <a:schemeClr val="tx1"/>
                </a:solidFill>
                <a:latin typeface="Cambria" pitchFamily="18" charset="0"/>
                <a:ea typeface="Cambria" pitchFamily="18" charset="0"/>
              </a:rPr>
              <a:t> come again</a:t>
            </a:r>
          </a:p>
          <a:p>
            <a:pPr algn="l"/>
            <a:r>
              <a:rPr lang="en-US" dirty="0" smtClean="0">
                <a:solidFill>
                  <a:schemeClr val="tx1"/>
                </a:solidFill>
                <a:latin typeface="Cambria" pitchFamily="18" charset="0"/>
                <a:ea typeface="Cambria" pitchFamily="18" charset="0"/>
              </a:rPr>
              <a:t>- Goodbye, I hope to see you again</a:t>
            </a:r>
          </a:p>
          <a:p>
            <a:pPr algn="l"/>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33400" y="838200"/>
            <a:ext cx="8153400" cy="1752600"/>
          </a:xfrm>
        </p:spPr>
        <p:txBody>
          <a:bodyPr>
            <a:noAutofit/>
          </a:bodyPr>
          <a:lstStyle/>
          <a:p>
            <a:pPr algn="l"/>
            <a:r>
              <a:rPr lang="en-US" b="1" dirty="0" smtClean="0">
                <a:solidFill>
                  <a:schemeClr val="tx1"/>
                </a:solidFill>
                <a:latin typeface="Cambria" pitchFamily="18" charset="0"/>
                <a:ea typeface="Cambria" pitchFamily="18" charset="0"/>
              </a:rPr>
              <a:t>Less Formal Goodbyes</a:t>
            </a:r>
          </a:p>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 See you later 		- So long</a:t>
            </a:r>
          </a:p>
          <a:p>
            <a:pPr algn="l"/>
            <a:r>
              <a:rPr lang="en-US" dirty="0" smtClean="0">
                <a:solidFill>
                  <a:schemeClr val="tx1"/>
                </a:solidFill>
                <a:latin typeface="Cambria" pitchFamily="18" charset="0"/>
                <a:ea typeface="Cambria" pitchFamily="18" charset="0"/>
              </a:rPr>
              <a:t>- Good bye (bye)		- Please come again</a:t>
            </a:r>
          </a:p>
          <a:p>
            <a:pPr algn="l"/>
            <a:r>
              <a:rPr lang="en-US" dirty="0" smtClean="0">
                <a:solidFill>
                  <a:schemeClr val="tx1"/>
                </a:solidFill>
                <a:latin typeface="Cambria" pitchFamily="18" charset="0"/>
                <a:ea typeface="Cambria" pitchFamily="18" charset="0"/>
              </a:rPr>
              <a:t>- I have to run		- I have to be going now</a:t>
            </a:r>
          </a:p>
          <a:p>
            <a:pPr algn="l"/>
            <a:r>
              <a:rPr lang="en-US" dirty="0" smtClean="0">
                <a:solidFill>
                  <a:schemeClr val="tx1"/>
                </a:solidFill>
                <a:latin typeface="Cambria" pitchFamily="18" charset="0"/>
                <a:ea typeface="Cambria" pitchFamily="18" charset="0"/>
              </a:rPr>
              <a:t>- Catch you later		- See you again</a:t>
            </a:r>
          </a:p>
          <a:p>
            <a:pPr algn="l"/>
            <a:r>
              <a:rPr lang="en-US" b="1" dirty="0" smtClean="0">
                <a:solidFill>
                  <a:schemeClr val="tx1"/>
                </a:solidFill>
                <a:latin typeface="Cambria" pitchFamily="18" charset="0"/>
                <a:ea typeface="Cambria" pitchFamily="18" charset="0"/>
              </a:rPr>
              <a:t/>
            </a:r>
            <a:br>
              <a:rPr lang="en-US" b="1" dirty="0" smtClean="0">
                <a:solidFill>
                  <a:schemeClr val="tx1"/>
                </a:solidFill>
                <a:latin typeface="Cambria" pitchFamily="18" charset="0"/>
                <a:ea typeface="Cambria" pitchFamily="18" charset="0"/>
              </a:rPr>
            </a:br>
            <a:endParaRPr lang="en-US" b="1"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xmlns=""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Arial" panose="020B0604020202020204" pitchFamily="34" charset="0"/>
                <a:ea typeface="+mj-ea"/>
                <a:cs typeface="Arial" panose="020B0604020202020204" pitchFamily="34" charset="0"/>
              </a:rPr>
              <a:t>Greetings</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Formal Expressions</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Less Formal Expressions</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Introducing Yourself</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Introducing Others</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Asking about well being</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Conversation</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Farewell</a:t>
            </a:r>
          </a:p>
        </p:txBody>
      </p:sp>
    </p:spTree>
    <p:extLst>
      <p:ext uri="{BB962C8B-B14F-4D97-AF65-F5344CB8AC3E}">
        <p14:creationId xmlns:p14="http://schemas.microsoft.com/office/powerpoint/2010/main" xmlns=""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762000"/>
            <a:ext cx="8305800" cy="2057400"/>
          </a:xfrm>
        </p:spPr>
        <p:txBody>
          <a:bodyPr>
            <a:noAutofit/>
          </a:bodyPr>
          <a:lstStyle/>
          <a:p>
            <a:pPr algn="just"/>
            <a:endParaRPr lang="en-US" sz="2600" dirty="0" smtClean="0">
              <a:solidFill>
                <a:schemeClr val="tx1"/>
              </a:solidFill>
              <a:latin typeface="Cambria" pitchFamily="18" charset="0"/>
              <a:ea typeface="Cambria" pitchFamily="18" charset="0"/>
            </a:endParaRPr>
          </a:p>
          <a:p>
            <a:pPr algn="just"/>
            <a:r>
              <a:rPr lang="en-US" sz="2600" dirty="0" smtClean="0">
                <a:solidFill>
                  <a:schemeClr val="tx1"/>
                </a:solidFill>
                <a:latin typeface="Cambria" pitchFamily="18" charset="0"/>
                <a:ea typeface="Cambria" pitchFamily="18" charset="0"/>
              </a:rPr>
              <a:t>First impressions last a life time, or at least until the guests check out, so it is important to make a good first impression, There are numerous expressions that can be used when first greeting people. Some are very formal and appropriate for greeting guests and some are more informal and should only be used with friends or co-workers. Obviously, employees of the hotel industry should use the formal expressions; however, the less formal expressions will also be presented to give learners a well balanced repertoire to choose from.</a:t>
            </a:r>
            <a:endParaRPr lang="en-US" sz="2600"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533400"/>
            <a:ext cx="8610600" cy="1752600"/>
          </a:xfrm>
        </p:spPr>
        <p:txBody>
          <a:bodyPr>
            <a:noAutofit/>
          </a:bodyPr>
          <a:lstStyle/>
          <a:p>
            <a:pPr algn="l"/>
            <a:r>
              <a:rPr lang="en-US" b="1" u="sng" dirty="0" smtClean="0">
                <a:solidFill>
                  <a:schemeClr val="tx1"/>
                </a:solidFill>
                <a:latin typeface="Cambria" pitchFamily="18" charset="0"/>
                <a:ea typeface="Cambria" pitchFamily="18" charset="0"/>
              </a:rPr>
              <a:t>Formal Expressions</a:t>
            </a:r>
          </a:p>
          <a:p>
            <a:pPr algn="l"/>
            <a:r>
              <a:rPr lang="en-US" dirty="0" smtClean="0">
                <a:solidFill>
                  <a:schemeClr val="tx1"/>
                </a:solidFill>
                <a:latin typeface="Cambria" pitchFamily="18" charset="0"/>
                <a:ea typeface="Cambria" pitchFamily="18" charset="0"/>
              </a:rPr>
              <a:t>Good morning (sir/ma’am)</a:t>
            </a:r>
          </a:p>
          <a:p>
            <a:pPr algn="l"/>
            <a:r>
              <a:rPr lang="en-US" dirty="0" smtClean="0">
                <a:solidFill>
                  <a:schemeClr val="tx1"/>
                </a:solidFill>
                <a:latin typeface="Cambria" pitchFamily="18" charset="0"/>
                <a:ea typeface="Cambria" pitchFamily="18" charset="0"/>
              </a:rPr>
              <a:t>Good afternoon (sir/ma’am) Welcome to (name of hotel/</a:t>
            </a:r>
            <a:r>
              <a:rPr lang="en-US" dirty="0" err="1" smtClean="0">
                <a:solidFill>
                  <a:schemeClr val="tx1"/>
                </a:solidFill>
                <a:latin typeface="Cambria" pitchFamily="18" charset="0"/>
                <a:ea typeface="Cambria" pitchFamily="18" charset="0"/>
              </a:rPr>
              <a:t>restaurant,etc</a:t>
            </a:r>
            <a:r>
              <a:rPr lang="en-US" dirty="0" smtClean="0">
                <a:solidFill>
                  <a:schemeClr val="tx1"/>
                </a:solidFill>
                <a:latin typeface="Cambria" pitchFamily="18" charset="0"/>
                <a:ea typeface="Cambria" pitchFamily="18" charset="0"/>
              </a:rPr>
              <a:t>)</a:t>
            </a:r>
          </a:p>
          <a:p>
            <a:pPr algn="l"/>
            <a:r>
              <a:rPr lang="en-US" dirty="0" smtClean="0">
                <a:solidFill>
                  <a:schemeClr val="tx1"/>
                </a:solidFill>
                <a:latin typeface="Cambria" pitchFamily="18" charset="0"/>
                <a:ea typeface="Cambria" pitchFamily="18" charset="0"/>
              </a:rPr>
              <a:t>Good evening (sir/ma’am)</a:t>
            </a:r>
          </a:p>
          <a:p>
            <a:pPr algn="l"/>
            <a:r>
              <a:rPr lang="en-US" dirty="0" smtClean="0">
                <a:solidFill>
                  <a:schemeClr val="tx1"/>
                </a:solidFill>
                <a:latin typeface="Cambria" pitchFamily="18" charset="0"/>
                <a:ea typeface="Cambria" pitchFamily="18" charset="0"/>
              </a:rPr>
              <a:t>How are you this morning (afternoon, evening, today?</a:t>
            </a:r>
          </a:p>
          <a:p>
            <a:pPr algn="l"/>
            <a:r>
              <a:rPr lang="en-US" b="1" dirty="0" smtClean="0">
                <a:solidFill>
                  <a:schemeClr val="tx1"/>
                </a:solidFill>
                <a:latin typeface="Cambria" pitchFamily="18" charset="0"/>
                <a:ea typeface="Cambria" pitchFamily="18" charset="0"/>
              </a:rPr>
              <a:t>			</a:t>
            </a:r>
            <a:r>
              <a:rPr lang="en-US" b="1" u="sng" dirty="0" smtClean="0">
                <a:solidFill>
                  <a:schemeClr val="tx1"/>
                </a:solidFill>
                <a:latin typeface="Cambria" pitchFamily="18" charset="0"/>
                <a:ea typeface="Cambria" pitchFamily="18" charset="0"/>
              </a:rPr>
              <a:t>Less Expressions</a:t>
            </a:r>
          </a:p>
          <a:p>
            <a:pPr algn="l"/>
            <a:r>
              <a:rPr lang="en-US" dirty="0" smtClean="0">
                <a:solidFill>
                  <a:schemeClr val="tx1"/>
                </a:solidFill>
                <a:latin typeface="Cambria" pitchFamily="18" charset="0"/>
                <a:ea typeface="Cambria" pitchFamily="18" charset="0"/>
              </a:rPr>
              <a:t>			Hello</a:t>
            </a:r>
          </a:p>
          <a:p>
            <a:pPr algn="l"/>
            <a:r>
              <a:rPr lang="en-US" dirty="0" smtClean="0">
                <a:solidFill>
                  <a:schemeClr val="tx1"/>
                </a:solidFill>
                <a:latin typeface="Cambria" pitchFamily="18" charset="0"/>
                <a:ea typeface="Cambria" pitchFamily="18" charset="0"/>
              </a:rPr>
              <a:t>			Hi</a:t>
            </a:r>
          </a:p>
          <a:p>
            <a:pPr algn="l"/>
            <a:r>
              <a:rPr lang="en-US" dirty="0" smtClean="0">
                <a:solidFill>
                  <a:schemeClr val="tx1"/>
                </a:solidFill>
                <a:latin typeface="Cambria" pitchFamily="18" charset="0"/>
                <a:ea typeface="Cambria" pitchFamily="18" charset="0"/>
              </a:rPr>
              <a:t>			</a:t>
            </a:r>
            <a:r>
              <a:rPr lang="en-US" dirty="0" err="1" smtClean="0">
                <a:solidFill>
                  <a:schemeClr val="tx1"/>
                </a:solidFill>
                <a:latin typeface="Cambria" pitchFamily="18" charset="0"/>
                <a:ea typeface="Cambria" pitchFamily="18" charset="0"/>
              </a:rPr>
              <a:t>Whats</a:t>
            </a:r>
            <a:r>
              <a:rPr lang="en-US" dirty="0" smtClean="0">
                <a:solidFill>
                  <a:schemeClr val="tx1"/>
                </a:solidFill>
                <a:latin typeface="Cambria" pitchFamily="18" charset="0"/>
                <a:ea typeface="Cambria" pitchFamily="18" charset="0"/>
              </a:rPr>
              <a:t> up?</a:t>
            </a:r>
          </a:p>
          <a:p>
            <a:pPr algn="l"/>
            <a:r>
              <a:rPr lang="en-US" dirty="0" smtClean="0">
                <a:solidFill>
                  <a:schemeClr val="tx1"/>
                </a:solidFill>
                <a:latin typeface="Cambria" pitchFamily="18" charset="0"/>
                <a:ea typeface="Cambria" pitchFamily="18" charset="0"/>
              </a:rPr>
              <a:t>			How is going?</a:t>
            </a:r>
            <a:endParaRPr lang="en-US" dirty="0" smtClean="0">
              <a:latin typeface="Cambria" pitchFamily="18" charset="0"/>
              <a:ea typeface="Cambria" pitchFamily="18" charset="0"/>
            </a:endParaRPr>
          </a:p>
          <a:p>
            <a:pPr algn="l"/>
            <a:endParaRPr lang="en-US" b="1" dirty="0" smtClean="0">
              <a:solidFill>
                <a:schemeClr val="tx1"/>
              </a:solidFill>
              <a:latin typeface="Cambria" pitchFamily="18" charset="0"/>
              <a:ea typeface="Cambria" pitchFamily="18" charset="0"/>
            </a:endParaRPr>
          </a:p>
          <a:p>
            <a:pPr algn="l"/>
            <a:endParaRPr lang="en-US" dirty="0" smtClean="0">
              <a:latin typeface="Cambria" pitchFamily="18" charset="0"/>
              <a:ea typeface="Cambria" pitchFamily="18" charset="0"/>
            </a:endParaRPr>
          </a:p>
          <a:p>
            <a:endParaRPr lang="en-US" dirty="0">
              <a:latin typeface="Cambria" pitchFamily="18" charset="0"/>
              <a:ea typeface="Cambria" pitchFamily="18"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85800" y="1371600"/>
            <a:ext cx="6400800" cy="1752600"/>
          </a:xfrm>
        </p:spPr>
        <p:txBody>
          <a:bodyPr>
            <a:noAutofit/>
          </a:bodyPr>
          <a:lstStyle/>
          <a:p>
            <a:pPr algn="l"/>
            <a:endParaRPr lang="en-US"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How can I help  you today ma’am (sir) ?</a:t>
            </a:r>
            <a:br>
              <a:rPr lang="en-US" dirty="0" smtClean="0">
                <a:solidFill>
                  <a:schemeClr val="tx1"/>
                </a:solidFill>
                <a:latin typeface="Cambria" pitchFamily="18" charset="0"/>
                <a:ea typeface="Cambria" pitchFamily="18" charset="0"/>
              </a:rPr>
            </a:br>
            <a:r>
              <a:rPr lang="en-US" dirty="0" smtClean="0">
                <a:solidFill>
                  <a:schemeClr val="tx1"/>
                </a:solidFill>
                <a:latin typeface="Cambria" pitchFamily="18" charset="0"/>
                <a:ea typeface="Cambria" pitchFamily="18" charset="0"/>
              </a:rPr>
              <a:t>Can I be of assistance?</a:t>
            </a:r>
            <a:br>
              <a:rPr lang="en-US" dirty="0" smtClean="0">
                <a:solidFill>
                  <a:schemeClr val="tx1"/>
                </a:solidFill>
                <a:latin typeface="Cambria" pitchFamily="18" charset="0"/>
                <a:ea typeface="Cambria" pitchFamily="18" charset="0"/>
              </a:rPr>
            </a:br>
            <a:r>
              <a:rPr lang="en-US" dirty="0" smtClean="0">
                <a:solidFill>
                  <a:schemeClr val="tx1"/>
                </a:solidFill>
                <a:latin typeface="Cambria" pitchFamily="18" charset="0"/>
                <a:ea typeface="Cambria" pitchFamily="18" charset="0"/>
              </a:rPr>
              <a:t>How may I assist you?</a:t>
            </a:r>
            <a:br>
              <a:rPr lang="en-US" dirty="0" smtClean="0">
                <a:solidFill>
                  <a:schemeClr val="tx1"/>
                </a:solidFill>
                <a:latin typeface="Cambria" pitchFamily="18" charset="0"/>
                <a:ea typeface="Cambria" pitchFamily="18" charset="0"/>
              </a:rPr>
            </a:br>
            <a:r>
              <a:rPr lang="en-US" dirty="0" smtClean="0">
                <a:solidFill>
                  <a:schemeClr val="tx1"/>
                </a:solidFill>
                <a:latin typeface="Cambria" pitchFamily="18" charset="0"/>
                <a:ea typeface="Cambria" pitchFamily="18" charset="0"/>
              </a:rPr>
              <a:t>May I assist you with anything?</a:t>
            </a:r>
            <a:br>
              <a:rPr lang="en-US" dirty="0" smtClean="0">
                <a:solidFill>
                  <a:schemeClr val="tx1"/>
                </a:solidFill>
                <a:latin typeface="Cambria" pitchFamily="18" charset="0"/>
                <a:ea typeface="Cambria" pitchFamily="18" charset="0"/>
              </a:rPr>
            </a:br>
            <a:r>
              <a:rPr lang="en-US" dirty="0" smtClean="0">
                <a:solidFill>
                  <a:schemeClr val="tx1"/>
                </a:solidFill>
                <a:latin typeface="Cambria" pitchFamily="18" charset="0"/>
                <a:ea typeface="Cambria" pitchFamily="18" charset="0"/>
              </a:rPr>
              <a:t>What can I do for you today?</a:t>
            </a:r>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990600"/>
            <a:ext cx="6400800" cy="1752600"/>
          </a:xfrm>
        </p:spPr>
        <p:txBody>
          <a:bodyPr>
            <a:normAutofit fontScale="25000" lnSpcReduction="20000"/>
          </a:bodyPr>
          <a:lstStyle/>
          <a:p>
            <a:pPr algn="l"/>
            <a:r>
              <a:rPr lang="en-US" sz="11200" b="1" u="sng" dirty="0" smtClean="0">
                <a:solidFill>
                  <a:schemeClr val="tx1"/>
                </a:solidFill>
                <a:latin typeface="Cambria" pitchFamily="18" charset="0"/>
                <a:ea typeface="Cambria" pitchFamily="18" charset="0"/>
              </a:rPr>
              <a:t>Introducing Yourself</a:t>
            </a:r>
          </a:p>
          <a:p>
            <a:pPr algn="l"/>
            <a:endParaRPr lang="en-US" sz="11200" dirty="0" smtClean="0">
              <a:solidFill>
                <a:schemeClr val="tx1"/>
              </a:solidFill>
              <a:latin typeface="Cambria" pitchFamily="18" charset="0"/>
              <a:ea typeface="Cambria" pitchFamily="18" charset="0"/>
            </a:endParaRPr>
          </a:p>
          <a:p>
            <a:pPr algn="l"/>
            <a:r>
              <a:rPr lang="en-US" sz="11200" dirty="0" smtClean="0">
                <a:solidFill>
                  <a:schemeClr val="tx1"/>
                </a:solidFill>
                <a:latin typeface="Cambria" pitchFamily="18" charset="0"/>
                <a:ea typeface="Cambria" pitchFamily="18" charset="0"/>
              </a:rPr>
              <a:t>Staff: Hello, I’m </a:t>
            </a:r>
            <a:r>
              <a:rPr lang="en-US" sz="11200" dirty="0" err="1" smtClean="0">
                <a:solidFill>
                  <a:schemeClr val="tx1"/>
                </a:solidFill>
                <a:latin typeface="Cambria" pitchFamily="18" charset="0"/>
                <a:ea typeface="Cambria" pitchFamily="18" charset="0"/>
              </a:rPr>
              <a:t>Ms.Tina</a:t>
            </a:r>
            <a:endParaRPr lang="en-US" sz="11200" dirty="0" smtClean="0">
              <a:solidFill>
                <a:schemeClr val="tx1"/>
              </a:solidFill>
              <a:latin typeface="Cambria" pitchFamily="18" charset="0"/>
              <a:ea typeface="Cambria" pitchFamily="18" charset="0"/>
            </a:endParaRPr>
          </a:p>
          <a:p>
            <a:pPr algn="l"/>
            <a:r>
              <a:rPr lang="en-US" sz="11200" dirty="0" smtClean="0">
                <a:solidFill>
                  <a:schemeClr val="tx1"/>
                </a:solidFill>
                <a:latin typeface="Cambria" pitchFamily="18" charset="0"/>
                <a:ea typeface="Cambria" pitchFamily="18" charset="0"/>
              </a:rPr>
              <a:t>Guest: Hello, Ms. </a:t>
            </a:r>
            <a:r>
              <a:rPr lang="en-US" sz="11200" dirty="0" err="1" smtClean="0">
                <a:solidFill>
                  <a:schemeClr val="tx1"/>
                </a:solidFill>
                <a:latin typeface="Cambria" pitchFamily="18" charset="0"/>
                <a:ea typeface="Cambria" pitchFamily="18" charset="0"/>
              </a:rPr>
              <a:t>Jandee</a:t>
            </a:r>
            <a:r>
              <a:rPr lang="en-US" sz="11200" dirty="0" smtClean="0">
                <a:solidFill>
                  <a:schemeClr val="tx1"/>
                </a:solidFill>
                <a:latin typeface="Cambria" pitchFamily="18" charset="0"/>
                <a:ea typeface="Cambria" pitchFamily="18" charset="0"/>
              </a:rPr>
              <a:t>. I’m Susan</a:t>
            </a:r>
          </a:p>
          <a:p>
            <a:pPr algn="l"/>
            <a:endParaRPr lang="en-US" sz="11200" dirty="0" smtClean="0">
              <a:solidFill>
                <a:schemeClr val="tx1"/>
              </a:solidFill>
              <a:latin typeface="Cambria" pitchFamily="18" charset="0"/>
              <a:ea typeface="Cambria" pitchFamily="18" charset="0"/>
            </a:endParaRPr>
          </a:p>
          <a:p>
            <a:pPr marR="64008" lvl="0" algn="l">
              <a:spcBef>
                <a:spcPts val="400"/>
              </a:spcBef>
              <a:buClr>
                <a:schemeClr val="accent1"/>
              </a:buClr>
              <a:buSzPct val="68000"/>
              <a:defRPr/>
            </a:pPr>
            <a:r>
              <a:rPr lang="en-US" sz="11200" dirty="0" err="1" smtClean="0">
                <a:solidFill>
                  <a:schemeClr val="tx1"/>
                </a:solidFill>
                <a:latin typeface="Cambria" pitchFamily="18" charset="0"/>
                <a:ea typeface="Cambria" pitchFamily="18" charset="0"/>
              </a:rPr>
              <a:t>Guest:My</a:t>
            </a:r>
            <a:r>
              <a:rPr lang="en-US" sz="11200" dirty="0" smtClean="0">
                <a:solidFill>
                  <a:schemeClr val="tx1"/>
                </a:solidFill>
                <a:latin typeface="Cambria" pitchFamily="18" charset="0"/>
                <a:ea typeface="Cambria" pitchFamily="18" charset="0"/>
              </a:rPr>
              <a:t> name is </a:t>
            </a:r>
            <a:r>
              <a:rPr lang="en-US" sz="11200" dirty="0" err="1" smtClean="0">
                <a:solidFill>
                  <a:schemeClr val="tx1"/>
                </a:solidFill>
                <a:latin typeface="Cambria" pitchFamily="18" charset="0"/>
                <a:ea typeface="Cambria" pitchFamily="18" charset="0"/>
              </a:rPr>
              <a:t>Jhon</a:t>
            </a:r>
            <a:r>
              <a:rPr lang="en-US" sz="11200" dirty="0" smtClean="0">
                <a:solidFill>
                  <a:schemeClr val="tx1"/>
                </a:solidFill>
                <a:latin typeface="Cambria" pitchFamily="18" charset="0"/>
                <a:ea typeface="Cambria" pitchFamily="18" charset="0"/>
              </a:rPr>
              <a:t> Grey</a:t>
            </a:r>
          </a:p>
          <a:p>
            <a:pPr marR="64008" lvl="0" algn="l">
              <a:spcBef>
                <a:spcPts val="400"/>
              </a:spcBef>
              <a:buClr>
                <a:schemeClr val="accent1"/>
              </a:buClr>
              <a:buSzPct val="68000"/>
              <a:defRPr/>
            </a:pPr>
            <a:r>
              <a:rPr lang="en-US" sz="11200" dirty="0" smtClean="0">
                <a:solidFill>
                  <a:schemeClr val="tx1"/>
                </a:solidFill>
                <a:latin typeface="Cambria" pitchFamily="18" charset="0"/>
                <a:ea typeface="Cambria" pitchFamily="18" charset="0"/>
              </a:rPr>
              <a:t>Staff: Nice to meet you </a:t>
            </a:r>
            <a:r>
              <a:rPr lang="en-US" sz="11200" dirty="0" err="1" smtClean="0">
                <a:solidFill>
                  <a:schemeClr val="tx1"/>
                </a:solidFill>
                <a:latin typeface="Cambria" pitchFamily="18" charset="0"/>
                <a:ea typeface="Cambria" pitchFamily="18" charset="0"/>
              </a:rPr>
              <a:t>Mr.Grey</a:t>
            </a:r>
            <a:r>
              <a:rPr lang="en-US" sz="11200" dirty="0" smtClean="0">
                <a:solidFill>
                  <a:schemeClr val="tx1"/>
                </a:solidFill>
                <a:latin typeface="Cambria" pitchFamily="18" charset="0"/>
                <a:ea typeface="Cambria" pitchFamily="18" charset="0"/>
              </a:rPr>
              <a:t>, I’m </a:t>
            </a:r>
            <a:r>
              <a:rPr lang="en-US" sz="11200" dirty="0" err="1" smtClean="0">
                <a:solidFill>
                  <a:schemeClr val="tx1"/>
                </a:solidFill>
                <a:latin typeface="Cambria" pitchFamily="18" charset="0"/>
                <a:ea typeface="Cambria" pitchFamily="18" charset="0"/>
              </a:rPr>
              <a:t>Mrs.Hanna</a:t>
            </a:r>
            <a:endParaRPr lang="en-US" sz="11200" dirty="0" smtClean="0">
              <a:solidFill>
                <a:schemeClr val="tx1"/>
              </a:solidFill>
              <a:latin typeface="Cambria" pitchFamily="18" charset="0"/>
              <a:ea typeface="Cambria" pitchFamily="18" charset="0"/>
            </a:endParaRPr>
          </a:p>
          <a:p>
            <a:pPr marR="64008" lvl="0" algn="l">
              <a:spcBef>
                <a:spcPts val="400"/>
              </a:spcBef>
              <a:buClr>
                <a:schemeClr val="accent1"/>
              </a:buClr>
              <a:buSzPct val="68000"/>
              <a:defRPr/>
            </a:pPr>
            <a:endParaRPr lang="en-US" sz="11200" dirty="0" smtClean="0">
              <a:solidFill>
                <a:schemeClr val="tx1"/>
              </a:solidFill>
              <a:latin typeface="Cambria" pitchFamily="18" charset="0"/>
              <a:ea typeface="Cambria" pitchFamily="18" charset="0"/>
            </a:endParaRPr>
          </a:p>
          <a:p>
            <a:pPr marR="64008" lvl="0" algn="l">
              <a:spcBef>
                <a:spcPts val="400"/>
              </a:spcBef>
              <a:buClr>
                <a:schemeClr val="accent1"/>
              </a:buClr>
              <a:buSzPct val="68000"/>
              <a:defRPr/>
            </a:pPr>
            <a:r>
              <a:rPr lang="en-US" sz="11200" dirty="0" err="1" smtClean="0">
                <a:solidFill>
                  <a:schemeClr val="tx1"/>
                </a:solidFill>
                <a:latin typeface="Cambria" pitchFamily="18" charset="0"/>
                <a:ea typeface="Cambria" pitchFamily="18" charset="0"/>
              </a:rPr>
              <a:t>Guest:My</a:t>
            </a:r>
            <a:r>
              <a:rPr lang="en-US" sz="11200" dirty="0" smtClean="0">
                <a:solidFill>
                  <a:schemeClr val="tx1"/>
                </a:solidFill>
                <a:latin typeface="Cambria" pitchFamily="18" charset="0"/>
                <a:ea typeface="Cambria" pitchFamily="18" charset="0"/>
              </a:rPr>
              <a:t> name is </a:t>
            </a:r>
            <a:r>
              <a:rPr lang="en-US" sz="11200" dirty="0" err="1" smtClean="0">
                <a:solidFill>
                  <a:schemeClr val="tx1"/>
                </a:solidFill>
                <a:latin typeface="Cambria" pitchFamily="18" charset="0"/>
                <a:ea typeface="Cambria" pitchFamily="18" charset="0"/>
              </a:rPr>
              <a:t>Jhon</a:t>
            </a:r>
            <a:r>
              <a:rPr lang="en-US" sz="11200" dirty="0" smtClean="0">
                <a:solidFill>
                  <a:schemeClr val="tx1"/>
                </a:solidFill>
                <a:latin typeface="Cambria" pitchFamily="18" charset="0"/>
                <a:ea typeface="Cambria" pitchFamily="18" charset="0"/>
              </a:rPr>
              <a:t> Grey</a:t>
            </a:r>
          </a:p>
          <a:p>
            <a:pPr marR="64008" lvl="0" algn="l">
              <a:spcBef>
                <a:spcPts val="400"/>
              </a:spcBef>
              <a:buClr>
                <a:schemeClr val="accent1"/>
              </a:buClr>
              <a:buSzPct val="68000"/>
              <a:defRPr/>
            </a:pPr>
            <a:r>
              <a:rPr lang="en-US" sz="11200" dirty="0" smtClean="0">
                <a:solidFill>
                  <a:schemeClr val="tx1"/>
                </a:solidFill>
                <a:latin typeface="Cambria" pitchFamily="18" charset="0"/>
                <a:ea typeface="Cambria" pitchFamily="18" charset="0"/>
              </a:rPr>
              <a:t>Staff: Nice to meet you </a:t>
            </a:r>
            <a:r>
              <a:rPr lang="en-US" sz="11200" dirty="0" err="1" smtClean="0">
                <a:solidFill>
                  <a:schemeClr val="tx1"/>
                </a:solidFill>
                <a:latin typeface="Cambria" pitchFamily="18" charset="0"/>
                <a:ea typeface="Cambria" pitchFamily="18" charset="0"/>
              </a:rPr>
              <a:t>Mr.Grey</a:t>
            </a:r>
            <a:r>
              <a:rPr lang="en-US" sz="11200" dirty="0" smtClean="0">
                <a:solidFill>
                  <a:schemeClr val="tx1"/>
                </a:solidFill>
                <a:latin typeface="Cambria" pitchFamily="18" charset="0"/>
                <a:ea typeface="Cambria" pitchFamily="18" charset="0"/>
              </a:rPr>
              <a:t>, I’m </a:t>
            </a:r>
            <a:r>
              <a:rPr lang="en-US" sz="11200" dirty="0" err="1" smtClean="0">
                <a:solidFill>
                  <a:schemeClr val="tx1"/>
                </a:solidFill>
                <a:latin typeface="Cambria" pitchFamily="18" charset="0"/>
                <a:ea typeface="Cambria" pitchFamily="18" charset="0"/>
              </a:rPr>
              <a:t>Mrs.Hanna</a:t>
            </a:r>
            <a:endParaRPr lang="en-US" sz="11200" dirty="0" smtClean="0">
              <a:solidFill>
                <a:schemeClr val="tx1"/>
              </a:solidFill>
              <a:latin typeface="Cambria" pitchFamily="18" charset="0"/>
              <a:ea typeface="Cambria" pitchFamily="18" charset="0"/>
            </a:endParaRPr>
          </a:p>
          <a:p>
            <a:pPr algn="l"/>
            <a:endParaRPr lang="en-US" dirty="0" smtClean="0">
              <a:solidFill>
                <a:schemeClr val="tx1"/>
              </a:solidFill>
            </a:endParaRPr>
          </a:p>
          <a:p>
            <a:pPr algn="l"/>
            <a:endParaRPr lang="en-US"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85800" y="457200"/>
            <a:ext cx="6400800" cy="1752600"/>
          </a:xfrm>
        </p:spPr>
        <p:txBody>
          <a:bodyPr>
            <a:noAutofit/>
          </a:bodyPr>
          <a:lstStyle/>
          <a:p>
            <a:pPr algn="l"/>
            <a:r>
              <a:rPr lang="en-US" b="1" u="sng" dirty="0" smtClean="0">
                <a:solidFill>
                  <a:schemeClr val="tx1"/>
                </a:solidFill>
              </a:rPr>
              <a:t>Introducing Others</a:t>
            </a:r>
          </a:p>
          <a:p>
            <a:pPr algn="l"/>
            <a:r>
              <a:rPr lang="en-US" dirty="0" smtClean="0">
                <a:solidFill>
                  <a:schemeClr val="tx1"/>
                </a:solidFill>
              </a:rPr>
              <a:t>Peter: Sam </a:t>
            </a:r>
            <a:r>
              <a:rPr lang="en-US" dirty="0" err="1" smtClean="0">
                <a:solidFill>
                  <a:schemeClr val="tx1"/>
                </a:solidFill>
              </a:rPr>
              <a:t>kellogg</a:t>
            </a:r>
            <a:r>
              <a:rPr lang="en-US" dirty="0" smtClean="0">
                <a:solidFill>
                  <a:schemeClr val="tx1"/>
                </a:solidFill>
              </a:rPr>
              <a:t>, I would like to introduce Miss Helen Cranston</a:t>
            </a:r>
          </a:p>
          <a:p>
            <a:pPr algn="l"/>
            <a:r>
              <a:rPr lang="en-US" dirty="0" smtClean="0">
                <a:solidFill>
                  <a:schemeClr val="tx1"/>
                </a:solidFill>
              </a:rPr>
              <a:t>Sam: Hello Miss Cranston, nice to meet you</a:t>
            </a:r>
          </a:p>
          <a:p>
            <a:pPr algn="l"/>
            <a:r>
              <a:rPr lang="en-US" dirty="0" smtClean="0">
                <a:solidFill>
                  <a:schemeClr val="tx1"/>
                </a:solidFill>
              </a:rPr>
              <a:t>Helen: Nice to meet you too </a:t>
            </a:r>
            <a:r>
              <a:rPr lang="en-US" dirty="0" err="1" smtClean="0">
                <a:solidFill>
                  <a:schemeClr val="tx1"/>
                </a:solidFill>
              </a:rPr>
              <a:t>Mr.Kellogg</a:t>
            </a:r>
            <a:endParaRPr lang="en-US" dirty="0" smtClean="0">
              <a:solidFill>
                <a:schemeClr val="tx1"/>
              </a:solidFill>
            </a:endParaRPr>
          </a:p>
          <a:p>
            <a:pPr algn="l"/>
            <a:endParaRPr lang="en-US" dirty="0" smtClean="0">
              <a:solidFill>
                <a:schemeClr val="tx1"/>
              </a:solidFill>
            </a:endParaRPr>
          </a:p>
          <a:p>
            <a:pPr algn="l"/>
            <a:r>
              <a:rPr lang="en-US" dirty="0" smtClean="0">
                <a:solidFill>
                  <a:schemeClr val="tx1"/>
                </a:solidFill>
              </a:rPr>
              <a:t>Bob: Min </a:t>
            </a:r>
            <a:r>
              <a:rPr lang="en-US" dirty="0" err="1" smtClean="0">
                <a:solidFill>
                  <a:schemeClr val="tx1"/>
                </a:solidFill>
              </a:rPr>
              <a:t>Ju</a:t>
            </a:r>
            <a:r>
              <a:rPr lang="en-US" dirty="0" smtClean="0">
                <a:solidFill>
                  <a:schemeClr val="tx1"/>
                </a:solidFill>
              </a:rPr>
              <a:t>, this is my friend Betty Watson</a:t>
            </a:r>
          </a:p>
          <a:p>
            <a:pPr algn="l"/>
            <a:r>
              <a:rPr lang="en-US" dirty="0" smtClean="0">
                <a:solidFill>
                  <a:schemeClr val="tx1"/>
                </a:solidFill>
              </a:rPr>
              <a:t>Min </a:t>
            </a:r>
            <a:r>
              <a:rPr lang="en-US" dirty="0" err="1" smtClean="0">
                <a:solidFill>
                  <a:schemeClr val="tx1"/>
                </a:solidFill>
              </a:rPr>
              <a:t>Ju</a:t>
            </a:r>
            <a:r>
              <a:rPr lang="en-US" dirty="0" smtClean="0">
                <a:solidFill>
                  <a:schemeClr val="tx1"/>
                </a:solidFill>
              </a:rPr>
              <a:t>: Hi Ms Watson, a pleasure to meet you</a:t>
            </a:r>
          </a:p>
          <a:p>
            <a:pPr algn="l"/>
            <a:r>
              <a:rPr lang="en-US" dirty="0" smtClean="0">
                <a:solidFill>
                  <a:schemeClr val="tx1"/>
                </a:solidFill>
              </a:rPr>
              <a:t>Betty: Same here</a:t>
            </a:r>
          </a:p>
          <a:p>
            <a:pPr algn="l"/>
            <a:endParaRPr lang="en-US"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762000"/>
            <a:ext cx="6400800" cy="1752600"/>
          </a:xfrm>
        </p:spPr>
        <p:txBody>
          <a:bodyPr>
            <a:noAutofit/>
          </a:bodyPr>
          <a:lstStyle/>
          <a:p>
            <a:r>
              <a:rPr lang="en-US" b="1" u="sng" dirty="0" smtClean="0">
                <a:solidFill>
                  <a:schemeClr val="tx1"/>
                </a:solidFill>
                <a:latin typeface="Cambria" pitchFamily="18" charset="0"/>
                <a:ea typeface="Cambria" pitchFamily="18" charset="0"/>
              </a:rPr>
              <a:t>Asking about Well Being</a:t>
            </a:r>
          </a:p>
          <a:p>
            <a:pPr algn="l"/>
            <a:r>
              <a:rPr lang="en-US" b="1" dirty="0" smtClean="0">
                <a:solidFill>
                  <a:schemeClr val="tx1"/>
                </a:solidFill>
                <a:latin typeface="Cambria" pitchFamily="18" charset="0"/>
                <a:ea typeface="Cambria" pitchFamily="18" charset="0"/>
              </a:rPr>
              <a:t>IF GOOD</a:t>
            </a:r>
          </a:p>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How are you?			Great</a:t>
            </a:r>
          </a:p>
          <a:p>
            <a:pPr algn="l"/>
            <a:r>
              <a:rPr lang="en-US" dirty="0" smtClean="0">
                <a:solidFill>
                  <a:schemeClr val="tx1"/>
                </a:solidFill>
                <a:latin typeface="Cambria" pitchFamily="18" charset="0"/>
                <a:ea typeface="Cambria" pitchFamily="18" charset="0"/>
              </a:rPr>
              <a:t>How’s it going?			Couldn’t be better</a:t>
            </a:r>
          </a:p>
          <a:p>
            <a:pPr algn="l"/>
            <a:r>
              <a:rPr lang="en-US" dirty="0" smtClean="0">
                <a:solidFill>
                  <a:schemeClr val="tx1"/>
                </a:solidFill>
                <a:latin typeface="Cambria" pitchFamily="18" charset="0"/>
                <a:ea typeface="Cambria" pitchFamily="18" charset="0"/>
              </a:rPr>
              <a:t>How has your day been?	Fantastic</a:t>
            </a:r>
          </a:p>
          <a:p>
            <a:endParaRPr lang="en-US" dirty="0" smtClean="0">
              <a:solidFill>
                <a:schemeClr val="tx1"/>
              </a:solidFill>
              <a:latin typeface="Cambria" pitchFamily="18" charset="0"/>
              <a:ea typeface="Cambria" pitchFamily="18" charset="0"/>
            </a:endParaRPr>
          </a:p>
          <a:p>
            <a:pPr algn="l"/>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533400"/>
            <a:ext cx="6019800" cy="1295400"/>
          </a:xfrm>
        </p:spPr>
        <p:txBody>
          <a:bodyPr>
            <a:noAutofit/>
          </a:bodyPr>
          <a:lstStyle/>
          <a:p>
            <a:pPr algn="l"/>
            <a:r>
              <a:rPr lang="en-US" sz="2400" b="1" dirty="0" smtClean="0">
                <a:solidFill>
                  <a:schemeClr val="tx1"/>
                </a:solidFill>
              </a:rPr>
              <a:t>IF SO-SO</a:t>
            </a:r>
          </a:p>
          <a:p>
            <a:pPr algn="l"/>
            <a:r>
              <a:rPr lang="en-US" sz="2400" dirty="0" smtClean="0">
                <a:solidFill>
                  <a:schemeClr val="tx1"/>
                </a:solidFill>
              </a:rPr>
              <a:t>- How have you been?		Could be worse</a:t>
            </a:r>
          </a:p>
          <a:p>
            <a:pPr algn="l"/>
            <a:r>
              <a:rPr lang="en-US" sz="2400" dirty="0" smtClean="0">
                <a:solidFill>
                  <a:schemeClr val="tx1"/>
                </a:solidFill>
              </a:rPr>
              <a:t>- How’s the family?		Fair to middling</a:t>
            </a:r>
          </a:p>
          <a:p>
            <a:pPr algn="l"/>
            <a:r>
              <a:rPr lang="en-US" sz="2400" dirty="0" smtClean="0">
                <a:solidFill>
                  <a:schemeClr val="tx1"/>
                </a:solidFill>
              </a:rPr>
              <a:t>- Did you have a good day?	I can’t complain</a:t>
            </a:r>
          </a:p>
          <a:p>
            <a:endParaRPr lang="en-US" sz="2400" dirty="0" smtClean="0"/>
          </a:p>
          <a:p>
            <a:pPr algn="l"/>
            <a:r>
              <a:rPr lang="en-US" sz="2400" b="1" dirty="0" smtClean="0">
                <a:solidFill>
                  <a:schemeClr val="tx1"/>
                </a:solidFill>
                <a:latin typeface="Cambria" pitchFamily="18" charset="0"/>
                <a:ea typeface="Cambria" pitchFamily="18" charset="0"/>
              </a:rPr>
              <a:t>IF BAD</a:t>
            </a:r>
          </a:p>
          <a:p>
            <a:pPr algn="l"/>
            <a:r>
              <a:rPr lang="en-US" sz="2400" dirty="0" smtClean="0">
                <a:solidFill>
                  <a:schemeClr val="tx1"/>
                </a:solidFill>
                <a:latin typeface="Cambria" pitchFamily="18" charset="0"/>
                <a:ea typeface="Cambria" pitchFamily="18" charset="0"/>
              </a:rPr>
              <a:t>- How do you fell?			Not too good</a:t>
            </a:r>
          </a:p>
          <a:p>
            <a:pPr algn="l"/>
            <a:r>
              <a:rPr lang="en-US" sz="2400" dirty="0" smtClean="0">
                <a:solidFill>
                  <a:schemeClr val="tx1"/>
                </a:solidFill>
                <a:latin typeface="Cambria" pitchFamily="18" charset="0"/>
                <a:ea typeface="Cambria" pitchFamily="18" charset="0"/>
              </a:rPr>
              <a:t>- How was your day?		I’ve had better days</a:t>
            </a:r>
          </a:p>
          <a:p>
            <a:pPr algn="l">
              <a:buFontTx/>
              <a:buChar char="-"/>
            </a:pPr>
            <a:r>
              <a:rPr lang="en-US" sz="2400" dirty="0" smtClean="0">
                <a:solidFill>
                  <a:schemeClr val="tx1"/>
                </a:solidFill>
                <a:latin typeface="Cambria" pitchFamily="18" charset="0"/>
                <a:ea typeface="Cambria" pitchFamily="18" charset="0"/>
              </a:rPr>
              <a:t>Have your had a good day?	No, it was lousy</a:t>
            </a:r>
          </a:p>
          <a:p>
            <a:endParaRPr lang="en-US" sz="2400" dirty="0" smtClean="0"/>
          </a:p>
          <a:p>
            <a:pPr algn="l">
              <a:buFontTx/>
              <a:buChar char="-"/>
            </a:pPr>
            <a:endParaRPr lang="en-US" sz="2400" dirty="0" smtClean="0">
              <a:solidFill>
                <a:schemeClr val="tx1"/>
              </a:solidFill>
              <a:latin typeface="Cambria" pitchFamily="18" charset="0"/>
              <a:ea typeface="Cambria" pitchFamily="18" charset="0"/>
            </a:endParaRPr>
          </a:p>
          <a:p>
            <a:endParaRPr lang="en-US" sz="2400"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3361</TotalTime>
  <Words>302</Words>
  <Application>Microsoft Office PowerPoint</Application>
  <PresentationFormat>On-screen Show (4:3)</PresentationFormat>
  <Paragraphs>86</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IBI Darmajaya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483</cp:revision>
  <cp:lastPrinted>2017-08-29T02:54:51Z</cp:lastPrinted>
  <dcterms:created xsi:type="dcterms:W3CDTF">2010-04-18T12:06:30Z</dcterms:created>
  <dcterms:modified xsi:type="dcterms:W3CDTF">2024-03-06T02:38:15Z</dcterms:modified>
</cp:coreProperties>
</file>