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75" d="100"/>
          <a:sy n="75" d="100"/>
        </p:scale>
        <p:origin x="444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24BFC-2ABC-42A9-B636-96A593B612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970F1C-498F-46AC-9C2B-6F64F270F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B86FB-A2BE-4A73-82C5-E39F081E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881AF-6275-4D64-B755-232B5E2E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2A35C-2CC4-4F3F-8EAD-23E3E956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6258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45D8-6B2F-4593-82F9-FC346AFDA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9F8DD-7976-47E5-8213-0AB540556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62CCA-FC37-4ACD-9C4C-E88ADDC07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A4CED-932F-441A-8C92-A6B25D41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65C5A-4636-4016-A49E-BA642A20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382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1E200-66C9-4113-8F4D-0A009A102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72A30-02B0-483F-924D-12B7BFEDD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15EB4-BD72-478D-879C-C2E78604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F1292-82E6-431E-AFF2-1CCE1E2D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85844-F8E7-47F4-933E-E6DC06AA3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735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F81F8-63CC-4C1D-96C5-0C7510337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531ED-B504-46E7-8681-D8F8817B7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89365-16A7-46B1-8E5C-D54DC4212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DBCD0-C382-4D8E-AB66-C94A17FB8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371FD-DA22-45CF-9D22-20C616760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207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5BA8-A543-4C7E-937D-F73AC00E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CBD18-8070-4965-9C1D-AC13538B4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51E04-3AF9-4567-B0CC-A672BAD40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CF5D9-08EC-43A1-8444-670472B7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5EE4F-10EA-40E6-9784-4B5408473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074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47C18-12A3-41C4-B993-663AC2A16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23A89-3AF6-4F71-993D-2324C13051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49D10F-5194-42B7-BDC6-80551D2A9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6D918-E85A-4BA2-9CAE-EEBEC4295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24563-1D3D-450C-97E9-D0D1FED6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C1C8B-FE81-4BC7-839A-2356C37F8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985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D949-5193-4D47-B405-32BA0B0E9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E6E46-C7AA-4992-A3B1-E1365CEA6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44A0E-8906-4668-B5EE-067E75C7E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290E87-A8D3-4FE4-9B64-906BFF8B7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A1A754-E235-418F-822B-3813125C6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BE78F-51D9-4D69-9BD2-E63E1A7B2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2A0514-75AD-4D2E-8B96-6AB98C31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7C9446-8208-4CD2-9601-5B94144FC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112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3AFE-6A36-449C-AB21-61333D2BF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31CEE-FDE8-43ED-93EF-8B4D2920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4CAE72-260F-4DDF-ACB2-39193D4D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D34CB-A891-45AA-9BBE-40954EB9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1548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261455-46E5-4AA9-B646-B1D8780E4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C95FFC-44F3-462A-9CC7-8401855C7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94E6E-EB61-4931-8A77-8EA0A287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633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2463F-3EEB-4784-888A-535C3089E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2BA8D-F6AA-4EB5-ACB0-3A78155A9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6501BA-51BE-47D5-81A0-9A7521F39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E3CB1-FACA-48F4-9C17-2390BC7F2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3AFA4-FEA8-4582-9A02-74939364F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56981-71C4-4C40-952C-9C12E5368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13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64F99-9598-4AAE-A7C4-552B3A03F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6930FD-E44D-4460-A696-C83ECC64E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02AA9-950E-4206-863F-8A3641233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AC4AD-D143-4D41-B656-7F60F17FC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D0B36-E984-41AB-A23C-5EC244E8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2D7DA-8D1B-4436-851A-ED1977D0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008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548F58-F0D3-4404-9886-2A5EE7744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DA692-13F1-4A5E-8CF6-8F5EC95DE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2D688-6617-4DDD-997D-C41CED352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99995-FD2E-4CD3-A178-BA8AF94F5416}" type="datetimeFigureOut">
              <a:rPr lang="en-ID" smtClean="0"/>
              <a:t>03/04/2024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11332-607B-46B3-987A-FFC785ABE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B553C-E1DC-4239-B62D-52BFDA08A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98E4E-868B-4930-9975-886FA66D1C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271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diagrams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ely.com/" TargetMode="External"/><Relationship Id="rId4" Type="http://schemas.openxmlformats.org/officeDocument/2006/relationships/hyperlink" Target="https://www.figma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3272FBB-B3B9-48B3-9DDF-E78013A838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454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AF521D-C356-492A-8FB5-037AFF002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65852-8E5C-4ACD-8326-C5E05C7BE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50031"/>
            <a:ext cx="10515600" cy="1325563"/>
          </a:xfrm>
        </p:spPr>
        <p:txBody>
          <a:bodyPr/>
          <a:lstStyle/>
          <a:p>
            <a:r>
              <a:rPr lang="en-ID" b="1" dirty="0" err="1"/>
              <a:t>Syarat</a:t>
            </a:r>
            <a:r>
              <a:rPr lang="en-ID" b="1" dirty="0"/>
              <a:t> </a:t>
            </a:r>
            <a:r>
              <a:rPr lang="en-ID" b="1" dirty="0" err="1"/>
              <a:t>penyusunan</a:t>
            </a:r>
            <a:r>
              <a:rPr lang="en-ID" b="1" dirty="0"/>
              <a:t> SOP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77D47-1277-4634-AAF6-7EA9F99C5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ditekankan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SOP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ditulis</a:t>
            </a:r>
            <a:r>
              <a:rPr lang="en-ID" dirty="0"/>
              <a:t> oleh </a:t>
            </a:r>
            <a:r>
              <a:rPr lang="en-ID" dirty="0" err="1"/>
              <a:t>mereka</a:t>
            </a:r>
            <a:r>
              <a:rPr lang="en-ID" dirty="0"/>
              <a:t> yang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oleh unit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v-SE" dirty="0"/>
              <a:t>SOP  harus merupakan flow charting dari suatu kegiatan.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/>
              <a:t>Di </a:t>
            </a:r>
            <a:r>
              <a:rPr lang="en-ID" dirty="0" err="1"/>
              <a:t>dalam</a:t>
            </a:r>
            <a:r>
              <a:rPr lang="en-ID" dirty="0"/>
              <a:t> SOP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dikenali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, </a:t>
            </a:r>
            <a:r>
              <a:rPr lang="en-ID" dirty="0" err="1"/>
              <a:t>kapan</a:t>
            </a:r>
            <a:r>
              <a:rPr lang="en-ID" dirty="0"/>
              <a:t>, dan </a:t>
            </a:r>
            <a:r>
              <a:rPr lang="en-ID" dirty="0" err="1"/>
              <a:t>mengapa</a:t>
            </a:r>
            <a:r>
              <a:rPr lang="en-ID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/>
              <a:t>SOP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majemuk</a:t>
            </a:r>
            <a:r>
              <a:rPr lang="en-ID" dirty="0"/>
              <a:t>. </a:t>
            </a:r>
            <a:r>
              <a:rPr lang="en-ID" dirty="0" err="1"/>
              <a:t>Subjek</a:t>
            </a:r>
            <a:r>
              <a:rPr lang="en-ID" dirty="0"/>
              <a:t>, </a:t>
            </a:r>
            <a:r>
              <a:rPr lang="en-ID" dirty="0" err="1"/>
              <a:t>predikat</a:t>
            </a:r>
            <a:r>
              <a:rPr lang="en-ID" dirty="0"/>
              <a:t> dan </a:t>
            </a:r>
            <a:r>
              <a:rPr lang="en-ID" dirty="0" err="1"/>
              <a:t>objek</a:t>
            </a:r>
            <a:r>
              <a:rPr lang="en-ID" dirty="0"/>
              <a:t> SOP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/>
              <a:t>SOP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perintah</a:t>
            </a:r>
            <a:r>
              <a:rPr lang="en-ID" dirty="0"/>
              <a:t>/ </a:t>
            </a:r>
            <a:r>
              <a:rPr lang="en-ID" dirty="0" err="1"/>
              <a:t>instruksi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pelaksana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pemakai</a:t>
            </a:r>
            <a:r>
              <a:rPr lang="en-ID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/>
              <a:t>SOP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, </a:t>
            </a:r>
            <a:r>
              <a:rPr lang="en-ID" dirty="0" err="1"/>
              <a:t>ringkas</a:t>
            </a:r>
            <a:r>
              <a:rPr lang="en-ID" dirty="0"/>
              <a:t>, dan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dilaksanakan</a:t>
            </a:r>
            <a:r>
              <a:rPr lang="en-ID" dirty="0"/>
              <a:t>. </a:t>
            </a:r>
          </a:p>
          <a:p>
            <a:pPr marL="514350" indent="-514350" algn="just"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5816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EEC18B6-25CC-476B-BF2D-C25C2411F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8C626C-F29A-437B-B4D3-6D0155DC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51057"/>
            <a:ext cx="10515600" cy="1325563"/>
          </a:xfrm>
        </p:spPr>
        <p:txBody>
          <a:bodyPr/>
          <a:lstStyle/>
          <a:p>
            <a:r>
              <a:rPr lang="en-US" b="1" dirty="0"/>
              <a:t>Tools </a:t>
            </a:r>
            <a:r>
              <a:rPr lang="en-US" b="1" dirty="0" err="1"/>
              <a:t>Membuat</a:t>
            </a:r>
            <a:r>
              <a:rPr lang="en-US" b="1" dirty="0"/>
              <a:t> Flow Chart SOP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DD850-F93C-44DE-99BF-4B5C1EBF2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>
                <a:hlinkClick r:id="rId3"/>
              </a:rPr>
              <a:t>https://app.diagrams.net</a:t>
            </a:r>
            <a:r>
              <a:rPr lang="en-ID" dirty="0"/>
              <a:t> </a:t>
            </a:r>
          </a:p>
          <a:p>
            <a:pPr algn="l"/>
            <a:r>
              <a:rPr lang="en-ID" b="0" i="0" dirty="0">
                <a:effectLst/>
                <a:latin typeface="var(--heading-font-family)"/>
              </a:rPr>
              <a:t>Microsoft Visio</a:t>
            </a:r>
          </a:p>
          <a:p>
            <a:r>
              <a:rPr lang="en-ID" b="0" i="0" dirty="0">
                <a:effectLst/>
                <a:latin typeface="var(--heading-font-family)"/>
                <a:hlinkClick r:id="rId4"/>
              </a:rPr>
              <a:t>https://www.figma.com/</a:t>
            </a:r>
            <a:endParaRPr lang="en-ID" b="0" i="0" dirty="0">
              <a:effectLst/>
              <a:latin typeface="var(--heading-font-family)"/>
            </a:endParaRPr>
          </a:p>
          <a:p>
            <a:r>
              <a:rPr lang="en-ID" b="1" i="0" dirty="0">
                <a:effectLst/>
                <a:latin typeface="var(--heading-font-family)"/>
                <a:hlinkClick r:id="rId5"/>
              </a:rPr>
              <a:t>https://creately.com/</a:t>
            </a:r>
            <a:r>
              <a:rPr lang="en-ID" dirty="0">
                <a:latin typeface="var(--heading-font-family)"/>
              </a:rPr>
              <a:t> </a:t>
            </a:r>
            <a:endParaRPr lang="en-ID" b="1" i="0" dirty="0">
              <a:effectLst/>
              <a:latin typeface="var(--heading-font-family)"/>
            </a:endParaRPr>
          </a:p>
        </p:txBody>
      </p:sp>
    </p:spTree>
    <p:extLst>
      <p:ext uri="{BB962C8B-B14F-4D97-AF65-F5344CB8AC3E}">
        <p14:creationId xmlns:p14="http://schemas.microsoft.com/office/powerpoint/2010/main" val="1603350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70AA984-CB75-44D8-A603-F0FCA00BD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048A1DE-4832-4417-9E72-B99B1D779AE4}"/>
              </a:ext>
            </a:extLst>
          </p:cNvPr>
          <p:cNvSpPr/>
          <p:nvPr/>
        </p:nvSpPr>
        <p:spPr>
          <a:xfrm>
            <a:off x="6794695" y="5809957"/>
            <a:ext cx="3573194" cy="4079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41BF14-3638-45CF-A4D5-DB1CE9B64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505" y="0"/>
            <a:ext cx="4827012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5F7CFE-FE5D-43C5-A8B3-97C7A301A0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4517" y="0"/>
            <a:ext cx="48581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1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3F18E94-E6E9-4FE2-8988-F81F201DD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803B28-4566-415F-A7B8-285E06194A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3696" y="0"/>
            <a:ext cx="48646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64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D3C7E5-E387-48A3-B594-5CBB7C792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8B99355-CDED-4C44-8F05-52077D71E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481806"/>
            <a:ext cx="3233225" cy="1325563"/>
          </a:xfrm>
        </p:spPr>
        <p:txBody>
          <a:bodyPr/>
          <a:lstStyle/>
          <a:p>
            <a:r>
              <a:rPr lang="en-US" b="1" dirty="0" err="1"/>
              <a:t>Definisi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B650B-868B-4408-B5FF-FF3F9274A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(SOP)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instruksi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yang </a:t>
            </a:r>
            <a:r>
              <a:rPr lang="en-ID" dirty="0" err="1"/>
              <a:t>dibakukan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proses </a:t>
            </a:r>
            <a:r>
              <a:rPr lang="en-ID" dirty="0" err="1"/>
              <a:t>penyelenggaraan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organisasi,bagaimana</a:t>
            </a:r>
            <a:r>
              <a:rPr lang="en-ID" dirty="0"/>
              <a:t> dan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dilakukan,dimana</a:t>
            </a:r>
            <a:r>
              <a:rPr lang="en-ID" dirty="0"/>
              <a:t> dan oleh </a:t>
            </a:r>
            <a:r>
              <a:rPr lang="en-ID" dirty="0" err="1"/>
              <a:t>siapa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(</a:t>
            </a:r>
            <a:r>
              <a:rPr lang="en-ID" dirty="0" err="1"/>
              <a:t>permenpan</a:t>
            </a:r>
            <a:r>
              <a:rPr lang="en-ID" dirty="0"/>
              <a:t> No. 035 </a:t>
            </a:r>
            <a:r>
              <a:rPr lang="en-ID" dirty="0" err="1"/>
              <a:t>tahun</a:t>
            </a:r>
            <a:r>
              <a:rPr lang="en-ID" dirty="0"/>
              <a:t> 2012).</a:t>
            </a:r>
          </a:p>
          <a:p>
            <a:r>
              <a:rPr lang="en-ID" dirty="0" err="1"/>
              <a:t>Instruksi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petunjuk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terdokumentasi</a:t>
            </a:r>
            <a:r>
              <a:rPr lang="en-ID" dirty="0"/>
              <a:t> yang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rinci,spesifik</a:t>
            </a:r>
            <a:r>
              <a:rPr lang="en-ID" dirty="0"/>
              <a:t> dan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instruktif,yang</a:t>
            </a:r>
            <a:r>
              <a:rPr lang="en-ID" dirty="0"/>
              <a:t> </a:t>
            </a:r>
            <a:r>
              <a:rPr lang="en-ID" dirty="0" err="1"/>
              <a:t>dipergunakan</a:t>
            </a:r>
            <a:r>
              <a:rPr lang="en-ID" dirty="0"/>
              <a:t> oleh </a:t>
            </a:r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acuan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agar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persyaratan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 (susilo,2003).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4445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921E51-5D0E-486B-84CF-752A41A61D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A2F02B-76DE-4301-99E4-9CEC68995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720" y="250031"/>
            <a:ext cx="10515600" cy="1325563"/>
          </a:xfrm>
        </p:spPr>
        <p:txBody>
          <a:bodyPr/>
          <a:lstStyle/>
          <a:p>
            <a:r>
              <a:rPr lang="en-ID" b="1" dirty="0" err="1"/>
              <a:t>Tujuan</a:t>
            </a:r>
            <a:r>
              <a:rPr lang="en-ID" b="1" dirty="0"/>
              <a:t> </a:t>
            </a:r>
            <a:r>
              <a:rPr lang="en-ID" b="1" dirty="0" err="1"/>
              <a:t>Penyusunan</a:t>
            </a:r>
            <a:r>
              <a:rPr lang="en-ID" b="1" dirty="0"/>
              <a:t> SOP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E24E7-F344-4B24-932B-A4E880699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Agar berbagai proses kerja rutin terlaksana dengan  efisien, efektif, konsisten/ seragam dan aman, </a:t>
            </a:r>
          </a:p>
          <a:p>
            <a:r>
              <a:rPr lang="sv-SE" dirty="0"/>
              <a:t>Dalam rangka meningkatkan mutu pelayanan melalui pemenuhan standar yang berlaku.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7808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5E15413-158D-418B-B93C-2B33057F3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55EEBC-0D9D-4DDD-966D-7C9E7B24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48" y="250031"/>
            <a:ext cx="10515600" cy="1325563"/>
          </a:xfrm>
        </p:spPr>
        <p:txBody>
          <a:bodyPr/>
          <a:lstStyle/>
          <a:p>
            <a:r>
              <a:rPr lang="en-ID" b="1" dirty="0" err="1"/>
              <a:t>Manfaat</a:t>
            </a:r>
            <a:r>
              <a:rPr lang="en-ID" b="1" dirty="0"/>
              <a:t> SOP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C1D98-1693-49E5-A0AA-C1CAA1C24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dirty="0" err="1"/>
              <a:t>kerja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kejelasan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,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, </a:t>
            </a:r>
            <a:r>
              <a:rPr lang="en-ID" dirty="0" err="1"/>
              <a:t>wewenang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Meminimalisir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Memudahkan</a:t>
            </a:r>
            <a:r>
              <a:rPr lang="en-ID" dirty="0"/>
              <a:t> </a:t>
            </a:r>
            <a:r>
              <a:rPr lang="en-ID" dirty="0" err="1"/>
              <a:t>pendelegasian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proses </a:t>
            </a:r>
            <a:r>
              <a:rPr lang="en-ID" dirty="0" err="1"/>
              <a:t>kerja</a:t>
            </a:r>
            <a:r>
              <a:rPr lang="en-ID" dirty="0"/>
              <a:t> </a:t>
            </a:r>
            <a:br>
              <a:rPr lang="en-ID" dirty="0"/>
            </a:b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29007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5FD79F-0301-4FEE-8CA0-19F0D08B4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DDE4A3-9C1D-47E8-84D6-DBD2AC9E0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585" y="250031"/>
            <a:ext cx="10515600" cy="1325563"/>
          </a:xfrm>
        </p:spPr>
        <p:txBody>
          <a:bodyPr/>
          <a:lstStyle/>
          <a:p>
            <a:r>
              <a:rPr lang="en-US" b="1" dirty="0"/>
              <a:t>Format SOP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756FA-C32B-4F4E-9A32-5ED62138A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Di </a:t>
            </a:r>
            <a:r>
              <a:rPr lang="en-ID" dirty="0" err="1"/>
              <a:t>bakukan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 </a:t>
            </a:r>
            <a:r>
              <a:rPr lang="en-ID" dirty="0" err="1"/>
              <a:t>maksud</a:t>
            </a:r>
            <a:r>
              <a:rPr lang="en-ID" dirty="0"/>
              <a:t> agar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format.</a:t>
            </a:r>
          </a:p>
          <a:p>
            <a:r>
              <a:rPr lang="en-ID" dirty="0" err="1"/>
              <a:t>Untuk</a:t>
            </a:r>
            <a:r>
              <a:rPr lang="en-ID" dirty="0"/>
              <a:t> SOP </a:t>
            </a:r>
            <a:r>
              <a:rPr lang="en-ID" dirty="0" err="1"/>
              <a:t>tindakan</a:t>
            </a:r>
            <a:r>
              <a:rPr lang="en-ID" dirty="0"/>
              <a:t> agar </a:t>
            </a:r>
            <a:r>
              <a:rPr lang="en-ID" dirty="0" err="1"/>
              <a:t>memudahkan</a:t>
            </a:r>
            <a:r>
              <a:rPr lang="en-ID" dirty="0"/>
              <a:t> </a:t>
            </a:r>
            <a:r>
              <a:rPr lang="en-ID" dirty="0" err="1"/>
              <a:t>didalam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- </a:t>
            </a:r>
            <a:r>
              <a:rPr lang="en-ID" dirty="0" err="1"/>
              <a:t>langkahnya</a:t>
            </a:r>
            <a:r>
              <a:rPr lang="en-ID" dirty="0"/>
              <a:t> 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ditambah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bagan</a:t>
            </a:r>
            <a:r>
              <a:rPr lang="en-ID" dirty="0"/>
              <a:t> </a:t>
            </a:r>
            <a:r>
              <a:rPr lang="en-ID" dirty="0" err="1"/>
              <a:t>alir</a:t>
            </a:r>
            <a:r>
              <a:rPr lang="en-ID" dirty="0"/>
              <a:t>, </a:t>
            </a:r>
            <a:r>
              <a:rPr lang="en-ID" dirty="0" err="1"/>
              <a:t>persiapan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dan </a:t>
            </a:r>
            <a:r>
              <a:rPr lang="en-ID" dirty="0" err="1"/>
              <a:t>bahan</a:t>
            </a:r>
            <a:r>
              <a:rPr lang="en-ID" dirty="0"/>
              <a:t> dan lain- lain,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item-</a:t>
            </a:r>
            <a:r>
              <a:rPr lang="en-ID" dirty="0" err="1"/>
              <a:t>tem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SOP.</a:t>
            </a:r>
          </a:p>
        </p:txBody>
      </p:sp>
    </p:spTree>
    <p:extLst>
      <p:ext uri="{BB962C8B-B14F-4D97-AF65-F5344CB8AC3E}">
        <p14:creationId xmlns:p14="http://schemas.microsoft.com/office/powerpoint/2010/main" val="3239861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943253-9672-4023-94F7-2242BF1DF8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F7F0B9-072A-4CA4-B1CB-2AB336F2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871" y="379193"/>
            <a:ext cx="10515600" cy="1325563"/>
          </a:xfrm>
        </p:spPr>
        <p:txBody>
          <a:bodyPr/>
          <a:lstStyle/>
          <a:p>
            <a:r>
              <a:rPr lang="en-ID" b="1" dirty="0" err="1"/>
              <a:t>Tahapan</a:t>
            </a:r>
            <a:r>
              <a:rPr lang="en-ID" b="1" dirty="0"/>
              <a:t> </a:t>
            </a:r>
            <a:r>
              <a:rPr lang="en-ID" b="1" dirty="0" err="1"/>
              <a:t>Pembuatan</a:t>
            </a:r>
            <a:r>
              <a:rPr lang="en-ID" b="1" dirty="0"/>
              <a:t> SOP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1808C-5768-495F-A79E-6AB135EA1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D" dirty="0" err="1"/>
              <a:t>Bentuk</a:t>
            </a:r>
            <a:r>
              <a:rPr lang="en-ID" dirty="0"/>
              <a:t> Team </a:t>
            </a:r>
            <a:r>
              <a:rPr lang="en-ID" dirty="0" err="1"/>
              <a:t>penyusun</a:t>
            </a:r>
            <a:r>
              <a:rPr lang="en-ID" dirty="0"/>
              <a:t> SOP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SOP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Daftarkan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, </a:t>
            </a:r>
            <a:r>
              <a:rPr lang="en-ID" dirty="0" err="1"/>
              <a:t>tempat</a:t>
            </a:r>
            <a:r>
              <a:rPr lang="en-ID" dirty="0"/>
              <a:t>, </a:t>
            </a:r>
            <a:r>
              <a:rPr lang="en-ID" dirty="0" err="1"/>
              <a:t>pelaksana</a:t>
            </a:r>
            <a:r>
              <a:rPr lang="en-ID" dirty="0"/>
              <a:t> SOP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proses </a:t>
            </a:r>
            <a:r>
              <a:rPr lang="en-ID" dirty="0" err="1"/>
              <a:t>kegiatan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(Standard) masing-masing </a:t>
            </a:r>
            <a:r>
              <a:rPr lang="en-ID" dirty="0" err="1"/>
              <a:t>kegiatan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Lakukan-Tuliskan-Lakukan-Tuliskan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Uji </a:t>
            </a:r>
            <a:r>
              <a:rPr lang="en-ID" dirty="0" err="1"/>
              <a:t>Coba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/>
              <a:t>Review dan </a:t>
            </a:r>
            <a:r>
              <a:rPr lang="en-ID" dirty="0" err="1"/>
              <a:t>Revisi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7813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BFA9729A-D97E-4218-9A64-BD4C604E5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2" descr="D:\AGOEN\agoen green.jpg">
            <a:extLst>
              <a:ext uri="{FF2B5EF4-FFF2-40B4-BE49-F238E27FC236}">
                <a16:creationId xmlns:a16="http://schemas.microsoft.com/office/drawing/2014/main" id="{F5E485CE-6365-4818-897E-E830B389A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172" y="928688"/>
            <a:ext cx="5695950" cy="528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17">
            <a:extLst>
              <a:ext uri="{FF2B5EF4-FFF2-40B4-BE49-F238E27FC236}">
                <a16:creationId xmlns:a16="http://schemas.microsoft.com/office/drawing/2014/main" id="{E4709D8A-177F-4EEC-8414-C97262295A55}"/>
              </a:ext>
            </a:extLst>
          </p:cNvPr>
          <p:cNvSpPr/>
          <p:nvPr/>
        </p:nvSpPr>
        <p:spPr>
          <a:xfrm>
            <a:off x="2905859" y="1071563"/>
            <a:ext cx="1928813" cy="642937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B9A05915-29D3-4DB3-8826-3E2D98D72C72}"/>
              </a:ext>
            </a:extLst>
          </p:cNvPr>
          <p:cNvSpPr/>
          <p:nvPr/>
        </p:nvSpPr>
        <p:spPr>
          <a:xfrm>
            <a:off x="1619984" y="2428875"/>
            <a:ext cx="2428875" cy="714375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152877-5AD1-4280-99FD-9D7BC882B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297" y="2571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 b="1">
                <a:solidFill>
                  <a:prstClr val="black"/>
                </a:solidFill>
                <a:latin typeface="Calibri" panose="020F0502020204030204" pitchFamily="34" charset="0"/>
              </a:rPr>
              <a:t> S.O.P Administrasi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AB7DEF-6359-42C1-8F8A-7606772A4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734" y="1214438"/>
            <a:ext cx="178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 b="1">
                <a:solidFill>
                  <a:prstClr val="black"/>
                </a:solidFill>
                <a:latin typeface="Calibri" panose="020F0502020204030204" pitchFamily="34" charset="0"/>
              </a:rPr>
              <a:t>S.O.P Keuangan</a:t>
            </a:r>
          </a:p>
        </p:txBody>
      </p:sp>
      <p:pic>
        <p:nvPicPr>
          <p:cNvPr id="9" name="Picture 2" descr="D:\AGOEN\SOP.jpg">
            <a:extLst>
              <a:ext uri="{FF2B5EF4-FFF2-40B4-BE49-F238E27FC236}">
                <a16:creationId xmlns:a16="http://schemas.microsoft.com/office/drawing/2014/main" id="{0B776098-D62B-4B6F-95CE-9330A4908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609" y="2286000"/>
            <a:ext cx="3086100" cy="2890838"/>
          </a:xfrm>
          <a:prstGeom prst="rect">
            <a:avLst/>
          </a:prstGeom>
          <a:noFill/>
          <a:ln w="9525">
            <a:solidFill>
              <a:sysClr val="window" lastClr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23">
            <a:extLst>
              <a:ext uri="{FF2B5EF4-FFF2-40B4-BE49-F238E27FC236}">
                <a16:creationId xmlns:a16="http://schemas.microsoft.com/office/drawing/2014/main" id="{3A68F167-48D7-4B1A-8EAF-EDFE884F47FA}"/>
              </a:ext>
            </a:extLst>
          </p:cNvPr>
          <p:cNvSpPr/>
          <p:nvPr/>
        </p:nvSpPr>
        <p:spPr>
          <a:xfrm>
            <a:off x="7334984" y="642938"/>
            <a:ext cx="1643063" cy="571500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22">
            <a:extLst>
              <a:ext uri="{FF2B5EF4-FFF2-40B4-BE49-F238E27FC236}">
                <a16:creationId xmlns:a16="http://schemas.microsoft.com/office/drawing/2014/main" id="{BD034191-4983-4B32-BAA0-512CFF377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9297" y="714375"/>
            <a:ext cx="1250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 b="1">
                <a:solidFill>
                  <a:prstClr val="black"/>
                </a:solidFill>
                <a:latin typeface="Calibri" panose="020F0502020204030204" pitchFamily="34" charset="0"/>
              </a:rPr>
              <a:t>S.O.P  SDM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58D3624-04C0-412A-8E64-22D1F33BEDD4}"/>
              </a:ext>
            </a:extLst>
          </p:cNvPr>
          <p:cNvCxnSpPr>
            <a:endCxn id="6" idx="3"/>
          </p:cNvCxnSpPr>
          <p:nvPr/>
        </p:nvCxnSpPr>
        <p:spPr>
          <a:xfrm rot="10800000">
            <a:off x="4048859" y="2786063"/>
            <a:ext cx="571500" cy="142875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4D8FF1-B6DA-401C-BFC1-61B566768476}"/>
              </a:ext>
            </a:extLst>
          </p:cNvPr>
          <p:cNvCxnSpPr/>
          <p:nvPr/>
        </p:nvCxnSpPr>
        <p:spPr>
          <a:xfrm rot="16200000" flipV="1">
            <a:off x="4406046" y="1785938"/>
            <a:ext cx="1000125" cy="85725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A979F3C-2AC4-48DA-B84F-C3A289FEB677}"/>
              </a:ext>
            </a:extLst>
          </p:cNvPr>
          <p:cNvCxnSpPr/>
          <p:nvPr/>
        </p:nvCxnSpPr>
        <p:spPr>
          <a:xfrm flipV="1">
            <a:off x="6263422" y="1214438"/>
            <a:ext cx="1571625" cy="1500187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7D0A4FB-2E6A-418F-81A9-1F8D9CBFB4DB}"/>
              </a:ext>
            </a:extLst>
          </p:cNvPr>
          <p:cNvCxnSpPr/>
          <p:nvPr/>
        </p:nvCxnSpPr>
        <p:spPr>
          <a:xfrm flipV="1">
            <a:off x="6549172" y="2571750"/>
            <a:ext cx="1857375" cy="714375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61CA10-FFE1-4748-8BE7-69D88022C812}"/>
              </a:ext>
            </a:extLst>
          </p:cNvPr>
          <p:cNvCxnSpPr/>
          <p:nvPr/>
        </p:nvCxnSpPr>
        <p:spPr>
          <a:xfrm flipV="1">
            <a:off x="6549172" y="3429000"/>
            <a:ext cx="1285875" cy="142875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A99333-CDA6-4503-9597-C229F62C7FAC}"/>
              </a:ext>
            </a:extLst>
          </p:cNvPr>
          <p:cNvCxnSpPr/>
          <p:nvPr/>
        </p:nvCxnSpPr>
        <p:spPr>
          <a:xfrm>
            <a:off x="6692047" y="4071938"/>
            <a:ext cx="1285875" cy="684212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1139C63-4412-4EA5-A1A0-D344E7CFABC6}"/>
              </a:ext>
            </a:extLst>
          </p:cNvPr>
          <p:cNvCxnSpPr/>
          <p:nvPr/>
        </p:nvCxnSpPr>
        <p:spPr>
          <a:xfrm rot="16200000" flipH="1">
            <a:off x="5299015" y="4964907"/>
            <a:ext cx="1000125" cy="71438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BFC7F32-CA0D-4E47-A981-FF7623A02629}"/>
              </a:ext>
            </a:extLst>
          </p:cNvPr>
          <p:cNvCxnSpPr/>
          <p:nvPr/>
        </p:nvCxnSpPr>
        <p:spPr>
          <a:xfrm rot="10800000" flipV="1">
            <a:off x="3778984" y="4286250"/>
            <a:ext cx="912813" cy="46990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20" name="Rounded Rectangle 30">
            <a:extLst>
              <a:ext uri="{FF2B5EF4-FFF2-40B4-BE49-F238E27FC236}">
                <a16:creationId xmlns:a16="http://schemas.microsoft.com/office/drawing/2014/main" id="{DB5EA5FB-405E-4CD2-A3C5-1D5F3F5289D0}"/>
              </a:ext>
            </a:extLst>
          </p:cNvPr>
          <p:cNvSpPr/>
          <p:nvPr/>
        </p:nvSpPr>
        <p:spPr>
          <a:xfrm>
            <a:off x="8192234" y="1928813"/>
            <a:ext cx="1928813" cy="571500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S.O.P  Produksi</a:t>
            </a:r>
          </a:p>
        </p:txBody>
      </p:sp>
      <p:sp>
        <p:nvSpPr>
          <p:cNvPr id="21" name="Rounded Rectangle 40">
            <a:extLst>
              <a:ext uri="{FF2B5EF4-FFF2-40B4-BE49-F238E27FC236}">
                <a16:creationId xmlns:a16="http://schemas.microsoft.com/office/drawing/2014/main" id="{B696D3B2-20F1-4535-8634-5CC41A115FB9}"/>
              </a:ext>
            </a:extLst>
          </p:cNvPr>
          <p:cNvSpPr/>
          <p:nvPr/>
        </p:nvSpPr>
        <p:spPr>
          <a:xfrm>
            <a:off x="7906484" y="3143250"/>
            <a:ext cx="2286000" cy="642938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S.O.P  Distribusi</a:t>
            </a:r>
          </a:p>
        </p:txBody>
      </p:sp>
      <p:sp>
        <p:nvSpPr>
          <p:cNvPr id="22" name="Rounded Rectangle 42">
            <a:extLst>
              <a:ext uri="{FF2B5EF4-FFF2-40B4-BE49-F238E27FC236}">
                <a16:creationId xmlns:a16="http://schemas.microsoft.com/office/drawing/2014/main" id="{A83E3C99-E28F-4E58-8C44-CE9AC69C40CD}"/>
              </a:ext>
            </a:extLst>
          </p:cNvPr>
          <p:cNvSpPr/>
          <p:nvPr/>
        </p:nvSpPr>
        <p:spPr>
          <a:xfrm>
            <a:off x="8049359" y="4572000"/>
            <a:ext cx="2286000" cy="714375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S.O.P  Pemasaran</a:t>
            </a:r>
          </a:p>
        </p:txBody>
      </p:sp>
      <p:sp>
        <p:nvSpPr>
          <p:cNvPr id="23" name="Rounded Rectangle 46">
            <a:extLst>
              <a:ext uri="{FF2B5EF4-FFF2-40B4-BE49-F238E27FC236}">
                <a16:creationId xmlns:a16="http://schemas.microsoft.com/office/drawing/2014/main" id="{0538E1C5-B5F5-4F41-B164-6E87805271B3}"/>
              </a:ext>
            </a:extLst>
          </p:cNvPr>
          <p:cNvSpPr/>
          <p:nvPr/>
        </p:nvSpPr>
        <p:spPr>
          <a:xfrm>
            <a:off x="4120297" y="5572125"/>
            <a:ext cx="3500437" cy="785813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S.O.P  HSE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 Health, Safety, Environment)</a:t>
            </a:r>
          </a:p>
        </p:txBody>
      </p:sp>
      <p:sp>
        <p:nvSpPr>
          <p:cNvPr id="24" name="Rounded Rectangle 48">
            <a:extLst>
              <a:ext uri="{FF2B5EF4-FFF2-40B4-BE49-F238E27FC236}">
                <a16:creationId xmlns:a16="http://schemas.microsoft.com/office/drawing/2014/main" id="{92F28474-BBD8-447F-A379-EAD019ADC1D9}"/>
              </a:ext>
            </a:extLst>
          </p:cNvPr>
          <p:cNvSpPr/>
          <p:nvPr/>
        </p:nvSpPr>
        <p:spPr>
          <a:xfrm>
            <a:off x="1691422" y="4500563"/>
            <a:ext cx="2071687" cy="714375"/>
          </a:xfrm>
          <a:prstGeom prst="round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ysClr val="window" lastClr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S.O.P  Kemitraan</a:t>
            </a:r>
          </a:p>
        </p:txBody>
      </p:sp>
    </p:spTree>
    <p:extLst>
      <p:ext uri="{BB962C8B-B14F-4D97-AF65-F5344CB8AC3E}">
        <p14:creationId xmlns:p14="http://schemas.microsoft.com/office/powerpoint/2010/main" val="331625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10" grpId="0" animBg="1"/>
      <p:bldP spid="11" grpId="0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294260-CC17-41D2-9E9D-157A44F47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27BB57-1736-4E48-8C5E-ACBEA94C2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51057"/>
            <a:ext cx="10515600" cy="1325563"/>
          </a:xfrm>
        </p:spPr>
        <p:txBody>
          <a:bodyPr/>
          <a:lstStyle/>
          <a:p>
            <a:r>
              <a:rPr lang="en-US" b="1" dirty="0"/>
              <a:t>Isi SOP </a:t>
            </a:r>
            <a:r>
              <a:rPr lang="en-US" b="1" dirty="0" err="1"/>
              <a:t>Memuat</a:t>
            </a:r>
            <a:r>
              <a:rPr lang="en-US" b="1" dirty="0"/>
              <a:t>: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28050-822D-4F63-BFA9-896F441A0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Heading/Kotak Kop (Logo, Nama Perusahaan, </a:t>
            </a:r>
            <a:r>
              <a:rPr lang="en-US" dirty="0" err="1"/>
              <a:t>Judul</a:t>
            </a:r>
            <a:r>
              <a:rPr lang="en-US" dirty="0"/>
              <a:t> SOP,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No.Revisi</a:t>
            </a:r>
            <a:r>
              <a:rPr lang="en-US" dirty="0"/>
              <a:t>,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Terbit</a:t>
            </a:r>
            <a:r>
              <a:rPr lang="en-US" dirty="0"/>
              <a:t>, Halaman </a:t>
            </a:r>
            <a:r>
              <a:rPr lang="en-US" dirty="0" err="1"/>
              <a:t>Penetapan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Isi SOP (</a:t>
            </a:r>
            <a:r>
              <a:rPr lang="en-US" dirty="0" err="1"/>
              <a:t>Pengertian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Referensi</a:t>
            </a:r>
            <a:r>
              <a:rPr lang="en-US" dirty="0"/>
              <a:t>, Langkah-Langkah </a:t>
            </a:r>
            <a:r>
              <a:rPr lang="en-US" dirty="0" err="1"/>
              <a:t>Prosedur</a:t>
            </a:r>
            <a:r>
              <a:rPr lang="en-US" dirty="0"/>
              <a:t>, Unit </a:t>
            </a:r>
            <a:r>
              <a:rPr lang="en-US" dirty="0" err="1"/>
              <a:t>terkait</a:t>
            </a:r>
            <a:r>
              <a:rPr lang="en-US" dirty="0"/>
              <a:t>, diagram </a:t>
            </a:r>
            <a:r>
              <a:rPr lang="en-US" dirty="0" err="1"/>
              <a:t>alir</a:t>
            </a:r>
            <a:r>
              <a:rPr lang="en-US" dirty="0"/>
              <a:t>/ </a:t>
            </a:r>
            <a:r>
              <a:rPr lang="en-US" dirty="0" err="1"/>
              <a:t>bagan</a:t>
            </a:r>
            <a:r>
              <a:rPr lang="en-US" dirty="0"/>
              <a:t> </a:t>
            </a:r>
            <a:r>
              <a:rPr lang="en-US" dirty="0" err="1"/>
              <a:t>alir</a:t>
            </a:r>
            <a:r>
              <a:rPr lang="en-US" dirty="0"/>
              <a:t>/ flow Chart)</a:t>
            </a:r>
          </a:p>
          <a:p>
            <a:pPr marL="514350" indent="-514350"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17349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239B651-8BC9-4263-94D6-3BB2BC981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52A6FA-5AAD-45CD-AA7F-087977AC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221" y="293578"/>
            <a:ext cx="10515600" cy="1325563"/>
          </a:xfrm>
        </p:spPr>
        <p:txBody>
          <a:bodyPr/>
          <a:lstStyle/>
          <a:p>
            <a:r>
              <a:rPr lang="en-US" b="1" dirty="0"/>
              <a:t>Diagram </a:t>
            </a:r>
            <a:r>
              <a:rPr lang="en-US" b="1" dirty="0" err="1"/>
              <a:t>alir</a:t>
            </a:r>
            <a:r>
              <a:rPr lang="en-US" b="1" dirty="0"/>
              <a:t>/ </a:t>
            </a:r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alir</a:t>
            </a:r>
            <a:r>
              <a:rPr lang="en-US" b="1" dirty="0"/>
              <a:t> (Flow Chart)</a:t>
            </a:r>
            <a:endParaRPr lang="en-ID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AF379D-9573-4532-94AD-7B76FBB96F9E}"/>
              </a:ext>
            </a:extLst>
          </p:cNvPr>
          <p:cNvSpPr txBox="1"/>
          <p:nvPr/>
        </p:nvSpPr>
        <p:spPr>
          <a:xfrm>
            <a:off x="731741" y="1605708"/>
            <a:ext cx="378602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D" sz="2400" dirty="0"/>
              <a:t>Diagram </a:t>
            </a:r>
            <a:r>
              <a:rPr lang="en-ID" sz="2400" dirty="0" err="1"/>
              <a:t>alir</a:t>
            </a:r>
            <a:r>
              <a:rPr lang="en-ID" sz="2400" dirty="0"/>
              <a:t> </a:t>
            </a:r>
            <a:r>
              <a:rPr lang="en-ID" sz="2400" dirty="0" err="1"/>
              <a:t>makro</a:t>
            </a:r>
            <a:r>
              <a:rPr lang="en-ID" sz="2400" dirty="0"/>
              <a:t>, </a:t>
            </a:r>
            <a:r>
              <a:rPr lang="en-ID" sz="2400" dirty="0" err="1"/>
              <a:t>menunjukan</a:t>
            </a:r>
            <a:r>
              <a:rPr lang="en-ID" sz="2400" dirty="0"/>
              <a:t> </a:t>
            </a:r>
            <a:r>
              <a:rPr lang="en-ID" sz="2400" dirty="0" err="1"/>
              <a:t>kegiatan-kegiatan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garis </a:t>
            </a:r>
            <a:r>
              <a:rPr lang="en-ID" sz="2400" dirty="0" err="1"/>
              <a:t>besar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proses yang di </a:t>
            </a:r>
            <a:r>
              <a:rPr lang="en-ID" sz="2400" dirty="0" err="1"/>
              <a:t>ingin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tingkatkan</a:t>
            </a:r>
            <a:r>
              <a:rPr lang="en-ID" sz="2400" dirty="0"/>
              <a:t>,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mengenal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simbol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simbol</a:t>
            </a:r>
            <a:r>
              <a:rPr lang="en-ID" sz="2400" dirty="0"/>
              <a:t> </a:t>
            </a:r>
            <a:r>
              <a:rPr lang="en-ID" sz="2400" dirty="0" err="1"/>
              <a:t>balok</a:t>
            </a:r>
            <a:r>
              <a:rPr lang="en-ID" sz="2400" dirty="0"/>
              <a:t>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0A607AD-C1EF-4E28-8CFE-215CA9688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309033"/>
            <a:ext cx="2076450" cy="6762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4822721-C878-4498-97B8-0D25C3D490B3}"/>
              </a:ext>
            </a:extLst>
          </p:cNvPr>
          <p:cNvSpPr txBox="1"/>
          <p:nvPr/>
        </p:nvSpPr>
        <p:spPr>
          <a:xfrm>
            <a:off x="4517769" y="1605708"/>
            <a:ext cx="61000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ID" sz="2400" dirty="0" err="1"/>
              <a:t>iagram</a:t>
            </a:r>
            <a:r>
              <a:rPr lang="en-ID" sz="2400" dirty="0"/>
              <a:t> </a:t>
            </a:r>
            <a:r>
              <a:rPr lang="en-ID" sz="2400" dirty="0" err="1"/>
              <a:t>alir</a:t>
            </a:r>
            <a:r>
              <a:rPr lang="en-ID" sz="2400" dirty="0"/>
              <a:t> </a:t>
            </a:r>
            <a:r>
              <a:rPr lang="en-ID" sz="2400" dirty="0" err="1"/>
              <a:t>mikro</a:t>
            </a:r>
            <a:r>
              <a:rPr lang="en-ID" sz="2400" dirty="0"/>
              <a:t>, </a:t>
            </a:r>
            <a:r>
              <a:rPr lang="en-ID" sz="2400" dirty="0" err="1"/>
              <a:t>menunjukan</a:t>
            </a:r>
            <a:r>
              <a:rPr lang="en-ID" sz="2400" dirty="0"/>
              <a:t> </a:t>
            </a:r>
            <a:r>
              <a:rPr lang="en-ID" sz="2400" dirty="0" err="1"/>
              <a:t>rincian</a:t>
            </a:r>
            <a:r>
              <a:rPr lang="en-ID" sz="2400" dirty="0"/>
              <a:t> </a:t>
            </a:r>
            <a:r>
              <a:rPr lang="en-ID" sz="2400" dirty="0" err="1"/>
              <a:t>kegiatan-kegiatan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tiap</a:t>
            </a:r>
            <a:r>
              <a:rPr lang="en-ID" sz="2400" dirty="0"/>
              <a:t> </a:t>
            </a:r>
            <a:r>
              <a:rPr lang="en-ID" sz="2400" dirty="0" err="1"/>
              <a:t>tahapan</a:t>
            </a:r>
            <a:r>
              <a:rPr lang="en-ID" sz="2400" dirty="0"/>
              <a:t> diagram </a:t>
            </a:r>
            <a:r>
              <a:rPr lang="en-ID" sz="2400" dirty="0" err="1"/>
              <a:t>makro</a:t>
            </a:r>
            <a:r>
              <a:rPr lang="en-ID" sz="2400" dirty="0"/>
              <a:t>, </a:t>
            </a:r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simbol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berikut</a:t>
            </a:r>
            <a:r>
              <a:rPr lang="en-ID" sz="2400" dirty="0"/>
              <a:t>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8C6A238-4B78-4E0A-85BD-7BB415C8F9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545" y="3011190"/>
            <a:ext cx="3786028" cy="34816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F753D44-A179-41DC-9EDF-730071743A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3573" y="2806037"/>
            <a:ext cx="3211122" cy="392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39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511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var(--heading-font-family)</vt:lpstr>
      <vt:lpstr>Office Theme</vt:lpstr>
      <vt:lpstr>PowerPoint Presentation</vt:lpstr>
      <vt:lpstr>Definisi</vt:lpstr>
      <vt:lpstr>Tujuan Penyusunan SOP</vt:lpstr>
      <vt:lpstr>Manfaat SOP</vt:lpstr>
      <vt:lpstr>Format SOP</vt:lpstr>
      <vt:lpstr>Tahapan Pembuatan SOP :</vt:lpstr>
      <vt:lpstr>PowerPoint Presentation</vt:lpstr>
      <vt:lpstr>Isi SOP Memuat:</vt:lpstr>
      <vt:lpstr>Diagram alir/ bagian alir (Flow Chart)</vt:lpstr>
      <vt:lpstr>Syarat penyusunan SOP</vt:lpstr>
      <vt:lpstr>Tools Membuat Flow Chart SOP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Personal</dc:creator>
  <cp:lastModifiedBy>Personal</cp:lastModifiedBy>
  <cp:revision>9</cp:revision>
  <dcterms:created xsi:type="dcterms:W3CDTF">2024-03-31T08:26:25Z</dcterms:created>
  <dcterms:modified xsi:type="dcterms:W3CDTF">2024-04-03T07:56:31Z</dcterms:modified>
</cp:coreProperties>
</file>