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77" d="100"/>
          <a:sy n="77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FEEB6-CD2F-4215-A5AE-DBA7AF6B7B1A}" type="datetimeFigureOut">
              <a:rPr lang="id-ID" smtClean="0"/>
              <a:t>24/06/2020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438AC-DE70-4B42-A533-92BFCD8801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9293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438AC-DE70-4B42-A533-92BFCD880145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614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0885" y="2099257"/>
            <a:ext cx="8361229" cy="1813182"/>
          </a:xfrm>
        </p:spPr>
        <p:txBody>
          <a:bodyPr/>
          <a:lstStyle/>
          <a:p>
            <a:r>
              <a:rPr lang="id-ID" sz="4000" dirty="0" smtClean="0"/>
              <a:t>Penerapan fungsi eksponensial di bidang ekonomi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3068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71600" y="300251"/>
                <a:ext cx="10310884" cy="6714698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smtClean="0">
                    <a:latin typeface="Calisto MT" panose="02040603050505030304" pitchFamily="18" charset="0"/>
                  </a:rPr>
                  <a:t>Contoh 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err="1" smtClean="0">
                    <a:latin typeface="Calisto MT" panose="02040603050505030304" pitchFamily="18" charset="0"/>
                  </a:rPr>
                  <a:t>Biaya</a:t>
                </a:r>
                <a:r>
                  <a:rPr lang="en-US" dirty="0" smtClean="0">
                    <a:latin typeface="Calisto MT" panose="02040603050505030304" pitchFamily="18" charset="0"/>
                  </a:rPr>
                  <a:t> total per-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tahun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ditunjukkan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oleh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persamaan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Tc</a:t>
                </a:r>
                <a:r>
                  <a:rPr lang="en-US" dirty="0" smtClean="0">
                    <a:latin typeface="Calisto MT" panose="02040603050505030304" pitchFamily="18" charset="0"/>
                  </a:rPr>
                  <a:t> = 10 –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Berapa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biaya</a:t>
                </a:r>
                <a:r>
                  <a:rPr lang="en-US" dirty="0" smtClean="0">
                    <a:latin typeface="Calisto MT" panose="02040603050505030304" pitchFamily="18" charset="0"/>
                  </a:rPr>
                  <a:t> total yang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dikeluarkan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pada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awal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operasi</a:t>
                </a:r>
                <a:r>
                  <a:rPr lang="en-US" dirty="0" smtClean="0">
                    <a:latin typeface="Calisto MT" panose="02040603050505030304" pitchFamily="18" charset="0"/>
                  </a:rPr>
                  <a:t>?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Hitunglah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biaya</a:t>
                </a:r>
                <a:r>
                  <a:rPr lang="en-US" dirty="0" smtClean="0">
                    <a:latin typeface="Calisto MT" panose="02040603050505030304" pitchFamily="18" charset="0"/>
                  </a:rPr>
                  <a:t> per-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tahun</a:t>
                </a:r>
                <a:r>
                  <a:rPr lang="en-US" dirty="0" smtClean="0">
                    <a:latin typeface="Calisto MT" panose="02040603050505030304" pitchFamily="18" charset="0"/>
                  </a:rPr>
                  <a:t> yang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dikeluarkan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setelah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perusahaan</a:t>
                </a:r>
                <a:r>
                  <a:rPr lang="en-US" dirty="0" smtClean="0">
                    <a:latin typeface="Calisto MT" panose="02040603050505030304" pitchFamily="18" charset="0"/>
                  </a:rPr>
                  <a:t> 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setelah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perusahhaan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beroperasi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selama</a:t>
                </a:r>
                <a:r>
                  <a:rPr lang="en-US" dirty="0" smtClean="0">
                    <a:latin typeface="Calisto MT" panose="02040603050505030304" pitchFamily="18" charset="0"/>
                  </a:rPr>
                  <a:t> 7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tahun</a:t>
                </a:r>
                <a:r>
                  <a:rPr lang="en-US" dirty="0" smtClean="0">
                    <a:latin typeface="Calisto MT" panose="02040603050505030304" pitchFamily="18" charset="0"/>
                  </a:rPr>
                  <a:t> (x= 7 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tahun</a:t>
                </a:r>
                <a:r>
                  <a:rPr lang="en-US" dirty="0" smtClean="0">
                    <a:latin typeface="Calisto MT" panose="02040603050505030304" pitchFamily="18" charset="0"/>
                  </a:rPr>
                  <a:t>)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err="1" smtClean="0">
                    <a:latin typeface="Calisto MT" panose="02040603050505030304" pitchFamily="18" charset="0"/>
                  </a:rPr>
                  <a:t>Jawab</a:t>
                </a:r>
                <a:r>
                  <a:rPr lang="en-US" dirty="0" smtClean="0">
                    <a:latin typeface="Calisto MT" panose="02040603050505030304" pitchFamily="18" charset="0"/>
                  </a:rPr>
                  <a:t> 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Calisto MT" panose="02040603050505030304" pitchFamily="18" charset="0"/>
                </a:endParaRPr>
              </a:p>
              <a:p>
                <a:pPr marL="457200" indent="-457200" algn="just">
                  <a:lnSpc>
                    <a:spcPct val="100000"/>
                  </a:lnSpc>
                  <a:buAutoNum type="alphaLcPeriod"/>
                </a:pPr>
                <a:r>
                  <a:rPr lang="en-US" dirty="0" err="1" smtClean="0">
                    <a:latin typeface="Calisto MT" panose="02040603050505030304" pitchFamily="18" charset="0"/>
                  </a:rPr>
                  <a:t>Biaya</a:t>
                </a:r>
                <a:r>
                  <a:rPr lang="en-US" dirty="0" smtClean="0">
                    <a:latin typeface="Calisto MT" panose="02040603050505030304" pitchFamily="18" charset="0"/>
                  </a:rPr>
                  <a:t> total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pada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awal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operasi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adalah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10 – 4 = 6 (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Juta</a:t>
                </a:r>
                <a:r>
                  <a:rPr lang="en-US" dirty="0" smtClean="0">
                    <a:latin typeface="Calisto MT" panose="02040603050505030304" pitchFamily="18" charset="0"/>
                  </a:rPr>
                  <a:t> )</a:t>
                </a:r>
              </a:p>
              <a:p>
                <a:pPr marL="457200" indent="-457200" algn="just">
                  <a:lnSpc>
                    <a:spcPct val="100000"/>
                  </a:lnSpc>
                  <a:buAutoNum type="alphaLcPeriod"/>
                </a:pPr>
                <a:endParaRPr lang="en-US" dirty="0" smtClean="0">
                  <a:latin typeface="Calisto MT" panose="02040603050505030304" pitchFamily="18" charset="0"/>
                </a:endParaRPr>
              </a:p>
              <a:p>
                <a:pPr marL="457200" indent="-457200" algn="just">
                  <a:lnSpc>
                    <a:spcPct val="100000"/>
                  </a:lnSpc>
                  <a:buAutoNum type="alphaLcPeriod"/>
                </a:pPr>
                <a:r>
                  <a:rPr lang="en-US" dirty="0" smtClean="0">
                    <a:latin typeface="Calisto MT" panose="02040603050505030304" pitchFamily="18" charset="0"/>
                  </a:rPr>
                  <a:t>10 – 4 (2,71828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−0,1.7</m:t>
                        </m:r>
                      </m:sup>
                    </m:sSup>
                  </m:oMath>
                </a14:m>
                <a:endParaRPr lang="en-US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smtClean="0">
                    <a:latin typeface="Calisto MT" panose="02040603050505030304" pitchFamily="18" charset="0"/>
                  </a:rPr>
                  <a:t>        10 – 4 (0,497)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smtClean="0">
                    <a:latin typeface="Calisto MT" panose="02040603050505030304" pitchFamily="18" charset="0"/>
                  </a:rPr>
                  <a:t>        10 – 1,988 = 8,012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 smtClean="0">
                    <a:latin typeface="Calisto MT" panose="02040603050505030304" pitchFamily="18" charset="0"/>
                  </a:rPr>
                  <a:t>        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Dalam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Jutaan</a:t>
                </a:r>
                <a:r>
                  <a:rPr lang="en-US" dirty="0" smtClean="0">
                    <a:latin typeface="Calisto MT" panose="02040603050505030304" pitchFamily="18" charset="0"/>
                  </a:rPr>
                  <a:t> = 8.012.000,-</a:t>
                </a:r>
                <a:endParaRPr lang="en-US" dirty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300251"/>
                <a:ext cx="10310884" cy="6714698"/>
              </a:xfrm>
              <a:blipFill rotWithShape="0">
                <a:blip r:embed="rId2"/>
                <a:stretch>
                  <a:fillRect l="-591" t="-454" r="-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99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963" y="0"/>
            <a:ext cx="5009882" cy="640724"/>
          </a:xfrm>
        </p:spPr>
        <p:txBody>
          <a:bodyPr/>
          <a:lstStyle/>
          <a:p>
            <a:pPr algn="ctr"/>
            <a:r>
              <a:rPr lang="id-ID" sz="3200" u="sng" dirty="0" smtClean="0">
                <a:latin typeface="Adobe Song Std L" panose="02020300000000000000" pitchFamily="18" charset="-128"/>
                <a:ea typeface="Adobe Song Std L" panose="02020300000000000000" pitchFamily="18" charset="-128"/>
              </a:rPr>
              <a:t>Bunga Majemuk</a:t>
            </a:r>
            <a:endParaRPr lang="id-ID" sz="3200" u="sng" dirty="0">
              <a:latin typeface="Adobe Song Std L" panose="02020300000000000000" pitchFamily="18" charset="-128"/>
              <a:ea typeface="Adobe Song Std L" panose="02020300000000000000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640724"/>
            <a:ext cx="10972800" cy="17966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400" dirty="0" smtClean="0">
                <a:latin typeface="Calisto MT" panose="02040603050505030304" pitchFamily="18" charset="0"/>
              </a:rPr>
              <a:t>Banyak model – model bisnis dan Ekonomi sangat relevan dibahas atau dikaitkan dengan fungsi eksponensial, Khususnya model – model yang berkenaan dengan aspek pertumbuhan. Bab ini kita akan membahas tentang fungsi eksponensial dalam model – model yang berkaitan dengan aspek pertumbuhan.  </a:t>
            </a:r>
            <a:endParaRPr lang="id-ID" sz="2400" dirty="0">
              <a:latin typeface="Calisto MT" panose="020406030505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888642" y="2306472"/>
                <a:ext cx="10972800" cy="427174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 algn="just">
                  <a:buFont typeface="Franklin Gothic Book" panose="020B0503020102020204" pitchFamily="34" charset="0"/>
                  <a:buAutoNum type="arabicPeriod"/>
                </a:pPr>
                <a:r>
                  <a:rPr lang="id-ID" sz="2400" b="1" dirty="0" smtClean="0">
                    <a:latin typeface="Calisto MT" panose="02040603050505030304" pitchFamily="18" charset="0"/>
                  </a:rPr>
                  <a:t>Bunga Majemuk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 a) Model bunga majemuk digunakan untuk menghitung jumlah dimasa datang 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      dari jumlah sekarang. Suatu pinjaman atau tabungan dengan rumus :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			F(m) = P ( 1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id-ID" sz="2400" dirty="0" smtClean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m = Frekuensi pembayaran bunga dalam satu tahun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n  = Jumlah periode waktu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i   = Bunga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p  = Modal awal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f  = </a:t>
                </a:r>
                <a:r>
                  <a:rPr lang="id-ID" sz="2400" dirty="0">
                    <a:latin typeface="Calisto MT" panose="02040603050505030304" pitchFamily="18" charset="0"/>
                  </a:rPr>
                  <a:t>J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umlah dimasa datang</a:t>
                </a:r>
                <a:endParaRPr lang="id-ID" sz="2400" dirty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642" y="2306472"/>
                <a:ext cx="10972800" cy="4271749"/>
              </a:xfrm>
              <a:prstGeom prst="rect">
                <a:avLst/>
              </a:prstGeom>
              <a:blipFill rotWithShape="0">
                <a:blip r:embed="rId3"/>
                <a:stretch>
                  <a:fillRect l="-667" t="-214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616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888642" y="272956"/>
                <a:ext cx="10972800" cy="6305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 b) Bunga Kontinu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	</a:t>
                </a:r>
                <a:r>
                  <a:rPr lang="en-US" sz="2400" dirty="0" smtClean="0">
                    <a:latin typeface="Calisto MT" panose="02040603050505030304" pitchFamily="18" charset="0"/>
                  </a:rPr>
                  <a:t>A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dalah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nilai masa datang yang yang dibunga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majemukkan</a:t>
                </a:r>
                <a:r>
                  <a:rPr lang="en-US" sz="2400" dirty="0" smtClean="0">
                    <a:latin typeface="Calisto MT" panose="02040603050505030304" pitchFamily="18" charset="0"/>
                  </a:rPr>
                  <a:t>.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</a:t>
                </a:r>
                <a:endParaRPr lang="en-US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>
                    <a:latin typeface="Calisto MT" panose="02040603050505030304" pitchFamily="18" charset="0"/>
                  </a:rPr>
                  <a:t>	D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irumuskan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	dengan : 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	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			F = P ( 1 + 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Contoh :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Akbar meminjam uang sebesar Rp. 10 juta (P) di Bank untuk jangka waktu 3 tahun (n) dengan bunga sebesar 10% / tahun (i). Berapa jumlah yang harus dibayar oleh akbar pada saat hutangnya jatuh  tempo apabila</a:t>
                </a:r>
              </a:p>
              <a:p>
                <a:pPr marL="0" indent="0" algn="just">
                  <a:buNone/>
                </a:pPr>
                <a:endParaRPr lang="id-ID" sz="2400" dirty="0">
                  <a:latin typeface="Calisto MT" panose="02040603050505030304" pitchFamily="18" charset="0"/>
                </a:endParaRPr>
              </a:p>
              <a:p>
                <a:pPr marL="457200" indent="-457200" algn="just">
                  <a:buAutoNum type="alphaLcPeriod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Bunga majemuk dibayarkan secara tahunan</a:t>
                </a:r>
              </a:p>
              <a:p>
                <a:pPr marL="457200" indent="-457200" algn="just">
                  <a:buAutoNum type="alphaLcPeriod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Bunga majemuk dibayarkan secara semester</a:t>
                </a:r>
              </a:p>
              <a:p>
                <a:pPr marL="457200" indent="-457200" algn="just">
                  <a:buAutoNum type="alphaLcPeriod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Bunga majemuk dibayarkan secara harian ( asumsi 1 tahun = 360 hari )</a:t>
                </a:r>
              </a:p>
              <a:p>
                <a:pPr marL="457200" indent="-457200" algn="just">
                  <a:buAutoNum type="alphaLcPeriod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Bunga majemuk dibayar secara kontinu</a:t>
                </a:r>
                <a:endParaRPr lang="id-ID" sz="2400" dirty="0">
                  <a:latin typeface="Calisto MT" panose="02040603050505030304" pitchFamily="18" charset="0"/>
                </a:endParaRPr>
              </a:p>
            </p:txBody>
          </p:sp>
        </mc:Choice>
        <mc:Fallback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642" y="272956"/>
                <a:ext cx="10972800" cy="6305266"/>
              </a:xfrm>
              <a:prstGeom prst="rect">
                <a:avLst/>
              </a:prstGeom>
              <a:blipFill rotWithShape="0">
                <a:blip r:embed="rId2"/>
                <a:stretch>
                  <a:fillRect l="-889" t="-1161" r="-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887104" y="348017"/>
                <a:ext cx="11027392" cy="61346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Jawab :</a:t>
                </a:r>
                <a:endParaRPr lang="id-ID" sz="2400" dirty="0">
                  <a:latin typeface="Calisto MT" panose="02040603050505030304" pitchFamily="18" charset="0"/>
                </a:endParaRPr>
              </a:p>
              <a:p>
                <a:pPr marL="457200" indent="-457200" algn="just">
                  <a:buAutoNum type="alphaLcParenR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m = 1 kali ( tahunan atau 1 tahun )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 n  = 3 tahun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  i   = 10% = 0,1 	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id-ID" sz="2400" dirty="0" smtClean="0">
                    <a:latin typeface="Calisto MT" panose="02040603050505030304" pitchFamily="18" charset="0"/>
                  </a:rPr>
                  <a:t> = 0,1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  P  = 10.000.000</a:t>
                </a:r>
              </a:p>
              <a:p>
                <a:pPr marL="0" indent="0" algn="just">
                  <a:buNone/>
                </a:pPr>
                <a:endParaRPr lang="id-ID" sz="2400" dirty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F(1) = 10.000.000 ( 1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num>
                      <m:den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id-ID" sz="2400" dirty="0" smtClean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1.3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F(1) = 10.000.000 ( 1 + 0,1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F(1) = 10.000.000 ( 1,1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F(1) = 10.000.000 ( 1,331 ) = 13.310.000</a:t>
                </a:r>
              </a:p>
              <a:p>
                <a:pPr marL="0" indent="0" algn="just">
                  <a:buNone/>
                </a:pPr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Jumlah total hutang yang dibayarkan secara tahunan selama 3 tahun adalah 13.310.000</a:t>
                </a:r>
                <a:endParaRPr lang="id-ID" sz="2400" dirty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endParaRPr lang="id-ID" sz="2400" dirty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7104" y="348017"/>
                <a:ext cx="11027392" cy="6134670"/>
              </a:xfrm>
              <a:prstGeom prst="rect">
                <a:avLst/>
              </a:prstGeom>
              <a:blipFill rotWithShape="0">
                <a:blip r:embed="rId2"/>
                <a:stretch>
                  <a:fillRect l="-885" t="-1789" r="-885" b="-39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>
            <a:off x="3493828" y="1951630"/>
            <a:ext cx="4913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655093" y="348017"/>
                <a:ext cx="11259403" cy="63393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1 tahun = 2 semester</a:t>
                </a:r>
                <a:endParaRPr lang="id-ID" sz="2400" dirty="0">
                  <a:latin typeface="Calisto MT" panose="02040603050505030304" pitchFamily="18" charset="0"/>
                </a:endParaRPr>
              </a:p>
              <a:p>
                <a:pPr marL="457200" indent="-457200" algn="just">
                  <a:buAutoNum type="alphaLcParenR" startAt="2"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F(2) = 10.000.000 (1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num>
                      <m:den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id-ID" sz="2400" dirty="0" smtClean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dirty="0" smtClean="0">
                            <a:latin typeface="Cambria Math" panose="02040503050406030204" pitchFamily="18" charset="0"/>
                          </a:rPr>
                          <m:t>2.3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  F(2) = 10.000.000 ( 1 + 0,05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 F(2) = 10.000.000 ( 1,05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 F(2) = 10.000.000 ( 1,34 )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  F(2) = 13.400.000,- </a:t>
                </a:r>
                <a:r>
                  <a:rPr lang="id-ID" sz="24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 nilai masa depan dengan bunga yang dibayar secara 		                                semester</a:t>
                </a:r>
              </a:p>
              <a:p>
                <a:pPr marL="0" indent="0" algn="just">
                  <a:buNone/>
                </a:pPr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c) F(360) = 10.000.000 ( 1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num>
                      <m:den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id-ID" sz="2400" dirty="0" smtClean="0">
                    <a:latin typeface="Calisto MT" panose="0204060305050503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360.3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F(360) = 10.000.000 ( 1.0003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1080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F(360) = 10.000.000 ( 1,38 )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F(360) = 13.800.000,- </a:t>
                </a:r>
                <a:r>
                  <a:rPr lang="id-ID" sz="24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 nilai masa depan dengan bunga yang dibayar secara 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  <a:sym typeface="Symbol" panose="05050102010706020507" pitchFamily="18" charset="2"/>
                  </a:rPr>
                  <a:t>	</a:t>
                </a:r>
                <a:r>
                  <a:rPr lang="id-ID" sz="24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		           harian</a:t>
                </a:r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endParaRPr lang="id-ID" sz="2400" dirty="0" smtClean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5093" y="348017"/>
                <a:ext cx="11259403" cy="6339386"/>
              </a:xfrm>
              <a:prstGeom prst="rect">
                <a:avLst/>
              </a:prstGeom>
              <a:blipFill rotWithShape="0">
                <a:blip r:embed="rId2"/>
                <a:stretch>
                  <a:fillRect l="-812" t="-173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76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887104" y="348017"/>
                <a:ext cx="11027392" cy="61346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d) F = 10.000.000 ( 1+0,1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id-ID" sz="24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F = 10.000.000 ( 1,331 )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   F = 13.310.000,- </a:t>
                </a:r>
                <a:r>
                  <a:rPr lang="id-ID" sz="2400" dirty="0">
                    <a:latin typeface="Calisto MT" panose="02040603050505030304" pitchFamily="18" charset="0"/>
                    <a:sym typeface="Symbol" panose="05050102010706020507" pitchFamily="18" charset="2"/>
                  </a:rPr>
                  <a:t> nilai masa depan dengan bunga yang dibayar secara 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  <a:sym typeface="Symbol" panose="05050102010706020507" pitchFamily="18" charset="2"/>
                  </a:rPr>
                  <a:t>			   </a:t>
                </a:r>
                <a:r>
                  <a:rPr lang="id-ID" sz="24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kontinu</a:t>
                </a: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7104" y="348017"/>
                <a:ext cx="11027392" cy="6134670"/>
              </a:xfrm>
              <a:prstGeom prst="rect">
                <a:avLst/>
              </a:prstGeom>
              <a:blipFill rotWithShape="0">
                <a:blip r:embed="rId2"/>
                <a:stretch>
                  <a:fillRect l="-885" t="-109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888642" y="2361062"/>
                <a:ext cx="10972800" cy="436728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d-ID" sz="2400" b="1" dirty="0" smtClean="0">
                    <a:latin typeface="Calisto MT" panose="02040603050505030304" pitchFamily="18" charset="0"/>
                  </a:rPr>
                  <a:t>2. Fungsi Pertumbuhan ( Kurva Gompertz )</a:t>
                </a:r>
              </a:p>
              <a:p>
                <a:pPr marL="0" indent="0" algn="just">
                  <a:buNone/>
                </a:pPr>
                <a:r>
                  <a:rPr lang="id-ID" sz="2400" b="1" dirty="0" smtClean="0">
                    <a:latin typeface="Calisto MT" panose="02040603050505030304" pitchFamily="18" charset="0"/>
                  </a:rPr>
                  <a:t>     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Biasanya digunakan untuk mengukur tingkat pertumbuhan penduduk yang tidak   </a:t>
                </a:r>
              </a:p>
              <a:p>
                <a:pPr marL="0" indent="0" algn="just">
                  <a:buNone/>
                </a:pPr>
                <a:r>
                  <a:rPr lang="id-ID" sz="2400" dirty="0" smtClean="0">
                    <a:latin typeface="Calisto MT" panose="02040603050505030304" pitchFamily="18" charset="0"/>
                  </a:rPr>
                  <a:t>     terbatas. Untuk mencari tingkat pertumbuhan dapat digunakan rumus :</a:t>
                </a:r>
              </a:p>
              <a:p>
                <a:pPr marL="0" indent="0" algn="just">
                  <a:buNone/>
                </a:pPr>
                <a:r>
                  <a:rPr lang="id-ID" sz="2400" dirty="0">
                    <a:latin typeface="Calisto MT" panose="02040603050505030304" pitchFamily="18" charset="0"/>
                  </a:rPr>
                  <a:t>	</a:t>
                </a:r>
                <a:r>
                  <a:rPr lang="id-ID" sz="2400" dirty="0" smtClean="0">
                    <a:latin typeface="Calisto MT" panose="02040603050505030304" pitchFamily="18" charset="0"/>
                  </a:rPr>
                  <a:t>			</a:t>
                </a:r>
                <a:r>
                  <a:rPr lang="id-ID" sz="2600" dirty="0" smtClean="0">
                    <a:latin typeface="Calisto MT" panose="02040603050505030304" pitchFamily="18" charset="0"/>
                  </a:rPr>
                  <a:t>Pn = Po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p>
                  </m:oMath>
                </a14:m>
                <a:endParaRPr lang="id-ID" sz="26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endParaRPr lang="id-ID" sz="26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200" dirty="0">
                    <a:latin typeface="Calisto MT" panose="02040603050505030304" pitchFamily="18" charset="0"/>
                  </a:rPr>
                  <a:t>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     Pn = Jumlah penduduk tahun ke n</a:t>
                </a:r>
              </a:p>
              <a:p>
                <a:pPr marL="0" indent="0" algn="just">
                  <a:buNone/>
                </a:pPr>
                <a:r>
                  <a:rPr lang="id-ID" sz="2200" dirty="0">
                    <a:latin typeface="Calisto MT" panose="02040603050505030304" pitchFamily="18" charset="0"/>
                  </a:rPr>
                  <a:t>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     Po = Jumlah penduduk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awal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    .  Po : </a:t>
                </a:r>
                <a:r>
                  <a:rPr lang="en-US" sz="2200" dirty="0" err="1" smtClean="0">
                    <a:latin typeface="Calisto MT" panose="02040603050505030304" pitchFamily="18" charset="0"/>
                  </a:rPr>
                  <a:t>Dibaca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 P </a:t>
                </a:r>
                <a:r>
                  <a:rPr lang="en-US" sz="2200" dirty="0" err="1" smtClean="0">
                    <a:latin typeface="Calisto MT" panose="02040603050505030304" pitchFamily="18" charset="0"/>
                  </a:rPr>
                  <a:t>nol</a:t>
                </a:r>
                <a:endParaRPr lang="id-ID" sz="22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r>
                  <a:rPr lang="id-ID" sz="2200" dirty="0">
                    <a:latin typeface="Calisto MT" panose="02040603050505030304" pitchFamily="18" charset="0"/>
                  </a:rPr>
                  <a:t>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     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e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= Konstanta ( 2,71828 )</a:t>
                </a:r>
              </a:p>
              <a:p>
                <a:pPr marL="0" indent="0" algn="just">
                  <a:buNone/>
                </a:pPr>
                <a:r>
                  <a:rPr lang="id-ID" sz="2200" dirty="0">
                    <a:latin typeface="Calisto MT" panose="02040603050505030304" pitchFamily="18" charset="0"/>
                  </a:rPr>
                  <a:t>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     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i 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= Tingkat pertumbuhan / tahun</a:t>
                </a:r>
              </a:p>
              <a:p>
                <a:pPr marL="0" indent="0" algn="just">
                  <a:buNone/>
                </a:pPr>
                <a:r>
                  <a:rPr lang="id-ID" sz="2200" dirty="0">
                    <a:latin typeface="Calisto MT" panose="02040603050505030304" pitchFamily="18" charset="0"/>
                  </a:rPr>
                  <a:t>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     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n 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= Jumlah periode waktu ( tahun )</a:t>
                </a:r>
              </a:p>
              <a:p>
                <a:pPr marL="0" indent="0" algn="just">
                  <a:buNone/>
                </a:pPr>
                <a:endParaRPr lang="id-ID" sz="26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buNone/>
                </a:pPr>
                <a:endParaRPr lang="id-ID" sz="2400" b="1" dirty="0">
                  <a:latin typeface="Calisto MT" panose="02040603050505030304" pitchFamily="18" charset="0"/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642" y="2361062"/>
                <a:ext cx="10972800" cy="4367283"/>
              </a:xfrm>
              <a:prstGeom prst="rect">
                <a:avLst/>
              </a:prstGeom>
              <a:blipFill rotWithShape="0">
                <a:blip r:embed="rId3"/>
                <a:stretch>
                  <a:fillRect l="-722" t="-2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23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887104" y="348017"/>
                <a:ext cx="11027392" cy="63393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Contoh 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id-ID" sz="2200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Pada tahun 2010, Jumlah penduduk di Bandarlampung ada 820.000 orang (Po) dengan tingkat pertumbuhan sebesar 1,5% (i) per tahun. Berapa jumlah penduduk kota Bandarlampung pada tahun 2022?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2010 </a:t>
                </a:r>
                <a:r>
                  <a:rPr lang="id-ID" sz="22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 2022 = 12 Tahun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id-ID" sz="2200" dirty="0">
                  <a:latin typeface="Calisto MT" panose="02040603050505030304" pitchFamily="18" charset="0"/>
                  <a:sym typeface="Symbol" panose="05050102010706020507" pitchFamily="18" charset="2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Jawab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id-ID" sz="2200" dirty="0" smtClean="0">
                  <a:latin typeface="Calisto MT" panose="02040603050505030304" pitchFamily="18" charset="0"/>
                  <a:sym typeface="Symbol" panose="05050102010706020507" pitchFamily="18" charset="2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Po = 820.000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e   = 2,71828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  <a:sym typeface="Symbol" panose="05050102010706020507" pitchFamily="18" charset="2"/>
                  </a:rPr>
                  <a:t>i    = 1,5%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2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id-ID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1,5</m:t>
                        </m:r>
                      </m:num>
                      <m:den>
                        <m:r>
                          <a:rPr lang="id-ID" sz="22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100</m:t>
                        </m:r>
                      </m:den>
                    </m:f>
                  </m:oMath>
                </a14:m>
                <a:r>
                  <a:rPr lang="id-ID" sz="2200" dirty="0" smtClean="0">
                    <a:latin typeface="Calisto MT" panose="02040603050505030304" pitchFamily="18" charset="0"/>
                  </a:rPr>
                  <a:t> = 0,015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n   = 12 Tahun</a:t>
                </a: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7104" y="348017"/>
                <a:ext cx="11027392" cy="6339386"/>
              </a:xfrm>
              <a:prstGeom prst="rect">
                <a:avLst/>
              </a:prstGeom>
              <a:blipFill rotWithShape="0">
                <a:blip r:embed="rId2"/>
                <a:stretch>
                  <a:fillRect l="-719" t="-673" r="-77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586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887104" y="348016"/>
                <a:ext cx="11027392" cy="6080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84048" indent="-384048" algn="l" defTabSz="914400" rtl="0" eaLnBrk="1" latinLnBrk="0" hangingPunct="1">
                  <a:lnSpc>
                    <a:spcPct val="94000"/>
                  </a:lnSpc>
                  <a:spcBef>
                    <a:spcPts val="10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20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20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1371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8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8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4pPr>
                <a:lvl5pPr marL="22860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6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5pPr>
                <a:lvl6pPr marL="27432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6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32004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36576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–"/>
                  <a:defRPr sz="1400" i="1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4114800" indent="-384048" algn="l" defTabSz="914400" rtl="0" eaLnBrk="1" latinLnBrk="0" hangingPunct="1">
                  <a:lnSpc>
                    <a:spcPct val="94000"/>
                  </a:lnSpc>
                  <a:spcBef>
                    <a:spcPts val="500"/>
                  </a:spcBef>
                  <a:spcAft>
                    <a:spcPts val="200"/>
                  </a:spcAft>
                  <a:buFont typeface="Franklin Gothic Book" panose="020B0503020102020204" pitchFamily="34" charset="0"/>
                  <a:buChar char="■"/>
                  <a:defRPr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Pn = Po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2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id-ID" sz="2200" i="1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p>
                  </m:oMath>
                </a14:m>
                <a:endParaRPr lang="id-ID" sz="22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P12 = 8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2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0.000 ( 2,71828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200" b="0" i="1" smtClean="0">
                            <a:latin typeface="Cambria Math" panose="02040503050406030204" pitchFamily="18" charset="0"/>
                          </a:rPr>
                          <m:t>0,015.12</m:t>
                        </m:r>
                      </m:sup>
                    </m:sSup>
                  </m:oMath>
                </a14:m>
                <a:endParaRPr lang="id-ID" sz="22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P12 = 8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2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0.000 ( 2,71828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d-ID" sz="2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id-ID" sz="2200" b="0" i="1" smtClean="0">
                            <a:latin typeface="Cambria Math" panose="02040503050406030204" pitchFamily="18" charset="0"/>
                          </a:rPr>
                          <m:t>0,18</m:t>
                        </m:r>
                      </m:sup>
                    </m:sSup>
                  </m:oMath>
                </a14:m>
                <a:endParaRPr lang="id-ID" sz="22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P12 = 8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2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0.000 ( 1,197 )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P12 = 981.540 orang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id-ID" sz="2200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d-ID" sz="2200" dirty="0" smtClean="0">
                    <a:latin typeface="Calisto MT" panose="02040603050505030304" pitchFamily="18" charset="0"/>
                  </a:rPr>
                  <a:t>Pada tahun 2022 jumlah penduduk di </a:t>
                </a:r>
                <a:r>
                  <a:rPr lang="en-US" sz="2200" dirty="0" smtClean="0">
                    <a:latin typeface="Calisto MT" panose="02040603050505030304" pitchFamily="18" charset="0"/>
                  </a:rPr>
                  <a:t>K</a:t>
                </a:r>
                <a:r>
                  <a:rPr lang="id-ID" sz="2200" dirty="0" smtClean="0">
                    <a:latin typeface="Calisto MT" panose="02040603050505030304" pitchFamily="18" charset="0"/>
                  </a:rPr>
                  <a:t>ota Bandarlampung ada 981.540 orang.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2200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2200" b="1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id-ID" sz="2200" dirty="0" smtClean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7104" y="348016"/>
                <a:ext cx="11027392" cy="6080079"/>
              </a:xfrm>
              <a:prstGeom prst="rect">
                <a:avLst/>
              </a:prstGeom>
              <a:blipFill rotWithShape="0">
                <a:blip r:embed="rId2"/>
                <a:stretch>
                  <a:fillRect l="-719" t="-5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339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71600" y="846161"/>
                <a:ext cx="9601200" cy="502123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b="1" dirty="0" smtClean="0">
                    <a:latin typeface="Calisto MT" panose="02040603050505030304" pitchFamily="18" charset="0"/>
                  </a:rPr>
                  <a:t>3. </a:t>
                </a:r>
                <a:r>
                  <a:rPr lang="en-US" b="1" dirty="0" err="1">
                    <a:latin typeface="Calisto MT" panose="02040603050505030304" pitchFamily="18" charset="0"/>
                  </a:rPr>
                  <a:t>Kurva</a:t>
                </a:r>
                <a:r>
                  <a:rPr lang="en-US" b="1" dirty="0">
                    <a:latin typeface="Calisto MT" panose="02040603050505030304" pitchFamily="18" charset="0"/>
                  </a:rPr>
                  <a:t> </a:t>
                </a:r>
                <a:r>
                  <a:rPr lang="en-US" b="1" dirty="0" err="1" smtClean="0">
                    <a:latin typeface="Calisto MT" panose="02040603050505030304" pitchFamily="18" charset="0"/>
                  </a:rPr>
                  <a:t>Belajar</a:t>
                </a:r>
                <a:endParaRPr lang="en-US" b="1" dirty="0" smtClean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b="1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b="1" dirty="0">
                    <a:latin typeface="Calisto MT" panose="02040603050505030304" pitchFamily="18" charset="0"/>
                  </a:rPr>
                  <a:t>     </a:t>
                </a:r>
                <a:r>
                  <a:rPr lang="en-US" dirty="0" err="1">
                    <a:latin typeface="Calisto MT" panose="02040603050505030304" pitchFamily="18" charset="0"/>
                  </a:rPr>
                  <a:t>Bentuk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err="1">
                    <a:latin typeface="Calisto MT" panose="02040603050505030304" pitchFamily="18" charset="0"/>
                  </a:rPr>
                  <a:t>umum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err="1">
                    <a:latin typeface="Calisto MT" panose="02040603050505030304" pitchFamily="18" charset="0"/>
                  </a:rPr>
                  <a:t>dari</a:t>
                </a:r>
                <a:r>
                  <a:rPr lang="en-US" dirty="0">
                    <a:latin typeface="Calisto MT" panose="02040603050505030304" pitchFamily="18" charset="0"/>
                  </a:rPr>
                  <a:t>  </a:t>
                </a:r>
                <a:r>
                  <a:rPr lang="en-US" dirty="0" err="1">
                    <a:latin typeface="Calisto MT" panose="02040603050505030304" pitchFamily="18" charset="0"/>
                  </a:rPr>
                  <a:t>fungsi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err="1">
                    <a:latin typeface="Calisto MT" panose="02040603050505030304" pitchFamily="18" charset="0"/>
                  </a:rPr>
                  <a:t>kurva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err="1">
                    <a:latin typeface="Calisto MT" panose="02040603050505030304" pitchFamily="18" charset="0"/>
                  </a:rPr>
                  <a:t>belajar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err="1">
                    <a:latin typeface="Calisto MT" panose="02040603050505030304" pitchFamily="18" charset="0"/>
                  </a:rPr>
                  <a:t>adalah</a:t>
                </a:r>
                <a:r>
                  <a:rPr lang="en-US" dirty="0">
                    <a:latin typeface="Calisto MT" panose="02040603050505030304" pitchFamily="18" charset="0"/>
                  </a:rPr>
                  <a:t> </a:t>
                </a:r>
                <a:r>
                  <a:rPr lang="en-US" dirty="0" smtClean="0">
                    <a:latin typeface="Calisto MT" panose="02040603050505030304" pitchFamily="18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2400" dirty="0">
                  <a:latin typeface="Calisto MT" panose="0204060305050503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2400" dirty="0">
                    <a:latin typeface="Calisto MT" panose="02040603050505030304" pitchFamily="18" charset="0"/>
                  </a:rPr>
                  <a:t>                         Y = c – </a:t>
                </a:r>
                <a:r>
                  <a:rPr lang="en-US" sz="2400" dirty="0" smtClean="0">
                    <a:latin typeface="Calisto MT" panose="02040603050505030304" pitchFamily="18" charset="0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𝑘𝑥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 smtClean="0">
                    <a:latin typeface="Calisto MT" panose="02040603050505030304" pitchFamily="18" charset="0"/>
                  </a:rPr>
                  <a:t>Keterangan</a:t>
                </a:r>
                <a:r>
                  <a:rPr lang="en-US" dirty="0" smtClean="0">
                    <a:latin typeface="Calisto MT" panose="02040603050505030304" pitchFamily="18" charset="0"/>
                  </a:rPr>
                  <a:t> :</a:t>
                </a:r>
              </a:p>
              <a:p>
                <a:pPr marL="0" indent="0">
                  <a:buNone/>
                </a:pPr>
                <a:endParaRPr lang="en-US" dirty="0">
                  <a:latin typeface="Calisto MT" panose="02040603050505030304" pitchFamily="18" charset="0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latin typeface="Calisto MT" panose="02040603050505030304" pitchFamily="18" charset="0"/>
                  </a:rPr>
                  <a:t>Y       =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Jumlah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yang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dihasilkan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alisto MT" panose="02040603050505030304" pitchFamily="18" charset="0"/>
                  </a:rPr>
                  <a:t>x</a:t>
                </a:r>
                <a:r>
                  <a:rPr lang="en-US" dirty="0" smtClean="0">
                    <a:latin typeface="Calisto MT" panose="02040603050505030304" pitchFamily="18" charset="0"/>
                  </a:rPr>
                  <a:t>       =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Jumlah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penambahan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periode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waktu</a:t>
                </a:r>
                <a:endParaRPr lang="en-US" dirty="0" smtClean="0">
                  <a:latin typeface="Calisto MT" panose="0204060305050503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alisto MT" panose="02040603050505030304" pitchFamily="18" charset="0"/>
                  </a:rPr>
                  <a:t>e</a:t>
                </a:r>
                <a:r>
                  <a:rPr lang="en-US" dirty="0" smtClean="0">
                    <a:latin typeface="Calisto MT" panose="02040603050505030304" pitchFamily="18" charset="0"/>
                  </a:rPr>
                  <a:t>       =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Konstanta</a:t>
                </a:r>
                <a:r>
                  <a:rPr lang="en-US" dirty="0" smtClean="0">
                    <a:latin typeface="Calisto MT" panose="02040603050505030304" pitchFamily="18" charset="0"/>
                  </a:rPr>
                  <a:t>  (  2,71828 )</a:t>
                </a:r>
              </a:p>
              <a:p>
                <a:pPr marL="0" indent="0">
                  <a:buNone/>
                </a:pPr>
                <a:r>
                  <a:rPr lang="en-US" dirty="0" err="1" smtClean="0">
                    <a:latin typeface="Calisto MT" panose="02040603050505030304" pitchFamily="18" charset="0"/>
                  </a:rPr>
                  <a:t>C,a,k</a:t>
                </a:r>
                <a:r>
                  <a:rPr lang="en-US" dirty="0" smtClean="0">
                    <a:latin typeface="Calisto MT" panose="02040603050505030304" pitchFamily="18" charset="0"/>
                  </a:rPr>
                  <a:t> =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Konstanta</a:t>
                </a:r>
                <a:r>
                  <a:rPr lang="en-US" dirty="0" smtClean="0">
                    <a:latin typeface="Calisto MT" panose="02040603050505030304" pitchFamily="18" charset="0"/>
                  </a:rPr>
                  <a:t> </a:t>
                </a:r>
                <a:r>
                  <a:rPr lang="en-US" dirty="0" err="1" smtClean="0">
                    <a:latin typeface="Calisto MT" panose="02040603050505030304" pitchFamily="18" charset="0"/>
                  </a:rPr>
                  <a:t>positif</a:t>
                </a:r>
                <a:endParaRPr lang="en-US" dirty="0">
                  <a:latin typeface="Calisto MT" panose="0204060305050503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1600" y="846161"/>
                <a:ext cx="9601200" cy="5021239"/>
              </a:xfrm>
              <a:blipFill rotWithShape="0">
                <a:blip r:embed="rId2"/>
                <a:stretch>
                  <a:fillRect l="-571" t="-13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9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317</TotalTime>
  <Words>246</Words>
  <Application>Microsoft Office PowerPoint</Application>
  <PresentationFormat>Widescreen</PresentationFormat>
  <Paragraphs>106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Adobe Song Std L</vt:lpstr>
      <vt:lpstr>Calibri</vt:lpstr>
      <vt:lpstr>Calisto MT</vt:lpstr>
      <vt:lpstr>Cambria Math</vt:lpstr>
      <vt:lpstr>Franklin Gothic Book</vt:lpstr>
      <vt:lpstr>Symbol</vt:lpstr>
      <vt:lpstr>Crop</vt:lpstr>
      <vt:lpstr>Penerapan fungsi eksponensial di bidang ekonomi</vt:lpstr>
      <vt:lpstr>Bunga Majemuk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21</cp:revision>
  <dcterms:created xsi:type="dcterms:W3CDTF">2019-07-12T05:00:55Z</dcterms:created>
  <dcterms:modified xsi:type="dcterms:W3CDTF">2020-06-25T02:52:25Z</dcterms:modified>
</cp:coreProperties>
</file>