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0" r:id="rId1"/>
  </p:sldMasterIdLst>
  <p:notesMasterIdLst>
    <p:notesMasterId r:id="rId23"/>
  </p:notesMasterIdLst>
  <p:handoutMasterIdLst>
    <p:handoutMasterId r:id="rId24"/>
  </p:handoutMasterIdLst>
  <p:sldIdLst>
    <p:sldId id="258" r:id="rId2"/>
    <p:sldId id="270" r:id="rId3"/>
    <p:sldId id="271" r:id="rId4"/>
    <p:sldId id="272" r:id="rId5"/>
    <p:sldId id="273" r:id="rId6"/>
    <p:sldId id="274" r:id="rId7"/>
    <p:sldId id="275" r:id="rId8"/>
    <p:sldId id="276" r:id="rId9"/>
    <p:sldId id="278" r:id="rId10"/>
    <p:sldId id="257" r:id="rId11"/>
    <p:sldId id="259" r:id="rId12"/>
    <p:sldId id="260" r:id="rId13"/>
    <p:sldId id="261" r:id="rId14"/>
    <p:sldId id="262" r:id="rId15"/>
    <p:sldId id="263" r:id="rId16"/>
    <p:sldId id="268" r:id="rId17"/>
    <p:sldId id="264" r:id="rId18"/>
    <p:sldId id="265" r:id="rId19"/>
    <p:sldId id="266" r:id="rId20"/>
    <p:sldId id="267" r:id="rId21"/>
    <p:sldId id="269" r:id="rId22"/>
  </p:sldIdLst>
  <p:sldSz cx="9144000" cy="6858000" type="screen4x3"/>
  <p:notesSz cx="9144000" cy="6858000"/>
  <p:defaultTextStyle>
    <a:defPPr>
      <a:defRPr lang="ar-SA"/>
    </a:defPPr>
    <a:lvl1pPr algn="r" rtl="1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26" charset="0"/>
        <a:ea typeface="Times New Roman (Arabic)" charset="0"/>
        <a:cs typeface="Times New Roman (Arabic)" charset="0"/>
      </a:defRPr>
    </a:lvl1pPr>
    <a:lvl2pPr marL="457200" algn="r" rtl="1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26" charset="0"/>
        <a:ea typeface="Times New Roman (Arabic)" charset="0"/>
        <a:cs typeface="Times New Roman (Arabic)" charset="0"/>
      </a:defRPr>
    </a:lvl2pPr>
    <a:lvl3pPr marL="914400" algn="r" rtl="1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26" charset="0"/>
        <a:ea typeface="Times New Roman (Arabic)" charset="0"/>
        <a:cs typeface="Times New Roman (Arabic)" charset="0"/>
      </a:defRPr>
    </a:lvl3pPr>
    <a:lvl4pPr marL="1371600" algn="r" rtl="1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26" charset="0"/>
        <a:ea typeface="Times New Roman (Arabic)" charset="0"/>
        <a:cs typeface="Times New Roman (Arabic)" charset="0"/>
      </a:defRPr>
    </a:lvl4pPr>
    <a:lvl5pPr marL="1828800" algn="r" rtl="1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26" charset="0"/>
        <a:ea typeface="Times New Roman (Arabic)" charset="0"/>
        <a:cs typeface="Times New Roman (Arabic)" charset="0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26" charset="0"/>
        <a:ea typeface="Times New Roman (Arabic)" charset="0"/>
        <a:cs typeface="Times New Roman (Arabic)" charset="0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26" charset="0"/>
        <a:ea typeface="Times New Roman (Arabic)" charset="0"/>
        <a:cs typeface="Times New Roman (Arabic)" charset="0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26" charset="0"/>
        <a:ea typeface="Times New Roman (Arabic)" charset="0"/>
        <a:cs typeface="Times New Roman (Arabic)" charset="0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26" charset="0"/>
        <a:ea typeface="Times New Roman (Arabic)" charset="0"/>
        <a:cs typeface="Times New Roman (Arabic)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32787"/>
    <p:restoredTop sz="90929"/>
  </p:normalViewPr>
  <p:slideViewPr>
    <p:cSldViewPr>
      <p:cViewPr varScale="1">
        <p:scale>
          <a:sx n="45" d="100"/>
          <a:sy n="45" d="100"/>
        </p:scale>
        <p:origin x="-846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962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smtClean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181600" y="0"/>
            <a:ext cx="3962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6477000"/>
            <a:ext cx="3962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smtClean="0"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5181600" y="6477000"/>
            <a:ext cx="3962400" cy="38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smtClean="0">
                <a:ea typeface="+mn-ea"/>
              </a:defRPr>
            </a:lvl1pPr>
          </a:lstStyle>
          <a:p>
            <a:pPr>
              <a:defRPr/>
            </a:pPr>
            <a:fld id="{FDFCE8B1-9C21-470F-BF7F-2A56F56B5D2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5240933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45E55D-C50E-4829-A6C1-8B8F929BAEB7}" type="datetimeFigureOut">
              <a:rPr lang="en-US" smtClean="0"/>
              <a:pPr/>
              <a:t>3/21/2020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13513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72514E-E6FF-4376-A819-6AABDDE803E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2126108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B62FD3-FE3F-42D7-ACC9-A940E478785B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72514E-E6FF-4376-A819-6AABDDE803EE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0316132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3C20DAC-3043-4216-AD49-D43CDDF42DA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D0A4D81-2454-4BA9-BE2D-2498130EDE2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9B3F9E9-CE90-4456-81FC-5C45EC399FE2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4A5DEB7-DF60-45A8-8138-3B093E53B06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EBDCD21-F533-4E67-863F-A03308E49C7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2865DE-09AB-401C-8FCD-E4C59E47DBC9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81A4DC5-98B0-4CA2-9E2C-BB317DB4EB96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DD8384A-E75E-4E93-A263-10B31984288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A7AA0AE-3261-4829-B8AF-89AF8172999E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8B1389-E43D-4A18-A805-F6E7CD0AE43B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5A8545-688F-4337-9788-B2B48831F768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5EA31A68-8BD9-451F-9D1E-2231BD02A85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r" rtl="1"/>
            <a:r>
              <a:rPr lang="ar-SA" sz="8800" dirty="0">
                <a:cs typeface="Traditional Arabic" pitchFamily="2" charset="-78"/>
              </a:rPr>
              <a:t>اَلطَّرِيْقُ إِلَى مَعْرِفَةِ اللهِ</a:t>
            </a:r>
            <a:endParaRPr lang="en-US" sz="8800" dirty="0">
              <a:cs typeface="Traditional Arabic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600" dirty="0" err="1" smtClean="0"/>
              <a:t>Jalan</a:t>
            </a:r>
            <a:r>
              <a:rPr lang="en-US" sz="3600" dirty="0" smtClean="0"/>
              <a:t> </a:t>
            </a:r>
            <a:r>
              <a:rPr lang="en-US" sz="3600" dirty="0" err="1" smtClean="0"/>
              <a:t>Menuju</a:t>
            </a:r>
            <a:r>
              <a:rPr lang="en-US" sz="3600" dirty="0" smtClean="0"/>
              <a:t> </a:t>
            </a:r>
            <a:r>
              <a:rPr lang="en-US" sz="3600" dirty="0" err="1" smtClean="0"/>
              <a:t>Mengenal</a:t>
            </a:r>
            <a:r>
              <a:rPr lang="en-US" sz="3600" dirty="0" smtClean="0"/>
              <a:t> Allah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986243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838200"/>
          </a:xfrm>
        </p:spPr>
        <p:txBody>
          <a:bodyPr>
            <a:noAutofit/>
          </a:bodyPr>
          <a:lstStyle/>
          <a:p>
            <a:pPr algn="ctr"/>
            <a:r>
              <a:rPr lang="ar-SA" sz="6000" dirty="0" smtClean="0">
                <a:cs typeface="Traditional Arabic" pitchFamily="2" charset="-78"/>
              </a:rPr>
              <a:t>اَلطَّرِيْقُ إِلَى مَعْرِفَةِ اللهِ</a:t>
            </a:r>
            <a:endParaRPr lang="en-US" sz="6000" dirty="0" smtClean="0">
              <a:cs typeface="Traditional Arabic" pitchFamily="2" charset="-78"/>
            </a:endParaRPr>
          </a:p>
        </p:txBody>
      </p:sp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6400800" y="3505200"/>
            <a:ext cx="2667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ar-SA" sz="2000" b="1" dirty="0">
                <a:solidFill>
                  <a:srgbClr val="0070C0"/>
                </a:solidFill>
                <a:cs typeface="Traditional Arabic" pitchFamily="2" charset="-78"/>
              </a:rPr>
              <a:t>اَلطَّرِيْقُ إِلَى مَعْرِفَةِ اللهِ</a:t>
            </a:r>
            <a:r>
              <a:rPr lang="en-US" sz="2000" b="1" dirty="0">
                <a:solidFill>
                  <a:srgbClr val="0070C0"/>
                </a:solidFill>
                <a:cs typeface="Traditional Arabic" pitchFamily="2" charset="-78"/>
              </a:rPr>
              <a:t>      </a:t>
            </a:r>
            <a:r>
              <a:rPr lang="ar-SA" b="1" dirty="0">
                <a:solidFill>
                  <a:srgbClr val="0070C0"/>
                </a:solidFill>
                <a:cs typeface="Traditional Arabic" pitchFamily="2" charset="-78"/>
              </a:rPr>
              <a:t>الآيَاتُ</a:t>
            </a:r>
            <a:endParaRPr lang="en-US" sz="2000" b="1" dirty="0">
              <a:solidFill>
                <a:srgbClr val="0070C0"/>
              </a:solidFill>
              <a:cs typeface="Traditional Arabic" pitchFamily="2" charset="-78"/>
            </a:endParaRPr>
          </a:p>
        </p:txBody>
      </p:sp>
      <p:sp>
        <p:nvSpPr>
          <p:cNvPr id="3077" name="Line 5"/>
          <p:cNvSpPr>
            <a:spLocks noChangeShapeType="1"/>
          </p:cNvSpPr>
          <p:nvPr/>
        </p:nvSpPr>
        <p:spPr bwMode="auto">
          <a:xfrm>
            <a:off x="7239000" y="37338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b="1">
              <a:solidFill>
                <a:srgbClr val="0070C0"/>
              </a:solidFill>
              <a:ea typeface="+mn-ea"/>
              <a:cs typeface="Traditional Arabic" pitchFamily="2" charset="-78"/>
            </a:endParaRPr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5105400" y="2133600"/>
            <a:ext cx="1143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ar-SA" sz="2800" b="1" dirty="0">
                <a:solidFill>
                  <a:srgbClr val="0070C0"/>
                </a:solidFill>
                <a:cs typeface="Traditional Arabic" pitchFamily="2" charset="-78"/>
              </a:rPr>
              <a:t>اَلْقَوْلِيَّةُ</a:t>
            </a:r>
            <a:endParaRPr lang="en-US" sz="2800" b="1" dirty="0">
              <a:solidFill>
                <a:srgbClr val="0070C0"/>
              </a:solidFill>
              <a:cs typeface="Traditional Arabic" pitchFamily="2" charset="-78"/>
            </a:endParaRPr>
          </a:p>
        </p:txBody>
      </p:sp>
      <p:sp>
        <p:nvSpPr>
          <p:cNvPr id="3079" name="Rectangle 7"/>
          <p:cNvSpPr>
            <a:spLocks noChangeArrowheads="1"/>
          </p:cNvSpPr>
          <p:nvPr/>
        </p:nvSpPr>
        <p:spPr bwMode="auto">
          <a:xfrm>
            <a:off x="5181600" y="4800600"/>
            <a:ext cx="10668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ar-SA" sz="2800" b="1">
                <a:solidFill>
                  <a:srgbClr val="0070C0"/>
                </a:solidFill>
                <a:cs typeface="Traditional Arabic" pitchFamily="2" charset="-78"/>
              </a:rPr>
              <a:t>اَلْكَوْنِيَّةُ</a:t>
            </a:r>
            <a:endParaRPr lang="en-US" sz="2800" b="1">
              <a:solidFill>
                <a:srgbClr val="0070C0"/>
              </a:solidFill>
              <a:cs typeface="Traditional Arabic" pitchFamily="2" charset="-78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3771900" y="2133600"/>
            <a:ext cx="1143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ar-SA" sz="2800" b="1" dirty="0">
                <a:solidFill>
                  <a:srgbClr val="0070C0"/>
                </a:solidFill>
                <a:cs typeface="Traditional Arabic" pitchFamily="2" charset="-78"/>
              </a:rPr>
              <a:t>اَلإِسْلاَمُ</a:t>
            </a:r>
            <a:endParaRPr lang="en-US" sz="2800" b="1" dirty="0">
              <a:solidFill>
                <a:srgbClr val="0070C0"/>
              </a:solidFill>
              <a:cs typeface="Traditional Arabic" pitchFamily="2" charset="-78"/>
            </a:endParaRPr>
          </a:p>
        </p:txBody>
      </p:sp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3467100" y="4800600"/>
            <a:ext cx="152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ar-SA" sz="2800" b="1" dirty="0">
                <a:solidFill>
                  <a:srgbClr val="0070C0"/>
                </a:solidFill>
                <a:cs typeface="Traditional Arabic" pitchFamily="2" charset="-78"/>
              </a:rPr>
              <a:t>غَيْرُ اْلإِسْلاَمِ</a:t>
            </a:r>
            <a:endParaRPr lang="en-US" sz="2800" b="1" dirty="0">
              <a:solidFill>
                <a:srgbClr val="0070C0"/>
              </a:solidFill>
              <a:cs typeface="Traditional Arabic" pitchFamily="2" charset="-78"/>
            </a:endParaRPr>
          </a:p>
        </p:txBody>
      </p:sp>
      <p:sp>
        <p:nvSpPr>
          <p:cNvPr id="3083" name="Rectangle 11"/>
          <p:cNvSpPr>
            <a:spLocks noChangeArrowheads="1"/>
          </p:cNvSpPr>
          <p:nvPr/>
        </p:nvSpPr>
        <p:spPr bwMode="auto">
          <a:xfrm>
            <a:off x="2286000" y="2133600"/>
            <a:ext cx="1524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ar-SA" sz="2800" b="1" dirty="0">
                <a:solidFill>
                  <a:srgbClr val="0070C0"/>
                </a:solidFill>
                <a:cs typeface="Traditional Arabic" pitchFamily="2" charset="-78"/>
              </a:rPr>
              <a:t>اَلْعَقْلُ وَالنَّقْلُ</a:t>
            </a:r>
            <a:endParaRPr lang="en-US" sz="2800" b="1" dirty="0">
              <a:solidFill>
                <a:srgbClr val="0070C0"/>
              </a:solidFill>
              <a:cs typeface="Traditional Arabic" pitchFamily="2" charset="-78"/>
            </a:endParaRPr>
          </a:p>
        </p:txBody>
      </p:sp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1828800" y="4800600"/>
            <a:ext cx="16764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ar-SA" sz="2800" b="1">
                <a:solidFill>
                  <a:srgbClr val="0070C0"/>
                </a:solidFill>
                <a:cs typeface="Traditional Arabic" pitchFamily="2" charset="-78"/>
              </a:rPr>
              <a:t>اَلظَّنُّ وَالْهَوَى</a:t>
            </a:r>
            <a:endParaRPr lang="en-US" sz="2800" b="1">
              <a:solidFill>
                <a:srgbClr val="0070C0"/>
              </a:solidFill>
              <a:cs typeface="Traditional Arabic" pitchFamily="2" charset="-78"/>
            </a:endParaRPr>
          </a:p>
        </p:txBody>
      </p:sp>
      <p:grpSp>
        <p:nvGrpSpPr>
          <p:cNvPr id="10" name="Group 9"/>
          <p:cNvGrpSpPr/>
          <p:nvPr/>
        </p:nvGrpSpPr>
        <p:grpSpPr>
          <a:xfrm flipH="1">
            <a:off x="5219700" y="2438400"/>
            <a:ext cx="266700" cy="2667000"/>
            <a:chOff x="5867400" y="2057400"/>
            <a:chExt cx="381000" cy="2667000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5867400" y="20574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>
              <a:off x="5867400" y="47244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/>
            <p:cNvCxnSpPr/>
            <p:nvPr/>
          </p:nvCxnSpPr>
          <p:spPr>
            <a:xfrm>
              <a:off x="6019800" y="2057400"/>
              <a:ext cx="228600" cy="1295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V="1">
              <a:off x="6019800" y="3352800"/>
              <a:ext cx="228600" cy="1371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4914900" y="2438400"/>
            <a:ext cx="304800" cy="2667000"/>
            <a:chOff x="4343400" y="1905000"/>
            <a:chExt cx="381000" cy="2667000"/>
          </a:xfrm>
        </p:grpSpPr>
        <p:cxnSp>
          <p:nvCxnSpPr>
            <p:cNvPr id="25" name="Straight Connector 24"/>
            <p:cNvCxnSpPr/>
            <p:nvPr/>
          </p:nvCxnSpPr>
          <p:spPr>
            <a:xfrm>
              <a:off x="4343400" y="19050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/>
            <p:cNvCxnSpPr/>
            <p:nvPr/>
          </p:nvCxnSpPr>
          <p:spPr>
            <a:xfrm>
              <a:off x="4343400" y="45720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4495800" y="1905000"/>
              <a:ext cx="228600" cy="1295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 flipV="1">
              <a:off x="4495800" y="3200400"/>
              <a:ext cx="228600" cy="1371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9" name="Line 5"/>
          <p:cNvSpPr>
            <a:spLocks noChangeShapeType="1"/>
          </p:cNvSpPr>
          <p:nvPr/>
        </p:nvSpPr>
        <p:spPr bwMode="auto">
          <a:xfrm>
            <a:off x="3810000" y="2438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b="1">
              <a:solidFill>
                <a:srgbClr val="0070C0"/>
              </a:solidFill>
              <a:ea typeface="+mn-ea"/>
              <a:cs typeface="Traditional Arabic" pitchFamily="2" charset="-78"/>
            </a:endParaRPr>
          </a:p>
        </p:txBody>
      </p:sp>
      <p:sp>
        <p:nvSpPr>
          <p:cNvPr id="30" name="Line 5"/>
          <p:cNvSpPr>
            <a:spLocks noChangeShapeType="1"/>
          </p:cNvSpPr>
          <p:nvPr/>
        </p:nvSpPr>
        <p:spPr bwMode="auto">
          <a:xfrm>
            <a:off x="3505200" y="5105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b="1">
              <a:solidFill>
                <a:srgbClr val="0070C0"/>
              </a:solidFill>
              <a:ea typeface="+mn-ea"/>
              <a:cs typeface="Traditional Arabic" pitchFamily="2" charset="-78"/>
            </a:endParaRPr>
          </a:p>
        </p:txBody>
      </p:sp>
      <p:sp>
        <p:nvSpPr>
          <p:cNvPr id="35" name="Line 5"/>
          <p:cNvSpPr>
            <a:spLocks noChangeShapeType="1"/>
          </p:cNvSpPr>
          <p:nvPr/>
        </p:nvSpPr>
        <p:spPr bwMode="auto">
          <a:xfrm>
            <a:off x="2286000" y="2438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b="1" dirty="0">
              <a:solidFill>
                <a:srgbClr val="0070C0"/>
              </a:solidFill>
              <a:ea typeface="+mn-ea"/>
            </a:endParaRPr>
          </a:p>
        </p:txBody>
      </p:sp>
      <p:sp>
        <p:nvSpPr>
          <p:cNvPr id="36" name="Rectangle 8"/>
          <p:cNvSpPr>
            <a:spLocks noChangeArrowheads="1"/>
          </p:cNvSpPr>
          <p:nvPr/>
        </p:nvSpPr>
        <p:spPr bwMode="auto">
          <a:xfrm>
            <a:off x="1219200" y="2133600"/>
            <a:ext cx="1143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ar-SA" sz="2800" b="1" dirty="0" smtClean="0">
                <a:solidFill>
                  <a:srgbClr val="0070C0"/>
                </a:solidFill>
                <a:cs typeface="Traditional Arabic" pitchFamily="2" charset="-78"/>
              </a:rPr>
              <a:t>اَلتَّصْدِيْقُ</a:t>
            </a:r>
            <a:endParaRPr lang="en-US" sz="2800" b="1" dirty="0">
              <a:solidFill>
                <a:srgbClr val="0070C0"/>
              </a:solidFill>
              <a:cs typeface="Traditional Arabic" pitchFamily="2" charset="-78"/>
            </a:endParaRPr>
          </a:p>
        </p:txBody>
      </p:sp>
      <p:sp>
        <p:nvSpPr>
          <p:cNvPr id="37" name="Rectangle 8"/>
          <p:cNvSpPr>
            <a:spLocks noChangeArrowheads="1"/>
          </p:cNvSpPr>
          <p:nvPr/>
        </p:nvSpPr>
        <p:spPr bwMode="auto">
          <a:xfrm>
            <a:off x="0" y="2109787"/>
            <a:ext cx="1143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ar-SA" sz="2800" b="1" dirty="0" smtClean="0">
                <a:solidFill>
                  <a:srgbClr val="0070C0"/>
                </a:solidFill>
                <a:cs typeface="Traditional Arabic" pitchFamily="2" charset="-78"/>
              </a:rPr>
              <a:t>اَلإِيْمَانُ</a:t>
            </a:r>
            <a:endParaRPr lang="en-US" sz="2800" b="1" dirty="0">
              <a:solidFill>
                <a:srgbClr val="0070C0"/>
              </a:solidFill>
              <a:cs typeface="Traditional Arabic" pitchFamily="2" charset="-78"/>
            </a:endParaRPr>
          </a:p>
        </p:txBody>
      </p:sp>
      <p:sp>
        <p:nvSpPr>
          <p:cNvPr id="38" name="Line 5"/>
          <p:cNvSpPr>
            <a:spLocks noChangeShapeType="1"/>
          </p:cNvSpPr>
          <p:nvPr/>
        </p:nvSpPr>
        <p:spPr bwMode="auto">
          <a:xfrm>
            <a:off x="1143000" y="2438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b="1" dirty="0">
              <a:solidFill>
                <a:srgbClr val="0070C0"/>
              </a:solidFill>
              <a:ea typeface="+mn-ea"/>
            </a:endParaRPr>
          </a:p>
        </p:txBody>
      </p:sp>
      <p:sp>
        <p:nvSpPr>
          <p:cNvPr id="39" name="Line 5"/>
          <p:cNvSpPr>
            <a:spLocks noChangeShapeType="1"/>
          </p:cNvSpPr>
          <p:nvPr/>
        </p:nvSpPr>
        <p:spPr bwMode="auto">
          <a:xfrm>
            <a:off x="1981200" y="5105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b="1" dirty="0">
              <a:solidFill>
                <a:srgbClr val="0070C0"/>
              </a:solidFill>
              <a:ea typeface="+mn-ea"/>
            </a:endParaRPr>
          </a:p>
        </p:txBody>
      </p:sp>
      <p:sp>
        <p:nvSpPr>
          <p:cNvPr id="40" name="Rectangle 8"/>
          <p:cNvSpPr>
            <a:spLocks noChangeArrowheads="1"/>
          </p:cNvSpPr>
          <p:nvPr/>
        </p:nvSpPr>
        <p:spPr bwMode="auto">
          <a:xfrm>
            <a:off x="914400" y="4800600"/>
            <a:ext cx="1143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ar-SA" sz="2800" b="1" dirty="0" smtClean="0">
                <a:solidFill>
                  <a:srgbClr val="0070C0"/>
                </a:solidFill>
                <a:cs typeface="Traditional Arabic" pitchFamily="2" charset="-78"/>
              </a:rPr>
              <a:t>اَلإِرْتِيَابُ</a:t>
            </a:r>
            <a:endParaRPr lang="en-US" sz="2800" b="1" dirty="0">
              <a:solidFill>
                <a:srgbClr val="0070C0"/>
              </a:solidFill>
              <a:cs typeface="Traditional Arabic" pitchFamily="2" charset="-78"/>
            </a:endParaRPr>
          </a:p>
        </p:txBody>
      </p:sp>
      <p:sp>
        <p:nvSpPr>
          <p:cNvPr id="41" name="Rectangle 8"/>
          <p:cNvSpPr>
            <a:spLocks noChangeArrowheads="1"/>
          </p:cNvSpPr>
          <p:nvPr/>
        </p:nvSpPr>
        <p:spPr bwMode="auto">
          <a:xfrm>
            <a:off x="-304800" y="4776787"/>
            <a:ext cx="1143000" cy="609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r>
              <a:rPr lang="ar-SA" sz="2800" b="1" dirty="0" smtClean="0">
                <a:solidFill>
                  <a:srgbClr val="0070C0"/>
                </a:solidFill>
                <a:cs typeface="Traditional Arabic" pitchFamily="2" charset="-78"/>
              </a:rPr>
              <a:t>اَلْكُفْرُ</a:t>
            </a:r>
            <a:endParaRPr lang="en-US" sz="2800" b="1" dirty="0">
              <a:solidFill>
                <a:srgbClr val="0070C0"/>
              </a:solidFill>
              <a:cs typeface="Traditional Arabic" pitchFamily="2" charset="-78"/>
            </a:endParaRPr>
          </a:p>
        </p:txBody>
      </p:sp>
      <p:sp>
        <p:nvSpPr>
          <p:cNvPr id="42" name="Line 5"/>
          <p:cNvSpPr>
            <a:spLocks noChangeShapeType="1"/>
          </p:cNvSpPr>
          <p:nvPr/>
        </p:nvSpPr>
        <p:spPr bwMode="auto">
          <a:xfrm>
            <a:off x="838200" y="5105400"/>
            <a:ext cx="228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>
              <a:defRPr/>
            </a:pPr>
            <a:endParaRPr lang="en-US" b="1" dirty="0">
              <a:solidFill>
                <a:srgbClr val="0070C0"/>
              </a:solidFill>
              <a:ea typeface="+mn-ea"/>
            </a:endParaRPr>
          </a:p>
        </p:txBody>
      </p:sp>
      <p:grpSp>
        <p:nvGrpSpPr>
          <p:cNvPr id="43" name="Group 42"/>
          <p:cNvGrpSpPr/>
          <p:nvPr/>
        </p:nvGrpSpPr>
        <p:grpSpPr>
          <a:xfrm>
            <a:off x="6172200" y="2438400"/>
            <a:ext cx="304800" cy="2667000"/>
            <a:chOff x="4343400" y="1905000"/>
            <a:chExt cx="381000" cy="2667000"/>
          </a:xfrm>
        </p:grpSpPr>
        <p:cxnSp>
          <p:nvCxnSpPr>
            <p:cNvPr id="44" name="Straight Connector 43"/>
            <p:cNvCxnSpPr/>
            <p:nvPr/>
          </p:nvCxnSpPr>
          <p:spPr>
            <a:xfrm>
              <a:off x="4343400" y="19050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>
            <a:xfrm>
              <a:off x="4343400" y="4572000"/>
              <a:ext cx="152400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>
            <a:xfrm>
              <a:off x="4495800" y="1905000"/>
              <a:ext cx="228600" cy="12954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>
            <a:xfrm flipV="1">
              <a:off x="4495800" y="3200400"/>
              <a:ext cx="228600" cy="1371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Ayat-ayat</a:t>
            </a:r>
            <a:r>
              <a:rPr lang="en-US" dirty="0" smtClean="0"/>
              <a:t> Allah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Jalan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mengenal</a:t>
            </a:r>
            <a:r>
              <a:rPr lang="en-US" dirty="0" smtClean="0"/>
              <a:t> Allah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ayat-ayat</a:t>
            </a:r>
            <a:r>
              <a:rPr lang="en-US" dirty="0" smtClean="0"/>
              <a:t> Allah</a:t>
            </a:r>
          </a:p>
          <a:p>
            <a:r>
              <a:rPr lang="en-US" dirty="0" err="1" smtClean="0"/>
              <a:t>Ayat-ayat</a:t>
            </a:r>
            <a:r>
              <a:rPr lang="en-US" dirty="0" smtClean="0"/>
              <a:t> Allah </a:t>
            </a:r>
            <a:r>
              <a:rPr lang="en-US" dirty="0" err="1" smtClean="0"/>
              <a:t>ada</a:t>
            </a:r>
            <a:r>
              <a:rPr lang="en-US" dirty="0" smtClean="0"/>
              <a:t> 3 </a:t>
            </a:r>
            <a:r>
              <a:rPr lang="en-US" dirty="0" err="1" smtClean="0"/>
              <a:t>macam</a:t>
            </a:r>
            <a:endParaRPr lang="en-US" dirty="0" smtClean="0"/>
          </a:p>
          <a:p>
            <a:pPr marL="274320" indent="-457200">
              <a:buFont typeface="+mj-lt"/>
              <a:buAutoNum type="arabicPeriod"/>
            </a:pPr>
            <a:r>
              <a:rPr lang="en-US" dirty="0" err="1" smtClean="0"/>
              <a:t>Ayat-ayat</a:t>
            </a:r>
            <a:r>
              <a:rPr lang="en-US" dirty="0"/>
              <a:t> </a:t>
            </a:r>
            <a:r>
              <a:rPr lang="en-US" dirty="0" err="1" smtClean="0"/>
              <a:t>Qauliyah</a:t>
            </a:r>
            <a:r>
              <a:rPr lang="en-US" dirty="0" smtClean="0"/>
              <a:t> (</a:t>
            </a:r>
            <a:r>
              <a:rPr lang="en-US" dirty="0" err="1" smtClean="0"/>
              <a:t>Firman</a:t>
            </a:r>
            <a:r>
              <a:rPr lang="en-US" dirty="0" smtClean="0"/>
              <a:t> Allah): AL-QUR’AN</a:t>
            </a:r>
          </a:p>
          <a:p>
            <a:pPr marL="274320" indent="-457200">
              <a:buFont typeface="+mj-lt"/>
              <a:buAutoNum type="arabicPeriod"/>
            </a:pPr>
            <a:r>
              <a:rPr lang="en-US" dirty="0" err="1" smtClean="0"/>
              <a:t>Ayat-ayat</a:t>
            </a:r>
            <a:r>
              <a:rPr lang="en-US" dirty="0" smtClean="0"/>
              <a:t> </a:t>
            </a:r>
            <a:r>
              <a:rPr lang="en-US" dirty="0" err="1" smtClean="0"/>
              <a:t>Kauniyah</a:t>
            </a:r>
            <a:r>
              <a:rPr lang="en-US" dirty="0" smtClean="0"/>
              <a:t>: ALAM SEMESTA</a:t>
            </a:r>
          </a:p>
          <a:p>
            <a:pPr marL="274320" indent="-457200">
              <a:buFont typeface="+mj-lt"/>
              <a:buAutoNum type="arabicPeriod"/>
            </a:pPr>
            <a:r>
              <a:rPr lang="en-US" dirty="0" err="1" smtClean="0"/>
              <a:t>Mu’jizat</a:t>
            </a:r>
            <a:r>
              <a:rPr lang="en-US" dirty="0" smtClean="0"/>
              <a:t> (</a:t>
            </a:r>
            <a:r>
              <a:rPr lang="en-US" dirty="0" err="1" smtClean="0"/>
              <a:t>sekarang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lagi</a:t>
            </a:r>
            <a:r>
              <a:rPr lang="en-US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8883595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Ayat-ayat</a:t>
            </a:r>
            <a:r>
              <a:rPr lang="en-US" dirty="0" smtClean="0"/>
              <a:t> </a:t>
            </a:r>
            <a:r>
              <a:rPr lang="en-US" dirty="0" err="1" smtClean="0"/>
              <a:t>Kauniyah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memikirkan</a:t>
            </a:r>
            <a:r>
              <a:rPr lang="en-US" dirty="0" smtClean="0"/>
              <a:t> 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semesta</a:t>
            </a:r>
            <a:r>
              <a:rPr lang="en-US" dirty="0" smtClean="0"/>
              <a:t> yang </a:t>
            </a:r>
            <a:r>
              <a:rPr lang="en-US" dirty="0" err="1" smtClean="0"/>
              <a:t>terbentang</a:t>
            </a:r>
            <a:r>
              <a:rPr lang="en-US" dirty="0" smtClean="0"/>
              <a:t> </a:t>
            </a:r>
            <a:r>
              <a:rPr lang="en-US" dirty="0" err="1" smtClean="0"/>
              <a:t>luas</a:t>
            </a:r>
            <a:r>
              <a:rPr lang="en-US" dirty="0" smtClean="0"/>
              <a:t>, </a:t>
            </a:r>
            <a:r>
              <a:rPr lang="en-US" dirty="0" err="1" smtClean="0"/>
              <a:t>seseorang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mengenal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Sang </a:t>
            </a:r>
            <a:r>
              <a:rPr lang="en-US" dirty="0" err="1" smtClean="0"/>
              <a:t>Pencipta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Pengatur</a:t>
            </a:r>
            <a:endParaRPr lang="en-US" dirty="0" smtClean="0"/>
          </a:p>
          <a:p>
            <a:r>
              <a:rPr lang="en-US" dirty="0" err="1" smtClean="0"/>
              <a:t>Contoh</a:t>
            </a:r>
            <a:r>
              <a:rPr lang="en-US" dirty="0" smtClean="0"/>
              <a:t>:</a:t>
            </a:r>
          </a:p>
          <a:p>
            <a:r>
              <a:rPr lang="en-US" b="1" i="1" dirty="0">
                <a:solidFill>
                  <a:srgbClr val="0070C0"/>
                </a:solidFill>
              </a:rPr>
              <a:t>Jacques-Yves Cousteau </a:t>
            </a:r>
            <a:r>
              <a:rPr lang="en-US" i="1" dirty="0"/>
              <a:t>(1910-1997) </a:t>
            </a:r>
          </a:p>
          <a:p>
            <a:pPr lvl="1"/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menemukan</a:t>
            </a:r>
            <a:r>
              <a:rPr lang="en-US" dirty="0" smtClean="0"/>
              <a:t> </a:t>
            </a:r>
            <a:r>
              <a:rPr lang="en-US" dirty="0" err="1" smtClean="0"/>
              <a:t>sempadan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laut</a:t>
            </a:r>
            <a:r>
              <a:rPr lang="en-US" dirty="0" smtClean="0"/>
              <a:t> di 3 </a:t>
            </a:r>
            <a:r>
              <a:rPr lang="en-US" dirty="0" err="1" smtClean="0"/>
              <a:t>tempat</a:t>
            </a:r>
            <a:endParaRPr lang="en-US" dirty="0" smtClean="0"/>
          </a:p>
          <a:p>
            <a:pPr lvl="1"/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merasa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dirinyalah</a:t>
            </a:r>
            <a:r>
              <a:rPr lang="en-US" dirty="0" smtClean="0"/>
              <a:t> yang </a:t>
            </a:r>
            <a:r>
              <a:rPr lang="en-US" dirty="0" err="1" smtClean="0"/>
              <a:t>pertama</a:t>
            </a:r>
            <a:r>
              <a:rPr lang="en-US" dirty="0" smtClean="0"/>
              <a:t> kali </a:t>
            </a:r>
            <a:r>
              <a:rPr lang="en-US" dirty="0" err="1" smtClean="0"/>
              <a:t>mengetahui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sempadan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endParaRPr lang="en-US" dirty="0" smtClean="0"/>
          </a:p>
          <a:p>
            <a:pPr lvl="1"/>
            <a:r>
              <a:rPr lang="en-US" dirty="0" err="1" smtClean="0"/>
              <a:t>Betapa</a:t>
            </a:r>
            <a:r>
              <a:rPr lang="en-US" dirty="0" smtClean="0"/>
              <a:t> </a:t>
            </a:r>
            <a:r>
              <a:rPr lang="en-US" dirty="0" err="1" smtClean="0"/>
              <a:t>terkejutnya</a:t>
            </a:r>
            <a:r>
              <a:rPr lang="en-US" dirty="0" smtClean="0"/>
              <a:t> </a:t>
            </a:r>
            <a:r>
              <a:rPr lang="en-US" dirty="0" err="1" smtClean="0"/>
              <a:t>dia</a:t>
            </a:r>
            <a:r>
              <a:rPr lang="en-US" dirty="0" smtClean="0"/>
              <a:t> </a:t>
            </a:r>
            <a:r>
              <a:rPr lang="en-US" dirty="0" err="1" smtClean="0"/>
              <a:t>ketika</a:t>
            </a:r>
            <a:r>
              <a:rPr lang="en-US" dirty="0" smtClean="0"/>
              <a:t> </a:t>
            </a:r>
            <a:r>
              <a:rPr lang="en-US" dirty="0" err="1" smtClean="0"/>
              <a:t>diberi</a:t>
            </a:r>
            <a:r>
              <a:rPr lang="en-US" dirty="0" smtClean="0"/>
              <a:t> </a:t>
            </a:r>
            <a:r>
              <a:rPr lang="en-US" dirty="0" err="1" smtClean="0"/>
              <a:t>tahu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itu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Al-Quran di </a:t>
            </a:r>
            <a:r>
              <a:rPr lang="en-US" dirty="0" err="1" smtClean="0"/>
              <a:t>tiga</a:t>
            </a:r>
            <a:r>
              <a:rPr lang="en-US" dirty="0" smtClean="0"/>
              <a:t> </a:t>
            </a:r>
            <a:r>
              <a:rPr lang="en-US" dirty="0" err="1" smtClean="0"/>
              <a:t>tempat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(25:53, 27:61, 55:19-20)</a:t>
            </a:r>
          </a:p>
          <a:p>
            <a:pPr lvl="1"/>
            <a:r>
              <a:rPr lang="en-US" dirty="0" err="1" smtClean="0"/>
              <a:t>Ia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Islam</a:t>
            </a:r>
          </a:p>
          <a:p>
            <a:r>
              <a:rPr lang="en-US" dirty="0" err="1" smtClean="0"/>
              <a:t>Farmakolog</a:t>
            </a:r>
            <a:r>
              <a:rPr lang="en-US" dirty="0" smtClean="0"/>
              <a:t> </a:t>
            </a:r>
            <a:r>
              <a:rPr lang="en-US" dirty="0"/>
              <a:t>Thailand </a:t>
            </a:r>
            <a:r>
              <a:rPr lang="en-US" b="1" dirty="0" err="1">
                <a:solidFill>
                  <a:srgbClr val="0070C0"/>
                </a:solidFill>
              </a:rPr>
              <a:t>Profesor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Tajaten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Tahasen</a:t>
            </a:r>
            <a:r>
              <a:rPr lang="en-US" dirty="0"/>
              <a:t>, </a:t>
            </a:r>
            <a:r>
              <a:rPr lang="en-US" dirty="0" err="1" smtClean="0"/>
              <a:t>Dekan</a:t>
            </a:r>
            <a:r>
              <a:rPr lang="en-US" dirty="0" smtClean="0"/>
              <a:t> </a:t>
            </a:r>
            <a:r>
              <a:rPr lang="en-US" dirty="0" err="1"/>
              <a:t>Fakultas</a:t>
            </a:r>
            <a:r>
              <a:rPr lang="en-US" dirty="0"/>
              <a:t> </a:t>
            </a:r>
            <a:r>
              <a:rPr lang="en-US" dirty="0" err="1"/>
              <a:t>Farmasi</a:t>
            </a:r>
            <a:r>
              <a:rPr lang="en-US" dirty="0"/>
              <a:t> </a:t>
            </a:r>
            <a:r>
              <a:rPr lang="en-US" dirty="0" err="1" smtClean="0"/>
              <a:t>Universiti</a:t>
            </a:r>
            <a:r>
              <a:rPr lang="en-US" dirty="0" smtClean="0"/>
              <a:t> </a:t>
            </a:r>
            <a:r>
              <a:rPr lang="en-US" dirty="0"/>
              <a:t>Chiang Mai </a:t>
            </a:r>
            <a:r>
              <a:rPr lang="en-US" dirty="0" smtClean="0"/>
              <a:t>Thailand (4:56)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331108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Ayat-ayat</a:t>
            </a:r>
            <a:r>
              <a:rPr lang="en-US" dirty="0" smtClean="0"/>
              <a:t> </a:t>
            </a:r>
            <a:r>
              <a:rPr lang="en-US" dirty="0" err="1" smtClean="0"/>
              <a:t>Qauliyah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Perjalanan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mengenal</a:t>
            </a:r>
            <a:r>
              <a:rPr lang="en-US" dirty="0" smtClean="0"/>
              <a:t> Allah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ayat-ayat</a:t>
            </a:r>
            <a:r>
              <a:rPr lang="en-US" dirty="0" smtClean="0"/>
              <a:t> </a:t>
            </a:r>
            <a:r>
              <a:rPr lang="en-US" dirty="0" err="1" smtClean="0"/>
              <a:t>kauniyah</a:t>
            </a:r>
            <a:r>
              <a:rPr lang="en-US" dirty="0" smtClean="0"/>
              <a:t> </a:t>
            </a:r>
            <a:r>
              <a:rPr lang="en-US" dirty="0" err="1" smtClean="0"/>
              <a:t>biasanya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endParaRPr lang="en-US" dirty="0" smtClean="0"/>
          </a:p>
          <a:p>
            <a:r>
              <a:rPr lang="en-US" dirty="0" err="1" smtClean="0"/>
              <a:t>Itupun</a:t>
            </a:r>
            <a:r>
              <a:rPr lang="en-US" dirty="0" smtClean="0"/>
              <a:t> </a:t>
            </a:r>
            <a:r>
              <a:rPr lang="en-US" dirty="0" err="1" smtClean="0"/>
              <a:t>akhirnya</a:t>
            </a:r>
            <a:r>
              <a:rPr lang="en-US" dirty="0" smtClean="0"/>
              <a:t> </a:t>
            </a:r>
            <a:r>
              <a:rPr lang="en-US" dirty="0" err="1" smtClean="0"/>
              <a:t>kembali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ayat-ayat</a:t>
            </a:r>
            <a:r>
              <a:rPr lang="en-US" dirty="0"/>
              <a:t> </a:t>
            </a:r>
            <a:r>
              <a:rPr lang="en-US" dirty="0" err="1" smtClean="0"/>
              <a:t>qauliyah</a:t>
            </a:r>
            <a:r>
              <a:rPr lang="en-US" dirty="0" smtClean="0"/>
              <a:t> (Al-Qur’an), </a:t>
            </a:r>
            <a:r>
              <a:rPr lang="en-US" dirty="0" err="1" smtClean="0"/>
              <a:t>karena</a:t>
            </a:r>
            <a:r>
              <a:rPr lang="en-US" dirty="0" smtClean="0"/>
              <a:t> Al-Qur’an </a:t>
            </a:r>
            <a:r>
              <a:rPr lang="en-US" dirty="0" err="1" smtClean="0"/>
              <a:t>menyebutkan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Allah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endParaRPr lang="en-US" dirty="0" smtClean="0"/>
          </a:p>
          <a:p>
            <a:r>
              <a:rPr lang="en-US" dirty="0" err="1" smtClean="0"/>
              <a:t>Kalau</a:t>
            </a:r>
            <a:r>
              <a:rPr lang="en-US" dirty="0" smtClean="0"/>
              <a:t>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soalan</a:t>
            </a:r>
            <a:r>
              <a:rPr lang="en-US" dirty="0" smtClean="0"/>
              <a:t>: </a:t>
            </a:r>
            <a:r>
              <a:rPr lang="en-US" dirty="0" err="1" smtClean="0"/>
              <a:t>Siapakah</a:t>
            </a:r>
            <a:r>
              <a:rPr lang="en-US" dirty="0" smtClean="0"/>
              <a:t> ALLAH?</a:t>
            </a:r>
          </a:p>
          <a:p>
            <a:r>
              <a:rPr lang="en-US" dirty="0" err="1" smtClean="0"/>
              <a:t>Surat</a:t>
            </a:r>
            <a:r>
              <a:rPr lang="en-US" dirty="0" smtClean="0"/>
              <a:t> Al-</a:t>
            </a:r>
            <a:r>
              <a:rPr lang="en-US" dirty="0" err="1" smtClean="0"/>
              <a:t>Ikhlas</a:t>
            </a:r>
            <a:r>
              <a:rPr lang="en-US" dirty="0" smtClean="0"/>
              <a:t> yang </a:t>
            </a:r>
            <a:r>
              <a:rPr lang="en-US" dirty="0" err="1" smtClean="0"/>
              <a:t>pendek</a:t>
            </a:r>
            <a:r>
              <a:rPr lang="en-US" dirty="0" smtClean="0"/>
              <a:t> </a:t>
            </a:r>
            <a:r>
              <a:rPr lang="en-US" dirty="0" err="1" smtClean="0"/>
              <a:t>sudah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jelas</a:t>
            </a:r>
            <a:r>
              <a:rPr lang="en-US" dirty="0" smtClean="0"/>
              <a:t> </a:t>
            </a:r>
            <a:r>
              <a:rPr lang="en-US" dirty="0" err="1" smtClean="0"/>
              <a:t>menjawabnya</a:t>
            </a:r>
            <a:endParaRPr lang="en-US" dirty="0" smtClean="0"/>
          </a:p>
          <a:p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/>
              <a:t>A</a:t>
            </a:r>
            <a:r>
              <a:rPr lang="en-US" dirty="0" err="1" smtClean="0"/>
              <a:t>yat</a:t>
            </a:r>
            <a:r>
              <a:rPr lang="en-US" dirty="0" smtClean="0"/>
              <a:t> </a:t>
            </a:r>
            <a:r>
              <a:rPr lang="en-US" dirty="0" err="1" smtClean="0"/>
              <a:t>Kursi</a:t>
            </a:r>
            <a:r>
              <a:rPr lang="en-US" dirty="0" smtClean="0"/>
              <a:t> yang </a:t>
            </a:r>
            <a:r>
              <a:rPr lang="en-US" dirty="0" err="1" smtClean="0"/>
              <a:t>menyebutkan</a:t>
            </a:r>
            <a:r>
              <a:rPr lang="en-US" dirty="0" smtClean="0"/>
              <a:t> 10 </a:t>
            </a:r>
            <a:r>
              <a:rPr lang="en-US" dirty="0" err="1" smtClean="0"/>
              <a:t>sifat-sifat</a:t>
            </a:r>
            <a:r>
              <a:rPr lang="en-US" dirty="0" smtClean="0"/>
              <a:t> Allah</a:t>
            </a:r>
          </a:p>
          <a:p>
            <a:r>
              <a:rPr lang="en-US" dirty="0" err="1" smtClean="0"/>
              <a:t>Contoh</a:t>
            </a:r>
            <a:endParaRPr lang="en-US" dirty="0" smtClean="0"/>
          </a:p>
          <a:p>
            <a:pPr lvl="1"/>
            <a:r>
              <a:rPr lang="en-US" dirty="0" err="1" smtClean="0"/>
              <a:t>Fudhail</a:t>
            </a:r>
            <a:r>
              <a:rPr lang="en-US" dirty="0" smtClean="0"/>
              <a:t> bin ‘</a:t>
            </a:r>
            <a:r>
              <a:rPr lang="en-US" dirty="0" err="1" smtClean="0"/>
              <a:t>Iyadh</a:t>
            </a:r>
            <a:r>
              <a:rPr lang="en-US" dirty="0" smtClean="0"/>
              <a:t> </a:t>
            </a:r>
            <a:r>
              <a:rPr lang="en-US" dirty="0" err="1" smtClean="0"/>
              <a:t>bertobat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mendengar</a:t>
            </a:r>
            <a:r>
              <a:rPr lang="en-US" dirty="0" smtClean="0"/>
              <a:t> </a:t>
            </a:r>
            <a:r>
              <a:rPr lang="en-US" dirty="0" err="1" smtClean="0"/>
              <a:t>surat</a:t>
            </a:r>
            <a:r>
              <a:rPr lang="en-US" dirty="0" smtClean="0"/>
              <a:t> 59:16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774608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Mu’jizat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11:64 </a:t>
            </a:r>
            <a:r>
              <a:rPr lang="ar-SA" sz="2800" b="1" dirty="0"/>
              <a:t>وَيَا قَوْمِ هَذِهِ نَاقَةُ اللَّهِ لَكُمْ </a:t>
            </a:r>
            <a:r>
              <a:rPr lang="ar-SA" sz="2800" b="1" dirty="0" smtClean="0"/>
              <a:t>آَيَةً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ayat</a:t>
            </a:r>
            <a:r>
              <a:rPr lang="en-US" sz="2800" b="1" dirty="0" smtClean="0"/>
              <a:t> = </a:t>
            </a:r>
            <a:r>
              <a:rPr lang="en-US" sz="2800" b="1" dirty="0" err="1" smtClean="0"/>
              <a:t>mu’jizat</a:t>
            </a:r>
            <a:endParaRPr lang="en-US" sz="2800" b="1" dirty="0" smtClean="0"/>
          </a:p>
          <a:p>
            <a:r>
              <a:rPr lang="en-US" sz="2800" dirty="0" err="1" smtClean="0"/>
              <a:t>Mu’jizat</a:t>
            </a:r>
            <a:r>
              <a:rPr lang="en-US" sz="2800" dirty="0" smtClean="0"/>
              <a:t> pun </a:t>
            </a:r>
            <a:r>
              <a:rPr lang="en-US" sz="2800" dirty="0" err="1" smtClean="0"/>
              <a:t>pernah</a:t>
            </a:r>
            <a:r>
              <a:rPr lang="en-US" sz="2800" dirty="0" smtClean="0"/>
              <a:t> </a:t>
            </a:r>
            <a:r>
              <a:rPr lang="en-US" sz="2800" dirty="0" err="1" smtClean="0"/>
              <a:t>mengislamkan</a:t>
            </a:r>
            <a:r>
              <a:rPr lang="en-US" sz="2800" dirty="0" smtClean="0"/>
              <a:t> </a:t>
            </a:r>
            <a:r>
              <a:rPr lang="en-US" sz="2800" dirty="0" err="1" smtClean="0"/>
              <a:t>para</a:t>
            </a:r>
            <a:r>
              <a:rPr lang="en-US" sz="2800" dirty="0" smtClean="0"/>
              <a:t> </a:t>
            </a:r>
            <a:r>
              <a:rPr lang="en-US" sz="2800" dirty="0" err="1" smtClean="0"/>
              <a:t>tukang</a:t>
            </a:r>
            <a:r>
              <a:rPr lang="en-US" sz="2800" dirty="0" smtClean="0"/>
              <a:t> </a:t>
            </a:r>
            <a:r>
              <a:rPr lang="en-US" sz="2800" dirty="0" err="1" smtClean="0"/>
              <a:t>sihir</a:t>
            </a:r>
            <a:r>
              <a:rPr lang="en-US" sz="2800" dirty="0" smtClean="0"/>
              <a:t> </a:t>
            </a:r>
            <a:r>
              <a:rPr lang="en-US" sz="2800" dirty="0" err="1" smtClean="0"/>
              <a:t>Fir’aun</a:t>
            </a:r>
            <a:r>
              <a:rPr lang="en-US" sz="2800" dirty="0" smtClean="0"/>
              <a:t> (7:109-126)</a:t>
            </a:r>
          </a:p>
          <a:p>
            <a:r>
              <a:rPr lang="en-US" sz="2800" dirty="0" err="1" smtClean="0"/>
              <a:t>Keimanan</a:t>
            </a:r>
            <a:r>
              <a:rPr lang="en-US" sz="2800" dirty="0" smtClean="0"/>
              <a:t> </a:t>
            </a:r>
            <a:r>
              <a:rPr lang="en-US" sz="2800" dirty="0" err="1" smtClean="0"/>
              <a:t>para</a:t>
            </a:r>
            <a:r>
              <a:rPr lang="en-US" sz="2800" dirty="0" smtClean="0"/>
              <a:t> </a:t>
            </a:r>
            <a:r>
              <a:rPr lang="en-US" sz="2800" dirty="0" err="1" smtClean="0"/>
              <a:t>tukang</a:t>
            </a:r>
            <a:r>
              <a:rPr lang="en-US" sz="2800" dirty="0" smtClean="0"/>
              <a:t> </a:t>
            </a:r>
            <a:r>
              <a:rPr lang="en-US" sz="2800" dirty="0" err="1" smtClean="0"/>
              <a:t>sihir</a:t>
            </a:r>
            <a:r>
              <a:rPr lang="en-US" sz="2800" dirty="0" smtClean="0"/>
              <a:t> </a:t>
            </a:r>
            <a:r>
              <a:rPr lang="en-US" sz="2800" dirty="0" err="1" smtClean="0"/>
              <a:t>itupun</a:t>
            </a:r>
            <a:r>
              <a:rPr lang="en-US" sz="2800" dirty="0" smtClean="0"/>
              <a:t> </a:t>
            </a:r>
            <a:r>
              <a:rPr lang="en-US" sz="2800" dirty="0" err="1" smtClean="0"/>
              <a:t>sangat</a:t>
            </a:r>
            <a:r>
              <a:rPr lang="en-US" sz="2800" dirty="0" smtClean="0"/>
              <a:t> </a:t>
            </a:r>
            <a:r>
              <a:rPr lang="en-US" sz="2800" dirty="0" err="1" smtClean="0"/>
              <a:t>kuat</a:t>
            </a:r>
            <a:endParaRPr lang="en-US" sz="2800" dirty="0" smtClean="0"/>
          </a:p>
          <a:p>
            <a:r>
              <a:rPr lang="en-US" sz="2800" dirty="0" err="1" smtClean="0"/>
              <a:t>Hanya</a:t>
            </a:r>
            <a:r>
              <a:rPr lang="en-US" sz="2800" dirty="0" smtClean="0"/>
              <a:t> </a:t>
            </a:r>
            <a:r>
              <a:rPr lang="en-US" sz="2800" dirty="0" err="1" smtClean="0"/>
              <a:t>saja</a:t>
            </a:r>
            <a:r>
              <a:rPr lang="en-US" sz="2800" dirty="0" smtClean="0"/>
              <a:t>, </a:t>
            </a:r>
            <a:r>
              <a:rPr lang="en-US" sz="2800" dirty="0" err="1" smtClean="0"/>
              <a:t>sekarang</a:t>
            </a:r>
            <a:r>
              <a:rPr lang="en-US" sz="2800" dirty="0" smtClean="0"/>
              <a:t> </a:t>
            </a:r>
            <a:r>
              <a:rPr lang="en-US" sz="2800" dirty="0" err="1" smtClean="0"/>
              <a:t>ini</a:t>
            </a:r>
            <a:r>
              <a:rPr lang="en-US" sz="2800" dirty="0" smtClean="0"/>
              <a:t> </a:t>
            </a:r>
            <a:r>
              <a:rPr lang="en-US" sz="2800" dirty="0" err="1" smtClean="0"/>
              <a:t>mu’jizat</a:t>
            </a:r>
            <a:r>
              <a:rPr lang="en-US" sz="2800" dirty="0" smtClean="0"/>
              <a:t> </a:t>
            </a:r>
            <a:r>
              <a:rPr lang="en-US" sz="2800" dirty="0" err="1" smtClean="0"/>
              <a:t>sudah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ada</a:t>
            </a:r>
            <a:endParaRPr lang="en-US" sz="2800" dirty="0" smtClean="0"/>
          </a:p>
          <a:p>
            <a:r>
              <a:rPr lang="en-US" sz="2800" dirty="0" err="1" smtClean="0"/>
              <a:t>Mungkin</a:t>
            </a:r>
            <a:r>
              <a:rPr lang="en-US" sz="2800" dirty="0" smtClean="0"/>
              <a:t> </a:t>
            </a:r>
            <a:r>
              <a:rPr lang="en-US" sz="2800" dirty="0" err="1" smtClean="0"/>
              <a:t>sebagai</a:t>
            </a:r>
            <a:r>
              <a:rPr lang="en-US" sz="2800" dirty="0" smtClean="0"/>
              <a:t> </a:t>
            </a:r>
            <a:r>
              <a:rPr lang="en-US" sz="2800" dirty="0" err="1" smtClean="0"/>
              <a:t>gantinya</a:t>
            </a:r>
            <a:r>
              <a:rPr lang="en-US" sz="2800" dirty="0" smtClean="0"/>
              <a:t> </a:t>
            </a:r>
            <a:r>
              <a:rPr lang="en-US" sz="2800" dirty="0" err="1" smtClean="0"/>
              <a:t>adalah</a:t>
            </a:r>
            <a:r>
              <a:rPr lang="en-US" sz="2800" dirty="0" smtClean="0"/>
              <a:t> </a:t>
            </a:r>
            <a:r>
              <a:rPr lang="en-US" sz="2800" dirty="0" err="1" smtClean="0"/>
              <a:t>kejadian</a:t>
            </a:r>
            <a:r>
              <a:rPr lang="en-US" sz="2800" dirty="0" smtClean="0"/>
              <a:t> </a:t>
            </a:r>
            <a:r>
              <a:rPr lang="en-US" sz="2800" dirty="0" err="1" smtClean="0"/>
              <a:t>luar</a:t>
            </a:r>
            <a:r>
              <a:rPr lang="en-US" sz="2800" dirty="0" smtClean="0"/>
              <a:t> </a:t>
            </a:r>
            <a:r>
              <a:rPr lang="en-US" sz="2800" dirty="0" err="1" smtClean="0"/>
              <a:t>biasa</a:t>
            </a:r>
            <a:r>
              <a:rPr lang="en-US" sz="2800" dirty="0" smtClean="0"/>
              <a:t> </a:t>
            </a:r>
            <a:r>
              <a:rPr lang="en-US" sz="2800" dirty="0" err="1" smtClean="0"/>
              <a:t>seperti</a:t>
            </a:r>
            <a:r>
              <a:rPr lang="en-US" sz="2800" dirty="0" smtClean="0"/>
              <a:t> </a:t>
            </a:r>
            <a:r>
              <a:rPr lang="en-US" sz="2800" dirty="0" err="1" smtClean="0"/>
              <a:t>karamah</a:t>
            </a:r>
            <a:r>
              <a:rPr lang="en-US" sz="2800" dirty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ma’unah</a:t>
            </a:r>
            <a:endParaRPr lang="en-US" sz="2800" dirty="0" smtClean="0"/>
          </a:p>
        </p:txBody>
      </p:sp>
    </p:spTree>
    <p:extLst>
      <p:ext uri="{BB962C8B-B14F-4D97-AF65-F5344CB8AC3E}">
        <p14:creationId xmlns:p14="http://schemas.microsoft.com/office/powerpoint/2010/main" xmlns="" val="38845793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Kenapa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Masuk</a:t>
            </a:r>
            <a:r>
              <a:rPr lang="en-US" dirty="0" smtClean="0"/>
              <a:t> Islam?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ISLAM </a:t>
            </a:r>
            <a:r>
              <a:rPr lang="en-US" sz="2800" dirty="0" err="1" smtClean="0"/>
              <a:t>mengajarkan</a:t>
            </a:r>
            <a:r>
              <a:rPr lang="en-US" sz="2800" dirty="0" smtClean="0"/>
              <a:t> </a:t>
            </a:r>
            <a:r>
              <a:rPr lang="en-US" sz="2800" dirty="0" err="1" smtClean="0"/>
              <a:t>bahwa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membaca</a:t>
            </a:r>
            <a:r>
              <a:rPr lang="en-US" sz="2800" dirty="0" smtClean="0"/>
              <a:t> </a:t>
            </a:r>
            <a:r>
              <a:rPr lang="en-US" sz="2800" dirty="0" err="1" smtClean="0"/>
              <a:t>ayat-ayat</a:t>
            </a:r>
            <a:r>
              <a:rPr lang="en-US" sz="2800" dirty="0" smtClean="0"/>
              <a:t> Allah </a:t>
            </a:r>
            <a:r>
              <a:rPr lang="en-US" sz="2800" dirty="0" err="1" smtClean="0"/>
              <a:t>gunakanlah</a:t>
            </a:r>
            <a:r>
              <a:rPr lang="en-US" sz="2800" dirty="0" smtClean="0"/>
              <a:t> AKAL </a:t>
            </a:r>
            <a:r>
              <a:rPr lang="en-US" sz="2800" dirty="0" err="1" smtClean="0"/>
              <a:t>dan</a:t>
            </a:r>
            <a:r>
              <a:rPr lang="en-US" sz="2800" dirty="0" smtClean="0"/>
              <a:t> NAQL</a:t>
            </a:r>
          </a:p>
          <a:p>
            <a:r>
              <a:rPr lang="en-US" sz="2800" dirty="0" smtClean="0"/>
              <a:t>AKAL </a:t>
            </a:r>
            <a:r>
              <a:rPr lang="en-US" sz="2800" dirty="0" err="1" smtClean="0"/>
              <a:t>untuk</a:t>
            </a:r>
            <a:r>
              <a:rPr lang="en-US" sz="2800" dirty="0" smtClean="0"/>
              <a:t> </a:t>
            </a:r>
            <a:r>
              <a:rPr lang="en-US" sz="2800" dirty="0" err="1" smtClean="0"/>
              <a:t>memikirkan</a:t>
            </a:r>
            <a:r>
              <a:rPr lang="en-US" sz="2800" dirty="0" smtClean="0"/>
              <a:t>, </a:t>
            </a:r>
            <a:r>
              <a:rPr lang="en-US" sz="2800" dirty="0" err="1" smtClean="0"/>
              <a:t>menggali</a:t>
            </a:r>
            <a:r>
              <a:rPr lang="en-US" sz="2800" dirty="0" smtClean="0"/>
              <a:t>, </a:t>
            </a:r>
            <a:r>
              <a:rPr lang="en-US" sz="2800" dirty="0" err="1" smtClean="0"/>
              <a:t>menganalisis</a:t>
            </a:r>
            <a:r>
              <a:rPr lang="en-US" sz="2800" dirty="0" smtClean="0"/>
              <a:t>,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menyimpulkan</a:t>
            </a:r>
            <a:r>
              <a:rPr lang="en-US" sz="2800" dirty="0" smtClean="0"/>
              <a:t> </a:t>
            </a:r>
            <a:r>
              <a:rPr lang="en-US" sz="2800" dirty="0" err="1" smtClean="0"/>
              <a:t>pelajaran-pelajaran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</a:t>
            </a:r>
            <a:r>
              <a:rPr lang="en-US" sz="2800" dirty="0" err="1" smtClean="0"/>
              <a:t>ayat-ayat</a:t>
            </a:r>
            <a:r>
              <a:rPr lang="en-US" sz="2800" dirty="0" smtClean="0"/>
              <a:t> </a:t>
            </a:r>
            <a:r>
              <a:rPr lang="en-US" sz="2800" dirty="0" err="1" smtClean="0"/>
              <a:t>tersebut</a:t>
            </a:r>
            <a:endParaRPr lang="en-US" sz="2800" dirty="0" smtClean="0"/>
          </a:p>
          <a:p>
            <a:r>
              <a:rPr lang="en-US" sz="2800" dirty="0" smtClean="0"/>
              <a:t>NAQL = </a:t>
            </a:r>
            <a:r>
              <a:rPr lang="en-US" sz="2800" dirty="0" err="1" smtClean="0"/>
              <a:t>mengambil</a:t>
            </a:r>
            <a:r>
              <a:rPr lang="en-US" sz="2800" dirty="0" smtClean="0"/>
              <a:t> </a:t>
            </a:r>
            <a:r>
              <a:rPr lang="en-US" sz="2800" dirty="0" err="1" smtClean="0"/>
              <a:t>dari</a:t>
            </a:r>
            <a:r>
              <a:rPr lang="en-US" sz="2800" dirty="0" smtClean="0"/>
              <a:t> Al-Qur’an</a:t>
            </a:r>
          </a:p>
          <a:p>
            <a:r>
              <a:rPr lang="en-US" sz="2800" dirty="0" err="1" smtClean="0"/>
              <a:t>Keduanya</a:t>
            </a:r>
            <a:r>
              <a:rPr lang="en-US" sz="2800" dirty="0" smtClean="0"/>
              <a:t> </a:t>
            </a:r>
            <a:r>
              <a:rPr lang="en-US" sz="2800" dirty="0" err="1" smtClean="0"/>
              <a:t>digabungkan</a:t>
            </a:r>
            <a:r>
              <a:rPr lang="en-US" sz="2800" dirty="0" smtClean="0"/>
              <a:t> </a:t>
            </a:r>
            <a:r>
              <a:rPr lang="en-US" sz="2800" dirty="0" err="1" smtClean="0"/>
              <a:t>sehingga</a:t>
            </a:r>
            <a:r>
              <a:rPr lang="en-US" sz="2800" dirty="0" smtClean="0"/>
              <a:t> </a:t>
            </a:r>
            <a:r>
              <a:rPr lang="en-US" sz="2800" dirty="0" err="1" smtClean="0"/>
              <a:t>mencapai</a:t>
            </a:r>
            <a:r>
              <a:rPr lang="en-US" sz="2800" dirty="0" smtClean="0"/>
              <a:t> </a:t>
            </a:r>
            <a:r>
              <a:rPr lang="en-US" sz="2800" dirty="0" err="1" smtClean="0"/>
              <a:t>hasil</a:t>
            </a:r>
            <a:r>
              <a:rPr lang="en-US" sz="2800" dirty="0" smtClean="0"/>
              <a:t> yang </a:t>
            </a:r>
            <a:r>
              <a:rPr lang="en-US" sz="2800" dirty="0" err="1" smtClean="0"/>
              <a:t>baik</a:t>
            </a:r>
            <a:r>
              <a:rPr lang="en-US" sz="2800" dirty="0" smtClean="0"/>
              <a:t>: TASDIQ (</a:t>
            </a:r>
            <a:r>
              <a:rPr lang="en-US" sz="2800" dirty="0" err="1" smtClean="0"/>
              <a:t>membenarkan</a:t>
            </a:r>
            <a:r>
              <a:rPr lang="en-US" sz="2800" dirty="0" smtClean="0"/>
              <a:t> </a:t>
            </a:r>
            <a:r>
              <a:rPr lang="en-US" sz="2800" dirty="0" err="1" smtClean="0"/>
              <a:t>ayat-ayat</a:t>
            </a:r>
            <a:r>
              <a:rPr lang="en-US" sz="2800" dirty="0" smtClean="0"/>
              <a:t> Allah)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akhirnya</a:t>
            </a:r>
            <a:r>
              <a:rPr lang="en-US" sz="2800" dirty="0" smtClean="0"/>
              <a:t> BERIMAN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Allah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19886472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Dzikir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Fikir</a:t>
            </a:r>
            <a:r>
              <a:rPr lang="en-US" dirty="0" smtClean="0"/>
              <a:t> (3:190-191)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Penciptaan</a:t>
            </a:r>
            <a:r>
              <a:rPr lang="en-US" dirty="0" smtClean="0"/>
              <a:t> </a:t>
            </a:r>
            <a:r>
              <a:rPr lang="en-US" dirty="0" err="1" smtClean="0"/>
              <a:t>langit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r>
              <a:rPr lang="en-US" dirty="0" smtClean="0"/>
              <a:t>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pergantian</a:t>
            </a:r>
            <a:r>
              <a:rPr lang="en-US" dirty="0" smtClean="0"/>
              <a:t> </a:t>
            </a:r>
            <a:r>
              <a:rPr lang="en-US" dirty="0" err="1" smtClean="0"/>
              <a:t>malam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siang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ayat-ayat</a:t>
            </a:r>
            <a:r>
              <a:rPr lang="en-US" dirty="0" smtClean="0"/>
              <a:t> Allah </a:t>
            </a:r>
            <a:r>
              <a:rPr lang="en-US" dirty="0" err="1" smtClean="0"/>
              <a:t>bagi</a:t>
            </a:r>
            <a:r>
              <a:rPr lang="en-US" dirty="0" smtClean="0"/>
              <a:t> ULUL ALBAB</a:t>
            </a:r>
          </a:p>
          <a:p>
            <a:r>
              <a:rPr lang="en-US" dirty="0" err="1" smtClean="0"/>
              <a:t>Siapa</a:t>
            </a:r>
            <a:r>
              <a:rPr lang="en-US" dirty="0" smtClean="0"/>
              <a:t> ULUL ALBAB </a:t>
            </a:r>
            <a:r>
              <a:rPr lang="en-US" dirty="0" err="1" smtClean="0"/>
              <a:t>itu</a:t>
            </a:r>
            <a:r>
              <a:rPr lang="en-US" dirty="0" smtClean="0"/>
              <a:t>?</a:t>
            </a:r>
          </a:p>
          <a:p>
            <a:pPr marL="274320" indent="-457200">
              <a:buFont typeface="+mj-lt"/>
              <a:buAutoNum type="arabicPeriod"/>
            </a:pPr>
            <a:r>
              <a:rPr lang="en-US" dirty="0" smtClean="0"/>
              <a:t>Orang yang </a:t>
            </a:r>
            <a:r>
              <a:rPr lang="en-US" dirty="0" err="1" smtClean="0"/>
              <a:t>selalu</a:t>
            </a:r>
            <a:r>
              <a:rPr lang="en-US" dirty="0" smtClean="0"/>
              <a:t> </a:t>
            </a:r>
            <a:r>
              <a:rPr lang="en-US" dirty="0" err="1" smtClean="0"/>
              <a:t>berdzikir</a:t>
            </a:r>
            <a:r>
              <a:rPr lang="en-US" dirty="0" smtClean="0"/>
              <a:t> </a:t>
            </a:r>
            <a:r>
              <a:rPr lang="en-US" dirty="0" err="1" smtClean="0"/>
              <a:t>kepada</a:t>
            </a:r>
            <a:r>
              <a:rPr lang="en-US" dirty="0" smtClean="0"/>
              <a:t> Allah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segala</a:t>
            </a:r>
            <a:r>
              <a:rPr lang="en-US" dirty="0" smtClean="0"/>
              <a:t> </a:t>
            </a:r>
            <a:r>
              <a:rPr lang="en-US" dirty="0" err="1" smtClean="0"/>
              <a:t>kondisi</a:t>
            </a:r>
            <a:r>
              <a:rPr lang="en-US" dirty="0" smtClean="0"/>
              <a:t>: </a:t>
            </a:r>
            <a:r>
              <a:rPr lang="en-US" dirty="0" err="1" smtClean="0"/>
              <a:t>berdiri</a:t>
            </a:r>
            <a:r>
              <a:rPr lang="en-US" dirty="0" smtClean="0"/>
              <a:t>, </a:t>
            </a:r>
            <a:r>
              <a:rPr lang="en-US" dirty="0" err="1" smtClean="0"/>
              <a:t>duduk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berbaring</a:t>
            </a:r>
            <a:endParaRPr lang="en-US" dirty="0" smtClean="0"/>
          </a:p>
          <a:p>
            <a:pPr marL="274320" indent="-457200">
              <a:buFont typeface="+mj-lt"/>
              <a:buAutoNum type="arabicPeriod"/>
            </a:pPr>
            <a:r>
              <a:rPr lang="en-US" dirty="0" smtClean="0"/>
              <a:t>Orang yang </a:t>
            </a:r>
            <a:r>
              <a:rPr lang="en-US" dirty="0" err="1" smtClean="0"/>
              <a:t>tafakkur</a:t>
            </a:r>
            <a:r>
              <a:rPr lang="en-US" dirty="0" smtClean="0"/>
              <a:t> (</a:t>
            </a:r>
            <a:r>
              <a:rPr lang="en-US" dirty="0" err="1" smtClean="0"/>
              <a:t>memikirkan</a:t>
            </a:r>
            <a:r>
              <a:rPr lang="en-US" dirty="0" smtClean="0"/>
              <a:t>) </a:t>
            </a:r>
            <a:r>
              <a:rPr lang="en-US" dirty="0" err="1" smtClean="0"/>
              <a:t>penciptaan</a:t>
            </a:r>
            <a:r>
              <a:rPr lang="en-US" dirty="0" smtClean="0"/>
              <a:t> </a:t>
            </a:r>
            <a:r>
              <a:rPr lang="en-US" dirty="0" err="1" smtClean="0"/>
              <a:t>langit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endParaRPr lang="en-US" dirty="0" smtClean="0"/>
          </a:p>
          <a:p>
            <a:r>
              <a:rPr lang="en-US" dirty="0" err="1" smtClean="0"/>
              <a:t>Sebutan</a:t>
            </a:r>
            <a:r>
              <a:rPr lang="en-US" dirty="0" smtClean="0"/>
              <a:t> lain </a:t>
            </a:r>
            <a:r>
              <a:rPr lang="en-US" dirty="0" err="1" smtClean="0"/>
              <a:t>bagi</a:t>
            </a:r>
            <a:r>
              <a:rPr lang="en-US" dirty="0" smtClean="0"/>
              <a:t> orang yang </a:t>
            </a:r>
            <a:r>
              <a:rPr lang="en-US" dirty="0" err="1" smtClean="0"/>
              <a:t>mendayagunakan</a:t>
            </a:r>
            <a:r>
              <a:rPr lang="en-US" dirty="0" smtClean="0"/>
              <a:t> </a:t>
            </a:r>
            <a:r>
              <a:rPr lang="en-US" dirty="0" err="1" smtClean="0"/>
              <a:t>potensi</a:t>
            </a:r>
            <a:r>
              <a:rPr lang="en-US" dirty="0" smtClean="0"/>
              <a:t> </a:t>
            </a:r>
            <a:r>
              <a:rPr lang="en-US" dirty="0" err="1" smtClean="0"/>
              <a:t>akalnya</a:t>
            </a:r>
            <a:r>
              <a:rPr lang="en-US" dirty="0" smtClean="0"/>
              <a:t>: ULUN NUHA (20:54,128), </a:t>
            </a:r>
            <a:r>
              <a:rPr lang="en-US" dirty="0" err="1" smtClean="0"/>
              <a:t>dan</a:t>
            </a:r>
            <a:r>
              <a:rPr lang="en-US" dirty="0" smtClean="0"/>
              <a:t> ULUL ABSHAR (3:13, 24:44, 59:2, 38:45),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9642790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Kenapa</a:t>
            </a:r>
            <a:r>
              <a:rPr lang="en-US" dirty="0" smtClean="0"/>
              <a:t> </a:t>
            </a:r>
            <a:r>
              <a:rPr lang="en-US" dirty="0" err="1" smtClean="0"/>
              <a:t>Kafir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Orang-orang </a:t>
            </a:r>
            <a:r>
              <a:rPr lang="en-US" sz="2800" dirty="0" err="1" smtClean="0"/>
              <a:t>kafir</a:t>
            </a:r>
            <a:r>
              <a:rPr lang="en-US" sz="2800" dirty="0" smtClean="0"/>
              <a:t> </a:t>
            </a:r>
            <a:r>
              <a:rPr lang="en-US" sz="2800" dirty="0" err="1" smtClean="0"/>
              <a:t>juga</a:t>
            </a:r>
            <a:r>
              <a:rPr lang="en-US" sz="2800" dirty="0" smtClean="0"/>
              <a:t> </a:t>
            </a:r>
            <a:r>
              <a:rPr lang="en-US" sz="2800" dirty="0" err="1" smtClean="0"/>
              <a:t>melihat</a:t>
            </a:r>
            <a:r>
              <a:rPr lang="en-US" sz="2800" dirty="0" smtClean="0"/>
              <a:t> </a:t>
            </a:r>
            <a:r>
              <a:rPr lang="en-US" sz="2800" dirty="0" err="1" smtClean="0"/>
              <a:t>ayat-ayat</a:t>
            </a:r>
            <a:r>
              <a:rPr lang="en-US" sz="2800" dirty="0" smtClean="0"/>
              <a:t> Allah di </a:t>
            </a:r>
            <a:r>
              <a:rPr lang="en-US" sz="2800" dirty="0" err="1" smtClean="0"/>
              <a:t>alam</a:t>
            </a:r>
            <a:r>
              <a:rPr lang="en-US" sz="2800" dirty="0" smtClean="0"/>
              <a:t> </a:t>
            </a:r>
            <a:r>
              <a:rPr lang="en-US" sz="2800" dirty="0" err="1" smtClean="0"/>
              <a:t>semesta</a:t>
            </a:r>
            <a:r>
              <a:rPr lang="en-US" sz="2800" dirty="0" smtClean="0"/>
              <a:t> </a:t>
            </a:r>
            <a:r>
              <a:rPr lang="en-US" sz="2800" dirty="0" err="1" smtClean="0"/>
              <a:t>dan</a:t>
            </a:r>
            <a:r>
              <a:rPr lang="en-US" sz="2800" dirty="0" smtClean="0"/>
              <a:t> Al-Qur’an pun </a:t>
            </a:r>
            <a:r>
              <a:rPr lang="en-US" sz="2800" dirty="0" err="1" smtClean="0"/>
              <a:t>sudah</a:t>
            </a:r>
            <a:r>
              <a:rPr lang="en-US" sz="2800" dirty="0" smtClean="0"/>
              <a:t> </a:t>
            </a:r>
            <a:r>
              <a:rPr lang="en-US" sz="2800" dirty="0" err="1" smtClean="0"/>
              <a:t>tersebar</a:t>
            </a:r>
            <a:r>
              <a:rPr lang="en-US" sz="2800" dirty="0" smtClean="0"/>
              <a:t> di </a:t>
            </a:r>
            <a:r>
              <a:rPr lang="en-US" sz="2800" dirty="0" err="1" smtClean="0"/>
              <a:t>seluruh</a:t>
            </a:r>
            <a:r>
              <a:rPr lang="en-US" sz="2800" dirty="0" smtClean="0"/>
              <a:t> </a:t>
            </a:r>
            <a:r>
              <a:rPr lang="en-US" sz="2800" dirty="0" err="1" smtClean="0"/>
              <a:t>dunia</a:t>
            </a:r>
            <a:endParaRPr lang="en-US" sz="2800" dirty="0" smtClean="0"/>
          </a:p>
          <a:p>
            <a:r>
              <a:rPr lang="en-US" sz="2800" dirty="0" err="1" smtClean="0"/>
              <a:t>Tapi</a:t>
            </a:r>
            <a:r>
              <a:rPr lang="en-US" sz="2800" dirty="0" smtClean="0"/>
              <a:t> </a:t>
            </a:r>
            <a:r>
              <a:rPr lang="en-US" sz="2800" dirty="0" err="1" smtClean="0"/>
              <a:t>kenapa</a:t>
            </a:r>
            <a:r>
              <a:rPr lang="en-US" sz="2800" dirty="0" smtClean="0"/>
              <a:t> </a:t>
            </a:r>
            <a:r>
              <a:rPr lang="en-US" sz="2800" dirty="0" err="1" smtClean="0"/>
              <a:t>mereka</a:t>
            </a:r>
            <a:r>
              <a:rPr lang="en-US" sz="2800" dirty="0" smtClean="0"/>
              <a:t> </a:t>
            </a:r>
            <a:r>
              <a:rPr lang="en-US" sz="2800" dirty="0" err="1" smtClean="0"/>
              <a:t>tetap</a:t>
            </a:r>
            <a:r>
              <a:rPr lang="en-US" sz="2800" dirty="0" smtClean="0"/>
              <a:t> </a:t>
            </a:r>
            <a:r>
              <a:rPr lang="en-US" sz="2800" dirty="0" err="1" smtClean="0"/>
              <a:t>kafir</a:t>
            </a:r>
            <a:r>
              <a:rPr lang="en-US" sz="2800" dirty="0" smtClean="0"/>
              <a:t>?</a:t>
            </a:r>
          </a:p>
          <a:p>
            <a:r>
              <a:rPr lang="en-US" sz="2800" dirty="0" err="1" smtClean="0"/>
              <a:t>Jawabannya</a:t>
            </a:r>
            <a:r>
              <a:rPr lang="en-US" sz="2800" dirty="0" smtClean="0"/>
              <a:t>: SALAH JALAN</a:t>
            </a:r>
          </a:p>
          <a:p>
            <a:r>
              <a:rPr lang="en-US" sz="2800" dirty="0" err="1" smtClean="0"/>
              <a:t>Mereka</a:t>
            </a:r>
            <a:r>
              <a:rPr lang="en-US" sz="2800" dirty="0" smtClean="0"/>
              <a:t> </a:t>
            </a:r>
            <a:r>
              <a:rPr lang="en-US" sz="2800" dirty="0" err="1" smtClean="0"/>
              <a:t>mengambil</a:t>
            </a:r>
            <a:r>
              <a:rPr lang="en-US" sz="2800" dirty="0" smtClean="0"/>
              <a:t> JALAN SELAIN ISLAM: PRASANGKA (</a:t>
            </a:r>
            <a:r>
              <a:rPr lang="en-US" sz="2800" dirty="0" err="1" smtClean="0"/>
              <a:t>zhonn</a:t>
            </a:r>
            <a:r>
              <a:rPr lang="en-US" sz="2800" dirty="0" smtClean="0"/>
              <a:t>) </a:t>
            </a:r>
            <a:r>
              <a:rPr lang="en-US" sz="2800" dirty="0" err="1" smtClean="0"/>
              <a:t>dan</a:t>
            </a:r>
            <a:r>
              <a:rPr lang="en-US" sz="2800" dirty="0" smtClean="0"/>
              <a:t> HAWA NAFSU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xmlns="" val="3751836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Mesti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DILIHAT </a:t>
            </a:r>
            <a:r>
              <a:rPr lang="en-US" dirty="0" err="1" smtClean="0"/>
              <a:t>atau</a:t>
            </a:r>
            <a:r>
              <a:rPr lang="en-US" dirty="0" smtClean="0"/>
              <a:t> DIDENGAR!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 smtClean="0">
                <a:cs typeface="Traditional Arabic" pitchFamily="2" charset="-78"/>
              </a:rPr>
              <a:t>Mereka</a:t>
            </a:r>
            <a:r>
              <a:rPr lang="en-US" dirty="0" smtClean="0">
                <a:cs typeface="Traditional Arabic" pitchFamily="2" charset="-78"/>
              </a:rPr>
              <a:t> </a:t>
            </a:r>
            <a:r>
              <a:rPr lang="en-US" dirty="0" err="1" smtClean="0">
                <a:cs typeface="Traditional Arabic" pitchFamily="2" charset="-78"/>
              </a:rPr>
              <a:t>tidak</a:t>
            </a:r>
            <a:r>
              <a:rPr lang="en-US" dirty="0" smtClean="0">
                <a:cs typeface="Traditional Arabic" pitchFamily="2" charset="-78"/>
              </a:rPr>
              <a:t> </a:t>
            </a:r>
            <a:r>
              <a:rPr lang="en-US" dirty="0" err="1" smtClean="0">
                <a:cs typeface="Traditional Arabic" pitchFamily="2" charset="-78"/>
              </a:rPr>
              <a:t>mengenal</a:t>
            </a:r>
            <a:r>
              <a:rPr lang="en-US" dirty="0" smtClean="0">
                <a:cs typeface="Traditional Arabic" pitchFamily="2" charset="-78"/>
              </a:rPr>
              <a:t> Allah </a:t>
            </a:r>
            <a:r>
              <a:rPr lang="en-US" dirty="0" err="1" smtClean="0">
                <a:cs typeface="Traditional Arabic" pitchFamily="2" charset="-78"/>
              </a:rPr>
              <a:t>karena</a:t>
            </a:r>
            <a:r>
              <a:rPr lang="en-US" dirty="0" smtClean="0">
                <a:cs typeface="Traditional Arabic" pitchFamily="2" charset="-78"/>
              </a:rPr>
              <a:t> </a:t>
            </a:r>
            <a:r>
              <a:rPr lang="en-US" dirty="0" err="1" smtClean="0">
                <a:cs typeface="Traditional Arabic" pitchFamily="2" charset="-78"/>
              </a:rPr>
              <a:t>mereka</a:t>
            </a:r>
            <a:r>
              <a:rPr lang="en-US" dirty="0" smtClean="0">
                <a:cs typeface="Traditional Arabic" pitchFamily="2" charset="-78"/>
              </a:rPr>
              <a:t> </a:t>
            </a:r>
            <a:r>
              <a:rPr lang="en-US" dirty="0" err="1" smtClean="0">
                <a:cs typeface="Traditional Arabic" pitchFamily="2" charset="-78"/>
              </a:rPr>
              <a:t>tidak</a:t>
            </a:r>
            <a:r>
              <a:rPr lang="en-US" dirty="0" smtClean="0">
                <a:cs typeface="Traditional Arabic" pitchFamily="2" charset="-78"/>
              </a:rPr>
              <a:t> </a:t>
            </a:r>
            <a:r>
              <a:rPr lang="en-US" dirty="0" err="1" smtClean="0">
                <a:cs typeface="Traditional Arabic" pitchFamily="2" charset="-78"/>
              </a:rPr>
              <a:t>melihat</a:t>
            </a:r>
            <a:r>
              <a:rPr lang="en-US" dirty="0" smtClean="0">
                <a:cs typeface="Traditional Arabic" pitchFamily="2" charset="-78"/>
              </a:rPr>
              <a:t> Allah </a:t>
            </a:r>
            <a:r>
              <a:rPr lang="en-US" dirty="0" err="1" smtClean="0">
                <a:cs typeface="Traditional Arabic" pitchFamily="2" charset="-78"/>
              </a:rPr>
              <a:t>atau</a:t>
            </a:r>
            <a:r>
              <a:rPr lang="en-US" dirty="0" smtClean="0">
                <a:cs typeface="Traditional Arabic" pitchFamily="2" charset="-78"/>
              </a:rPr>
              <a:t> </a:t>
            </a:r>
            <a:r>
              <a:rPr lang="en-US" dirty="0" err="1" smtClean="0">
                <a:cs typeface="Traditional Arabic" pitchFamily="2" charset="-78"/>
              </a:rPr>
              <a:t>tidak</a:t>
            </a:r>
            <a:r>
              <a:rPr lang="en-US" dirty="0" smtClean="0">
                <a:cs typeface="Traditional Arabic" pitchFamily="2" charset="-78"/>
              </a:rPr>
              <a:t> </a:t>
            </a:r>
            <a:r>
              <a:rPr lang="en-US" dirty="0" err="1" smtClean="0">
                <a:cs typeface="Traditional Arabic" pitchFamily="2" charset="-78"/>
              </a:rPr>
              <a:t>mendengar</a:t>
            </a:r>
            <a:r>
              <a:rPr lang="en-US" dirty="0" smtClean="0">
                <a:cs typeface="Traditional Arabic" pitchFamily="2" charset="-78"/>
              </a:rPr>
              <a:t> </a:t>
            </a:r>
            <a:r>
              <a:rPr lang="en-US" dirty="0" err="1" smtClean="0">
                <a:cs typeface="Traditional Arabic" pitchFamily="2" charset="-78"/>
              </a:rPr>
              <a:t>suara</a:t>
            </a:r>
            <a:r>
              <a:rPr lang="en-US" dirty="0" smtClean="0">
                <a:cs typeface="Traditional Arabic" pitchFamily="2" charset="-78"/>
              </a:rPr>
              <a:t> Allah</a:t>
            </a:r>
          </a:p>
          <a:p>
            <a:r>
              <a:rPr lang="en-US" dirty="0" smtClean="0">
                <a:cs typeface="Traditional Arabic" pitchFamily="2" charset="-78"/>
              </a:rPr>
              <a:t>2:55 </a:t>
            </a:r>
            <a:r>
              <a:rPr lang="en-US" dirty="0" err="1" smtClean="0">
                <a:cs typeface="Traditional Arabic" pitchFamily="2" charset="-78"/>
              </a:rPr>
              <a:t>Bani</a:t>
            </a:r>
            <a:r>
              <a:rPr lang="en-US" dirty="0" smtClean="0">
                <a:cs typeface="Traditional Arabic" pitchFamily="2" charset="-78"/>
              </a:rPr>
              <a:t> </a:t>
            </a:r>
            <a:r>
              <a:rPr lang="en-US" dirty="0" err="1" smtClean="0">
                <a:cs typeface="Traditional Arabic" pitchFamily="2" charset="-78"/>
              </a:rPr>
              <a:t>Israil</a:t>
            </a:r>
            <a:r>
              <a:rPr lang="en-US" dirty="0" smtClean="0">
                <a:cs typeface="Traditional Arabic" pitchFamily="2" charset="-78"/>
              </a:rPr>
              <a:t>: </a:t>
            </a:r>
            <a:r>
              <a:rPr lang="en-US" dirty="0" err="1" smtClean="0">
                <a:cs typeface="Traditional Arabic" pitchFamily="2" charset="-78"/>
              </a:rPr>
              <a:t>tidak</a:t>
            </a:r>
            <a:r>
              <a:rPr lang="en-US" dirty="0" smtClean="0">
                <a:cs typeface="Traditional Arabic" pitchFamily="2" charset="-78"/>
              </a:rPr>
              <a:t> </a:t>
            </a:r>
            <a:r>
              <a:rPr lang="en-US" dirty="0" err="1" smtClean="0">
                <a:cs typeface="Traditional Arabic" pitchFamily="2" charset="-78"/>
              </a:rPr>
              <a:t>iman</a:t>
            </a:r>
            <a:r>
              <a:rPr lang="en-US" dirty="0" smtClean="0">
                <a:cs typeface="Traditional Arabic" pitchFamily="2" charset="-78"/>
              </a:rPr>
              <a:t> </a:t>
            </a:r>
            <a:r>
              <a:rPr lang="en-US" dirty="0" err="1" smtClean="0">
                <a:cs typeface="Traditional Arabic" pitchFamily="2" charset="-78"/>
              </a:rPr>
              <a:t>sampai</a:t>
            </a:r>
            <a:r>
              <a:rPr lang="en-US" dirty="0" smtClean="0">
                <a:cs typeface="Traditional Arabic" pitchFamily="2" charset="-78"/>
              </a:rPr>
              <a:t> </a:t>
            </a:r>
            <a:r>
              <a:rPr lang="en-US" dirty="0" err="1" smtClean="0">
                <a:cs typeface="Traditional Arabic" pitchFamily="2" charset="-78"/>
              </a:rPr>
              <a:t>melihat</a:t>
            </a:r>
            <a:r>
              <a:rPr lang="en-US" dirty="0" smtClean="0">
                <a:cs typeface="Traditional Arabic" pitchFamily="2" charset="-78"/>
              </a:rPr>
              <a:t> Allah </a:t>
            </a:r>
            <a:r>
              <a:rPr lang="en-US" dirty="0" err="1" smtClean="0">
                <a:cs typeface="Traditional Arabic" pitchFamily="2" charset="-78"/>
              </a:rPr>
              <a:t>langsung</a:t>
            </a:r>
            <a:endParaRPr lang="en-US" dirty="0" smtClean="0">
              <a:cs typeface="Traditional Arabic" pitchFamily="2" charset="-78"/>
            </a:endParaRPr>
          </a:p>
          <a:p>
            <a:pPr indent="0" algn="ctr">
              <a:buNone/>
            </a:pPr>
            <a:r>
              <a:rPr lang="ar-SA" sz="3200" b="1" dirty="0">
                <a:cs typeface="Traditional Arabic" pitchFamily="2" charset="-78"/>
              </a:rPr>
              <a:t>وَإِذْ قُلْتُمْ يَا مُوسَى لَنْ نُؤْمِنَ لَكَ حَتَّى </a:t>
            </a:r>
            <a:r>
              <a:rPr lang="ar-SA" sz="3200" b="1" dirty="0">
                <a:solidFill>
                  <a:srgbClr val="FF0000"/>
                </a:solidFill>
                <a:cs typeface="Traditional Arabic" pitchFamily="2" charset="-78"/>
              </a:rPr>
              <a:t>نَرَى اللَّهَ جَهْرَةً </a:t>
            </a:r>
            <a:r>
              <a:rPr lang="ar-SA" sz="3200" b="1" dirty="0">
                <a:cs typeface="Traditional Arabic" pitchFamily="2" charset="-78"/>
              </a:rPr>
              <a:t>فَأَخَذَتْكُمُ الصَّاعِقَةُ وَأَنْتُمْ </a:t>
            </a:r>
            <a:r>
              <a:rPr lang="ar-SA" sz="3200" b="1" dirty="0" smtClean="0">
                <a:cs typeface="Traditional Arabic" pitchFamily="2" charset="-78"/>
              </a:rPr>
              <a:t>تَنْظُرُونَ</a:t>
            </a:r>
            <a:endParaRPr lang="en-US" sz="3200" b="1" dirty="0" smtClean="0">
              <a:cs typeface="Traditional Arabic" pitchFamily="2" charset="-78"/>
            </a:endParaRPr>
          </a:p>
          <a:p>
            <a:r>
              <a:rPr lang="en-US" dirty="0" smtClean="0">
                <a:cs typeface="Traditional Arabic" pitchFamily="2" charset="-78"/>
              </a:rPr>
              <a:t>2:118 </a:t>
            </a:r>
            <a:r>
              <a:rPr lang="ar-SA" b="1" dirty="0"/>
              <a:t>وَقَالَ الَّذِينَ لَا يَعْلَمُونَ </a:t>
            </a:r>
            <a:r>
              <a:rPr lang="ar-SA" b="1" dirty="0">
                <a:solidFill>
                  <a:srgbClr val="FF0000"/>
                </a:solidFill>
              </a:rPr>
              <a:t>لَوْلَا يُكَلِّمُنَا اللَّهُ </a:t>
            </a:r>
            <a:r>
              <a:rPr lang="ar-SA" b="1" dirty="0"/>
              <a:t>أَوْ تَأْتِينَا </a:t>
            </a:r>
            <a:r>
              <a:rPr lang="ar-SA" b="1" dirty="0" smtClean="0"/>
              <a:t>آَيَةٌ</a:t>
            </a:r>
            <a:r>
              <a:rPr lang="en-US" b="1" dirty="0" smtClean="0"/>
              <a:t> </a:t>
            </a:r>
            <a:r>
              <a:rPr lang="en-US" b="1" dirty="0" smtClean="0">
                <a:sym typeface="Wingdings" pitchFamily="2" charset="2"/>
              </a:rPr>
              <a:t></a:t>
            </a:r>
            <a:r>
              <a:rPr lang="en-US" dirty="0" smtClean="0">
                <a:sym typeface="Wingdings" pitchFamily="2" charset="2"/>
              </a:rPr>
              <a:t> Allah </a:t>
            </a:r>
            <a:r>
              <a:rPr lang="en-US" dirty="0" err="1" smtClean="0">
                <a:sym typeface="Wingdings" pitchFamily="2" charset="2"/>
              </a:rPr>
              <a:t>berbicara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kepada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mereka</a:t>
            </a:r>
            <a:endParaRPr lang="en-US" dirty="0" smtClean="0">
              <a:sym typeface="Wingdings" pitchFamily="2" charset="2"/>
            </a:endParaRPr>
          </a:p>
          <a:p>
            <a:r>
              <a:rPr lang="en-US" dirty="0" smtClean="0">
                <a:cs typeface="Traditional Arabic" pitchFamily="2" charset="-78"/>
                <a:sym typeface="Wingdings" pitchFamily="2" charset="2"/>
              </a:rPr>
              <a:t>40:36-37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Fir’aun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minta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dibuatkan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tangga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untuk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naik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ke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langit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dan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membuktikan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apa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Tuhan</a:t>
            </a:r>
            <a:r>
              <a:rPr lang="en-US" dirty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itu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ada</a:t>
            </a:r>
            <a:endParaRPr lang="en-US" dirty="0" smtClean="0">
              <a:cs typeface="Traditional Arabic" pitchFamily="2" charset="-78"/>
              <a:sym typeface="Wingdings" pitchFamily="2" charset="2"/>
            </a:endParaRPr>
          </a:p>
          <a:p>
            <a:r>
              <a:rPr lang="en-US" dirty="0" smtClean="0">
                <a:cs typeface="Traditional Arabic" pitchFamily="2" charset="-78"/>
                <a:sym typeface="Wingdings" pitchFamily="2" charset="2"/>
              </a:rPr>
              <a:t>Yuri Gagarin: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kosmonot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Rusia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,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manusia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pertama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di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luar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angkasa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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saya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telah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naik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ke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langit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dan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Tuhan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tidak</a:t>
            </a:r>
            <a:r>
              <a:rPr lang="en-US" dirty="0" smtClean="0">
                <a:cs typeface="Traditional Arabic" pitchFamily="2" charset="-78"/>
                <a:sym typeface="Wingdings" pitchFamily="2" charset="2"/>
              </a:rPr>
              <a:t> </a:t>
            </a:r>
            <a:r>
              <a:rPr lang="en-US" dirty="0" err="1" smtClean="0">
                <a:cs typeface="Traditional Arabic" pitchFamily="2" charset="-78"/>
                <a:sym typeface="Wingdings" pitchFamily="2" charset="2"/>
              </a:rPr>
              <a:t>ada</a:t>
            </a:r>
            <a:endParaRPr lang="en-US" dirty="0">
              <a:cs typeface="Traditional Arabic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3759334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Keterbatasan</a:t>
            </a:r>
            <a:r>
              <a:rPr lang="en-US" dirty="0" smtClean="0"/>
              <a:t> </a:t>
            </a:r>
            <a:r>
              <a:rPr lang="en-US" dirty="0" err="1" smtClean="0"/>
              <a:t>Indra</a:t>
            </a:r>
            <a:r>
              <a:rPr lang="en-US" dirty="0" smtClean="0"/>
              <a:t> Kita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Mata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telinga</a:t>
            </a:r>
            <a:r>
              <a:rPr lang="en-US" dirty="0" smtClean="0"/>
              <a:t> </a:t>
            </a:r>
            <a:r>
              <a:rPr lang="en-US" dirty="0" err="1" smtClean="0"/>
              <a:t>dibatasi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frekuensi</a:t>
            </a:r>
            <a:endParaRPr lang="en-US" dirty="0" smtClean="0"/>
          </a:p>
          <a:p>
            <a:r>
              <a:rPr lang="en-US" dirty="0" err="1" smtClean="0"/>
              <a:t>Cahaya</a:t>
            </a:r>
            <a:r>
              <a:rPr lang="en-US" dirty="0" smtClean="0"/>
              <a:t> pun </a:t>
            </a:r>
            <a:r>
              <a:rPr lang="en-US" dirty="0" err="1" smtClean="0"/>
              <a:t>ada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: </a:t>
            </a:r>
            <a:r>
              <a:rPr lang="en-US" dirty="0" err="1" smtClean="0"/>
              <a:t>tampak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tampak</a:t>
            </a:r>
            <a:endParaRPr lang="en-US" dirty="0" smtClean="0"/>
          </a:p>
          <a:p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kasus</a:t>
            </a:r>
            <a:r>
              <a:rPr lang="en-US" dirty="0" smtClean="0"/>
              <a:t> </a:t>
            </a:r>
            <a:r>
              <a:rPr lang="en-US" dirty="0" err="1" smtClean="0"/>
              <a:t>keterbatasan</a:t>
            </a:r>
            <a:r>
              <a:rPr lang="en-US" dirty="0" smtClean="0"/>
              <a:t> </a:t>
            </a:r>
            <a:r>
              <a:rPr lang="en-US" dirty="0" err="1" smtClean="0"/>
              <a:t>mata</a:t>
            </a:r>
            <a:endParaRPr lang="en-US" dirty="0" smtClean="0"/>
          </a:p>
          <a:p>
            <a:pPr lvl="1"/>
            <a:r>
              <a:rPr lang="en-US" dirty="0" smtClean="0"/>
              <a:t>ADA TETAPI TIDAK ADA</a:t>
            </a:r>
          </a:p>
          <a:p>
            <a:pPr lvl="2"/>
            <a:r>
              <a:rPr lang="en-US" dirty="0" err="1" smtClean="0"/>
              <a:t>Fatamorgana</a:t>
            </a:r>
            <a:r>
              <a:rPr lang="en-US" dirty="0" smtClean="0"/>
              <a:t>, </a:t>
            </a:r>
            <a:r>
              <a:rPr lang="en-US" dirty="0" err="1" smtClean="0"/>
              <a:t>garis</a:t>
            </a:r>
            <a:r>
              <a:rPr lang="en-US" dirty="0" smtClean="0"/>
              <a:t> </a:t>
            </a:r>
            <a:r>
              <a:rPr lang="en-US" dirty="0" err="1" smtClean="0"/>
              <a:t>pertemuan</a:t>
            </a:r>
            <a:r>
              <a:rPr lang="en-US" dirty="0" smtClean="0"/>
              <a:t> </a:t>
            </a:r>
            <a:r>
              <a:rPr lang="en-US" dirty="0" err="1" smtClean="0"/>
              <a:t>langit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bumi</a:t>
            </a:r>
            <a:endParaRPr lang="en-US" dirty="0" smtClean="0"/>
          </a:p>
          <a:p>
            <a:pPr lvl="1"/>
            <a:r>
              <a:rPr lang="en-US" dirty="0" smtClean="0"/>
              <a:t>TIDAK ADA TETAPI ADA</a:t>
            </a:r>
          </a:p>
          <a:p>
            <a:pPr lvl="2"/>
            <a:r>
              <a:rPr lang="en-US" dirty="0" err="1" smtClean="0"/>
              <a:t>Suara</a:t>
            </a:r>
            <a:r>
              <a:rPr lang="en-US" dirty="0" smtClean="0"/>
              <a:t>, </a:t>
            </a:r>
            <a:r>
              <a:rPr lang="en-US" dirty="0" err="1" smtClean="0"/>
              <a:t>listrik</a:t>
            </a:r>
            <a:r>
              <a:rPr lang="en-US" dirty="0" smtClean="0"/>
              <a:t>, </a:t>
            </a:r>
            <a:r>
              <a:rPr lang="en-US" dirty="0" err="1" smtClean="0"/>
              <a:t>angin</a:t>
            </a:r>
            <a:r>
              <a:rPr lang="en-US" dirty="0" smtClean="0"/>
              <a:t>, </a:t>
            </a:r>
            <a:r>
              <a:rPr lang="en-US" dirty="0" err="1" smtClean="0"/>
              <a:t>dll</a:t>
            </a:r>
            <a:endParaRPr lang="en-US" dirty="0" smtClean="0"/>
          </a:p>
          <a:p>
            <a:r>
              <a:rPr lang="en-US" dirty="0" err="1" smtClean="0"/>
              <a:t>Suara</a:t>
            </a:r>
            <a:r>
              <a:rPr lang="en-US" dirty="0" smtClean="0"/>
              <a:t> yang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didengar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pun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frekuensi</a:t>
            </a:r>
            <a:r>
              <a:rPr lang="en-US" dirty="0" smtClean="0"/>
              <a:t> 20 – 20.000 Hz</a:t>
            </a:r>
          </a:p>
          <a:p>
            <a:pPr indent="0">
              <a:buNone/>
            </a:pPr>
            <a:endParaRPr lang="en-US" dirty="0"/>
          </a:p>
          <a:p>
            <a:pPr indent="0">
              <a:buNone/>
            </a:pPr>
            <a:r>
              <a:rPr lang="en-US" dirty="0" smtClean="0">
                <a:sym typeface="Wingdings" pitchFamily="2" charset="2"/>
              </a:rPr>
              <a:t> Yang </a:t>
            </a:r>
            <a:r>
              <a:rPr lang="en-US" dirty="0" err="1" smtClean="0">
                <a:sym typeface="Wingdings" pitchFamily="2" charset="2"/>
              </a:rPr>
              <a:t>terbatas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tidak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dapat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melihat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atau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mendengar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dari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tidak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terbatas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kecuali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atas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izin</a:t>
            </a:r>
            <a:r>
              <a:rPr lang="en-US" dirty="0" smtClean="0">
                <a:sym typeface="Wingdings" pitchFamily="2" charset="2"/>
              </a:rPr>
              <a:t> Allah (72:26-27)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117348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Muwashafat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yang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ingin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dicapai</a:t>
            </a:r>
            <a:endParaRPr 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74320" indent="-457200">
              <a:buFont typeface="+mj-lt"/>
              <a:buAutoNum type="arabicPeriod"/>
            </a:pPr>
            <a:r>
              <a:rPr lang="en-US" sz="2700" dirty="0" err="1" smtClean="0"/>
              <a:t>Mengikhlaskan</a:t>
            </a:r>
            <a:r>
              <a:rPr lang="en-US" sz="2700" dirty="0" smtClean="0"/>
              <a:t> </a:t>
            </a:r>
            <a:r>
              <a:rPr lang="en-US" sz="2700" dirty="0" err="1" smtClean="0"/>
              <a:t>amal</a:t>
            </a:r>
            <a:r>
              <a:rPr lang="en-US" sz="2700" dirty="0" smtClean="0"/>
              <a:t> </a:t>
            </a:r>
            <a:r>
              <a:rPr lang="en-US" sz="2700" dirty="0" err="1" smtClean="0"/>
              <a:t>untuk</a:t>
            </a:r>
            <a:r>
              <a:rPr lang="en-US" sz="2700" dirty="0" smtClean="0"/>
              <a:t> Allah </a:t>
            </a:r>
            <a:r>
              <a:rPr lang="en-US" sz="2700" dirty="0" err="1" smtClean="0"/>
              <a:t>swt</a:t>
            </a:r>
            <a:endParaRPr lang="en-US" sz="2700" dirty="0" smtClean="0"/>
          </a:p>
          <a:p>
            <a:pPr marL="274320" indent="-457200">
              <a:buFont typeface="+mj-lt"/>
              <a:buAutoNum type="arabicPeriod"/>
            </a:pPr>
            <a:r>
              <a:rPr lang="en-US" sz="2700" dirty="0" err="1" smtClean="0"/>
              <a:t>Mensyukuri</a:t>
            </a:r>
            <a:r>
              <a:rPr lang="en-US" sz="2700" dirty="0" smtClean="0"/>
              <a:t> </a:t>
            </a:r>
            <a:r>
              <a:rPr lang="en-US" sz="2700" dirty="0" err="1" smtClean="0"/>
              <a:t>nikmat</a:t>
            </a:r>
            <a:r>
              <a:rPr lang="en-US" sz="2700" dirty="0" smtClean="0"/>
              <a:t> Allah </a:t>
            </a:r>
            <a:r>
              <a:rPr lang="en-US" sz="2700" dirty="0" err="1" smtClean="0"/>
              <a:t>swt</a:t>
            </a:r>
            <a:r>
              <a:rPr lang="en-US" sz="2700" dirty="0" smtClean="0"/>
              <a:t> </a:t>
            </a:r>
            <a:r>
              <a:rPr lang="en-US" sz="2700" dirty="0" err="1" smtClean="0"/>
              <a:t>saat</a:t>
            </a:r>
            <a:r>
              <a:rPr lang="en-US" sz="2700" dirty="0" smtClean="0"/>
              <a:t> </a:t>
            </a:r>
            <a:r>
              <a:rPr lang="en-US" sz="2700" dirty="0" err="1" smtClean="0"/>
              <a:t>mendapatkan</a:t>
            </a:r>
            <a:r>
              <a:rPr lang="en-US" sz="2700" dirty="0" smtClean="0"/>
              <a:t> </a:t>
            </a:r>
            <a:r>
              <a:rPr lang="en-US" sz="2700" dirty="0" err="1" smtClean="0"/>
              <a:t>nikmat</a:t>
            </a:r>
            <a:endParaRPr lang="en-US" sz="2700" dirty="0" smtClean="0"/>
          </a:p>
          <a:p>
            <a:pPr marL="274320" indent="-457200">
              <a:buFont typeface="+mj-lt"/>
              <a:buAutoNum type="arabicPeriod"/>
            </a:pPr>
            <a:r>
              <a:rPr lang="en-US" sz="2700" dirty="0" err="1" smtClean="0"/>
              <a:t>Menjauhi</a:t>
            </a:r>
            <a:r>
              <a:rPr lang="en-US" sz="2700" dirty="0" smtClean="0"/>
              <a:t> </a:t>
            </a:r>
            <a:r>
              <a:rPr lang="en-US" sz="2700" dirty="0" err="1" smtClean="0"/>
              <a:t>dosa</a:t>
            </a:r>
            <a:r>
              <a:rPr lang="en-US" sz="2700" dirty="0" smtClean="0"/>
              <a:t> </a:t>
            </a:r>
            <a:r>
              <a:rPr lang="en-US" sz="2700" dirty="0" err="1" smtClean="0"/>
              <a:t>besar</a:t>
            </a:r>
            <a:endParaRPr lang="en-US" sz="2700" dirty="0" smtClean="0"/>
          </a:p>
          <a:p>
            <a:pPr marL="274320" indent="-457200">
              <a:buFont typeface="+mj-lt"/>
              <a:buAutoNum type="arabicPeriod"/>
            </a:pPr>
            <a:r>
              <a:rPr lang="en-US" sz="2700" dirty="0" err="1" smtClean="0"/>
              <a:t>Menahan</a:t>
            </a:r>
            <a:r>
              <a:rPr lang="en-US" sz="2700" dirty="0" smtClean="0"/>
              <a:t> </a:t>
            </a:r>
            <a:r>
              <a:rPr lang="en-US" sz="2700" dirty="0" err="1" smtClean="0"/>
              <a:t>anggota</a:t>
            </a:r>
            <a:r>
              <a:rPr lang="en-US" sz="2700" dirty="0" smtClean="0"/>
              <a:t> </a:t>
            </a:r>
            <a:r>
              <a:rPr lang="en-US" sz="2700" dirty="0" err="1" smtClean="0"/>
              <a:t>tubuh</a:t>
            </a:r>
            <a:r>
              <a:rPr lang="en-US" sz="2700" dirty="0" smtClean="0"/>
              <a:t> </a:t>
            </a:r>
            <a:r>
              <a:rPr lang="en-US" sz="2700" dirty="0" err="1" smtClean="0"/>
              <a:t>dari</a:t>
            </a:r>
            <a:r>
              <a:rPr lang="en-US" sz="2700" dirty="0" smtClean="0"/>
              <a:t> </a:t>
            </a:r>
            <a:r>
              <a:rPr lang="en-US" sz="2700" dirty="0" err="1" smtClean="0"/>
              <a:t>segala</a:t>
            </a:r>
            <a:r>
              <a:rPr lang="en-US" sz="2700" dirty="0" smtClean="0"/>
              <a:t> yang </a:t>
            </a:r>
            <a:r>
              <a:rPr lang="en-US" sz="2700" dirty="0" err="1" smtClean="0"/>
              <a:t>haram</a:t>
            </a:r>
            <a:endParaRPr lang="en-US" sz="2700" dirty="0" smtClean="0"/>
          </a:p>
          <a:p>
            <a:pPr marL="274320" indent="-457200">
              <a:buFont typeface="+mj-lt"/>
              <a:buAutoNum type="arabicPeriod"/>
            </a:pPr>
            <a:r>
              <a:rPr lang="en-US" sz="2700" dirty="0" err="1" smtClean="0"/>
              <a:t>Tidak</a:t>
            </a:r>
            <a:r>
              <a:rPr lang="en-US" sz="2700" dirty="0" smtClean="0"/>
              <a:t> </a:t>
            </a:r>
            <a:r>
              <a:rPr lang="en-US" sz="2700" dirty="0" err="1" smtClean="0"/>
              <a:t>takabbur</a:t>
            </a:r>
            <a:endParaRPr lang="en-US" sz="2700" dirty="0" smtClean="0"/>
          </a:p>
          <a:p>
            <a:pPr marL="274320" indent="-457200">
              <a:buFont typeface="+mj-lt"/>
              <a:buAutoNum type="arabicPeriod"/>
            </a:pPr>
            <a:r>
              <a:rPr lang="en-US" sz="2700" dirty="0" err="1" smtClean="0"/>
              <a:t>Tidak</a:t>
            </a:r>
            <a:r>
              <a:rPr lang="en-US" sz="2700" dirty="0" smtClean="0"/>
              <a:t> </a:t>
            </a:r>
            <a:r>
              <a:rPr lang="en-US" sz="2700" dirty="0" err="1" smtClean="0"/>
              <a:t>Imma'ah</a:t>
            </a:r>
            <a:r>
              <a:rPr lang="en-US" sz="2700" dirty="0" smtClean="0"/>
              <a:t> (</a:t>
            </a:r>
            <a:r>
              <a:rPr lang="en-US" sz="2700" dirty="0" err="1" smtClean="0"/>
              <a:t>asal</a:t>
            </a:r>
            <a:r>
              <a:rPr lang="en-US" sz="2700" dirty="0" smtClean="0"/>
              <a:t> </a:t>
            </a:r>
            <a:r>
              <a:rPr lang="en-US" sz="2700" dirty="0" err="1" smtClean="0"/>
              <a:t>ikut</a:t>
            </a:r>
            <a:r>
              <a:rPr lang="en-US" sz="2700" dirty="0" smtClean="0"/>
              <a:t>, </a:t>
            </a:r>
            <a:r>
              <a:rPr lang="en-US" sz="2700" dirty="0" err="1" smtClean="0"/>
              <a:t>tidak</a:t>
            </a:r>
            <a:r>
              <a:rPr lang="en-US" sz="2700" dirty="0" smtClean="0"/>
              <a:t> </a:t>
            </a:r>
            <a:r>
              <a:rPr lang="en-US" sz="2700" dirty="0" err="1" smtClean="0"/>
              <a:t>punya</a:t>
            </a:r>
            <a:r>
              <a:rPr lang="en-US" sz="2700" dirty="0" smtClean="0"/>
              <a:t> </a:t>
            </a:r>
            <a:r>
              <a:rPr lang="en-US" sz="2700" dirty="0" err="1" smtClean="0"/>
              <a:t>prinsip</a:t>
            </a:r>
            <a:r>
              <a:rPr lang="en-US" sz="2700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xmlns="" val="3738601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Salah </a:t>
            </a:r>
            <a:r>
              <a:rPr lang="en-US" dirty="0" err="1" smtClean="0"/>
              <a:t>Kesimpulan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457200" indent="-457200"/>
            <a:r>
              <a:rPr lang="en-US" sz="3200" dirty="0" err="1" smtClean="0">
                <a:cs typeface="Traditional Arabic" pitchFamily="2" charset="-78"/>
              </a:rPr>
              <a:t>Karena</a:t>
            </a:r>
            <a:r>
              <a:rPr lang="en-US" sz="3200" dirty="0" smtClean="0">
                <a:cs typeface="Traditional Arabic" pitchFamily="2" charset="-78"/>
              </a:rPr>
              <a:t> </a:t>
            </a:r>
            <a:r>
              <a:rPr lang="en-US" sz="3200" dirty="0" err="1" smtClean="0">
                <a:cs typeface="Traditional Arabic" pitchFamily="2" charset="-78"/>
              </a:rPr>
              <a:t>jalan</a:t>
            </a:r>
            <a:r>
              <a:rPr lang="en-US" sz="3200" dirty="0" smtClean="0">
                <a:cs typeface="Traditional Arabic" pitchFamily="2" charset="-78"/>
              </a:rPr>
              <a:t> yang </a:t>
            </a:r>
            <a:r>
              <a:rPr lang="en-US" sz="3200" dirty="0" err="1" smtClean="0">
                <a:cs typeface="Traditional Arabic" pitchFamily="2" charset="-78"/>
              </a:rPr>
              <a:t>ditempuh</a:t>
            </a:r>
            <a:r>
              <a:rPr lang="en-US" sz="3200" dirty="0" smtClean="0">
                <a:cs typeface="Traditional Arabic" pitchFamily="2" charset="-78"/>
              </a:rPr>
              <a:t> </a:t>
            </a:r>
            <a:r>
              <a:rPr lang="en-US" sz="3200" dirty="0" err="1" smtClean="0">
                <a:cs typeface="Traditional Arabic" pitchFamily="2" charset="-78"/>
              </a:rPr>
              <a:t>salah</a:t>
            </a:r>
            <a:r>
              <a:rPr lang="en-US" sz="3200" dirty="0" smtClean="0">
                <a:cs typeface="Traditional Arabic" pitchFamily="2" charset="-78"/>
              </a:rPr>
              <a:t>, </a:t>
            </a:r>
            <a:r>
              <a:rPr lang="en-US" sz="3200" dirty="0" err="1" smtClean="0">
                <a:cs typeface="Traditional Arabic" pitchFamily="2" charset="-78"/>
              </a:rPr>
              <a:t>maka</a:t>
            </a:r>
            <a:r>
              <a:rPr lang="en-US" sz="3200" dirty="0" smtClean="0">
                <a:cs typeface="Traditional Arabic" pitchFamily="2" charset="-78"/>
              </a:rPr>
              <a:t> </a:t>
            </a:r>
            <a:r>
              <a:rPr lang="en-US" sz="3200" dirty="0" err="1" smtClean="0">
                <a:cs typeface="Traditional Arabic" pitchFamily="2" charset="-78"/>
              </a:rPr>
              <a:t>hasilnya</a:t>
            </a:r>
            <a:r>
              <a:rPr lang="en-US" sz="3200" dirty="0" smtClean="0">
                <a:cs typeface="Traditional Arabic" pitchFamily="2" charset="-78"/>
              </a:rPr>
              <a:t> RAGU-RAGU (22:55, 24:50) </a:t>
            </a:r>
            <a:r>
              <a:rPr lang="en-US" sz="3200" dirty="0" err="1" smtClean="0">
                <a:cs typeface="Traditional Arabic" pitchFamily="2" charset="-78"/>
              </a:rPr>
              <a:t>dan</a:t>
            </a:r>
            <a:r>
              <a:rPr lang="en-US" sz="3200" dirty="0" smtClean="0">
                <a:cs typeface="Traditional Arabic" pitchFamily="2" charset="-78"/>
              </a:rPr>
              <a:t> </a:t>
            </a:r>
            <a:r>
              <a:rPr lang="en-US" sz="3200" dirty="0" err="1" smtClean="0">
                <a:cs typeface="Traditional Arabic" pitchFamily="2" charset="-78"/>
              </a:rPr>
              <a:t>akhirnya</a:t>
            </a:r>
            <a:r>
              <a:rPr lang="en-US" sz="3200" dirty="0" smtClean="0">
                <a:cs typeface="Traditional Arabic" pitchFamily="2" charset="-78"/>
              </a:rPr>
              <a:t> TIDAK BERIMAN alias KAFIR</a:t>
            </a:r>
          </a:p>
          <a:p>
            <a:pPr marL="457200" indent="-457200"/>
            <a:r>
              <a:rPr lang="en-US" sz="3200" dirty="0" err="1" smtClean="0">
                <a:cs typeface="Traditional Arabic" pitchFamily="2" charset="-78"/>
              </a:rPr>
              <a:t>Ayat-ayat</a:t>
            </a:r>
            <a:r>
              <a:rPr lang="en-US" sz="3200" dirty="0" smtClean="0">
                <a:cs typeface="Traditional Arabic" pitchFamily="2" charset="-78"/>
              </a:rPr>
              <a:t> Allah </a:t>
            </a:r>
            <a:r>
              <a:rPr lang="en-US" sz="3200" dirty="0" err="1" smtClean="0">
                <a:cs typeface="Traditional Arabic" pitchFamily="2" charset="-78"/>
              </a:rPr>
              <a:t>berlalu</a:t>
            </a:r>
            <a:r>
              <a:rPr lang="en-US" sz="3200" dirty="0" smtClean="0">
                <a:cs typeface="Traditional Arabic" pitchFamily="2" charset="-78"/>
              </a:rPr>
              <a:t> </a:t>
            </a:r>
            <a:r>
              <a:rPr lang="en-US" sz="3200" dirty="0" err="1" smtClean="0">
                <a:cs typeface="Traditional Arabic" pitchFamily="2" charset="-78"/>
              </a:rPr>
              <a:t>begitu</a:t>
            </a:r>
            <a:r>
              <a:rPr lang="en-US" sz="3200" dirty="0" smtClean="0">
                <a:cs typeface="Traditional Arabic" pitchFamily="2" charset="-78"/>
              </a:rPr>
              <a:t> </a:t>
            </a:r>
            <a:r>
              <a:rPr lang="en-US" sz="3200" dirty="0" err="1" smtClean="0">
                <a:cs typeface="Traditional Arabic" pitchFamily="2" charset="-78"/>
              </a:rPr>
              <a:t>saja</a:t>
            </a:r>
            <a:endParaRPr lang="en-US" sz="3200" dirty="0" smtClean="0">
              <a:cs typeface="Traditional Arabic" pitchFamily="2" charset="-78"/>
            </a:endParaRPr>
          </a:p>
          <a:p>
            <a:pPr indent="0" algn="ctr">
              <a:buNone/>
            </a:pPr>
            <a:r>
              <a:rPr lang="ar-SA" sz="4400" b="1" dirty="0" smtClean="0">
                <a:cs typeface="Traditional Arabic" pitchFamily="2" charset="-78"/>
              </a:rPr>
              <a:t>وَكَأَيِّنْ مِنْ آَيَةٍ فِي السَّمَاوَاتِ وَالْأَرْضِ يَمُرُّونَ عَلَيْهَا وَهُمْ عَنْهَا مُعْرِضُونَ</a:t>
            </a:r>
          </a:p>
          <a:p>
            <a:pPr indent="0" algn="ctr">
              <a:buNone/>
            </a:pPr>
            <a:r>
              <a:rPr lang="en-US" sz="2800" i="1" dirty="0" smtClean="0">
                <a:cs typeface="Traditional Arabic" pitchFamily="2" charset="-78"/>
              </a:rPr>
              <a:t>Dan </a:t>
            </a:r>
            <a:r>
              <a:rPr lang="en-US" sz="2800" i="1" dirty="0" err="1" smtClean="0">
                <a:cs typeface="Traditional Arabic" pitchFamily="2" charset="-78"/>
              </a:rPr>
              <a:t>banyak</a:t>
            </a:r>
            <a:r>
              <a:rPr lang="en-US" sz="2800" i="1" dirty="0" smtClean="0">
                <a:cs typeface="Traditional Arabic" pitchFamily="2" charset="-78"/>
              </a:rPr>
              <a:t> </a:t>
            </a:r>
            <a:r>
              <a:rPr lang="en-US" sz="2800" i="1" dirty="0" err="1" smtClean="0">
                <a:cs typeface="Traditional Arabic" pitchFamily="2" charset="-78"/>
              </a:rPr>
              <a:t>sekali</a:t>
            </a:r>
            <a:r>
              <a:rPr lang="en-US" sz="2800" i="1" dirty="0" smtClean="0">
                <a:cs typeface="Traditional Arabic" pitchFamily="2" charset="-78"/>
              </a:rPr>
              <a:t> </a:t>
            </a:r>
            <a:r>
              <a:rPr lang="en-US" sz="2800" i="1" dirty="0" err="1" smtClean="0">
                <a:cs typeface="Traditional Arabic" pitchFamily="2" charset="-78"/>
              </a:rPr>
              <a:t>tanda-tanda</a:t>
            </a:r>
            <a:r>
              <a:rPr lang="en-US" sz="2800" i="1" dirty="0" smtClean="0">
                <a:cs typeface="Traditional Arabic" pitchFamily="2" charset="-78"/>
              </a:rPr>
              <a:t> (</a:t>
            </a:r>
            <a:r>
              <a:rPr lang="en-US" sz="2800" i="1" dirty="0" err="1" smtClean="0">
                <a:cs typeface="Traditional Arabic" pitchFamily="2" charset="-78"/>
              </a:rPr>
              <a:t>kekuasaan</a:t>
            </a:r>
            <a:r>
              <a:rPr lang="en-US" sz="2800" i="1" dirty="0" smtClean="0">
                <a:cs typeface="Traditional Arabic" pitchFamily="2" charset="-78"/>
              </a:rPr>
              <a:t> Allah) di </a:t>
            </a:r>
            <a:r>
              <a:rPr lang="en-US" sz="2800" i="1" dirty="0" err="1" smtClean="0">
                <a:cs typeface="Traditional Arabic" pitchFamily="2" charset="-78"/>
              </a:rPr>
              <a:t>langit</a:t>
            </a:r>
            <a:r>
              <a:rPr lang="en-US" sz="2800" i="1" dirty="0" smtClean="0">
                <a:cs typeface="Traditional Arabic" pitchFamily="2" charset="-78"/>
              </a:rPr>
              <a:t> </a:t>
            </a:r>
            <a:r>
              <a:rPr lang="en-US" sz="2800" i="1" dirty="0" err="1" smtClean="0">
                <a:cs typeface="Traditional Arabic" pitchFamily="2" charset="-78"/>
              </a:rPr>
              <a:t>dan</a:t>
            </a:r>
            <a:r>
              <a:rPr lang="en-US" sz="2800" i="1" dirty="0" smtClean="0">
                <a:cs typeface="Traditional Arabic" pitchFamily="2" charset="-78"/>
              </a:rPr>
              <a:t> di </a:t>
            </a:r>
            <a:r>
              <a:rPr lang="en-US" sz="2800" i="1" dirty="0" err="1" smtClean="0">
                <a:cs typeface="Traditional Arabic" pitchFamily="2" charset="-78"/>
              </a:rPr>
              <a:t>bumi</a:t>
            </a:r>
            <a:r>
              <a:rPr lang="en-US" sz="2800" i="1" dirty="0" smtClean="0">
                <a:cs typeface="Traditional Arabic" pitchFamily="2" charset="-78"/>
              </a:rPr>
              <a:t> yang </a:t>
            </a:r>
            <a:r>
              <a:rPr lang="en-US" sz="2800" i="1" dirty="0" err="1" smtClean="0">
                <a:cs typeface="Traditional Arabic" pitchFamily="2" charset="-78"/>
              </a:rPr>
              <a:t>mereka</a:t>
            </a:r>
            <a:r>
              <a:rPr lang="en-US" sz="2800" i="1" dirty="0" smtClean="0">
                <a:cs typeface="Traditional Arabic" pitchFamily="2" charset="-78"/>
              </a:rPr>
              <a:t> </a:t>
            </a:r>
            <a:r>
              <a:rPr lang="en-US" sz="2800" i="1" dirty="0" err="1" smtClean="0">
                <a:cs typeface="Traditional Arabic" pitchFamily="2" charset="-78"/>
              </a:rPr>
              <a:t>melaluinya</a:t>
            </a:r>
            <a:r>
              <a:rPr lang="en-US" sz="2800" i="1" dirty="0" smtClean="0">
                <a:cs typeface="Traditional Arabic" pitchFamily="2" charset="-78"/>
              </a:rPr>
              <a:t>, </a:t>
            </a:r>
            <a:r>
              <a:rPr lang="en-US" sz="2800" i="1" dirty="0" err="1" smtClean="0">
                <a:cs typeface="Traditional Arabic" pitchFamily="2" charset="-78"/>
              </a:rPr>
              <a:t>sedang</a:t>
            </a:r>
            <a:r>
              <a:rPr lang="en-US" sz="2800" i="1" dirty="0" smtClean="0">
                <a:cs typeface="Traditional Arabic" pitchFamily="2" charset="-78"/>
              </a:rPr>
              <a:t> </a:t>
            </a:r>
            <a:r>
              <a:rPr lang="en-US" sz="2800" i="1" dirty="0" err="1" smtClean="0">
                <a:cs typeface="Traditional Arabic" pitchFamily="2" charset="-78"/>
              </a:rPr>
              <a:t>mereka</a:t>
            </a:r>
            <a:r>
              <a:rPr lang="en-US" sz="2800" i="1" dirty="0" smtClean="0">
                <a:cs typeface="Traditional Arabic" pitchFamily="2" charset="-78"/>
              </a:rPr>
              <a:t> </a:t>
            </a:r>
            <a:r>
              <a:rPr lang="en-US" sz="2800" i="1" dirty="0" err="1" smtClean="0">
                <a:cs typeface="Traditional Arabic" pitchFamily="2" charset="-78"/>
              </a:rPr>
              <a:t>berpaling</a:t>
            </a:r>
            <a:r>
              <a:rPr lang="en-US" sz="2800" i="1" dirty="0" smtClean="0">
                <a:cs typeface="Traditional Arabic" pitchFamily="2" charset="-78"/>
              </a:rPr>
              <a:t> </a:t>
            </a:r>
            <a:r>
              <a:rPr lang="en-US" sz="2800" i="1" dirty="0" err="1" smtClean="0">
                <a:cs typeface="Traditional Arabic" pitchFamily="2" charset="-78"/>
              </a:rPr>
              <a:t>daripadanya</a:t>
            </a:r>
            <a:r>
              <a:rPr lang="en-US" sz="2800" dirty="0" smtClean="0">
                <a:cs typeface="Traditional Arabic" pitchFamily="2" charset="-78"/>
              </a:rPr>
              <a:t>. (12:105)</a:t>
            </a:r>
          </a:p>
        </p:txBody>
      </p:sp>
    </p:spTree>
    <p:extLst>
      <p:ext uri="{BB962C8B-B14F-4D97-AF65-F5344CB8AC3E}">
        <p14:creationId xmlns:p14="http://schemas.microsoft.com/office/powerpoint/2010/main" xmlns="" val="276785708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Tafakkur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Tadabbur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en-US" sz="4000" dirty="0" err="1"/>
              <a:t>Oleh</a:t>
            </a:r>
            <a:r>
              <a:rPr lang="en-US" sz="4000" dirty="0"/>
              <a:t> </a:t>
            </a:r>
            <a:r>
              <a:rPr lang="en-US" sz="4000" dirty="0" err="1"/>
              <a:t>karena</a:t>
            </a:r>
            <a:r>
              <a:rPr lang="en-US" sz="4000" dirty="0"/>
              <a:t> </a:t>
            </a:r>
            <a:r>
              <a:rPr lang="en-US" sz="4000" dirty="0" err="1"/>
              <a:t>itu</a:t>
            </a:r>
            <a:r>
              <a:rPr lang="en-US" sz="4000" dirty="0"/>
              <a:t> </a:t>
            </a:r>
            <a:r>
              <a:rPr lang="en-US" sz="4000" dirty="0" err="1"/>
              <a:t>penting</a:t>
            </a:r>
            <a:r>
              <a:rPr lang="en-US" sz="4000" dirty="0"/>
              <a:t> </a:t>
            </a:r>
            <a:r>
              <a:rPr lang="en-US" sz="4000" dirty="0" err="1"/>
              <a:t>untuk</a:t>
            </a:r>
            <a:endParaRPr lang="en-US" sz="4000" dirty="0"/>
          </a:p>
          <a:p>
            <a:pPr marL="755650" lvl="1" indent="-182563"/>
            <a:r>
              <a:rPr lang="en-US" sz="3200" dirty="0" err="1"/>
              <a:t>Memikirkan</a:t>
            </a:r>
            <a:r>
              <a:rPr lang="en-US" sz="3200" dirty="0"/>
              <a:t> </a:t>
            </a:r>
            <a:r>
              <a:rPr lang="en-US" sz="3200" dirty="0" err="1"/>
              <a:t>alam</a:t>
            </a:r>
            <a:r>
              <a:rPr lang="en-US" sz="3200" dirty="0"/>
              <a:t> </a:t>
            </a:r>
            <a:r>
              <a:rPr lang="en-US" sz="3200" dirty="0" err="1"/>
              <a:t>semesta</a:t>
            </a:r>
            <a:r>
              <a:rPr lang="en-US" sz="3200" dirty="0"/>
              <a:t>, </a:t>
            </a:r>
            <a:r>
              <a:rPr lang="en-US" sz="3200" dirty="0" err="1"/>
              <a:t>termasuk</a:t>
            </a:r>
            <a:r>
              <a:rPr lang="en-US" sz="3200" dirty="0"/>
              <a:t> </a:t>
            </a:r>
            <a:r>
              <a:rPr lang="en-US" sz="3200" dirty="0" err="1"/>
              <a:t>diri</a:t>
            </a:r>
            <a:r>
              <a:rPr lang="en-US" sz="3200" dirty="0"/>
              <a:t> </a:t>
            </a:r>
            <a:r>
              <a:rPr lang="en-US" sz="3200" dirty="0" err="1"/>
              <a:t>kita</a:t>
            </a:r>
            <a:endParaRPr lang="en-US" sz="3200" dirty="0"/>
          </a:p>
          <a:p>
            <a:pPr marL="755650" lvl="1" indent="-182563"/>
            <a:r>
              <a:rPr lang="en-US" sz="3200" dirty="0" err="1"/>
              <a:t>Membaca</a:t>
            </a:r>
            <a:r>
              <a:rPr lang="en-US" sz="3200" dirty="0"/>
              <a:t>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mentadabburi</a:t>
            </a:r>
            <a:r>
              <a:rPr lang="en-US" sz="3200" dirty="0"/>
              <a:t> Al-Qur’an</a:t>
            </a:r>
          </a:p>
          <a:p>
            <a:pPr marL="457200" indent="-457200"/>
            <a:r>
              <a:rPr lang="en-US" sz="3600" dirty="0" err="1"/>
              <a:t>Kedalaman</a:t>
            </a:r>
            <a:r>
              <a:rPr lang="en-US" sz="3600" dirty="0"/>
              <a:t> </a:t>
            </a:r>
            <a:r>
              <a:rPr lang="en-US" sz="3600" dirty="0" err="1"/>
              <a:t>pengenalan</a:t>
            </a:r>
            <a:r>
              <a:rPr lang="en-US" sz="3600" dirty="0"/>
              <a:t> </a:t>
            </a:r>
            <a:r>
              <a:rPr lang="en-US" sz="3600" dirty="0" err="1"/>
              <a:t>seseorang</a:t>
            </a:r>
            <a:r>
              <a:rPr lang="en-US" sz="3600" dirty="0"/>
              <a:t> </a:t>
            </a:r>
            <a:r>
              <a:rPr lang="en-US" sz="3600" dirty="0" err="1"/>
              <a:t>kepada</a:t>
            </a:r>
            <a:r>
              <a:rPr lang="en-US" sz="3600" dirty="0"/>
              <a:t> Allah </a:t>
            </a:r>
            <a:r>
              <a:rPr lang="en-US" sz="3600" dirty="0" err="1"/>
              <a:t>tergantung</a:t>
            </a:r>
            <a:r>
              <a:rPr lang="en-US" sz="3600" dirty="0"/>
              <a:t> </a:t>
            </a:r>
            <a:r>
              <a:rPr lang="en-US" sz="3600" dirty="0" err="1"/>
              <a:t>kepada</a:t>
            </a:r>
            <a:r>
              <a:rPr lang="en-US" sz="3600" dirty="0"/>
              <a:t> </a:t>
            </a:r>
            <a:r>
              <a:rPr lang="en-US" sz="3600" dirty="0" err="1"/>
              <a:t>kedua</a:t>
            </a:r>
            <a:r>
              <a:rPr lang="en-US" sz="3600" dirty="0"/>
              <a:t> </a:t>
            </a:r>
            <a:r>
              <a:rPr lang="en-US" sz="3600" dirty="0" err="1"/>
              <a:t>hal</a:t>
            </a:r>
            <a:r>
              <a:rPr lang="en-US" sz="3600" dirty="0"/>
              <a:t> </a:t>
            </a:r>
            <a:r>
              <a:rPr lang="en-US" sz="3600" dirty="0" err="1" smtClean="0"/>
              <a:t>tersebut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xmlns="" val="38918879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TUJUAN UMUM</a:t>
            </a:r>
            <a:endParaRPr lang="en-US" sz="5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229600" cy="48768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fi-FI" sz="3600" b="1" dirty="0" smtClean="0">
                <a:solidFill>
                  <a:srgbClr val="0070C0"/>
                </a:solidFill>
              </a:rPr>
              <a:t>Mengerti tentang fakta-fakta yang berhubungan dengan aqidah yang benar yang digali dari Al Qur`an, As Sunah, dalil-dalil naqli dan aqli, menanamkannya dalam jiwa, dan membersihkannya dari bid`ah dan khurafat yang mungkin mengotorinya. </a:t>
            </a:r>
            <a:endParaRPr lang="en-US" sz="3600" b="1" u="sng" dirty="0" smtClean="0">
              <a:solidFill>
                <a:srgbClr val="0070C0"/>
              </a:solidFill>
            </a:endParaRPr>
          </a:p>
          <a:p>
            <a:endParaRPr lang="en-US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65687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II. TUJUAN KOGNITIF </a:t>
            </a:r>
            <a:endParaRPr lang="en-US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73050" indent="-273050">
              <a:buFont typeface="+mj-lt"/>
              <a:buAutoNum type="arabicPeriod"/>
            </a:pPr>
            <a:r>
              <a:rPr lang="en-US" sz="4400" b="1" dirty="0" err="1" smtClean="0">
                <a:solidFill>
                  <a:srgbClr val="0070C0"/>
                </a:solidFill>
              </a:rPr>
              <a:t>Memahami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cara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menuju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ma’rifatullah</a:t>
            </a:r>
            <a:r>
              <a:rPr lang="en-US" sz="4400" b="1" dirty="0" smtClean="0">
                <a:solidFill>
                  <a:srgbClr val="0070C0"/>
                </a:solidFill>
              </a:rPr>
              <a:t>. </a:t>
            </a:r>
          </a:p>
          <a:p>
            <a:pPr marL="273050" lvl="0" indent="-273050">
              <a:buFont typeface="+mj-lt"/>
              <a:buAutoNum type="arabicPeriod"/>
            </a:pPr>
            <a:r>
              <a:rPr lang="en-US" sz="4400" b="1" dirty="0" err="1" smtClean="0">
                <a:solidFill>
                  <a:srgbClr val="0070C0"/>
                </a:solidFill>
              </a:rPr>
              <a:t>Menunjukkan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dalil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baik</a:t>
            </a:r>
            <a:r>
              <a:rPr lang="en-US" sz="4400" b="1" dirty="0" smtClean="0">
                <a:solidFill>
                  <a:srgbClr val="0070C0"/>
                </a:solidFill>
              </a:rPr>
              <a:t> Al-Qur’an </a:t>
            </a:r>
            <a:r>
              <a:rPr lang="en-US" sz="4400" b="1" dirty="0" err="1" smtClean="0">
                <a:solidFill>
                  <a:srgbClr val="0070C0"/>
                </a:solidFill>
              </a:rPr>
              <a:t>atau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Hadits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tentang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cara</a:t>
            </a:r>
            <a:r>
              <a:rPr lang="en-US" sz="4400" b="1" dirty="0" smtClean="0">
                <a:solidFill>
                  <a:srgbClr val="0070C0"/>
                </a:solidFill>
              </a:rPr>
              <a:t> </a:t>
            </a:r>
            <a:r>
              <a:rPr lang="en-US" sz="4400" b="1" dirty="0" err="1" smtClean="0">
                <a:solidFill>
                  <a:srgbClr val="0070C0"/>
                </a:solidFill>
              </a:rPr>
              <a:t>mengenal</a:t>
            </a:r>
            <a:r>
              <a:rPr lang="en-US" sz="4400" b="1" dirty="0" smtClean="0">
                <a:solidFill>
                  <a:srgbClr val="0070C0"/>
                </a:solidFill>
              </a:rPr>
              <a:t> Allah</a:t>
            </a:r>
          </a:p>
          <a:p>
            <a:pPr marL="273050" indent="-273050"/>
            <a:endParaRPr lang="en-US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57357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III. TUJUAN AFEKTIF  DAN PSIKOMOTORIK</a:t>
            </a:r>
            <a:endParaRPr lang="en-US" sz="32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31813" indent="-531813">
              <a:buFont typeface="+mj-lt"/>
              <a:buAutoNum type="arabicPeriod"/>
            </a:pPr>
            <a:r>
              <a:rPr lang="en-US" sz="3600" b="1" dirty="0" err="1" smtClean="0">
                <a:solidFill>
                  <a:srgbClr val="0070C0"/>
                </a:solidFill>
              </a:rPr>
              <a:t>Termotivasi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untuk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mencari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jalan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dalam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rangka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mengenal</a:t>
            </a:r>
            <a:r>
              <a:rPr lang="en-US" sz="3600" b="1" dirty="0" smtClean="0">
                <a:solidFill>
                  <a:srgbClr val="0070C0"/>
                </a:solidFill>
              </a:rPr>
              <a:t> Allah. </a:t>
            </a:r>
          </a:p>
          <a:p>
            <a:pPr marL="531813" indent="-531813">
              <a:buFont typeface="+mj-lt"/>
              <a:buAutoNum type="arabicPeriod"/>
            </a:pPr>
            <a:r>
              <a:rPr lang="en-US" sz="3600" b="1" dirty="0" err="1" smtClean="0">
                <a:solidFill>
                  <a:srgbClr val="0070C0"/>
                </a:solidFill>
              </a:rPr>
              <a:t>Menyadari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kiat-kiat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untuk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mengenal</a:t>
            </a:r>
            <a:r>
              <a:rPr lang="en-US" sz="3600" b="1" dirty="0" smtClean="0">
                <a:solidFill>
                  <a:srgbClr val="0070C0"/>
                </a:solidFill>
              </a:rPr>
              <a:t> Allah. </a:t>
            </a:r>
          </a:p>
          <a:p>
            <a:pPr marL="531813" indent="-531813">
              <a:buFont typeface="+mj-lt"/>
              <a:buAutoNum type="arabicPeriod"/>
            </a:pPr>
            <a:r>
              <a:rPr lang="en-US" sz="3600" b="1" dirty="0" err="1" smtClean="0">
                <a:solidFill>
                  <a:srgbClr val="0070C0"/>
                </a:solidFill>
              </a:rPr>
              <a:t>Termotivasi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untuk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menerapkan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cara-cara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untuk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lebih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dekat</a:t>
            </a:r>
            <a:r>
              <a:rPr lang="en-US" sz="3600" b="1" dirty="0" smtClean="0">
                <a:solidFill>
                  <a:srgbClr val="0070C0"/>
                </a:solidFill>
              </a:rPr>
              <a:t> </a:t>
            </a:r>
            <a:r>
              <a:rPr lang="en-US" sz="3600" b="1" dirty="0" err="1" smtClean="0">
                <a:solidFill>
                  <a:srgbClr val="0070C0"/>
                </a:solidFill>
              </a:rPr>
              <a:t>dengan</a:t>
            </a:r>
            <a:r>
              <a:rPr lang="en-US" sz="3600" b="1" dirty="0" smtClean="0">
                <a:solidFill>
                  <a:srgbClr val="0070C0"/>
                </a:solidFill>
              </a:rPr>
              <a:t> Allah.</a:t>
            </a:r>
          </a:p>
          <a:p>
            <a:pPr marL="274320" indent="-457200">
              <a:buFont typeface="+mj-lt"/>
              <a:buAutoNum type="arabicPeriod"/>
            </a:pPr>
            <a:endParaRPr lang="en-US" sz="3600" b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87687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/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IV. KEGIATAN PEMBELAJARAN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en-US" b="1" dirty="0" err="1" smtClean="0">
                <a:solidFill>
                  <a:srgbClr val="0070C0"/>
                </a:solidFill>
              </a:rPr>
              <a:t>Pilihan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kegiatan</a:t>
            </a:r>
            <a:r>
              <a:rPr lang="en-US" b="1" dirty="0" smtClean="0">
                <a:solidFill>
                  <a:srgbClr val="0070C0"/>
                </a:solidFill>
              </a:rPr>
              <a:t> yang </a:t>
            </a:r>
            <a:r>
              <a:rPr lang="en-US" b="1" dirty="0" err="1" smtClean="0">
                <a:solidFill>
                  <a:srgbClr val="0070C0"/>
                </a:solidFill>
              </a:rPr>
              <a:t>bisa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diselenggarakan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dalam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halaqah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adalah</a:t>
            </a:r>
            <a:r>
              <a:rPr lang="en-US" b="1" dirty="0" smtClean="0">
                <a:solidFill>
                  <a:srgbClr val="0070C0"/>
                </a:solidFill>
              </a:rPr>
              <a:t>: </a:t>
            </a:r>
            <a:endParaRPr lang="en-US" sz="1600" b="1" u="sng" dirty="0" smtClean="0">
              <a:solidFill>
                <a:srgbClr val="0070C0"/>
              </a:solidFill>
            </a:endParaRPr>
          </a:p>
          <a:p>
            <a:pPr lvl="0">
              <a:buNone/>
            </a:pPr>
            <a:r>
              <a:rPr lang="en-US" b="1" dirty="0" smtClean="0">
                <a:solidFill>
                  <a:srgbClr val="0070C0"/>
                </a:solidFill>
              </a:rPr>
              <a:t>1. </a:t>
            </a:r>
            <a:r>
              <a:rPr lang="en-US" b="1" dirty="0" err="1" smtClean="0">
                <a:solidFill>
                  <a:srgbClr val="0070C0"/>
                </a:solidFill>
              </a:rPr>
              <a:t>Kegiatan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Pembuka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endParaRPr lang="en-US" sz="1600" b="1" u="sng" dirty="0" smtClean="0">
              <a:solidFill>
                <a:srgbClr val="0070C0"/>
              </a:solidFill>
            </a:endParaRP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Mengkomunikasikan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tentang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urgensi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mengkaji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b="1" dirty="0" smtClean="0">
                <a:solidFill>
                  <a:srgbClr val="0070C0"/>
                </a:solidFill>
              </a:rPr>
              <a:t>At-</a:t>
            </a:r>
            <a:r>
              <a:rPr lang="en-US" b="1" dirty="0" err="1" smtClean="0">
                <a:solidFill>
                  <a:srgbClr val="0070C0"/>
                </a:solidFill>
              </a:rPr>
              <a:t>Thariq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Ila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Ma’rifatillah</a:t>
            </a:r>
            <a:endParaRPr lang="en-US" sz="1400" u="sng" dirty="0" smtClean="0">
              <a:solidFill>
                <a:srgbClr val="0070C0"/>
              </a:solidFill>
            </a:endParaRPr>
          </a:p>
          <a:p>
            <a:pPr lvl="1"/>
            <a:r>
              <a:rPr lang="en-US" dirty="0" err="1" smtClean="0">
                <a:solidFill>
                  <a:srgbClr val="0070C0"/>
                </a:solidFill>
              </a:rPr>
              <a:t>Menginventarisir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tentang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fenomena</a:t>
            </a:r>
            <a:r>
              <a:rPr lang="en-US" dirty="0" smtClean="0">
                <a:solidFill>
                  <a:srgbClr val="0070C0"/>
                </a:solidFill>
              </a:rPr>
              <a:t> yang </a:t>
            </a:r>
            <a:r>
              <a:rPr lang="en-US" dirty="0" err="1" smtClean="0">
                <a:solidFill>
                  <a:srgbClr val="0070C0"/>
                </a:solidFill>
              </a:rPr>
              <a:t>berhubungan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dengan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tema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kajian</a:t>
            </a:r>
            <a:endParaRPr lang="en-US" sz="1400" u="sng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</a:rPr>
              <a:t>2.  </a:t>
            </a:r>
            <a:r>
              <a:rPr lang="en-US" b="1" dirty="0" err="1" smtClean="0">
                <a:solidFill>
                  <a:srgbClr val="0070C0"/>
                </a:solidFill>
              </a:rPr>
              <a:t>Kegiatan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Inti</a:t>
            </a:r>
            <a:r>
              <a:rPr lang="en-US" b="1" dirty="0" smtClean="0">
                <a:solidFill>
                  <a:srgbClr val="0070C0"/>
                </a:solidFill>
              </a:rPr>
              <a:t>: </a:t>
            </a:r>
            <a:endParaRPr lang="en-US" sz="1600" b="1" u="sng" dirty="0" smtClean="0">
              <a:solidFill>
                <a:srgbClr val="0070C0"/>
              </a:solidFill>
            </a:endParaRPr>
          </a:p>
          <a:p>
            <a:pPr lvl="1"/>
            <a:r>
              <a:rPr lang="en-US" dirty="0" err="1" smtClean="0">
                <a:solidFill>
                  <a:srgbClr val="0070C0"/>
                </a:solidFill>
              </a:rPr>
              <a:t>Kajian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tentang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At-</a:t>
            </a:r>
            <a:r>
              <a:rPr lang="en-US" b="1" dirty="0" err="1">
                <a:solidFill>
                  <a:srgbClr val="0070C0"/>
                </a:solidFill>
              </a:rPr>
              <a:t>Thariq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Ila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Ma’rifatillah</a:t>
            </a:r>
            <a:endParaRPr lang="en-US" sz="1200" u="sng" dirty="0" smtClean="0">
              <a:solidFill>
                <a:srgbClr val="0070C0"/>
              </a:solidFill>
            </a:endParaRPr>
          </a:p>
          <a:p>
            <a:pPr lvl="1"/>
            <a:r>
              <a:rPr lang="en-US" dirty="0" err="1" smtClean="0">
                <a:solidFill>
                  <a:srgbClr val="0070C0"/>
                </a:solidFill>
              </a:rPr>
              <a:t>Berdiskusi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tanya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jawab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tema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kajian</a:t>
            </a:r>
            <a:r>
              <a:rPr lang="en-US" dirty="0" smtClean="0">
                <a:solidFill>
                  <a:srgbClr val="0070C0"/>
                </a:solidFill>
              </a:rPr>
              <a:t> (</a:t>
            </a:r>
            <a:r>
              <a:rPr lang="en-US" dirty="0" err="1" smtClean="0">
                <a:solidFill>
                  <a:srgbClr val="0070C0"/>
                </a:solidFill>
              </a:rPr>
              <a:t>lihat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tujuan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kognitif</a:t>
            </a:r>
            <a:r>
              <a:rPr lang="en-US" dirty="0" smtClean="0">
                <a:solidFill>
                  <a:srgbClr val="0070C0"/>
                </a:solidFill>
              </a:rPr>
              <a:t>, </a:t>
            </a:r>
            <a:r>
              <a:rPr lang="en-US" dirty="0" err="1" smtClean="0">
                <a:solidFill>
                  <a:srgbClr val="0070C0"/>
                </a:solidFill>
              </a:rPr>
              <a:t>afektif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psikomotor</a:t>
            </a:r>
            <a:r>
              <a:rPr lang="en-US" dirty="0" smtClean="0">
                <a:solidFill>
                  <a:srgbClr val="0070C0"/>
                </a:solidFill>
              </a:rPr>
              <a:t>) </a:t>
            </a:r>
            <a:endParaRPr lang="en-US" sz="1200" u="sng" dirty="0" smtClean="0">
              <a:solidFill>
                <a:srgbClr val="0070C0"/>
              </a:solidFill>
            </a:endParaRPr>
          </a:p>
          <a:p>
            <a:pPr lvl="1"/>
            <a:r>
              <a:rPr lang="en-US" dirty="0" err="1" smtClean="0">
                <a:solidFill>
                  <a:srgbClr val="0070C0"/>
                </a:solidFill>
              </a:rPr>
              <a:t>Penekanan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dari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Murabbi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tentang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nilai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dan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hikmah</a:t>
            </a:r>
            <a:r>
              <a:rPr lang="en-US" dirty="0" smtClean="0">
                <a:solidFill>
                  <a:srgbClr val="0070C0"/>
                </a:solidFill>
              </a:rPr>
              <a:t> yang </a:t>
            </a:r>
            <a:r>
              <a:rPr lang="en-US" dirty="0" err="1" smtClean="0">
                <a:solidFill>
                  <a:srgbClr val="0070C0"/>
                </a:solidFill>
              </a:rPr>
              <a:t>terkandung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dalam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dirty="0" err="1" smtClean="0">
                <a:solidFill>
                  <a:srgbClr val="0070C0"/>
                </a:solidFill>
              </a:rPr>
              <a:t>materi</a:t>
            </a:r>
            <a:r>
              <a:rPr lang="en-US" dirty="0" smtClean="0">
                <a:solidFill>
                  <a:srgbClr val="0070C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At-</a:t>
            </a:r>
            <a:r>
              <a:rPr lang="en-US" b="1" dirty="0" err="1">
                <a:solidFill>
                  <a:srgbClr val="0070C0"/>
                </a:solidFill>
              </a:rPr>
              <a:t>Thariq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Ila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Ma’rifatillah</a:t>
            </a:r>
            <a:endParaRPr lang="en-US" sz="1200" u="sng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en-US" b="1" dirty="0" smtClean="0">
                <a:solidFill>
                  <a:srgbClr val="0070C0"/>
                </a:solidFill>
              </a:rPr>
              <a:t>3.  </a:t>
            </a:r>
            <a:r>
              <a:rPr lang="en-US" b="1" dirty="0" err="1" smtClean="0">
                <a:solidFill>
                  <a:srgbClr val="0070C0"/>
                </a:solidFill>
              </a:rPr>
              <a:t>Kegiatan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Penutup</a:t>
            </a:r>
            <a:r>
              <a:rPr lang="en-US" b="1" dirty="0" smtClean="0">
                <a:solidFill>
                  <a:srgbClr val="0070C0"/>
                </a:solidFill>
              </a:rPr>
              <a:t>: </a:t>
            </a:r>
            <a:endParaRPr lang="en-US" sz="1100" b="1" u="sng" dirty="0" smtClean="0">
              <a:solidFill>
                <a:srgbClr val="0070C0"/>
              </a:solidFill>
            </a:endParaRPr>
          </a:p>
          <a:p>
            <a:pPr lvl="1"/>
            <a:r>
              <a:rPr lang="fi-FI" dirty="0" smtClean="0">
                <a:solidFill>
                  <a:srgbClr val="0070C0"/>
                </a:solidFill>
              </a:rPr>
              <a:t>Tugas mandiri (Lihat Pilihan Kegiatan)</a:t>
            </a:r>
            <a:endParaRPr lang="en-US" sz="1200" u="sng" dirty="0" smtClean="0">
              <a:solidFill>
                <a:srgbClr val="0070C0"/>
              </a:solidFill>
            </a:endParaRPr>
          </a:p>
          <a:p>
            <a:pPr lvl="1"/>
            <a:r>
              <a:rPr lang="en-US" dirty="0" err="1" smtClean="0">
                <a:solidFill>
                  <a:srgbClr val="0070C0"/>
                </a:solidFill>
              </a:rPr>
              <a:t>Evaluasi</a:t>
            </a:r>
            <a:endParaRPr lang="en-US" b="1" dirty="0" smtClean="0">
              <a:solidFill>
                <a:srgbClr val="0070C0"/>
              </a:solidFill>
            </a:endParaRPr>
          </a:p>
          <a:p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1456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V. PILIHAN KEGIATAN </a:t>
            </a:r>
            <a:endParaRPr lang="en-US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3050" lvl="0" indent="-273050">
              <a:buAutoNum type="arabicPeriod"/>
            </a:pPr>
            <a:r>
              <a:rPr lang="fi-FI" b="1" dirty="0" smtClean="0">
                <a:solidFill>
                  <a:srgbClr val="00B0F0"/>
                </a:solidFill>
              </a:rPr>
              <a:t>Mengumpulkan ayat-ayat Al Qur`an yang menunjukkan pada tafakkur</a:t>
            </a:r>
          </a:p>
          <a:p>
            <a:pPr marL="273050" lvl="0" indent="-273050">
              <a:buAutoNum type="arabicPeriod"/>
            </a:pPr>
            <a:r>
              <a:rPr lang="fi-FI" b="1" dirty="0" smtClean="0">
                <a:solidFill>
                  <a:srgbClr val="00B0F0"/>
                </a:solidFill>
              </a:rPr>
              <a:t> Mengumpulkan ayat-ayat tentang pentingnya </a:t>
            </a:r>
            <a:r>
              <a:rPr lang="en-US" b="1" dirty="0">
                <a:solidFill>
                  <a:srgbClr val="0070C0"/>
                </a:solidFill>
              </a:rPr>
              <a:t>At-</a:t>
            </a:r>
            <a:r>
              <a:rPr lang="en-US" b="1" dirty="0" err="1">
                <a:solidFill>
                  <a:srgbClr val="0070C0"/>
                </a:solidFill>
              </a:rPr>
              <a:t>Thariq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Ila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Ma’rifatillah</a:t>
            </a:r>
            <a:endParaRPr lang="en-US" b="1" u="sng" dirty="0" smtClean="0">
              <a:solidFill>
                <a:srgbClr val="00B0F0"/>
              </a:solidFill>
            </a:endParaRPr>
          </a:p>
          <a:p>
            <a:pPr marL="273050" lvl="0" indent="-273050">
              <a:buAutoNum type="arabicPeriod"/>
            </a:pPr>
            <a:r>
              <a:rPr lang="en-US" b="1" dirty="0" err="1" smtClean="0">
                <a:solidFill>
                  <a:srgbClr val="00B0F0"/>
                </a:solidFill>
              </a:rPr>
              <a:t>Mengumpulkan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hadits-hadits</a:t>
            </a:r>
            <a:r>
              <a:rPr lang="en-US" b="1" dirty="0" smtClean="0">
                <a:solidFill>
                  <a:srgbClr val="00B0F0"/>
                </a:solidFill>
              </a:rPr>
              <a:t> yang </a:t>
            </a:r>
            <a:r>
              <a:rPr lang="en-US" b="1" dirty="0" err="1" smtClean="0">
                <a:solidFill>
                  <a:srgbClr val="00B0F0"/>
                </a:solidFill>
              </a:rPr>
              <a:t>menunjukkan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hal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di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atas</a:t>
            </a:r>
            <a:endParaRPr lang="en-US" b="1" u="sng" dirty="0" smtClean="0">
              <a:solidFill>
                <a:srgbClr val="00B0F0"/>
              </a:solidFill>
            </a:endParaRPr>
          </a:p>
          <a:p>
            <a:pPr marL="273050" lvl="0" indent="-273050">
              <a:buAutoNum type="arabicPeriod"/>
            </a:pPr>
            <a:r>
              <a:rPr lang="en-US" b="1" dirty="0" err="1" smtClean="0">
                <a:solidFill>
                  <a:srgbClr val="00B0F0"/>
                </a:solidFill>
              </a:rPr>
              <a:t>Menulis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makalah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tentang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pentingnya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At-</a:t>
            </a:r>
            <a:r>
              <a:rPr lang="en-US" b="1" dirty="0" err="1">
                <a:solidFill>
                  <a:srgbClr val="0070C0"/>
                </a:solidFill>
              </a:rPr>
              <a:t>Thariq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Ila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Ma’rifatillah</a:t>
            </a:r>
            <a:endParaRPr lang="en-US" b="1" u="sng" dirty="0" smtClean="0">
              <a:solidFill>
                <a:srgbClr val="00B0F0"/>
              </a:solidFill>
            </a:endParaRPr>
          </a:p>
          <a:p>
            <a:pPr marL="273050" lvl="0" indent="-273050">
              <a:buFont typeface="+mj-lt"/>
              <a:buAutoNum type="arabicPeriod"/>
            </a:pPr>
            <a:r>
              <a:rPr lang="en-US" b="1" dirty="0" err="1" smtClean="0">
                <a:solidFill>
                  <a:srgbClr val="00B0F0"/>
                </a:solidFill>
              </a:rPr>
              <a:t>Mengumpulkan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perkataan-perkataan</a:t>
            </a:r>
            <a:r>
              <a:rPr lang="en-US" b="1" dirty="0" smtClean="0">
                <a:solidFill>
                  <a:srgbClr val="00B0F0"/>
                </a:solidFill>
              </a:rPr>
              <a:t> orang </a:t>
            </a:r>
            <a:r>
              <a:rPr lang="en-US" b="1" dirty="0" err="1" smtClean="0">
                <a:solidFill>
                  <a:srgbClr val="00B0F0"/>
                </a:solidFill>
              </a:rPr>
              <a:t>muslim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dan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lainnya</a:t>
            </a:r>
            <a:r>
              <a:rPr lang="en-US" b="1" dirty="0" smtClean="0">
                <a:solidFill>
                  <a:srgbClr val="00B0F0"/>
                </a:solidFill>
              </a:rPr>
              <a:t> yang </a:t>
            </a:r>
            <a:r>
              <a:rPr lang="en-US" b="1" dirty="0" err="1" smtClean="0">
                <a:solidFill>
                  <a:srgbClr val="00B0F0"/>
                </a:solidFill>
              </a:rPr>
              <a:t>obyektif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tentang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pentingnya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>
                <a:solidFill>
                  <a:srgbClr val="0070C0"/>
                </a:solidFill>
              </a:rPr>
              <a:t>At-</a:t>
            </a:r>
            <a:r>
              <a:rPr lang="en-US" b="1" dirty="0" err="1">
                <a:solidFill>
                  <a:srgbClr val="0070C0"/>
                </a:solidFill>
              </a:rPr>
              <a:t>Thariq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Ila</a:t>
            </a:r>
            <a:r>
              <a:rPr lang="en-US" b="1" dirty="0">
                <a:solidFill>
                  <a:srgbClr val="0070C0"/>
                </a:solidFill>
              </a:rPr>
              <a:t> </a:t>
            </a:r>
            <a:r>
              <a:rPr lang="en-US" b="1" dirty="0" err="1">
                <a:solidFill>
                  <a:srgbClr val="0070C0"/>
                </a:solidFill>
              </a:rPr>
              <a:t>Ma’rifatillah</a:t>
            </a:r>
            <a:endParaRPr lang="en-US" b="1" u="sng" dirty="0" smtClean="0">
              <a:solidFill>
                <a:srgbClr val="00B0F0"/>
              </a:solidFill>
            </a:endParaRPr>
          </a:p>
          <a:p>
            <a:pPr marL="273050" lvl="0" indent="-273050">
              <a:buFont typeface="+mj-lt"/>
              <a:buAutoNum type="arabicPeriod"/>
            </a:pPr>
            <a:r>
              <a:rPr lang="en-US" b="1" dirty="0" err="1" smtClean="0">
                <a:solidFill>
                  <a:srgbClr val="00B0F0"/>
                </a:solidFill>
              </a:rPr>
              <a:t>Tafakur</a:t>
            </a:r>
            <a:r>
              <a:rPr lang="en-US" b="1" dirty="0" smtClean="0">
                <a:solidFill>
                  <a:srgbClr val="00B0F0"/>
                </a:solidFill>
              </a:rPr>
              <a:t> </a:t>
            </a:r>
            <a:r>
              <a:rPr lang="en-US" b="1" dirty="0" err="1" smtClean="0">
                <a:solidFill>
                  <a:srgbClr val="00B0F0"/>
                </a:solidFill>
              </a:rPr>
              <a:t>Alam</a:t>
            </a:r>
            <a:endParaRPr lang="en-US" b="1" u="sng" dirty="0" smtClean="0">
              <a:solidFill>
                <a:srgbClr val="00B0F0"/>
              </a:solidFill>
            </a:endParaRPr>
          </a:p>
          <a:p>
            <a:pPr marL="273050" indent="-273050">
              <a:buFont typeface="+mj-lt"/>
              <a:buAutoNum type="arabicPeriod"/>
            </a:pPr>
            <a:endParaRPr lang="en-US" b="1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16740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VI.  SARANA EVALUASI DAN MUTABAAH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828800"/>
            <a:ext cx="8229600" cy="4876800"/>
          </a:xfrm>
        </p:spPr>
        <p:txBody>
          <a:bodyPr>
            <a:normAutofit/>
          </a:bodyPr>
          <a:lstStyle/>
          <a:p>
            <a:pPr marL="273050" indent="-273050">
              <a:buFont typeface="+mj-lt"/>
              <a:buAutoNum type="arabicPeriod"/>
            </a:pPr>
            <a:r>
              <a:rPr lang="en-US" sz="3600" dirty="0" err="1" smtClean="0">
                <a:solidFill>
                  <a:srgbClr val="0070C0"/>
                </a:solidFill>
              </a:rPr>
              <a:t>Tes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akademis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melalui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pertanyaan</a:t>
            </a:r>
            <a:r>
              <a:rPr lang="en-US" sz="3600" dirty="0" smtClean="0">
                <a:solidFill>
                  <a:srgbClr val="0070C0"/>
                </a:solidFill>
              </a:rPr>
              <a:t>, </a:t>
            </a:r>
            <a:r>
              <a:rPr lang="en-US" sz="3600" dirty="0" err="1" smtClean="0">
                <a:solidFill>
                  <a:srgbClr val="0070C0"/>
                </a:solidFill>
              </a:rPr>
              <a:t>diskusi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dan</a:t>
            </a:r>
            <a:r>
              <a:rPr lang="en-US" sz="3600" dirty="0" smtClean="0">
                <a:solidFill>
                  <a:srgbClr val="0070C0"/>
                </a:solidFill>
              </a:rPr>
              <a:t> dialog </a:t>
            </a:r>
            <a:r>
              <a:rPr lang="en-US" sz="3600" dirty="0" err="1" smtClean="0">
                <a:solidFill>
                  <a:srgbClr val="0070C0"/>
                </a:solidFill>
              </a:rPr>
              <a:t>menggunakan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metode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pencatatan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untuk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meyakinkan</a:t>
            </a:r>
            <a:r>
              <a:rPr lang="en-US" sz="3600" dirty="0" smtClean="0">
                <a:solidFill>
                  <a:srgbClr val="0070C0"/>
                </a:solidFill>
              </a:rPr>
              <a:t> (</a:t>
            </a:r>
            <a:r>
              <a:rPr lang="en-US" sz="3600" dirty="0" err="1" smtClean="0">
                <a:solidFill>
                  <a:srgbClr val="0070C0"/>
                </a:solidFill>
              </a:rPr>
              <a:t>menegaskan</a:t>
            </a:r>
            <a:r>
              <a:rPr lang="en-US" sz="3600" dirty="0" smtClean="0">
                <a:solidFill>
                  <a:srgbClr val="0070C0"/>
                </a:solidFill>
              </a:rPr>
              <a:t>) </a:t>
            </a:r>
            <a:r>
              <a:rPr lang="en-US" sz="3600" dirty="0" err="1" smtClean="0">
                <a:solidFill>
                  <a:srgbClr val="0070C0"/>
                </a:solidFill>
              </a:rPr>
              <a:t>tercapainya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tujuan</a:t>
            </a:r>
            <a:endParaRPr lang="en-US" sz="3600" u="sng" dirty="0" smtClean="0">
              <a:solidFill>
                <a:srgbClr val="0070C0"/>
              </a:solidFill>
            </a:endParaRPr>
          </a:p>
          <a:p>
            <a:pPr marL="273050" indent="-273050">
              <a:buFont typeface="+mj-lt"/>
              <a:buAutoNum type="arabicPeriod"/>
            </a:pPr>
            <a:r>
              <a:rPr lang="en-US" sz="3600" dirty="0" err="1" smtClean="0">
                <a:solidFill>
                  <a:srgbClr val="0070C0"/>
                </a:solidFill>
              </a:rPr>
              <a:t>Tes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kemampuan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untuk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membandingkan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sejauh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mana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tujuan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telah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err="1" smtClean="0">
                <a:solidFill>
                  <a:srgbClr val="0070C0"/>
                </a:solidFill>
              </a:rPr>
              <a:t>tercapai</a:t>
            </a:r>
            <a:endParaRPr lang="en-US" sz="3600" u="sng" dirty="0" smtClean="0">
              <a:solidFill>
                <a:srgbClr val="0070C0"/>
              </a:solidFill>
            </a:endParaRPr>
          </a:p>
          <a:p>
            <a:pPr marL="273050" indent="-273050">
              <a:buFont typeface="+mj-lt"/>
              <a:buAutoNum type="arabicPeriod"/>
            </a:pP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38375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667000"/>
            <a:ext cx="8229600" cy="18288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8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VIII. MUHTAWA</a:t>
            </a:r>
            <a:endParaRPr lang="en-US" sz="6600" u="sng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endParaRPr lang="en-US" sz="88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0979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371</TotalTime>
  <Words>1003</Words>
  <Application>Microsoft Office PowerPoint</Application>
  <PresentationFormat>On-screen Show (4:3)</PresentationFormat>
  <Paragraphs>128</Paragraphs>
  <Slides>21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Clarity</vt:lpstr>
      <vt:lpstr>اَلطَّرِيْقُ إِلَى مَعْرِفَةِ اللهِ</vt:lpstr>
      <vt:lpstr>Muwashafat yang ingin dicapai</vt:lpstr>
      <vt:lpstr>I. TUJUAN UMUM</vt:lpstr>
      <vt:lpstr>II. TUJUAN KOGNITIF </vt:lpstr>
      <vt:lpstr>III. TUJUAN AFEKTIF  DAN PSIKOMOTORIK</vt:lpstr>
      <vt:lpstr>IV. KEGIATAN PEMBELAJARAN</vt:lpstr>
      <vt:lpstr>V. PILIHAN KEGIATAN </vt:lpstr>
      <vt:lpstr>VI.  SARANA EVALUASI DAN MUTABAAH</vt:lpstr>
      <vt:lpstr>Slide 9</vt:lpstr>
      <vt:lpstr>اَلطَّرِيْقُ إِلَى مَعْرِفَةِ اللهِ</vt:lpstr>
      <vt:lpstr>Melalui Ayat-ayat Allah</vt:lpstr>
      <vt:lpstr>Ayat-ayat Kauniyah</vt:lpstr>
      <vt:lpstr>Ayat-ayat Qauliyah</vt:lpstr>
      <vt:lpstr>Mu’jizat </vt:lpstr>
      <vt:lpstr>Kenapa dapat Masuk Islam?</vt:lpstr>
      <vt:lpstr>Dzikir dan Fikir (3:190-191)</vt:lpstr>
      <vt:lpstr>Kenapa Kafir?</vt:lpstr>
      <vt:lpstr>Mesti dapat DILIHAT atau DIDENGAR!</vt:lpstr>
      <vt:lpstr>Keterbatasan Indra Kita</vt:lpstr>
      <vt:lpstr>Salah Kesimpulan</vt:lpstr>
      <vt:lpstr>Tafakkur dan Tadabbur</vt:lpstr>
    </vt:vector>
  </TitlesOfParts>
  <Company>Staff Departemen Kaderisasi Partai Keadilan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أَهَمِّيَّةُ مَعْرِفَةِ اللهِ</dc:title>
  <dc:creator>مشفع أحمد رحيم قاسم</dc:creator>
  <cp:lastModifiedBy>My-Computer</cp:lastModifiedBy>
  <cp:revision>78</cp:revision>
  <dcterms:created xsi:type="dcterms:W3CDTF">1999-04-08T02:27:07Z</dcterms:created>
  <dcterms:modified xsi:type="dcterms:W3CDTF">2020-03-21T10:46:31Z</dcterms:modified>
</cp:coreProperties>
</file>