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638800" y="5257800"/>
            <a:ext cx="34290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Pertemuan_Duabelas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</a:t>
            </a:r>
            <a:r>
              <a:rPr lang="en-US" dirty="0" err="1"/>
              <a:t>Persentil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008376"/>
          </a:xfrm>
        </p:spPr>
        <p:txBody>
          <a:bodyPr/>
          <a:lstStyle/>
          <a:p>
            <a:r>
              <a:rPr lang="nn-NO" sz="1800" dirty="0">
                <a:solidFill>
                  <a:srgbClr val="252525"/>
                </a:solidFill>
                <a:latin typeface="Arial" panose="020B0604020202020204" pitchFamily="34" charset="0"/>
              </a:rPr>
              <a:t>Pengertian-pengertian pada median, kuartil dan </a:t>
            </a:r>
            <a:r>
              <a:rPr lang="de-DE" sz="1800" dirty="0">
                <a:solidFill>
                  <a:srgbClr val="252525"/>
                </a:solidFill>
                <a:latin typeface="Arial" panose="020B0604020202020204" pitchFamily="34" charset="0"/>
              </a:rPr>
              <a:t>desil dapat digunakan untuk memahami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pengertian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terdapat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pada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persentil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. </a:t>
            </a:r>
          </a:p>
          <a:p>
            <a:pPr marL="109728" indent="0">
              <a:buNone/>
            </a:pPr>
            <a:endParaRPr lang="en-ID" sz="1800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Bedanya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jika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median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distribusinya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dibagi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menjadi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2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kategori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kuartil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dibagi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menjadi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4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kategori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desil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dibagi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menjadi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10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kategori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. </a:t>
            </a:r>
            <a:r>
              <a:rPr lang="it-IT" sz="1800" dirty="0">
                <a:solidFill>
                  <a:srgbClr val="252525"/>
                </a:solidFill>
                <a:latin typeface="Arial" panose="020B0604020202020204" pitchFamily="34" charset="0"/>
              </a:rPr>
              <a:t>Maka, persentil distribusinya dibagi menjadi 100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kategori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.</a:t>
            </a:r>
          </a:p>
          <a:p>
            <a:pPr marL="109728" indent="0">
              <a:buNone/>
            </a:pPr>
            <a:endParaRPr lang="en-ID" sz="1800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Dengan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demikian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,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dalam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perhitungannya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nanti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akan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dijumpai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sebanyak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99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titik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persentil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C064-C7CE-6F19-47A3-951F02DF1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981D5-1FC8-A86A-6873-134F08EC0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092F0B-5907-82E2-4AB6-30324B970F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833" t="20371" r="34166" b="23333"/>
          <a:stretch/>
        </p:blipFill>
        <p:spPr>
          <a:xfrm>
            <a:off x="685800" y="914400"/>
            <a:ext cx="7391400" cy="585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69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524A-E9C7-E873-769E-DD5D8E2FF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52D9646-CA9C-B503-1390-3D5E49B05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6212" t="30801" r="37114" b="23384"/>
          <a:stretch/>
        </p:blipFill>
        <p:spPr>
          <a:xfrm>
            <a:off x="609600" y="990600"/>
            <a:ext cx="7620000" cy="5354595"/>
          </a:xfrm>
        </p:spPr>
      </p:pic>
    </p:spTree>
    <p:extLst>
      <p:ext uri="{BB962C8B-B14F-4D97-AF65-F5344CB8AC3E}">
        <p14:creationId xmlns:p14="http://schemas.microsoft.com/office/powerpoint/2010/main" val="1134394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E0510-0C94-DCA4-7AB6-4C987C809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609600"/>
            <a:ext cx="8229600" cy="1066800"/>
          </a:xfrm>
        </p:spPr>
        <p:txBody>
          <a:bodyPr/>
          <a:lstStyle/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EEC72-203E-CDCF-4B54-3AF4A282D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2057400"/>
            <a:ext cx="8229600" cy="2743200"/>
          </a:xfrm>
        </p:spPr>
        <p:txBody>
          <a:bodyPr>
            <a:normAutofit/>
          </a:bodyPr>
          <a:lstStyle/>
          <a:p>
            <a:pPr algn="just"/>
            <a:r>
              <a:rPr lang="en-ID" dirty="0" err="1">
                <a:latin typeface="Aptos Display" panose="020B0004020202020204" pitchFamily="34" charset="0"/>
              </a:rPr>
              <a:t>Ukuran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penyebaran</a:t>
            </a:r>
            <a:r>
              <a:rPr lang="en-ID" dirty="0">
                <a:latin typeface="Aptos Display" panose="020B0004020202020204" pitchFamily="34" charset="0"/>
              </a:rPr>
              <a:t> data </a:t>
            </a:r>
            <a:r>
              <a:rPr lang="en-ID" dirty="0" err="1">
                <a:latin typeface="Aptos Display" panose="020B0004020202020204" pitchFamily="34" charset="0"/>
              </a:rPr>
              <a:t>adalah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ukuran</a:t>
            </a:r>
            <a:r>
              <a:rPr lang="en-ID" dirty="0">
                <a:latin typeface="Aptos Display" panose="020B0004020202020204" pitchFamily="34" charset="0"/>
              </a:rPr>
              <a:t> yang </a:t>
            </a:r>
            <a:r>
              <a:rPr lang="en-ID" dirty="0" err="1">
                <a:latin typeface="Aptos Display" panose="020B0004020202020204" pitchFamily="34" charset="0"/>
              </a:rPr>
              <a:t>menunjukan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seberapa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jauh</a:t>
            </a:r>
            <a:r>
              <a:rPr lang="en-ID" dirty="0">
                <a:latin typeface="Aptos Display" panose="020B0004020202020204" pitchFamily="34" charset="0"/>
              </a:rPr>
              <a:t> data </a:t>
            </a:r>
            <a:r>
              <a:rPr lang="en-ID" dirty="0" err="1">
                <a:latin typeface="Aptos Display" panose="020B0004020202020204" pitchFamily="34" charset="0"/>
              </a:rPr>
              <a:t>suatumenyebar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dari</a:t>
            </a:r>
            <a:r>
              <a:rPr lang="en-ID" dirty="0">
                <a:latin typeface="Aptos Display" panose="020B0004020202020204" pitchFamily="34" charset="0"/>
              </a:rPr>
              <a:t> rata-</a:t>
            </a:r>
            <a:r>
              <a:rPr lang="en-ID" dirty="0" err="1">
                <a:latin typeface="Aptos Display" panose="020B0004020202020204" pitchFamily="34" charset="0"/>
              </a:rPr>
              <a:t>ratanya</a:t>
            </a:r>
            <a:r>
              <a:rPr lang="en-ID" dirty="0">
                <a:latin typeface="Aptos Display" panose="020B0004020202020204" pitchFamily="34" charset="0"/>
              </a:rPr>
              <a:t>. Pada </a:t>
            </a:r>
            <a:r>
              <a:rPr lang="fi-FI" dirty="0">
                <a:latin typeface="Aptos Display" panose="020B0004020202020204" pitchFamily="34" charset="0"/>
              </a:rPr>
              <a:t>ukuran penyebaran data, kita akan mempelajari: jangkauan </a:t>
            </a:r>
            <a:r>
              <a:rPr lang="en-ID" dirty="0">
                <a:latin typeface="Aptos Display" panose="020B0004020202020204" pitchFamily="34" charset="0"/>
              </a:rPr>
              <a:t>(range), </a:t>
            </a:r>
            <a:r>
              <a:rPr lang="en-ID" dirty="0" err="1">
                <a:latin typeface="Aptos Display" panose="020B0004020202020204" pitchFamily="34" charset="0"/>
              </a:rPr>
              <a:t>simpangan</a:t>
            </a:r>
            <a:r>
              <a:rPr lang="en-ID" dirty="0">
                <a:latin typeface="Aptos Display" panose="020B0004020202020204" pitchFamily="34" charset="0"/>
              </a:rPr>
              <a:t>, </a:t>
            </a:r>
            <a:r>
              <a:rPr lang="en-ID" dirty="0" err="1">
                <a:latin typeface="Aptos Display" panose="020B0004020202020204" pitchFamily="34" charset="0"/>
              </a:rPr>
              <a:t>ragam</a:t>
            </a:r>
            <a:r>
              <a:rPr lang="en-ID" dirty="0">
                <a:latin typeface="Aptos Display" panose="020B0004020202020204" pitchFamily="34" charset="0"/>
              </a:rPr>
              <a:t>(</a:t>
            </a:r>
            <a:r>
              <a:rPr lang="en-ID" dirty="0" err="1">
                <a:latin typeface="Aptos Display" panose="020B0004020202020204" pitchFamily="34" charset="0"/>
              </a:rPr>
              <a:t>variasi</a:t>
            </a:r>
            <a:r>
              <a:rPr lang="en-ID" dirty="0">
                <a:latin typeface="Aptos Display" panose="020B0004020202020204" pitchFamily="34" charset="0"/>
              </a:rPr>
              <a:t>), </a:t>
            </a:r>
            <a:r>
              <a:rPr lang="en-ID" dirty="0" err="1">
                <a:latin typeface="Aptos Display" panose="020B0004020202020204" pitchFamily="34" charset="0"/>
              </a:rPr>
              <a:t>ukuran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penyebaran</a:t>
            </a:r>
            <a:r>
              <a:rPr lang="en-ID" dirty="0">
                <a:latin typeface="Aptos Display" panose="020B0004020202020204" pitchFamily="34" charset="0"/>
              </a:rPr>
              <a:t> pada </a:t>
            </a:r>
            <a:r>
              <a:rPr lang="en-ID" dirty="0" err="1">
                <a:latin typeface="Aptos Display" panose="020B0004020202020204" pitchFamily="34" charset="0"/>
              </a:rPr>
              <a:t>nilai</a:t>
            </a:r>
            <a:r>
              <a:rPr lang="en-ID" dirty="0">
                <a:latin typeface="Aptos Display" panose="020B0004020202020204" pitchFamily="34" charset="0"/>
              </a:rPr>
              <a:t> </a:t>
            </a:r>
            <a:r>
              <a:rPr lang="en-ID" dirty="0" err="1">
                <a:latin typeface="Aptos Display" panose="020B0004020202020204" pitchFamily="34" charset="0"/>
              </a:rPr>
              <a:t>kuartil</a:t>
            </a:r>
            <a:r>
              <a:rPr lang="en-ID" dirty="0">
                <a:latin typeface="Aptos Display" panose="020B0004020202020204" pitchFamily="34" charset="0"/>
              </a:rPr>
              <a:t> dan </a:t>
            </a:r>
            <a:r>
              <a:rPr lang="en-ID" dirty="0" err="1">
                <a:latin typeface="Aptos Display" panose="020B0004020202020204" pitchFamily="34" charset="0"/>
              </a:rPr>
              <a:t>pencilan</a:t>
            </a:r>
            <a:r>
              <a:rPr lang="en-ID" dirty="0">
                <a:latin typeface="Aptos Display" panose="020B0004020202020204" pitchFamily="34" charset="0"/>
              </a:rPr>
              <a:t> (outlier).</a:t>
            </a:r>
          </a:p>
        </p:txBody>
      </p:sp>
    </p:spTree>
    <p:extLst>
      <p:ext uri="{BB962C8B-B14F-4D97-AF65-F5344CB8AC3E}">
        <p14:creationId xmlns:p14="http://schemas.microsoft.com/office/powerpoint/2010/main" val="3110936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FAF5-FD18-D69F-C090-55E713453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69D4-3EF3-29F2-5174-130DA9A3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2458212"/>
            <a:ext cx="8229600" cy="2551176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/>
              <a:t>Jangkauan</a:t>
            </a:r>
            <a:r>
              <a:rPr lang="en-US" dirty="0"/>
              <a:t> (Range)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/>
              <a:t>Simpangan</a:t>
            </a:r>
            <a:r>
              <a:rPr lang="en-US" dirty="0"/>
              <a:t> (</a:t>
            </a:r>
            <a:r>
              <a:rPr lang="en-US" dirty="0" err="1"/>
              <a:t>Deviasi</a:t>
            </a:r>
            <a:r>
              <a:rPr lang="en-US" dirty="0"/>
              <a:t>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Ragam (</a:t>
            </a:r>
            <a:r>
              <a:rPr lang="en-US" dirty="0" err="1"/>
              <a:t>Variasi</a:t>
            </a:r>
            <a:r>
              <a:rPr lang="en-US" dirty="0"/>
              <a:t>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/>
              <a:t>Quartil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 err="1"/>
              <a:t>Pencilan</a:t>
            </a:r>
            <a:r>
              <a:rPr lang="en-US" dirty="0"/>
              <a:t> (Outlier)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2305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BA525-BFDF-FCFF-E630-C4D417001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609600"/>
            <a:ext cx="8229600" cy="1066800"/>
          </a:xfrm>
        </p:spPr>
        <p:txBody>
          <a:bodyPr/>
          <a:lstStyle/>
          <a:p>
            <a:r>
              <a:rPr lang="en-US" dirty="0"/>
              <a:t>01. </a:t>
            </a:r>
            <a:r>
              <a:rPr lang="en-US" dirty="0" err="1"/>
              <a:t>Jangkauan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5A87D-8F5B-059B-C827-016C4C4DA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352800"/>
          </a:xfrm>
        </p:spPr>
        <p:txBody>
          <a:bodyPr/>
          <a:lstStyle/>
          <a:p>
            <a:r>
              <a:rPr lang="en-ID" sz="1800" dirty="0">
                <a:latin typeface="Arial" panose="020B0604020202020204" pitchFamily="34" charset="0"/>
              </a:rPr>
              <a:t>Range yang </a:t>
            </a:r>
            <a:r>
              <a:rPr lang="en-ID" sz="1800" dirty="0" err="1">
                <a:latin typeface="Arial" panose="020B0604020202020204" pitchFamily="34" charset="0"/>
              </a:rPr>
              <a:t>biasa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diberi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lambang</a:t>
            </a:r>
            <a:r>
              <a:rPr lang="en-ID" sz="1800" dirty="0">
                <a:latin typeface="Arial" panose="020B0604020202020204" pitchFamily="34" charset="0"/>
              </a:rPr>
              <a:t> “R” </a:t>
            </a:r>
            <a:r>
              <a:rPr lang="en-ID" sz="1800" dirty="0" err="1">
                <a:latin typeface="Arial" panose="020B0604020202020204" pitchFamily="34" charset="0"/>
              </a:rPr>
              <a:t>adalah</a:t>
            </a:r>
            <a:r>
              <a:rPr lang="en-ID" sz="1800" dirty="0">
                <a:latin typeface="Arial" panose="020B0604020202020204" pitchFamily="34" charset="0"/>
              </a:rPr>
              <a:t> salah </a:t>
            </a:r>
            <a:r>
              <a:rPr lang="en-ID" sz="1800" dirty="0" err="1">
                <a:latin typeface="Arial" panose="020B0604020202020204" pitchFamily="34" charset="0"/>
              </a:rPr>
              <a:t>satu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ukuran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statistik</a:t>
            </a:r>
            <a:r>
              <a:rPr lang="en-ID" sz="1800" dirty="0">
                <a:latin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</a:rPr>
              <a:t>menunjukan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jarak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penyebaran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antara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skor</a:t>
            </a:r>
            <a:r>
              <a:rPr lang="en-ID" sz="1800" dirty="0">
                <a:latin typeface="Arial" panose="020B0604020202020204" pitchFamily="34" charset="0"/>
              </a:rPr>
              <a:t> (</a:t>
            </a:r>
            <a:r>
              <a:rPr lang="en-ID" sz="1800" dirty="0" err="1">
                <a:latin typeface="Arial" panose="020B0604020202020204" pitchFamily="34" charset="0"/>
              </a:rPr>
              <a:t>nilai</a:t>
            </a:r>
            <a:r>
              <a:rPr lang="en-ID" sz="1800" dirty="0">
                <a:latin typeface="Arial" panose="020B0604020202020204" pitchFamily="34" charset="0"/>
              </a:rPr>
              <a:t>) yang  </a:t>
            </a:r>
            <a:r>
              <a:rPr lang="en-ID" sz="1800" dirty="0" err="1">
                <a:latin typeface="Arial" panose="020B0604020202020204" pitchFamily="34" charset="0"/>
              </a:rPr>
              <a:t>teredah</a:t>
            </a:r>
            <a:r>
              <a:rPr lang="en-ID" sz="1800" dirty="0">
                <a:latin typeface="Arial" panose="020B0604020202020204" pitchFamily="34" charset="0"/>
              </a:rPr>
              <a:t> (lowest score) </a:t>
            </a:r>
            <a:r>
              <a:rPr lang="en-ID" sz="1800" dirty="0" err="1">
                <a:latin typeface="Arial" panose="020B0604020202020204" pitchFamily="34" charset="0"/>
              </a:rPr>
              <a:t>samapi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skor</a:t>
            </a:r>
            <a:r>
              <a:rPr lang="en-ID" sz="1800" dirty="0">
                <a:latin typeface="Arial" panose="020B0604020202020204" pitchFamily="34" charset="0"/>
              </a:rPr>
              <a:t> (</a:t>
            </a:r>
            <a:r>
              <a:rPr lang="en-ID" sz="1800" dirty="0" err="1">
                <a:latin typeface="Arial" panose="020B0604020202020204" pitchFamily="34" charset="0"/>
              </a:rPr>
              <a:t>nilai</a:t>
            </a:r>
            <a:r>
              <a:rPr lang="en-ID" sz="1800" dirty="0">
                <a:latin typeface="Arial" panose="020B0604020202020204" pitchFamily="34" charset="0"/>
              </a:rPr>
              <a:t>) yang </a:t>
            </a:r>
            <a:r>
              <a:rPr lang="en-ID" sz="1800" dirty="0" err="1">
                <a:latin typeface="Arial" panose="020B0604020202020204" pitchFamily="34" charset="0"/>
              </a:rPr>
              <a:t>tertinggi</a:t>
            </a:r>
            <a:r>
              <a:rPr lang="en-ID" sz="1800" dirty="0">
                <a:latin typeface="Arial" panose="020B0604020202020204" pitchFamily="34" charset="0"/>
              </a:rPr>
              <a:t> (</a:t>
            </a:r>
            <a:r>
              <a:rPr lang="en-ID" sz="1800" dirty="0" err="1">
                <a:latin typeface="Arial" panose="020B0604020202020204" pitchFamily="34" charset="0"/>
              </a:rPr>
              <a:t>higbest</a:t>
            </a:r>
            <a:r>
              <a:rPr lang="en-ID" sz="1800" dirty="0">
                <a:latin typeface="Arial" panose="020B0604020202020204" pitchFamily="34" charset="0"/>
              </a:rPr>
              <a:t> score). </a:t>
            </a:r>
            <a:r>
              <a:rPr lang="en-ID" sz="1800" dirty="0" err="1">
                <a:latin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singkat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dapat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dirumuskan</a:t>
            </a:r>
            <a:r>
              <a:rPr lang="en-ID" sz="1800" dirty="0">
                <a:latin typeface="Arial" panose="020B0604020202020204" pitchFamily="34" charset="0"/>
              </a:rPr>
              <a:t>:</a:t>
            </a:r>
          </a:p>
          <a:p>
            <a:endParaRPr lang="en-ID" sz="1800" dirty="0"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 err="1">
                <a:latin typeface="Arial" panose="020B0604020202020204" pitchFamily="34" charset="0"/>
              </a:rPr>
              <a:t>Keterangan</a:t>
            </a:r>
            <a:r>
              <a:rPr lang="en-ID" sz="1800" dirty="0">
                <a:latin typeface="Arial" panose="020B0604020202020204" pitchFamily="34" charset="0"/>
              </a:rPr>
              <a:t> :</a:t>
            </a:r>
          </a:p>
          <a:p>
            <a:pPr marL="109728" indent="0">
              <a:buNone/>
            </a:pPr>
            <a:r>
              <a:rPr lang="en-ID" sz="1800" dirty="0">
                <a:latin typeface="Arial" panose="020B0604020202020204" pitchFamily="34" charset="0"/>
              </a:rPr>
              <a:t>R = </a:t>
            </a:r>
            <a:r>
              <a:rPr lang="en-ID" sz="1800" dirty="0" err="1">
                <a:latin typeface="Arial" panose="020B0604020202020204" pitchFamily="34" charset="0"/>
              </a:rPr>
              <a:t>jangkauan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atau</a:t>
            </a:r>
            <a:r>
              <a:rPr lang="en-ID" sz="1800" dirty="0">
                <a:latin typeface="Arial" panose="020B0604020202020204" pitchFamily="34" charset="0"/>
              </a:rPr>
              <a:t> Range</a:t>
            </a:r>
          </a:p>
          <a:p>
            <a:pPr marL="109728" indent="0">
              <a:buNone/>
            </a:pPr>
            <a:r>
              <a:rPr lang="en-ID" sz="1800" dirty="0" err="1">
                <a:latin typeface="Arial" panose="020B0604020202020204" pitchFamily="34" charset="0"/>
              </a:rPr>
              <a:t>Xmin</a:t>
            </a:r>
            <a:r>
              <a:rPr lang="en-ID" sz="1800" dirty="0">
                <a:latin typeface="Arial" panose="020B0604020202020204" pitchFamily="34" charset="0"/>
              </a:rPr>
              <a:t> = </a:t>
            </a:r>
            <a:r>
              <a:rPr lang="en-ID" sz="1800" dirty="0" err="1">
                <a:latin typeface="Arial" panose="020B0604020202020204" pitchFamily="34" charset="0"/>
              </a:rPr>
              <a:t>nilai</a:t>
            </a:r>
            <a:r>
              <a:rPr lang="en-ID" sz="1800" dirty="0">
                <a:latin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</a:rPr>
              <a:t>atau</a:t>
            </a:r>
            <a:r>
              <a:rPr lang="en-ID" sz="1800" dirty="0">
                <a:latin typeface="Arial" panose="020B0604020202020204" pitchFamily="34" charset="0"/>
              </a:rPr>
              <a:t> data </a:t>
            </a:r>
            <a:r>
              <a:rPr lang="en-ID" sz="1800" dirty="0" err="1">
                <a:latin typeface="Arial" panose="020B0604020202020204" pitchFamily="34" charset="0"/>
              </a:rPr>
              <a:t>terkecil</a:t>
            </a:r>
            <a:endParaRPr lang="en-ID" sz="1800" dirty="0"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 err="1">
                <a:latin typeface="Arial" panose="020B0604020202020204" pitchFamily="34" charset="0"/>
              </a:rPr>
              <a:t>Xmaks</a:t>
            </a:r>
            <a:r>
              <a:rPr lang="en-ID" sz="1800" dirty="0">
                <a:latin typeface="Arial" panose="020B0604020202020204" pitchFamily="34" charset="0"/>
              </a:rPr>
              <a:t> = Nilai </a:t>
            </a:r>
            <a:r>
              <a:rPr lang="en-ID" sz="1800" dirty="0" err="1">
                <a:latin typeface="Arial" panose="020B0604020202020204" pitchFamily="34" charset="0"/>
              </a:rPr>
              <a:t>atau</a:t>
            </a:r>
            <a:r>
              <a:rPr lang="en-ID" sz="1800" dirty="0">
                <a:latin typeface="Arial" panose="020B0604020202020204" pitchFamily="34" charset="0"/>
              </a:rPr>
              <a:t> data </a:t>
            </a:r>
            <a:r>
              <a:rPr lang="en-ID" sz="1800" dirty="0" err="1">
                <a:latin typeface="Arial" panose="020B0604020202020204" pitchFamily="34" charset="0"/>
              </a:rPr>
              <a:t>terbesar</a:t>
            </a:r>
            <a:endParaRPr lang="en-ID" sz="1800" dirty="0">
              <a:latin typeface="Arial" panose="020B0604020202020204" pitchFamily="34" charset="0"/>
            </a:endParaRPr>
          </a:p>
          <a:p>
            <a:pPr marL="109728" indent="0">
              <a:buNone/>
            </a:pP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67DF15-F54A-E550-A8AE-28C5933A0135}"/>
              </a:ext>
            </a:extLst>
          </p:cNvPr>
          <p:cNvSpPr/>
          <p:nvPr/>
        </p:nvSpPr>
        <p:spPr>
          <a:xfrm>
            <a:off x="4267200" y="3124200"/>
            <a:ext cx="4267200" cy="121920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R = </a:t>
            </a:r>
            <a:r>
              <a:rPr lang="en-US" sz="3600" dirty="0" err="1"/>
              <a:t>X</a:t>
            </a:r>
            <a:r>
              <a:rPr lang="en-US" sz="3600" baseline="-25000" dirty="0" err="1"/>
              <a:t>maks</a:t>
            </a:r>
            <a:r>
              <a:rPr lang="en-US" sz="3600" baseline="-25000" dirty="0"/>
              <a:t> </a:t>
            </a:r>
            <a:r>
              <a:rPr lang="en-US" sz="3600" dirty="0"/>
              <a:t>– X </a:t>
            </a:r>
            <a:r>
              <a:rPr lang="en-US" sz="3600" baseline="-25000" dirty="0"/>
              <a:t>min</a:t>
            </a:r>
            <a:endParaRPr lang="en-ID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409498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774DD-8F7F-E08C-755C-FD4B795C5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44DC8-2DD6-2F00-F813-D5B6C19AB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Chord 3">
            <a:extLst>
              <a:ext uri="{FF2B5EF4-FFF2-40B4-BE49-F238E27FC236}">
                <a16:creationId xmlns:a16="http://schemas.microsoft.com/office/drawing/2014/main" id="{FA28C99F-61F9-101E-B139-BBEECE6E77CB}"/>
              </a:ext>
            </a:extLst>
          </p:cNvPr>
          <p:cNvSpPr/>
          <p:nvPr/>
        </p:nvSpPr>
        <p:spPr>
          <a:xfrm rot="1278726">
            <a:off x="2757060" y="2916466"/>
            <a:ext cx="2716413" cy="2683971"/>
          </a:xfrm>
          <a:prstGeom prst="chor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Chord 5">
            <a:extLst>
              <a:ext uri="{FF2B5EF4-FFF2-40B4-BE49-F238E27FC236}">
                <a16:creationId xmlns:a16="http://schemas.microsoft.com/office/drawing/2014/main" id="{33BDD99A-DEDE-75ED-A192-FBB6376AC826}"/>
              </a:ext>
            </a:extLst>
          </p:cNvPr>
          <p:cNvSpPr/>
          <p:nvPr/>
        </p:nvSpPr>
        <p:spPr>
          <a:xfrm rot="12070024">
            <a:off x="3775478" y="2882602"/>
            <a:ext cx="2597018" cy="2734437"/>
          </a:xfrm>
          <a:prstGeom prst="chord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4E39AA02-0F90-E27C-0480-FDE801058A9D}"/>
              </a:ext>
            </a:extLst>
          </p:cNvPr>
          <p:cNvCxnSpPr/>
          <p:nvPr/>
        </p:nvCxnSpPr>
        <p:spPr>
          <a:xfrm rot="10800000">
            <a:off x="1828800" y="3810000"/>
            <a:ext cx="914400" cy="3048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BB57A82-E1AA-6FEB-0C30-EDE0C2614E1F}"/>
              </a:ext>
            </a:extLst>
          </p:cNvPr>
          <p:cNvSpPr/>
          <p:nvPr/>
        </p:nvSpPr>
        <p:spPr>
          <a:xfrm>
            <a:off x="76200" y="2971800"/>
            <a:ext cx="1752599" cy="1066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Jangkauan</a:t>
            </a:r>
            <a:r>
              <a:rPr lang="en-US" dirty="0"/>
              <a:t> Data Tunggal</a:t>
            </a:r>
            <a:endParaRPr lang="en-ID" dirty="0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24C11AA0-5000-47F1-F2A5-98696B5D79DE}"/>
              </a:ext>
            </a:extLst>
          </p:cNvPr>
          <p:cNvCxnSpPr/>
          <p:nvPr/>
        </p:nvCxnSpPr>
        <p:spPr>
          <a:xfrm flipV="1">
            <a:off x="5715000" y="4648201"/>
            <a:ext cx="1219201" cy="7619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E244C7C-B34E-E1EF-7402-49292205C140}"/>
              </a:ext>
            </a:extLst>
          </p:cNvPr>
          <p:cNvSpPr/>
          <p:nvPr/>
        </p:nvSpPr>
        <p:spPr>
          <a:xfrm>
            <a:off x="6934201" y="3810000"/>
            <a:ext cx="2057399" cy="1524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Jangkauan</a:t>
            </a:r>
            <a:r>
              <a:rPr lang="en-US" b="1" dirty="0">
                <a:solidFill>
                  <a:schemeClr val="tx1"/>
                </a:solidFill>
              </a:rPr>
              <a:t> Data </a:t>
            </a:r>
            <a:r>
              <a:rPr lang="en-US" b="1" dirty="0" err="1">
                <a:solidFill>
                  <a:schemeClr val="tx1"/>
                </a:solidFill>
              </a:rPr>
              <a:t>Kelompok</a:t>
            </a:r>
            <a:endParaRPr lang="en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609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124200"/>
            <a:ext cx="8686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dipertemuan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112</TotalTime>
  <Words>234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 Display</vt:lpstr>
      <vt:lpstr>Arial</vt:lpstr>
      <vt:lpstr>Georgia</vt:lpstr>
      <vt:lpstr>Trebuchet MS</vt:lpstr>
      <vt:lpstr>Wingdings 2</vt:lpstr>
      <vt:lpstr>Urban</vt:lpstr>
      <vt:lpstr>STATISTIK PENELITIAN  PENDIDIKAN </vt:lpstr>
      <vt:lpstr>6. Persentil</vt:lpstr>
      <vt:lpstr>PowerPoint Presentation</vt:lpstr>
      <vt:lpstr>PowerPoint Presentation</vt:lpstr>
      <vt:lpstr>Ukuran Penyebaran Data</vt:lpstr>
      <vt:lpstr>Ukuran Penyebaran Data</vt:lpstr>
      <vt:lpstr>01. Jangkauan </vt:lpstr>
      <vt:lpstr>Jenis Data</vt:lpstr>
      <vt:lpstr>Sekian Materi Pertemuan Dua Belas Sampai bertemu dipertemuan Tiga Belas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asus vivobook</cp:lastModifiedBy>
  <cp:revision>20</cp:revision>
  <dcterms:created xsi:type="dcterms:W3CDTF">2024-08-16T02:02:40Z</dcterms:created>
  <dcterms:modified xsi:type="dcterms:W3CDTF">2024-09-12T06:06:49Z</dcterms:modified>
</cp:coreProperties>
</file>