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6" r:id="rId2"/>
    <p:sldId id="342" r:id="rId3"/>
    <p:sldId id="314" r:id="rId4"/>
    <p:sldId id="343" r:id="rId5"/>
    <p:sldId id="344" r:id="rId6"/>
    <p:sldId id="345" r:id="rId7"/>
    <p:sldId id="346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47" r:id="rId19"/>
    <p:sldId id="348" r:id="rId20"/>
    <p:sldId id="349" r:id="rId21"/>
    <p:sldId id="360" r:id="rId22"/>
    <p:sldId id="361" r:id="rId23"/>
    <p:sldId id="363" r:id="rId24"/>
    <p:sldId id="364" r:id="rId25"/>
    <p:sldId id="365" r:id="rId26"/>
    <p:sldId id="366" r:id="rId27"/>
    <p:sldId id="367" r:id="rId28"/>
    <p:sldId id="368" r:id="rId29"/>
    <p:sldId id="369" r:id="rId30"/>
    <p:sldId id="370" r:id="rId31"/>
    <p:sldId id="371" r:id="rId32"/>
    <p:sldId id="362" r:id="rId33"/>
    <p:sldId id="374" r:id="rId34"/>
    <p:sldId id="372" r:id="rId35"/>
    <p:sldId id="375" r:id="rId36"/>
    <p:sldId id="376" r:id="rId37"/>
    <p:sldId id="377" r:id="rId38"/>
    <p:sldId id="373" r:id="rId39"/>
    <p:sldId id="313" r:id="rId40"/>
  </p:sldIdLst>
  <p:sldSz cx="9144000" cy="6858000" type="screen4x3"/>
  <p:notesSz cx="7077075" cy="9004300"/>
  <p:custDataLst>
    <p:tags r:id="rId4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737" autoAdjust="0"/>
  </p:normalViewPr>
  <p:slideViewPr>
    <p:cSldViewPr>
      <p:cViewPr varScale="1">
        <p:scale>
          <a:sx n="83" d="100"/>
          <a:sy n="83" d="100"/>
        </p:scale>
        <p:origin x="1454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F0A99F1-0094-4225-AE42-47C1BA6AE6DC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51863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551863"/>
            <a:ext cx="3067050" cy="4508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E4B479A-E263-4921-80BB-CEE661A3CA2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BC49283-E4E1-4D94-A360-D6B372EA141E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4688"/>
            <a:ext cx="4502150" cy="3376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276725"/>
            <a:ext cx="5661025" cy="4052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51863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551863"/>
            <a:ext cx="3067050" cy="4508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C7257A90-2492-402F-9619-AF13CB77C9D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392F67-7B97-4381-A066-D64B0886886B}" type="slidenum">
              <a:rPr lang="en-US" altLang="en-US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57A90-2492-402F-9619-AF13CB77C9D4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0162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A53E4-4413-4412-A4C3-9F25693C1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3679432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691D7-178E-441A-A62A-AAC0357669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2332474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66ED5-488C-434E-938F-7391944D85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77805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11881-7D3F-4203-9007-BF4ED1821D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6065094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DE2DE-3B3B-4EC1-9207-FBDA5166DB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616041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1EE6B-A885-42E4-BB82-4CC2425604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1534869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44300-0DAE-4CA9-9017-F206871F10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315075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3ABB4-6358-4CC0-A491-4843C4C850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5861411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C0687-611C-41AC-82F0-1167ECBCD6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948493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E282CB-6444-46AC-A040-CBFEE22604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521891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B9CBA-7B32-41B4-92A9-7808B6A45A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694321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A3AFA84-1D73-4DB3-A878-F3EB6A80D14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>
          <a:xfrm>
            <a:off x="30762" y="3933056"/>
            <a:ext cx="8686800" cy="1643063"/>
          </a:xfrm>
        </p:spPr>
        <p:txBody>
          <a:bodyPr/>
          <a:lstStyle/>
          <a:p>
            <a:r>
              <a:rPr lang="en-US" altLang="en-US" sz="36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dirty="0" err="1" smtClean="0">
                <a:latin typeface="+mn-lt"/>
              </a:rPr>
              <a:t>Kode</a:t>
            </a:r>
            <a:r>
              <a:rPr lang="en-US" altLang="en-US" sz="3600" dirty="0" smtClean="0">
                <a:latin typeface="+mn-lt"/>
              </a:rPr>
              <a:t> MK/SKS : /3</a:t>
            </a:r>
            <a:endParaRPr lang="en-US" altLang="en-US" sz="3600" dirty="0" smtClean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10763" y="1844824"/>
            <a:ext cx="91440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0000" endA="300" endPos="50000" dist="29997" dir="5400000" sy="-100000" algn="bl" rotWithShape="0"/>
                </a:effectLst>
                <a:cs typeface="Arial" pitchFamily="34" charset="0"/>
              </a:rPr>
              <a:t>SISTEM PENUNJANG KEPUTUSAN</a:t>
            </a:r>
          </a:p>
          <a:p>
            <a:pPr algn="ctr"/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0000" endA="300" endPos="50000" dist="29997" dir="5400000" sy="-100000" algn="bl" rotWithShape="0"/>
                </a:effectLst>
                <a:cs typeface="Arial" pitchFamily="34" charset="0"/>
              </a:rPr>
              <a:t>(Decision Support System/DSS)</a:t>
            </a: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0000" endA="300" endPos="50000" dist="29997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2053" name="Slide Number Placeholder 1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CBB36A8-FEBF-4E1E-A686-5A9988D9FEE1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1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055" name="Picture 8" descr="Logo Darmajaya_Vertical 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4" t="6795" r="12306" b="27747"/>
          <a:stretch>
            <a:fillRect/>
          </a:stretch>
        </p:blipFill>
        <p:spPr bwMode="auto">
          <a:xfrm>
            <a:off x="7620000" y="115888"/>
            <a:ext cx="1344613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/>
              <a:t>Manajer</a:t>
            </a:r>
            <a:r>
              <a:rPr lang="en-US" sz="3600" b="1" dirty="0"/>
              <a:t> </a:t>
            </a:r>
            <a:r>
              <a:rPr lang="en-US" sz="3600" b="1" dirty="0" err="1"/>
              <a:t>dan</a:t>
            </a:r>
            <a:r>
              <a:rPr lang="en-US" sz="3600" b="1" dirty="0"/>
              <a:t> </a:t>
            </a:r>
            <a:r>
              <a:rPr lang="en-US" sz="3600" b="1" dirty="0" err="1"/>
              <a:t>Pengambilan</a:t>
            </a:r>
            <a:r>
              <a:rPr lang="en-US" sz="3600" b="1" dirty="0"/>
              <a:t> </a:t>
            </a:r>
            <a:r>
              <a:rPr lang="en-US" sz="3600" b="1" dirty="0" err="1"/>
              <a:t>Keputusan</a:t>
            </a:r>
            <a:r>
              <a:rPr lang="en-US" b="1" dirty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07706"/>
          </a:xfrm>
        </p:spPr>
        <p:txBody>
          <a:bodyPr/>
          <a:lstStyle/>
          <a:p>
            <a:pPr algn="just"/>
            <a:r>
              <a:rPr lang="en-US" sz="2400" dirty="0" err="1"/>
              <a:t>Sketsa</a:t>
            </a:r>
            <a:r>
              <a:rPr lang="en-US" sz="2400" dirty="0"/>
              <a:t> </a:t>
            </a:r>
            <a:r>
              <a:rPr lang="en-US" sz="2400" dirty="0" err="1"/>
              <a:t>pembukaan</a:t>
            </a:r>
            <a:r>
              <a:rPr lang="en-US" sz="2400" dirty="0"/>
              <a:t> </a:t>
            </a:r>
            <a:r>
              <a:rPr lang="en-US" sz="2400" dirty="0" err="1"/>
              <a:t>mengilustrasikan</a:t>
            </a:r>
            <a:r>
              <a:rPr lang="en-US" sz="2400" dirty="0"/>
              <a:t> </a:t>
            </a:r>
            <a:r>
              <a:rPr lang="en-US" sz="2400" dirty="0" err="1"/>
              <a:t>bagaimana</a:t>
            </a:r>
            <a:r>
              <a:rPr lang="en-US" sz="2400" dirty="0"/>
              <a:t> Harrah’s </a:t>
            </a:r>
            <a:r>
              <a:rPr lang="en-US" sz="2400" dirty="0" err="1"/>
              <a:t>mengembangkan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SPK </a:t>
            </a:r>
            <a:r>
              <a:rPr lang="en-US" sz="2400" dirty="0" err="1"/>
              <a:t>terkomputerisasi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menjaga</a:t>
            </a:r>
            <a:r>
              <a:rPr lang="en-US" sz="2400" dirty="0"/>
              <a:t> </a:t>
            </a:r>
            <a:r>
              <a:rPr lang="en-US" sz="2400" dirty="0" err="1"/>
              <a:t>loyalitas</a:t>
            </a:r>
            <a:r>
              <a:rPr lang="en-US" sz="2400" dirty="0"/>
              <a:t> </a:t>
            </a:r>
            <a:r>
              <a:rPr lang="en-US" sz="2400" dirty="0" err="1"/>
              <a:t>pelanggan</a:t>
            </a:r>
            <a:r>
              <a:rPr lang="en-US" sz="2400" dirty="0"/>
              <a:t>, </a:t>
            </a:r>
            <a:r>
              <a:rPr lang="en-US" sz="2400" dirty="0" err="1"/>
              <a:t>memperluas</a:t>
            </a:r>
            <a:r>
              <a:rPr lang="en-US" sz="2400" dirty="0"/>
              <a:t> </a:t>
            </a:r>
            <a:r>
              <a:rPr lang="en-US" sz="2400" dirty="0" err="1"/>
              <a:t>pasar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cross market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properti-properti</a:t>
            </a:r>
            <a:r>
              <a:rPr lang="en-US" sz="2400" dirty="0"/>
              <a:t> </a:t>
            </a:r>
            <a:r>
              <a:rPr lang="en-US" sz="2400" dirty="0" err="1"/>
              <a:t>miliknya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dirty="0" err="1" smtClean="0"/>
              <a:t>Metode</a:t>
            </a:r>
            <a:r>
              <a:rPr lang="en-US" sz="2400" dirty="0" smtClean="0"/>
              <a:t> </a:t>
            </a:r>
            <a:r>
              <a:rPr lang="en-US" sz="2400" dirty="0"/>
              <a:t>Harrah’s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diadopsi</a:t>
            </a:r>
            <a:r>
              <a:rPr lang="en-US" sz="2400" dirty="0"/>
              <a:t> </a:t>
            </a:r>
            <a:r>
              <a:rPr lang="en-US" sz="2400" dirty="0" err="1"/>
              <a:t>perusahan</a:t>
            </a:r>
            <a:r>
              <a:rPr lang="en-US" sz="2400" dirty="0"/>
              <a:t> lain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err="1"/>
              <a:t>penerbangan</a:t>
            </a:r>
            <a:r>
              <a:rPr lang="en-US" sz="2400" dirty="0"/>
              <a:t>, retail, bank, </a:t>
            </a:r>
            <a:r>
              <a:rPr lang="en-US" sz="2400" dirty="0" err="1"/>
              <a:t>jasa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dirty="0" err="1" smtClean="0"/>
              <a:t>Untuk</a:t>
            </a:r>
            <a:r>
              <a:rPr lang="en-US" sz="2400" dirty="0" smtClean="0"/>
              <a:t> </a:t>
            </a:r>
            <a:r>
              <a:rPr lang="en-US" sz="2400" dirty="0" err="1"/>
              <a:t>menjalankan</a:t>
            </a:r>
            <a:r>
              <a:rPr lang="en-US" sz="2400" dirty="0"/>
              <a:t> </a:t>
            </a:r>
            <a:r>
              <a:rPr lang="en-US" sz="2400" dirty="0" err="1"/>
              <a:t>bisnis</a:t>
            </a:r>
            <a:r>
              <a:rPr lang="en-US" sz="2400" dirty="0"/>
              <a:t> yang </a:t>
            </a:r>
            <a:r>
              <a:rPr lang="en-US" sz="2400" dirty="0" err="1"/>
              <a:t>efektif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lingkungan</a:t>
            </a:r>
            <a:r>
              <a:rPr lang="en-US" sz="2400" dirty="0"/>
              <a:t> </a:t>
            </a:r>
            <a:r>
              <a:rPr lang="en-US" sz="2400" dirty="0" err="1"/>
              <a:t>kompetitif</a:t>
            </a:r>
            <a:r>
              <a:rPr lang="en-US" sz="2400" dirty="0"/>
              <a:t> </a:t>
            </a:r>
            <a:r>
              <a:rPr lang="en-US" sz="2400" dirty="0" err="1"/>
              <a:t>diperlukan</a:t>
            </a:r>
            <a:r>
              <a:rPr lang="en-US" sz="2400" dirty="0"/>
              <a:t> </a:t>
            </a:r>
            <a:r>
              <a:rPr lang="en-US" sz="2400" dirty="0" err="1"/>
              <a:t>Pendukung</a:t>
            </a:r>
            <a:r>
              <a:rPr lang="en-US" sz="2400" dirty="0"/>
              <a:t> </a:t>
            </a:r>
            <a:r>
              <a:rPr lang="en-US" sz="2400" dirty="0" err="1"/>
              <a:t>Keputusan</a:t>
            </a:r>
            <a:r>
              <a:rPr lang="en-US" sz="2400" dirty="0"/>
              <a:t> </a:t>
            </a:r>
            <a:r>
              <a:rPr lang="en-US" sz="2400" dirty="0" err="1"/>
              <a:t>terkomputerisasi</a:t>
            </a:r>
            <a:r>
              <a:rPr lang="en-US" sz="2400" dirty="0"/>
              <a:t>, real time </a:t>
            </a:r>
            <a:r>
              <a:rPr lang="en-US" sz="2400" dirty="0" err="1"/>
              <a:t>dan</a:t>
            </a:r>
            <a:r>
              <a:rPr lang="en-US" sz="2400" dirty="0"/>
              <a:t> target.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3023488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en-US" sz="3600" b="1" dirty="0" err="1"/>
              <a:t>Manajer</a:t>
            </a:r>
            <a:r>
              <a:rPr lang="en-US" sz="3600" b="1" dirty="0"/>
              <a:t> </a:t>
            </a:r>
            <a:r>
              <a:rPr lang="en-US" sz="3600" b="1" dirty="0" err="1"/>
              <a:t>dan</a:t>
            </a:r>
            <a:r>
              <a:rPr lang="en-US" sz="3600" b="1" dirty="0"/>
              <a:t> </a:t>
            </a:r>
            <a:r>
              <a:rPr lang="en-US" sz="3600" b="1" dirty="0" err="1"/>
              <a:t>Pengambilan</a:t>
            </a:r>
            <a:r>
              <a:rPr lang="en-US" sz="3600" b="1" dirty="0"/>
              <a:t> </a:t>
            </a:r>
            <a:r>
              <a:rPr lang="en-US" sz="3600" b="1" dirty="0" err="1"/>
              <a:t>Keputusan</a:t>
            </a:r>
            <a:r>
              <a:rPr lang="en-US" b="1" dirty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07706"/>
          </a:xfrm>
        </p:spPr>
        <p:txBody>
          <a:bodyPr/>
          <a:lstStyle/>
          <a:p>
            <a:pPr algn="just"/>
            <a:r>
              <a:rPr lang="en-US" sz="2800" dirty="0" err="1"/>
              <a:t>Bagaimana</a:t>
            </a:r>
            <a:r>
              <a:rPr lang="en-US" sz="2800" dirty="0"/>
              <a:t> Harrah’s </a:t>
            </a:r>
            <a:r>
              <a:rPr lang="en-US" sz="2800" dirty="0" err="1"/>
              <a:t>mengembangkan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menggunakan</a:t>
            </a:r>
            <a:r>
              <a:rPr lang="en-US" sz="2800" dirty="0"/>
              <a:t> </a:t>
            </a:r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pendukung</a:t>
            </a:r>
            <a:r>
              <a:rPr lang="en-US" sz="2800" dirty="0"/>
              <a:t> </a:t>
            </a:r>
            <a:r>
              <a:rPr lang="en-US" sz="2800" dirty="0" err="1"/>
              <a:t>keputusan</a:t>
            </a:r>
            <a:r>
              <a:rPr lang="en-US" sz="2800" dirty="0"/>
              <a:t> </a:t>
            </a:r>
            <a:r>
              <a:rPr lang="en-US" sz="2800" dirty="0" err="1"/>
              <a:t>terkomputerisasi</a:t>
            </a:r>
            <a:r>
              <a:rPr lang="en-US" sz="2800" dirty="0"/>
              <a:t>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menjaga</a:t>
            </a:r>
            <a:r>
              <a:rPr lang="en-US" sz="2800" dirty="0"/>
              <a:t> </a:t>
            </a:r>
            <a:r>
              <a:rPr lang="en-US" sz="2800" dirty="0" err="1"/>
              <a:t>loyalitas</a:t>
            </a:r>
            <a:r>
              <a:rPr lang="en-US" sz="2800" dirty="0"/>
              <a:t> </a:t>
            </a:r>
            <a:r>
              <a:rPr lang="en-US" sz="2800" dirty="0" err="1"/>
              <a:t>pelanggan</a:t>
            </a:r>
            <a:r>
              <a:rPr lang="en-US" sz="2800" dirty="0"/>
              <a:t>, </a:t>
            </a:r>
            <a:r>
              <a:rPr lang="en-US" sz="2800" dirty="0" err="1"/>
              <a:t>memperluas</a:t>
            </a:r>
            <a:r>
              <a:rPr lang="en-US" sz="2800" dirty="0"/>
              <a:t> </a:t>
            </a:r>
            <a:r>
              <a:rPr lang="en-US" sz="2800" dirty="0" err="1"/>
              <a:t>pasar</a:t>
            </a:r>
            <a:r>
              <a:rPr lang="en-US" sz="2800" dirty="0"/>
              <a:t>, </a:t>
            </a:r>
            <a:r>
              <a:rPr lang="en-US" sz="2800" dirty="0" err="1"/>
              <a:t>dll</a:t>
            </a:r>
            <a:r>
              <a:rPr lang="en-US" sz="2800" dirty="0" smtClean="0"/>
              <a:t>);</a:t>
            </a:r>
          </a:p>
          <a:p>
            <a:pPr lvl="1" algn="just"/>
            <a:r>
              <a:rPr lang="en-US" sz="2400" dirty="0" err="1" smtClean="0"/>
              <a:t>Sifat</a:t>
            </a:r>
            <a:r>
              <a:rPr lang="en-US" sz="2400" dirty="0" smtClean="0"/>
              <a:t> </a:t>
            </a:r>
            <a:r>
              <a:rPr lang="en-US" sz="2400" dirty="0" err="1"/>
              <a:t>kompetisi</a:t>
            </a:r>
            <a:r>
              <a:rPr lang="en-US" sz="2400" dirty="0"/>
              <a:t> di </a:t>
            </a:r>
            <a:r>
              <a:rPr lang="en-US" sz="2400" dirty="0" err="1"/>
              <a:t>industri</a:t>
            </a:r>
            <a:r>
              <a:rPr lang="en-US" sz="2400" dirty="0"/>
              <a:t> </a:t>
            </a:r>
            <a:r>
              <a:rPr lang="en-US" sz="2400" dirty="0" err="1"/>
              <a:t>penjudian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perlunya</a:t>
            </a:r>
            <a:r>
              <a:rPr lang="en-US" sz="2400" dirty="0"/>
              <a:t> </a:t>
            </a:r>
            <a:r>
              <a:rPr lang="en-US" sz="2400" dirty="0" err="1"/>
              <a:t>penggunaan</a:t>
            </a:r>
            <a:r>
              <a:rPr lang="en-US" sz="2400" dirty="0"/>
              <a:t> </a:t>
            </a:r>
            <a:r>
              <a:rPr lang="en-US" sz="2400" dirty="0" err="1"/>
              <a:t>alat</a:t>
            </a:r>
            <a:r>
              <a:rPr lang="en-US" sz="2400" dirty="0"/>
              <a:t> </a:t>
            </a:r>
            <a:r>
              <a:rPr lang="en-US" sz="2400" dirty="0" err="1"/>
              <a:t>pendukung</a:t>
            </a:r>
            <a:r>
              <a:rPr lang="en-US" sz="2400" dirty="0"/>
              <a:t> </a:t>
            </a:r>
            <a:r>
              <a:rPr lang="en-US" sz="2400" dirty="0" err="1"/>
              <a:t>keputusan</a:t>
            </a:r>
            <a:r>
              <a:rPr lang="en-US" sz="2400" dirty="0"/>
              <a:t> </a:t>
            </a:r>
            <a:r>
              <a:rPr lang="en-US" sz="2400" dirty="0" err="1"/>
              <a:t>terkomputerisasi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meraih</a:t>
            </a:r>
            <a:r>
              <a:rPr lang="en-US" sz="2400" dirty="0"/>
              <a:t> </a:t>
            </a:r>
            <a:r>
              <a:rPr lang="en-US" sz="2400" dirty="0" err="1"/>
              <a:t>sukses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bertahan</a:t>
            </a:r>
            <a:r>
              <a:rPr lang="en-US" sz="2400" dirty="0" smtClean="0"/>
              <a:t>.</a:t>
            </a:r>
          </a:p>
          <a:p>
            <a:pPr lvl="1" algn="just"/>
            <a:r>
              <a:rPr lang="en-US" sz="2400" dirty="0" smtClean="0"/>
              <a:t>DSS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berbagai</a:t>
            </a:r>
            <a:r>
              <a:rPr lang="en-US" sz="2400" dirty="0"/>
              <a:t> </a:t>
            </a:r>
            <a:r>
              <a:rPr lang="en-US" sz="2400" dirty="0" err="1"/>
              <a:t>keputusan</a:t>
            </a:r>
            <a:r>
              <a:rPr lang="en-US" sz="2400" dirty="0"/>
              <a:t> </a:t>
            </a:r>
            <a:r>
              <a:rPr lang="en-US" sz="2400" dirty="0" err="1"/>
              <a:t>pemasaran</a:t>
            </a:r>
            <a:r>
              <a:rPr lang="en-US" sz="2400" dirty="0"/>
              <a:t>, </a:t>
            </a:r>
            <a:r>
              <a:rPr lang="en-US" sz="2400" dirty="0" err="1"/>
              <a:t>mulai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menentukan</a:t>
            </a:r>
            <a:r>
              <a:rPr lang="en-US" sz="2400" dirty="0"/>
              <a:t> </a:t>
            </a:r>
            <a:r>
              <a:rPr lang="en-US" sz="2400" dirty="0" err="1"/>
              <a:t>pelanggan</a:t>
            </a:r>
            <a:r>
              <a:rPr lang="en-US" sz="2400" dirty="0"/>
              <a:t> mana yang paling </a:t>
            </a:r>
            <a:r>
              <a:rPr lang="en-US" sz="2400" dirty="0" err="1"/>
              <a:t>profitabel</a:t>
            </a:r>
            <a:r>
              <a:rPr lang="en-US" sz="2400" dirty="0"/>
              <a:t> </a:t>
            </a:r>
            <a:r>
              <a:rPr lang="en-US" sz="2400" dirty="0" err="1"/>
              <a:t>sampai</a:t>
            </a:r>
            <a:r>
              <a:rPr lang="en-US" sz="2400" dirty="0"/>
              <a:t> </a:t>
            </a:r>
            <a:r>
              <a:rPr lang="en-US" sz="2400" dirty="0" err="1"/>
              <a:t>bagaimana</a:t>
            </a:r>
            <a:r>
              <a:rPr lang="en-US" sz="2400" dirty="0"/>
              <a:t> </a:t>
            </a:r>
            <a:r>
              <a:rPr lang="en-US" sz="2400" dirty="0" err="1"/>
              <a:t>mempromosikan</a:t>
            </a:r>
            <a:r>
              <a:rPr lang="en-US" sz="2400" dirty="0"/>
              <a:t> </a:t>
            </a:r>
            <a:r>
              <a:rPr lang="en-US" sz="2400" dirty="0" err="1"/>
              <a:t>properti</a:t>
            </a:r>
            <a:r>
              <a:rPr lang="en-US" sz="2400" dirty="0"/>
              <a:t> </a:t>
            </a:r>
            <a:r>
              <a:rPr lang="en-US" sz="2400" dirty="0" err="1"/>
              <a:t>kepada</a:t>
            </a:r>
            <a:r>
              <a:rPr lang="en-US" sz="2400" dirty="0"/>
              <a:t> </a:t>
            </a:r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pelanggan</a:t>
            </a:r>
            <a:r>
              <a:rPr lang="en-US" sz="2400" dirty="0" smtClean="0"/>
              <a:t>.</a:t>
            </a:r>
          </a:p>
          <a:p>
            <a:pPr lvl="1" algn="just"/>
            <a:r>
              <a:rPr lang="en-US" sz="2400" dirty="0" err="1" smtClean="0"/>
              <a:t>Pendukung</a:t>
            </a:r>
            <a:r>
              <a:rPr lang="en-US" sz="2400" dirty="0" smtClean="0"/>
              <a:t> </a:t>
            </a:r>
            <a:r>
              <a:rPr lang="en-US" sz="2400" dirty="0" err="1"/>
              <a:t>keputusan</a:t>
            </a:r>
            <a:r>
              <a:rPr lang="en-US" sz="2400" dirty="0"/>
              <a:t> </a:t>
            </a:r>
            <a:r>
              <a:rPr lang="en-US" sz="2400" dirty="0" err="1"/>
              <a:t>didasarkan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data internal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eksternal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5060725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en-US" b="1" dirty="0" err="1"/>
              <a:t>Sifat</a:t>
            </a:r>
            <a:r>
              <a:rPr lang="en-US" b="1" dirty="0"/>
              <a:t> </a:t>
            </a:r>
            <a:r>
              <a:rPr lang="en-US" b="1" dirty="0" err="1"/>
              <a:t>Pekerjaan</a:t>
            </a:r>
            <a:r>
              <a:rPr lang="en-US" b="1" dirty="0"/>
              <a:t> </a:t>
            </a:r>
            <a:r>
              <a:rPr lang="en-US" b="1" dirty="0" err="1"/>
              <a:t>Manajerial</a:t>
            </a:r>
            <a:r>
              <a:rPr lang="en-US" b="1" dirty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7798"/>
            <a:ext cx="8229600" cy="4968552"/>
          </a:xfrm>
        </p:spPr>
        <p:txBody>
          <a:bodyPr/>
          <a:lstStyle/>
          <a:p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dukungan</a:t>
            </a:r>
            <a:r>
              <a:rPr lang="en-US" dirty="0"/>
              <a:t> </a:t>
            </a:r>
            <a:r>
              <a:rPr lang="en-US" dirty="0" err="1"/>
              <a:t>apa</a:t>
            </a:r>
            <a:r>
              <a:rPr lang="en-US" dirty="0"/>
              <a:t> 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para </a:t>
            </a:r>
            <a:r>
              <a:rPr lang="en-US" dirty="0" err="1"/>
              <a:t>manajer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memperhatikan</a:t>
            </a:r>
            <a:r>
              <a:rPr lang="en-US" dirty="0"/>
              <a:t> </a:t>
            </a:r>
            <a:r>
              <a:rPr lang="en-US" dirty="0" err="1"/>
              <a:t>sifat</a:t>
            </a:r>
            <a:r>
              <a:rPr lang="en-US" dirty="0"/>
              <a:t>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manajer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Studi</a:t>
            </a:r>
            <a:r>
              <a:rPr lang="en-US" dirty="0" smtClean="0"/>
              <a:t> </a:t>
            </a:r>
            <a:r>
              <a:rPr lang="en-US" dirty="0" err="1"/>
              <a:t>klasik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Mintzberg</a:t>
            </a:r>
            <a:r>
              <a:rPr lang="en-US" dirty="0"/>
              <a:t> (1980), </a:t>
            </a:r>
            <a:r>
              <a:rPr lang="en-US" dirty="0" err="1"/>
              <a:t>bahwa</a:t>
            </a:r>
            <a:r>
              <a:rPr lang="en-US" dirty="0"/>
              <a:t> para </a:t>
            </a:r>
            <a:r>
              <a:rPr lang="en-US" dirty="0" err="1"/>
              <a:t>manjer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10 </a:t>
            </a:r>
            <a:r>
              <a:rPr lang="en-US" dirty="0" err="1"/>
              <a:t>peran</a:t>
            </a:r>
            <a:r>
              <a:rPr lang="en-US" dirty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/>
              <a:t>yang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diklasifikasikan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tiga</a:t>
            </a:r>
            <a:r>
              <a:rPr lang="en-US" dirty="0"/>
              <a:t> </a:t>
            </a:r>
            <a:r>
              <a:rPr lang="en-US" dirty="0" err="1"/>
              <a:t>kategori</a:t>
            </a:r>
            <a:r>
              <a:rPr lang="en-US" dirty="0"/>
              <a:t> </a:t>
            </a:r>
            <a:r>
              <a:rPr lang="en-US" dirty="0" err="1"/>
              <a:t>utama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Interpersonal</a:t>
            </a:r>
          </a:p>
          <a:p>
            <a:pPr lvl="1"/>
            <a:r>
              <a:rPr lang="en-US" dirty="0" err="1" smtClean="0"/>
              <a:t>Informasi</a:t>
            </a:r>
            <a:endParaRPr lang="en-US" dirty="0" smtClean="0"/>
          </a:p>
          <a:p>
            <a:pPr lvl="1"/>
            <a:r>
              <a:rPr lang="en-US" dirty="0" err="1" smtClean="0"/>
              <a:t>Keputusan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4674430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 </a:t>
            </a:r>
            <a:r>
              <a:rPr lang="sv-SE" sz="3600" b="1" dirty="0"/>
              <a:t>10 Peran Manajer Menurut Mintzberg’s</a:t>
            </a:r>
            <a:r>
              <a:rPr lang="en-US" b="1" dirty="0"/>
              <a:t> 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13</a:t>
            </a:fld>
            <a:endParaRPr lang="en-US" altLang="en-US"/>
          </a:p>
        </p:txBody>
      </p:sp>
      <p:pic>
        <p:nvPicPr>
          <p:cNvPr id="5" name="object 2"/>
          <p:cNvPicPr/>
          <p:nvPr/>
        </p:nvPicPr>
        <p:blipFill rotWithShape="1">
          <a:blip r:embed="rId2" cstate="print"/>
          <a:srcRect l="11933" t="20851" b="7941"/>
          <a:stretch/>
        </p:blipFill>
        <p:spPr bwMode="auto">
          <a:xfrm>
            <a:off x="683568" y="1484784"/>
            <a:ext cx="7848871" cy="48715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98503774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4221088"/>
            <a:ext cx="8229600" cy="172819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melakukan</a:t>
            </a:r>
            <a:r>
              <a:rPr lang="en-US" sz="2000" dirty="0"/>
              <a:t> </a:t>
            </a:r>
            <a:r>
              <a:rPr lang="en-US" sz="2000" dirty="0" err="1"/>
              <a:t>peran-peran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, </a:t>
            </a:r>
            <a:r>
              <a:rPr lang="en-US" sz="2000" dirty="0" err="1"/>
              <a:t>manajer</a:t>
            </a:r>
            <a:r>
              <a:rPr lang="en-US" sz="2000" dirty="0"/>
              <a:t> </a:t>
            </a:r>
            <a:r>
              <a:rPr lang="en-US" sz="2000" dirty="0" err="1"/>
              <a:t>memerlukan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yang </a:t>
            </a:r>
            <a:r>
              <a:rPr lang="en-US" sz="2000" dirty="0" err="1"/>
              <a:t>dikirim</a:t>
            </a:r>
            <a:r>
              <a:rPr lang="en-US" sz="2000" dirty="0"/>
              <a:t> </a:t>
            </a:r>
            <a:r>
              <a:rPr lang="en-US" sz="2000" dirty="0" err="1"/>
              <a:t>efisien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borderless </a:t>
            </a:r>
            <a:r>
              <a:rPr lang="en-US" sz="2000" dirty="0" err="1"/>
              <a:t>melalui</a:t>
            </a:r>
            <a:r>
              <a:rPr lang="en-US" sz="2000" dirty="0"/>
              <a:t> PC (desktop, Mobile) </a:t>
            </a:r>
            <a:r>
              <a:rPr lang="en-US" sz="2000" dirty="0" err="1"/>
              <a:t>dan</a:t>
            </a:r>
            <a:r>
              <a:rPr lang="en-US" sz="2000" dirty="0"/>
              <a:t> embedded (PDA, Smartphone, </a:t>
            </a:r>
            <a:r>
              <a:rPr lang="en-US" sz="2000" dirty="0" err="1"/>
              <a:t>dll</a:t>
            </a:r>
            <a:r>
              <a:rPr lang="en-US" sz="2000" dirty="0"/>
              <a:t>) </a:t>
            </a:r>
            <a:r>
              <a:rPr lang="en-US" sz="2000" dirty="0" err="1"/>
              <a:t>dan</a:t>
            </a:r>
            <a:r>
              <a:rPr lang="en-US" sz="2000" dirty="0"/>
              <a:t> via </a:t>
            </a:r>
            <a:r>
              <a:rPr lang="en-US" sz="2000" dirty="0" err="1"/>
              <a:t>teknologi</a:t>
            </a:r>
            <a:r>
              <a:rPr lang="en-US" sz="2000" dirty="0"/>
              <a:t> web</a:t>
            </a:r>
            <a:r>
              <a:rPr lang="en-US" sz="2000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Para </a:t>
            </a:r>
            <a:r>
              <a:rPr lang="en-US" sz="2000" dirty="0" err="1"/>
              <a:t>manajer</a:t>
            </a:r>
            <a:r>
              <a:rPr lang="en-US" sz="2000" dirty="0"/>
              <a:t> </a:t>
            </a:r>
            <a:r>
              <a:rPr lang="en-US" sz="2000" dirty="0" err="1"/>
              <a:t>menggunakan</a:t>
            </a:r>
            <a:r>
              <a:rPr lang="en-US" sz="2000" dirty="0"/>
              <a:t> </a:t>
            </a:r>
            <a:r>
              <a:rPr lang="en-US" sz="2000" dirty="0" err="1"/>
              <a:t>komputer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meningkatkan</a:t>
            </a:r>
            <a:r>
              <a:rPr lang="en-US" sz="2000" dirty="0"/>
              <a:t> </a:t>
            </a:r>
            <a:r>
              <a:rPr lang="en-US" sz="2000" dirty="0" err="1"/>
              <a:t>kemampuan</a:t>
            </a:r>
            <a:r>
              <a:rPr lang="en-US" sz="2000" dirty="0"/>
              <a:t> </a:t>
            </a:r>
            <a:r>
              <a:rPr lang="en-US" sz="2000" dirty="0" err="1"/>
              <a:t>pengambilan</a:t>
            </a:r>
            <a:r>
              <a:rPr lang="en-US" sz="2000" dirty="0"/>
              <a:t> </a:t>
            </a:r>
            <a:r>
              <a:rPr lang="en-US" sz="2000" dirty="0" err="1"/>
              <a:t>keputusan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tugas</a:t>
            </a:r>
            <a:r>
              <a:rPr lang="en-US" sz="2000" dirty="0"/>
              <a:t> </a:t>
            </a:r>
            <a:r>
              <a:rPr lang="en-US" sz="2000" dirty="0" err="1"/>
              <a:t>kunci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peran</a:t>
            </a:r>
            <a:r>
              <a:rPr lang="en-US" sz="2000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14</a:t>
            </a:fld>
            <a:endParaRPr lang="en-US" altLang="en-US"/>
          </a:p>
        </p:txBody>
      </p:sp>
      <p:pic>
        <p:nvPicPr>
          <p:cNvPr id="5" name="object 2"/>
          <p:cNvPicPr/>
          <p:nvPr/>
        </p:nvPicPr>
        <p:blipFill rotWithShape="1">
          <a:blip r:embed="rId2" cstate="print"/>
          <a:srcRect l="11936" t="22258" r="1644" b="39226"/>
          <a:stretch/>
        </p:blipFill>
        <p:spPr bwMode="auto">
          <a:xfrm>
            <a:off x="611560" y="774718"/>
            <a:ext cx="8075240" cy="28703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6964633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/>
              <a:t>Pengambilan</a:t>
            </a:r>
            <a:r>
              <a:rPr lang="en-US" sz="4000" b="1" dirty="0"/>
              <a:t> </a:t>
            </a:r>
            <a:r>
              <a:rPr lang="en-US" sz="4000" b="1" dirty="0" err="1"/>
              <a:t>Keputusan</a:t>
            </a:r>
            <a:r>
              <a:rPr lang="en-US" sz="4000" b="1" dirty="0"/>
              <a:t> </a:t>
            </a:r>
            <a:r>
              <a:rPr lang="en-US" sz="4000" b="1" dirty="0" err="1"/>
              <a:t>Manajerial</a:t>
            </a:r>
            <a:r>
              <a:rPr lang="en-US" sz="4000" b="1" dirty="0"/>
              <a:t> </a:t>
            </a:r>
            <a:r>
              <a:rPr lang="en-US" sz="4000" b="1" dirty="0" err="1"/>
              <a:t>dan</a:t>
            </a:r>
            <a:r>
              <a:rPr lang="en-US" sz="4000" b="1" dirty="0"/>
              <a:t> </a:t>
            </a:r>
            <a:r>
              <a:rPr lang="en-US" sz="4000" b="1" dirty="0" err="1"/>
              <a:t>Sistem</a:t>
            </a:r>
            <a:r>
              <a:rPr lang="en-US" sz="4000" b="1" dirty="0"/>
              <a:t> </a:t>
            </a:r>
            <a:r>
              <a:rPr lang="en-US" sz="4000" b="1" dirty="0" err="1"/>
              <a:t>Informasi</a:t>
            </a:r>
            <a:r>
              <a:rPr lang="en-US" sz="4000" b="1" dirty="0"/>
              <a:t> 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328592"/>
          </a:xfrm>
        </p:spPr>
        <p:txBody>
          <a:bodyPr/>
          <a:lstStyle/>
          <a:p>
            <a:r>
              <a:rPr lang="en-US" sz="2800" dirty="0" err="1"/>
              <a:t>Manajemen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sebuah</a:t>
            </a:r>
            <a:r>
              <a:rPr lang="en-US" sz="2800" dirty="0"/>
              <a:t> proses </a:t>
            </a:r>
            <a:r>
              <a:rPr lang="en-US" sz="2800" dirty="0" err="1"/>
              <a:t>untuk</a:t>
            </a:r>
            <a:r>
              <a:rPr lang="en-US" sz="2800" dirty="0"/>
              <a:t> </a:t>
            </a:r>
            <a:r>
              <a:rPr lang="en-US" sz="2800" dirty="0" err="1"/>
              <a:t>mencapai</a:t>
            </a:r>
            <a:r>
              <a:rPr lang="en-US" sz="2800" dirty="0"/>
              <a:t> </a:t>
            </a:r>
            <a:r>
              <a:rPr lang="en-US" sz="2800" dirty="0" err="1"/>
              <a:t>tujuan-tujuan</a:t>
            </a:r>
            <a:r>
              <a:rPr lang="en-US" sz="2800" dirty="0"/>
              <a:t> </a:t>
            </a:r>
            <a:r>
              <a:rPr lang="en-US" sz="2800" dirty="0" err="1"/>
              <a:t>organisasi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menggunakan</a:t>
            </a:r>
            <a:r>
              <a:rPr lang="en-US" sz="2800" dirty="0"/>
              <a:t> </a:t>
            </a:r>
            <a:r>
              <a:rPr lang="en-US" sz="2800" dirty="0" err="1"/>
              <a:t>berbagai</a:t>
            </a:r>
            <a:r>
              <a:rPr lang="en-US" sz="2800" dirty="0"/>
              <a:t> </a:t>
            </a:r>
            <a:r>
              <a:rPr lang="en-US" sz="2800" dirty="0" err="1"/>
              <a:t>sumber</a:t>
            </a:r>
            <a:r>
              <a:rPr lang="en-US" sz="2800" dirty="0"/>
              <a:t> </a:t>
            </a:r>
            <a:r>
              <a:rPr lang="en-US" sz="2800" dirty="0" err="1"/>
              <a:t>daya</a:t>
            </a:r>
            <a:r>
              <a:rPr lang="en-US" sz="2800" dirty="0" smtClean="0"/>
              <a:t>.</a:t>
            </a:r>
          </a:p>
          <a:p>
            <a:r>
              <a:rPr lang="en-US" sz="2800" dirty="0" err="1" smtClean="0"/>
              <a:t>Sumber</a:t>
            </a:r>
            <a:r>
              <a:rPr lang="en-US" sz="2800" dirty="0" smtClean="0"/>
              <a:t> </a:t>
            </a:r>
            <a:r>
              <a:rPr lang="en-US" sz="2800" dirty="0" err="1"/>
              <a:t>Daya</a:t>
            </a:r>
            <a:r>
              <a:rPr lang="en-US" sz="2800" dirty="0"/>
              <a:t> </a:t>
            </a:r>
            <a:r>
              <a:rPr lang="en-US" sz="2800" dirty="0" err="1"/>
              <a:t>tersebut</a:t>
            </a:r>
            <a:r>
              <a:rPr lang="en-US" sz="2800" dirty="0"/>
              <a:t> </a:t>
            </a:r>
            <a:r>
              <a:rPr lang="en-US" sz="2800" dirty="0" err="1"/>
              <a:t>meliputi</a:t>
            </a:r>
            <a:r>
              <a:rPr lang="en-US" sz="2800" dirty="0"/>
              <a:t> </a:t>
            </a:r>
            <a:r>
              <a:rPr lang="en-US" sz="2800" dirty="0" err="1"/>
              <a:t>berbagai</a:t>
            </a:r>
            <a:r>
              <a:rPr lang="en-US" sz="2800" dirty="0"/>
              <a:t> input,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pencapaian</a:t>
            </a:r>
            <a:r>
              <a:rPr lang="en-US" sz="2800" dirty="0"/>
              <a:t> </a:t>
            </a:r>
            <a:r>
              <a:rPr lang="en-US" sz="2800" dirty="0" err="1"/>
              <a:t>tujuan</a:t>
            </a:r>
            <a:r>
              <a:rPr lang="en-US" sz="2800" dirty="0"/>
              <a:t> </a:t>
            </a:r>
            <a:r>
              <a:rPr lang="en-US" sz="2800" dirty="0" err="1"/>
              <a:t>dipandang</a:t>
            </a:r>
            <a:r>
              <a:rPr lang="en-US" sz="2800" dirty="0"/>
              <a:t> </a:t>
            </a:r>
            <a:r>
              <a:rPr lang="en-US" sz="2800" dirty="0" err="1"/>
              <a:t>sebagai</a:t>
            </a:r>
            <a:r>
              <a:rPr lang="en-US" sz="2800" dirty="0"/>
              <a:t> output </a:t>
            </a:r>
            <a:r>
              <a:rPr lang="en-US" sz="2800" dirty="0" err="1"/>
              <a:t>dari</a:t>
            </a:r>
            <a:r>
              <a:rPr lang="en-US" sz="2800" dirty="0"/>
              <a:t> proses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Tingkat </a:t>
            </a:r>
            <a:r>
              <a:rPr lang="en-US" sz="2800" dirty="0" err="1"/>
              <a:t>sukses</a:t>
            </a:r>
            <a:r>
              <a:rPr lang="en-US" sz="2800" dirty="0"/>
              <a:t> </a:t>
            </a:r>
            <a:r>
              <a:rPr lang="en-US" sz="2800" dirty="0" err="1"/>
              <a:t>organisasi</a:t>
            </a:r>
            <a:r>
              <a:rPr lang="en-US" sz="2800" dirty="0"/>
              <a:t>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kerja</a:t>
            </a:r>
            <a:r>
              <a:rPr lang="en-US" sz="2800" dirty="0"/>
              <a:t> </a:t>
            </a:r>
            <a:r>
              <a:rPr lang="en-US" sz="2800" dirty="0" err="1"/>
              <a:t>manajer</a:t>
            </a:r>
            <a:r>
              <a:rPr lang="en-US" sz="2800" dirty="0"/>
              <a:t> </a:t>
            </a:r>
            <a:r>
              <a:rPr lang="en-US" sz="2800" dirty="0" err="1"/>
              <a:t>sering</a:t>
            </a:r>
            <a:r>
              <a:rPr lang="en-US" sz="2800" dirty="0"/>
              <a:t> </a:t>
            </a:r>
            <a:r>
              <a:rPr lang="en-US" sz="2800" dirty="0" err="1"/>
              <a:t>diukur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rasio</a:t>
            </a:r>
            <a:r>
              <a:rPr lang="en-US" sz="2800" dirty="0"/>
              <a:t> </a:t>
            </a:r>
            <a:r>
              <a:rPr lang="en-US" sz="2800" dirty="0" err="1"/>
              <a:t>antara</a:t>
            </a:r>
            <a:r>
              <a:rPr lang="en-US" sz="2800" dirty="0"/>
              <a:t> output </a:t>
            </a:r>
            <a:r>
              <a:rPr lang="en-US" sz="2800" dirty="0" err="1"/>
              <a:t>dengan</a:t>
            </a:r>
            <a:r>
              <a:rPr lang="en-US" sz="2800" dirty="0"/>
              <a:t> input. </a:t>
            </a:r>
            <a:r>
              <a:rPr lang="en-US" sz="2800" dirty="0" err="1"/>
              <a:t>Rasio</a:t>
            </a:r>
            <a:r>
              <a:rPr lang="en-US" sz="2800" dirty="0"/>
              <a:t>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indikasi</a:t>
            </a:r>
            <a:r>
              <a:rPr lang="en-US" sz="2800" dirty="0"/>
              <a:t> </a:t>
            </a:r>
            <a:r>
              <a:rPr lang="en-US" sz="2800" dirty="0" err="1"/>
              <a:t>produktivitas</a:t>
            </a:r>
            <a:r>
              <a:rPr lang="en-US" sz="2800" dirty="0"/>
              <a:t> </a:t>
            </a:r>
            <a:r>
              <a:rPr lang="en-US" sz="2800" dirty="0" err="1"/>
              <a:t>perusahaan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Manager </a:t>
            </a:r>
            <a:r>
              <a:rPr lang="en-US" sz="2800" dirty="0" err="1"/>
              <a:t>harus</a:t>
            </a:r>
            <a:r>
              <a:rPr lang="en-US" sz="2800" dirty="0"/>
              <a:t> </a:t>
            </a:r>
            <a:r>
              <a:rPr lang="en-US" sz="2800" dirty="0" err="1"/>
              <a:t>Shopisticated</a:t>
            </a:r>
            <a:r>
              <a:rPr lang="en-US" sz="2800" dirty="0"/>
              <a:t> (</a:t>
            </a:r>
            <a:r>
              <a:rPr lang="en-US" sz="2800" dirty="0" err="1"/>
              <a:t>pintar</a:t>
            </a:r>
            <a:r>
              <a:rPr lang="en-US" sz="2800" dirty="0"/>
              <a:t>/</a:t>
            </a:r>
            <a:r>
              <a:rPr lang="en-US" sz="2800" dirty="0" err="1"/>
              <a:t>mutahir</a:t>
            </a:r>
            <a:r>
              <a:rPr lang="en-US" sz="2800" dirty="0"/>
              <a:t> /</a:t>
            </a:r>
            <a:r>
              <a:rPr lang="en-US" sz="2800" dirty="0" err="1"/>
              <a:t>jetset</a:t>
            </a:r>
            <a:r>
              <a:rPr lang="en-US" sz="2800" dirty="0"/>
              <a:t>): </a:t>
            </a:r>
            <a:r>
              <a:rPr lang="en-US" sz="2800" dirty="0" err="1"/>
              <a:t>Menggunakan</a:t>
            </a:r>
            <a:r>
              <a:rPr lang="en-US" sz="2800" dirty="0"/>
              <a:t> </a:t>
            </a:r>
            <a:r>
              <a:rPr lang="en-US" sz="2800" dirty="0" err="1"/>
              <a:t>alat-alat</a:t>
            </a:r>
            <a:r>
              <a:rPr lang="en-US" sz="2800" dirty="0"/>
              <a:t> </a:t>
            </a:r>
            <a:r>
              <a:rPr lang="en-US" sz="2800" dirty="0" err="1"/>
              <a:t>serta</a:t>
            </a:r>
            <a:r>
              <a:rPr lang="en-US" sz="2800" dirty="0"/>
              <a:t> </a:t>
            </a:r>
            <a:r>
              <a:rPr lang="en-US" sz="2800" dirty="0" err="1"/>
              <a:t>teknik-teknik</a:t>
            </a:r>
            <a:r>
              <a:rPr lang="en-US" sz="2800" dirty="0"/>
              <a:t> </a:t>
            </a:r>
            <a:r>
              <a:rPr lang="en-US" sz="2800" dirty="0" err="1"/>
              <a:t>baru</a:t>
            </a:r>
            <a:r>
              <a:rPr lang="en-US" sz="2800" dirty="0"/>
              <a:t> </a:t>
            </a:r>
            <a:r>
              <a:rPr lang="en-US" sz="2800" dirty="0" err="1"/>
              <a:t>dibidang</a:t>
            </a:r>
            <a:r>
              <a:rPr lang="en-US" sz="2800" dirty="0"/>
              <a:t> </a:t>
            </a:r>
            <a:r>
              <a:rPr lang="en-US" sz="2800" dirty="0" err="1"/>
              <a:t>mereka</a:t>
            </a:r>
            <a:endParaRPr lang="en-US" sz="2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1600216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Produktivitas</a:t>
            </a:r>
            <a:r>
              <a:rPr lang="en-US" b="1" dirty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07706"/>
          </a:xfrm>
        </p:spPr>
        <p:txBody>
          <a:bodyPr/>
          <a:lstStyle/>
          <a:p>
            <a:pPr algn="just"/>
            <a:r>
              <a:rPr lang="en-US" sz="2400" dirty="0" err="1"/>
              <a:t>Produktivitas</a:t>
            </a:r>
            <a:r>
              <a:rPr lang="en-US" sz="2400" dirty="0"/>
              <a:t> </a:t>
            </a:r>
            <a:r>
              <a:rPr lang="en-US" sz="2400" dirty="0" err="1"/>
              <a:t>manajemen</a:t>
            </a:r>
            <a:r>
              <a:rPr lang="en-US" sz="2400" dirty="0"/>
              <a:t> </a:t>
            </a:r>
            <a:r>
              <a:rPr lang="en-US" sz="2400" dirty="0" err="1"/>
              <a:t>tergantung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fungsi</a:t>
            </a:r>
            <a:r>
              <a:rPr lang="en-US" sz="2400" dirty="0"/>
              <a:t> </a:t>
            </a:r>
            <a:r>
              <a:rPr lang="en-US" sz="2400" dirty="0" err="1"/>
              <a:t>manajerial</a:t>
            </a:r>
            <a:r>
              <a:rPr lang="en-US" sz="2400" dirty="0"/>
              <a:t> (</a:t>
            </a:r>
            <a:r>
              <a:rPr lang="en-US" sz="2400" dirty="0" err="1"/>
              <a:t>perencanaan</a:t>
            </a:r>
            <a:r>
              <a:rPr lang="en-US" sz="2400" dirty="0"/>
              <a:t>, </a:t>
            </a:r>
            <a:r>
              <a:rPr lang="en-US" sz="2400" dirty="0" err="1"/>
              <a:t>pengorganisasian</a:t>
            </a:r>
            <a:r>
              <a:rPr lang="en-US" sz="2400" dirty="0"/>
              <a:t>, </a:t>
            </a:r>
            <a:r>
              <a:rPr lang="en-US" sz="2400" dirty="0" err="1"/>
              <a:t>pengarahan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pengendalian</a:t>
            </a:r>
            <a:r>
              <a:rPr lang="en-US" sz="2400" dirty="0" smtClean="0"/>
              <a:t>)</a:t>
            </a:r>
          </a:p>
          <a:p>
            <a:pPr algn="just"/>
            <a:r>
              <a:rPr lang="en-US" sz="2400" dirty="0" err="1" smtClean="0"/>
              <a:t>Perbandingan</a:t>
            </a:r>
            <a:r>
              <a:rPr lang="en-US" sz="2400" dirty="0" smtClean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output </a:t>
            </a:r>
            <a:r>
              <a:rPr lang="en-US" sz="2400" dirty="0" err="1"/>
              <a:t>dan</a:t>
            </a:r>
            <a:r>
              <a:rPr lang="en-US" sz="2400" dirty="0"/>
              <a:t> input yang </a:t>
            </a:r>
            <a:r>
              <a:rPr lang="en-US" sz="2400" dirty="0" err="1"/>
              <a:t>mengukur</a:t>
            </a:r>
            <a:r>
              <a:rPr lang="en-US" sz="2400" dirty="0"/>
              <a:t> </a:t>
            </a:r>
            <a:r>
              <a:rPr lang="en-US" sz="2400" dirty="0" err="1"/>
              <a:t>tingkat</a:t>
            </a:r>
            <a:r>
              <a:rPr lang="en-US" sz="2400" dirty="0"/>
              <a:t> </a:t>
            </a:r>
            <a:r>
              <a:rPr lang="en-US" sz="2400" dirty="0" err="1"/>
              <a:t>keberhasilan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bagiannya</a:t>
            </a:r>
            <a:r>
              <a:rPr lang="en-US" sz="2400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5" name="object 2"/>
          <p:cNvPicPr/>
          <p:nvPr/>
        </p:nvPicPr>
        <p:blipFill rotWithShape="1">
          <a:blip r:embed="rId2" cstate="print"/>
          <a:srcRect l="17359" t="64078" r="18439" b="21481"/>
          <a:stretch/>
        </p:blipFill>
        <p:spPr bwMode="auto">
          <a:xfrm>
            <a:off x="2123728" y="3971491"/>
            <a:ext cx="3814445" cy="64960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6514643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/>
              <a:t>Faktor-Faktor</a:t>
            </a:r>
            <a:r>
              <a:rPr lang="en-US" sz="4000" b="1" dirty="0"/>
              <a:t> yang </a:t>
            </a:r>
            <a:r>
              <a:rPr lang="en-US" sz="4000" b="1" dirty="0" err="1"/>
              <a:t>mempengaruhi</a:t>
            </a:r>
            <a:r>
              <a:rPr lang="en-US" sz="4000" b="1" dirty="0"/>
              <a:t> </a:t>
            </a:r>
            <a:r>
              <a:rPr lang="en-US" sz="4000" b="1" dirty="0" err="1"/>
              <a:t>Pengambilan</a:t>
            </a:r>
            <a:r>
              <a:rPr lang="en-US" sz="4000" b="1" dirty="0"/>
              <a:t> </a:t>
            </a:r>
            <a:r>
              <a:rPr lang="en-US" sz="4000" b="1" dirty="0" err="1"/>
              <a:t>Keputusan</a:t>
            </a:r>
            <a:r>
              <a:rPr lang="en-US" b="1" dirty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68552"/>
          </a:xfrm>
        </p:spPr>
        <p:txBody>
          <a:bodyPr/>
          <a:lstStyle/>
          <a:p>
            <a:r>
              <a:rPr lang="en-US" sz="2400" dirty="0" err="1"/>
              <a:t>Teknologi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distribusi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yang </a:t>
            </a:r>
            <a:r>
              <a:rPr lang="en-US" sz="2400" dirty="0" err="1"/>
              <a:t>kian</a:t>
            </a:r>
            <a:r>
              <a:rPr lang="en-US" sz="2400" dirty="0"/>
              <a:t> </a:t>
            </a:r>
            <a:r>
              <a:rPr lang="en-US" sz="2400" dirty="0" err="1"/>
              <a:t>membaik</a:t>
            </a:r>
            <a:r>
              <a:rPr lang="en-US" sz="2400" dirty="0"/>
              <a:t>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alternatif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</a:t>
            </a:r>
            <a:r>
              <a:rPr lang="en-US" sz="2400" dirty="0" err="1"/>
              <a:t>pihak</a:t>
            </a:r>
            <a:r>
              <a:rPr lang="en-US" sz="2400" dirty="0"/>
              <a:t> </a:t>
            </a:r>
            <a:r>
              <a:rPr lang="en-US" sz="2400" dirty="0" err="1"/>
              <a:t>manajemen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Banyak</a:t>
            </a:r>
            <a:r>
              <a:rPr lang="en-US" sz="2400" dirty="0" smtClean="0"/>
              <a:t> </a:t>
            </a:r>
            <a:r>
              <a:rPr lang="en-US" sz="2400" dirty="0" err="1"/>
              <a:t>aktifitas</a:t>
            </a:r>
            <a:r>
              <a:rPr lang="en-US" sz="2400" dirty="0"/>
              <a:t> yang </a:t>
            </a:r>
            <a:r>
              <a:rPr lang="en-US" sz="2400" dirty="0" err="1"/>
              <a:t>kompleks</a:t>
            </a:r>
            <a:r>
              <a:rPr lang="en-US" sz="2400" dirty="0"/>
              <a:t> </a:t>
            </a:r>
            <a:r>
              <a:rPr lang="en-US" sz="2400" dirty="0" err="1"/>
              <a:t>menyebabkan</a:t>
            </a:r>
            <a:r>
              <a:rPr lang="en-US" sz="2400" dirty="0"/>
              <a:t> </a:t>
            </a:r>
            <a:r>
              <a:rPr lang="en-US" sz="2400" dirty="0" err="1"/>
              <a:t>terjadinya</a:t>
            </a:r>
            <a:r>
              <a:rPr lang="en-US" sz="2400" dirty="0"/>
              <a:t> </a:t>
            </a:r>
            <a:r>
              <a:rPr lang="en-US" sz="2400" dirty="0" err="1"/>
              <a:t>kesalahan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berdampak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peningkatan</a:t>
            </a:r>
            <a:r>
              <a:rPr lang="en-US" sz="2400" dirty="0"/>
              <a:t> </a:t>
            </a:r>
            <a:r>
              <a:rPr lang="en-US" sz="2400" dirty="0" err="1"/>
              <a:t>biaya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Ekonomi</a:t>
            </a:r>
            <a:r>
              <a:rPr lang="en-US" sz="2400" dirty="0" smtClean="0"/>
              <a:t> </a:t>
            </a:r>
            <a:r>
              <a:rPr lang="en-US" sz="2400" dirty="0"/>
              <a:t>global yang </a:t>
            </a:r>
            <a:r>
              <a:rPr lang="en-US" sz="2400" dirty="0" err="1"/>
              <a:t>sering</a:t>
            </a:r>
            <a:r>
              <a:rPr lang="en-US" sz="2400" dirty="0"/>
              <a:t> </a:t>
            </a:r>
            <a:r>
              <a:rPr lang="en-US" sz="2400" dirty="0" err="1"/>
              <a:t>berubah</a:t>
            </a:r>
            <a:r>
              <a:rPr lang="en-US" sz="2400" dirty="0"/>
              <a:t>, </a:t>
            </a:r>
            <a:r>
              <a:rPr lang="en-US" sz="2400" dirty="0" err="1"/>
              <a:t>menghasilkan</a:t>
            </a:r>
            <a:r>
              <a:rPr lang="en-US" sz="2400" dirty="0"/>
              <a:t> </a:t>
            </a:r>
            <a:r>
              <a:rPr lang="en-US" sz="2400" dirty="0" err="1"/>
              <a:t>ketidak</a:t>
            </a:r>
            <a:r>
              <a:rPr lang="en-US" sz="2400" dirty="0"/>
              <a:t> </a:t>
            </a:r>
            <a:r>
              <a:rPr lang="en-US" sz="2400" dirty="0" err="1"/>
              <a:t>pastian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membutuhkan</a:t>
            </a:r>
            <a:r>
              <a:rPr lang="en-US" sz="2400" dirty="0"/>
              <a:t> </a:t>
            </a:r>
            <a:r>
              <a:rPr lang="en-US" sz="2400" dirty="0" err="1"/>
              <a:t>respon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cepat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mempertahankan</a:t>
            </a:r>
            <a:r>
              <a:rPr lang="en-US" sz="2400" dirty="0"/>
              <a:t> </a:t>
            </a:r>
            <a:r>
              <a:rPr lang="en-US" sz="2400" dirty="0" err="1"/>
              <a:t>keunggulan</a:t>
            </a:r>
            <a:r>
              <a:rPr lang="en-US" sz="2400" dirty="0"/>
              <a:t> </a:t>
            </a:r>
            <a:r>
              <a:rPr lang="en-US" sz="2400" dirty="0" err="1"/>
              <a:t>kompetitif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Regulasi</a:t>
            </a:r>
            <a:r>
              <a:rPr lang="en-US" sz="2400" dirty="0" smtClean="0"/>
              <a:t> </a:t>
            </a:r>
            <a:r>
              <a:rPr lang="en-US" sz="2400" dirty="0" err="1"/>
              <a:t>pemerintah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stabilitas</a:t>
            </a:r>
            <a:r>
              <a:rPr lang="en-US" sz="2400" dirty="0"/>
              <a:t> </a:t>
            </a:r>
            <a:r>
              <a:rPr lang="en-US" sz="2400" dirty="0" err="1"/>
              <a:t>politik</a:t>
            </a:r>
            <a:r>
              <a:rPr lang="en-US" sz="2400" dirty="0"/>
              <a:t> yang </a:t>
            </a:r>
            <a:r>
              <a:rPr lang="en-US" sz="2400" dirty="0" err="1"/>
              <a:t>penuh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ketidakpastian</a:t>
            </a:r>
            <a:r>
              <a:rPr lang="en-US" sz="2400" dirty="0"/>
              <a:t> </a:t>
            </a:r>
            <a:r>
              <a:rPr lang="en-US" sz="2400" dirty="0" err="1"/>
              <a:t>perlu</a:t>
            </a:r>
            <a:r>
              <a:rPr lang="en-US" sz="2400" dirty="0"/>
              <a:t> </a:t>
            </a:r>
            <a:r>
              <a:rPr lang="en-US" sz="2400" dirty="0" err="1"/>
              <a:t>keputusan</a:t>
            </a:r>
            <a:r>
              <a:rPr lang="en-US" sz="2400" dirty="0"/>
              <a:t> </a:t>
            </a:r>
            <a:r>
              <a:rPr lang="en-US" sz="2400" dirty="0" err="1"/>
              <a:t>cepat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7784391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Trend: </a:t>
            </a:r>
            <a:r>
              <a:rPr lang="en-US" sz="3600" b="1" dirty="0" err="1"/>
              <a:t>Faktor-faktor</a:t>
            </a:r>
            <a:r>
              <a:rPr lang="en-US" sz="3600" b="1" dirty="0"/>
              <a:t> yang </a:t>
            </a:r>
            <a:r>
              <a:rPr lang="en-US" sz="3600" b="1" dirty="0" err="1"/>
              <a:t>mempengaruhi</a:t>
            </a:r>
            <a:r>
              <a:rPr lang="en-US" sz="3600" b="1" dirty="0"/>
              <a:t> </a:t>
            </a:r>
            <a:r>
              <a:rPr lang="en-US" sz="3600" b="1" dirty="0" err="1"/>
              <a:t>pengambilan</a:t>
            </a:r>
            <a:r>
              <a:rPr lang="en-US" sz="3600" b="1" dirty="0"/>
              <a:t> </a:t>
            </a:r>
            <a:r>
              <a:rPr lang="en-US" sz="3600" b="1" dirty="0" err="1"/>
              <a:t>keputusan</a:t>
            </a:r>
            <a:r>
              <a:rPr lang="en-US" b="1" dirty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68552"/>
          </a:xfrm>
        </p:spPr>
        <p:txBody>
          <a:bodyPr/>
          <a:lstStyle/>
          <a:p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18</a:t>
            </a:fld>
            <a:endParaRPr lang="en-US" altLang="en-US"/>
          </a:p>
        </p:txBody>
      </p:sp>
      <p:pic>
        <p:nvPicPr>
          <p:cNvPr id="5" name="object 2"/>
          <p:cNvPicPr/>
          <p:nvPr/>
        </p:nvPicPr>
        <p:blipFill rotWithShape="1">
          <a:blip r:embed="rId2" cstate="print"/>
          <a:srcRect l="13414" t="22526" r="1955" b="17314"/>
          <a:stretch/>
        </p:blipFill>
        <p:spPr bwMode="auto">
          <a:xfrm>
            <a:off x="457200" y="1556792"/>
            <a:ext cx="8147248" cy="47995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98011220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Manajer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Dukungan</a:t>
            </a:r>
            <a:r>
              <a:rPr lang="en-US" b="1" dirty="0"/>
              <a:t> </a:t>
            </a:r>
            <a:r>
              <a:rPr lang="en-US" b="1" dirty="0" err="1"/>
              <a:t>Komputer</a:t>
            </a:r>
            <a:r>
              <a:rPr lang="en-US" b="1" dirty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07706"/>
          </a:xfrm>
        </p:spPr>
        <p:txBody>
          <a:bodyPr/>
          <a:lstStyle/>
          <a:p>
            <a:pPr algn="just"/>
            <a:r>
              <a:rPr lang="en-US" sz="2400" dirty="0" err="1"/>
              <a:t>Pengaruh</a:t>
            </a:r>
            <a:r>
              <a:rPr lang="en-US" sz="2400" dirty="0"/>
              <a:t> </a:t>
            </a:r>
            <a:r>
              <a:rPr lang="en-US" sz="2400" dirty="0" err="1"/>
              <a:t>teknologi</a:t>
            </a:r>
            <a:r>
              <a:rPr lang="en-US" sz="2400" dirty="0"/>
              <a:t> </a:t>
            </a:r>
            <a:r>
              <a:rPr lang="en-US" sz="2400" dirty="0" err="1"/>
              <a:t>komputer</a:t>
            </a:r>
            <a:r>
              <a:rPr lang="en-US" sz="2400" dirty="0"/>
              <a:t> </a:t>
            </a:r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masyarakat</a:t>
            </a:r>
            <a:r>
              <a:rPr lang="en-US" sz="2400" dirty="0"/>
              <a:t> </a:t>
            </a:r>
            <a:r>
              <a:rPr lang="en-US" sz="2400" dirty="0" err="1"/>
              <a:t>terus</a:t>
            </a:r>
            <a:r>
              <a:rPr lang="en-US" sz="2400" dirty="0"/>
              <a:t> </a:t>
            </a:r>
            <a:r>
              <a:rPr lang="en-US" sz="2400" dirty="0" err="1"/>
              <a:t>meningkat</a:t>
            </a:r>
            <a:r>
              <a:rPr lang="en-US" sz="2400" dirty="0"/>
              <a:t>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teknologi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 </a:t>
            </a:r>
            <a:r>
              <a:rPr lang="en-US" sz="2400" dirty="0" err="1"/>
              <a:t>berkembang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teknologi</a:t>
            </a:r>
            <a:r>
              <a:rPr lang="en-US" sz="2400" dirty="0"/>
              <a:t>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makin</a:t>
            </a:r>
            <a:r>
              <a:rPr lang="en-US" sz="2400" dirty="0"/>
              <a:t> </a:t>
            </a:r>
            <a:r>
              <a:rPr lang="en-US" sz="2400" dirty="0" err="1"/>
              <a:t>luas</a:t>
            </a:r>
            <a:r>
              <a:rPr lang="en-US" sz="2400" dirty="0"/>
              <a:t> (</a:t>
            </a:r>
            <a:r>
              <a:rPr lang="en-US" sz="2400" dirty="0" err="1"/>
              <a:t>interaksi</a:t>
            </a:r>
            <a:r>
              <a:rPr lang="en-US" sz="2400" dirty="0"/>
              <a:t> orang-</a:t>
            </a:r>
            <a:r>
              <a:rPr lang="en-US" sz="2400" dirty="0" err="1"/>
              <a:t>mesin</a:t>
            </a:r>
            <a:r>
              <a:rPr lang="en-US" sz="2400" dirty="0" smtClean="0"/>
              <a:t>).</a:t>
            </a:r>
          </a:p>
          <a:p>
            <a:pPr algn="just"/>
            <a:r>
              <a:rPr lang="en-US" sz="2400" dirty="0" err="1" smtClean="0"/>
              <a:t>Aplikasi</a:t>
            </a:r>
            <a:r>
              <a:rPr lang="en-US" sz="2400" dirty="0" smtClean="0"/>
              <a:t> </a:t>
            </a:r>
            <a:r>
              <a:rPr lang="en-US" sz="2400" dirty="0" err="1"/>
              <a:t>komputer</a:t>
            </a:r>
            <a:r>
              <a:rPr lang="en-US" sz="2400" dirty="0"/>
              <a:t>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beralih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aktivitas</a:t>
            </a:r>
            <a:r>
              <a:rPr lang="en-US" sz="2400" dirty="0"/>
              <a:t> </a:t>
            </a:r>
            <a:r>
              <a:rPr lang="en-US" sz="2400" dirty="0" err="1"/>
              <a:t>pemrosesan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monitoring </a:t>
            </a:r>
            <a:r>
              <a:rPr lang="en-US" sz="2400" dirty="0" err="1"/>
              <a:t>transaksi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analisis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aplikasi</a:t>
            </a:r>
            <a:r>
              <a:rPr lang="en-US" sz="2400" dirty="0"/>
              <a:t> </a:t>
            </a:r>
            <a:r>
              <a:rPr lang="en-US" sz="2400" dirty="0" err="1" smtClean="0"/>
              <a:t>solusi</a:t>
            </a:r>
            <a:endParaRPr lang="en-US" sz="2400" dirty="0" smtClean="0"/>
          </a:p>
          <a:p>
            <a:pPr algn="just"/>
            <a:r>
              <a:rPr lang="en-US" sz="2400" dirty="0" err="1" smtClean="0"/>
              <a:t>Manajemen</a:t>
            </a:r>
            <a:r>
              <a:rPr lang="en-US" sz="2400" dirty="0" smtClean="0"/>
              <a:t> </a:t>
            </a:r>
            <a:r>
              <a:rPr lang="en-US" sz="2400" dirty="0"/>
              <a:t>modern </a:t>
            </a:r>
            <a:r>
              <a:rPr lang="en-US" sz="2400" dirty="0" err="1"/>
              <a:t>meliputi</a:t>
            </a:r>
            <a:r>
              <a:rPr lang="en-US" sz="2400" dirty="0"/>
              <a:t> </a:t>
            </a:r>
            <a:r>
              <a:rPr lang="en-US" sz="2400" dirty="0" err="1"/>
              <a:t>topik-topik</a:t>
            </a:r>
            <a:r>
              <a:rPr lang="en-US" sz="2400" dirty="0"/>
              <a:t> </a:t>
            </a:r>
            <a:r>
              <a:rPr lang="en-US" sz="2400" dirty="0" err="1"/>
              <a:t>Datawarehouse</a:t>
            </a:r>
            <a:r>
              <a:rPr lang="en-US" sz="2400" dirty="0"/>
              <a:t>, data mining, OLAP, Web (via intra, </a:t>
            </a:r>
            <a:r>
              <a:rPr lang="en-US" sz="2400" dirty="0" err="1"/>
              <a:t>ekstra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internet)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dukungan</a:t>
            </a:r>
            <a:r>
              <a:rPr lang="en-US" sz="2400" dirty="0"/>
              <a:t> </a:t>
            </a:r>
            <a:r>
              <a:rPr lang="en-US" sz="2400" dirty="0" err="1"/>
              <a:t>keputusan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dirty="0" err="1" smtClean="0"/>
              <a:t>Manajer</a:t>
            </a:r>
            <a:r>
              <a:rPr lang="en-US" sz="2400" dirty="0" smtClean="0"/>
              <a:t> </a:t>
            </a:r>
            <a:r>
              <a:rPr lang="en-US" sz="2400" dirty="0" err="1"/>
              <a:t>harus</a:t>
            </a:r>
            <a:r>
              <a:rPr lang="en-US" sz="2400" dirty="0"/>
              <a:t> </a:t>
            </a:r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(networked)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membantu</a:t>
            </a:r>
            <a:r>
              <a:rPr lang="en-US" sz="2400" dirty="0"/>
              <a:t> </a:t>
            </a:r>
            <a:r>
              <a:rPr lang="en-US" sz="2400" dirty="0" err="1"/>
              <a:t>tugas</a:t>
            </a:r>
            <a:r>
              <a:rPr lang="en-US" sz="2400" dirty="0"/>
              <a:t> </a:t>
            </a:r>
            <a:r>
              <a:rPr lang="en-US" sz="2400" dirty="0" err="1"/>
              <a:t>penting</a:t>
            </a:r>
            <a:r>
              <a:rPr lang="en-US" sz="2400" dirty="0"/>
              <a:t>: </a:t>
            </a:r>
            <a:r>
              <a:rPr lang="en-US" sz="2400" dirty="0" err="1"/>
              <a:t>Pengambilan</a:t>
            </a:r>
            <a:r>
              <a:rPr lang="en-US" sz="2400" dirty="0"/>
              <a:t> </a:t>
            </a:r>
            <a:r>
              <a:rPr lang="en-US" sz="2400" dirty="0" err="1"/>
              <a:t>Keputusan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1321346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204864"/>
            <a:ext cx="8229600" cy="1143000"/>
          </a:xfrm>
        </p:spPr>
        <p:txBody>
          <a:bodyPr/>
          <a:lstStyle/>
          <a:p>
            <a:r>
              <a:rPr lang="it-IT" dirty="0"/>
              <a:t>Bagian I : Pengambilan Keputusan dan Pendukung Terkomputerisasi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3" name="TextBox 2"/>
          <p:cNvSpPr txBox="1"/>
          <p:nvPr/>
        </p:nvSpPr>
        <p:spPr>
          <a:xfrm>
            <a:off x="729916" y="4941168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Turban, Aronson, and </a:t>
            </a:r>
            <a:r>
              <a:rPr lang="en-US" dirty="0" smtClean="0"/>
              <a:t>Liang Decision </a:t>
            </a:r>
            <a:r>
              <a:rPr lang="en-US" dirty="0"/>
              <a:t>Support Systems and Intelligent Systems, Seventh </a:t>
            </a:r>
            <a:r>
              <a:rPr lang="en-US" dirty="0" smtClean="0"/>
              <a:t>Edition© </a:t>
            </a:r>
            <a:r>
              <a:rPr lang="en-US" dirty="0"/>
              <a:t>Prentice Hall, Decision Support Systems and Intelligent Systems, 7th Edition, Turban, Aronson, and Liang</a:t>
            </a:r>
          </a:p>
        </p:txBody>
      </p:sp>
    </p:spTree>
    <p:extLst>
      <p:ext uri="{BB962C8B-B14F-4D97-AF65-F5344CB8AC3E}">
        <p14:creationId xmlns:p14="http://schemas.microsoft.com/office/powerpoint/2010/main" val="1665427396"/>
      </p:ext>
    </p:extLst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7968"/>
            <a:ext cx="8229600" cy="5327376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/>
              <a:t>Alasan</a:t>
            </a:r>
            <a:r>
              <a:rPr lang="en-US" sz="2400" dirty="0" smtClean="0"/>
              <a:t> </a:t>
            </a:r>
            <a:r>
              <a:rPr lang="en-US" sz="2400" dirty="0" err="1"/>
              <a:t>diperlukan</a:t>
            </a:r>
            <a:r>
              <a:rPr lang="en-US" sz="2400" dirty="0" smtClean="0"/>
              <a:t>;</a:t>
            </a:r>
          </a:p>
          <a:p>
            <a:r>
              <a:rPr lang="en-US" sz="2400" dirty="0" err="1" smtClean="0"/>
              <a:t>Kecepatan</a:t>
            </a:r>
            <a:r>
              <a:rPr lang="en-US" sz="2400" dirty="0" smtClean="0"/>
              <a:t> </a:t>
            </a:r>
            <a:r>
              <a:rPr lang="en-US" sz="2400" dirty="0" err="1" smtClean="0"/>
              <a:t>Komputasi</a:t>
            </a:r>
            <a:endParaRPr lang="en-US" sz="2400" dirty="0" smtClean="0"/>
          </a:p>
          <a:p>
            <a:r>
              <a:rPr lang="en-US" sz="2400" dirty="0" err="1" smtClean="0"/>
              <a:t>Peningkatan</a:t>
            </a:r>
            <a:r>
              <a:rPr lang="en-US" sz="2400" dirty="0" smtClean="0"/>
              <a:t>/</a:t>
            </a:r>
            <a:r>
              <a:rPr lang="en-US" sz="2400" dirty="0" err="1" smtClean="0"/>
              <a:t>Perbaikan</a:t>
            </a:r>
            <a:r>
              <a:rPr lang="en-US" sz="2400" dirty="0" smtClean="0"/>
              <a:t> </a:t>
            </a:r>
            <a:r>
              <a:rPr lang="en-US" sz="2400" dirty="0" err="1"/>
              <a:t>Komunikasi</a:t>
            </a:r>
            <a:r>
              <a:rPr lang="en-US" sz="2400" dirty="0"/>
              <a:t> </a:t>
            </a:r>
          </a:p>
          <a:p>
            <a:r>
              <a:rPr lang="en-US" sz="2400" dirty="0" err="1" smtClean="0"/>
              <a:t>Kolaborasi</a:t>
            </a:r>
            <a:r>
              <a:rPr lang="en-US" sz="2400" dirty="0" smtClean="0"/>
              <a:t> </a:t>
            </a:r>
            <a:r>
              <a:rPr lang="en-US" sz="2400" dirty="0"/>
              <a:t>&amp; </a:t>
            </a:r>
            <a:r>
              <a:rPr lang="en-US" sz="2400" dirty="0" err="1"/>
              <a:t>rantai</a:t>
            </a:r>
            <a:r>
              <a:rPr lang="en-US" sz="2400" dirty="0"/>
              <a:t> </a:t>
            </a:r>
            <a:r>
              <a:rPr lang="en-US" sz="2400" dirty="0" err="1" smtClean="0"/>
              <a:t>pasok</a:t>
            </a:r>
            <a:endParaRPr lang="en-US" sz="2400" dirty="0" smtClean="0"/>
          </a:p>
          <a:p>
            <a:r>
              <a:rPr lang="en-US" sz="2400" dirty="0" err="1" smtClean="0"/>
              <a:t>Peningkatan</a:t>
            </a:r>
            <a:r>
              <a:rPr lang="en-US" sz="2400" dirty="0" smtClean="0"/>
              <a:t> </a:t>
            </a:r>
            <a:r>
              <a:rPr lang="en-US" sz="2400" dirty="0" err="1"/>
              <a:t>Produktivitas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Dukungan</a:t>
            </a:r>
            <a:r>
              <a:rPr lang="en-US" sz="2400" dirty="0" smtClean="0"/>
              <a:t> </a:t>
            </a:r>
            <a:r>
              <a:rPr lang="en-US" sz="2400" dirty="0" err="1" smtClean="0"/>
              <a:t>Teknisi</a:t>
            </a:r>
            <a:endParaRPr lang="en-US" sz="2400" dirty="0" smtClean="0"/>
          </a:p>
          <a:p>
            <a:r>
              <a:rPr lang="en-US" sz="2400" dirty="0" err="1" smtClean="0"/>
              <a:t>Akses</a:t>
            </a:r>
            <a:r>
              <a:rPr lang="en-US" sz="2400" dirty="0" smtClean="0"/>
              <a:t> </a:t>
            </a:r>
            <a:r>
              <a:rPr lang="en-US" sz="2400" dirty="0"/>
              <a:t>data warehouse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Dukungan</a:t>
            </a:r>
            <a:r>
              <a:rPr lang="en-US" sz="2400" dirty="0" smtClean="0"/>
              <a:t> </a:t>
            </a:r>
            <a:r>
              <a:rPr lang="en-US" sz="2400" dirty="0" err="1"/>
              <a:t>kualitas</a:t>
            </a:r>
            <a:r>
              <a:rPr lang="en-US" sz="2400" dirty="0"/>
              <a:t> </a:t>
            </a:r>
            <a:r>
              <a:rPr lang="en-US" sz="2400" dirty="0" err="1"/>
              <a:t>keputusan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Berdaya</a:t>
            </a:r>
            <a:r>
              <a:rPr lang="en-US" sz="2400" dirty="0" smtClean="0"/>
              <a:t> </a:t>
            </a:r>
            <a:r>
              <a:rPr lang="en-US" sz="2400" dirty="0" err="1" smtClean="0"/>
              <a:t>saing</a:t>
            </a:r>
            <a:endParaRPr lang="en-US" sz="2400" dirty="0" smtClean="0"/>
          </a:p>
          <a:p>
            <a:r>
              <a:rPr lang="en-US" sz="2400" dirty="0" err="1" smtClean="0"/>
              <a:t>Mengatasi</a:t>
            </a:r>
            <a:r>
              <a:rPr lang="en-US" sz="2400" dirty="0" smtClean="0"/>
              <a:t> </a:t>
            </a:r>
            <a:r>
              <a:rPr lang="en-US" sz="2400" dirty="0" err="1"/>
              <a:t>keterbatasan</a:t>
            </a:r>
            <a:r>
              <a:rPr lang="en-US" sz="2400" dirty="0"/>
              <a:t> </a:t>
            </a:r>
            <a:r>
              <a:rPr lang="en-US" sz="2400" dirty="0" err="1"/>
              <a:t>kognitif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pemrosesan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penyimpanan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457200" y="0"/>
            <a:ext cx="822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solidFill>
                  <a:srgbClr val="444444"/>
                </a:solidFill>
                <a:latin typeface="Open Sans"/>
              </a:rPr>
              <a:t/>
            </a:r>
            <a:br>
              <a:rPr lang="en-US" dirty="0">
                <a:solidFill>
                  <a:srgbClr val="444444"/>
                </a:solidFill>
                <a:latin typeface="Open Sans"/>
              </a:rPr>
            </a:br>
            <a:endParaRPr lang="en-US" dirty="0">
              <a:solidFill>
                <a:srgbClr val="444444"/>
              </a:solidFill>
              <a:latin typeface="Open Sans"/>
            </a:endParaRPr>
          </a:p>
          <a:p>
            <a:r>
              <a:rPr lang="en-US" dirty="0">
                <a:solidFill>
                  <a:srgbClr val="FFFFFF"/>
                </a:solidFill>
                <a:latin typeface="Open Sans"/>
              </a:rPr>
              <a:t>21</a:t>
            </a:r>
            <a:r>
              <a:rPr lang="en-US" dirty="0">
                <a:solidFill>
                  <a:srgbClr val="444444"/>
                </a:solidFill>
                <a:latin typeface="Open Sans"/>
              </a:rPr>
              <a:t> </a:t>
            </a:r>
            <a:r>
              <a:rPr lang="en-US" b="1" dirty="0" err="1" smtClean="0">
                <a:solidFill>
                  <a:srgbClr val="444444"/>
                </a:solidFill>
                <a:latin typeface="Open Sans"/>
              </a:rPr>
              <a:t>Pendukung</a:t>
            </a:r>
            <a:r>
              <a:rPr lang="en-US" b="1" dirty="0" smtClean="0">
                <a:solidFill>
                  <a:srgbClr val="444444"/>
                </a:solidFill>
                <a:latin typeface="Open Sans"/>
              </a:rPr>
              <a:t> </a:t>
            </a:r>
            <a:r>
              <a:rPr lang="en-US" b="1" dirty="0" err="1" smtClean="0">
                <a:solidFill>
                  <a:srgbClr val="444444"/>
                </a:solidFill>
                <a:latin typeface="Open Sans"/>
              </a:rPr>
              <a:t>Keputusan</a:t>
            </a:r>
            <a:r>
              <a:rPr lang="en-US" b="1" dirty="0" smtClean="0">
                <a:solidFill>
                  <a:srgbClr val="444444"/>
                </a:solidFill>
                <a:latin typeface="Open Sans"/>
              </a:rPr>
              <a:t> </a:t>
            </a:r>
            <a:r>
              <a:rPr lang="en-US" b="1" dirty="0" err="1" smtClean="0">
                <a:solidFill>
                  <a:srgbClr val="444444"/>
                </a:solidFill>
                <a:latin typeface="Open Sans"/>
              </a:rPr>
              <a:t>Terkomputerisasi</a:t>
            </a:r>
            <a:r>
              <a:rPr lang="en-US" b="1" dirty="0" smtClean="0">
                <a:solidFill>
                  <a:srgbClr val="444444"/>
                </a:solidFill>
                <a:latin typeface="Open Sans"/>
              </a:rPr>
              <a:t> </a:t>
            </a:r>
            <a:r>
              <a:rPr lang="en-US" b="1" dirty="0" err="1" smtClean="0">
                <a:solidFill>
                  <a:srgbClr val="444444"/>
                </a:solidFill>
                <a:latin typeface="Open Sans"/>
              </a:rPr>
              <a:t>dan</a:t>
            </a:r>
            <a:r>
              <a:rPr lang="en-US" b="1" dirty="0" smtClean="0">
                <a:solidFill>
                  <a:srgbClr val="444444"/>
                </a:solidFill>
                <a:latin typeface="Open Sans"/>
              </a:rPr>
              <a:t> </a:t>
            </a:r>
            <a:r>
              <a:rPr lang="en-US" b="1" dirty="0" err="1" smtClean="0">
                <a:solidFill>
                  <a:srgbClr val="444444"/>
                </a:solidFill>
                <a:latin typeface="Open Sans"/>
              </a:rPr>
              <a:t>Dukungan</a:t>
            </a:r>
            <a:r>
              <a:rPr lang="en-US" b="1" dirty="0" smtClean="0">
                <a:solidFill>
                  <a:srgbClr val="444444"/>
                </a:solidFill>
                <a:latin typeface="Open Sans"/>
              </a:rPr>
              <a:t> </a:t>
            </a:r>
            <a:r>
              <a:rPr lang="en-US" b="1" dirty="0" err="1" smtClean="0">
                <a:solidFill>
                  <a:srgbClr val="444444"/>
                </a:solidFill>
                <a:latin typeface="Open Sans"/>
              </a:rPr>
              <a:t>Teknologi</a:t>
            </a:r>
            <a:endParaRPr lang="en-US" b="0" i="0" dirty="0">
              <a:solidFill>
                <a:srgbClr val="444444"/>
              </a:solidFill>
              <a:effectLst/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564979998"/>
      </p:ext>
    </p:extLst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err="1"/>
              <a:t>Batasan</a:t>
            </a:r>
            <a:r>
              <a:rPr lang="en-US" sz="2800" b="1" dirty="0"/>
              <a:t> </a:t>
            </a:r>
            <a:r>
              <a:rPr lang="en-US" sz="2800" b="1" dirty="0" err="1"/>
              <a:t>Kognitif</a:t>
            </a:r>
            <a:r>
              <a:rPr lang="en-US" sz="2800" b="1" dirty="0"/>
              <a:t> &amp; </a:t>
            </a:r>
            <a:r>
              <a:rPr lang="en-US" sz="2800" b="1" dirty="0" err="1"/>
              <a:t>Teknologi</a:t>
            </a:r>
            <a:r>
              <a:rPr lang="en-US" sz="2800" b="1" dirty="0"/>
              <a:t> </a:t>
            </a:r>
            <a:r>
              <a:rPr lang="en-US" sz="2800" b="1" dirty="0" err="1"/>
              <a:t>Pendukung</a:t>
            </a:r>
            <a:r>
              <a:rPr lang="en-US" sz="2800" b="1" dirty="0"/>
              <a:t> </a:t>
            </a:r>
            <a:r>
              <a:rPr lang="en-US" sz="2800" b="1" dirty="0" err="1"/>
              <a:t>Keputusan</a:t>
            </a:r>
            <a:r>
              <a:rPr lang="en-US" b="1" dirty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147248" cy="4799558"/>
          </a:xfrm>
        </p:spPr>
        <p:txBody>
          <a:bodyPr/>
          <a:lstStyle/>
          <a:p>
            <a:r>
              <a:rPr lang="en-US" sz="2000" dirty="0" err="1" smtClean="0"/>
              <a:t>Mengindikasikan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           -</a:t>
            </a:r>
            <a:r>
              <a:rPr lang="en-US" sz="2000" dirty="0" err="1" smtClean="0"/>
              <a:t>bahwa</a:t>
            </a:r>
            <a:r>
              <a:rPr lang="en-US" sz="2000" dirty="0" smtClean="0"/>
              <a:t> </a:t>
            </a:r>
            <a:r>
              <a:rPr lang="en-US" sz="2000" dirty="0" err="1"/>
              <a:t>kemampuan</a:t>
            </a:r>
            <a:r>
              <a:rPr lang="en-US" sz="2000" dirty="0"/>
              <a:t> </a:t>
            </a:r>
            <a:r>
              <a:rPr lang="en-US" sz="2000" dirty="0" err="1"/>
              <a:t>pemecahan</a:t>
            </a:r>
            <a:r>
              <a:rPr lang="en-US" sz="2000" dirty="0"/>
              <a:t>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            </a:t>
            </a:r>
            <a:r>
              <a:rPr lang="en-US" sz="2000" dirty="0" err="1" smtClean="0"/>
              <a:t>masalah</a:t>
            </a:r>
            <a:r>
              <a:rPr lang="en-US" sz="2000" dirty="0" smtClean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individu</a:t>
            </a:r>
            <a:r>
              <a:rPr lang="en-US" sz="2000" dirty="0"/>
              <a:t> </a:t>
            </a:r>
            <a:r>
              <a:rPr lang="en-US" sz="2000" dirty="0" err="1" smtClean="0"/>
              <a:t>dibatasi</a:t>
            </a:r>
            <a:r>
              <a:rPr lang="en-US" sz="2000" dirty="0"/>
              <a:t> </a:t>
            </a:r>
            <a:r>
              <a:rPr lang="en-US" sz="2000" dirty="0" err="1" smtClean="0"/>
              <a:t>saat</a:t>
            </a:r>
            <a:r>
              <a:rPr lang="en-US" sz="2000" dirty="0" smtClean="0"/>
              <a:t> </a:t>
            </a:r>
            <a:r>
              <a:rPr lang="en-US" sz="2000" dirty="0" err="1"/>
              <a:t>diperlukan</a:t>
            </a:r>
            <a:r>
              <a:rPr lang="en-US" sz="2000" dirty="0"/>
              <a:t>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            </a:t>
            </a:r>
            <a:r>
              <a:rPr lang="en-US" sz="2000" dirty="0" err="1" smtClean="0"/>
              <a:t>serangkaian</a:t>
            </a:r>
            <a:r>
              <a:rPr lang="en-US" sz="2000" dirty="0" smtClean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 smtClean="0"/>
              <a:t>pengetahuan</a:t>
            </a:r>
            <a:endParaRPr lang="en-US" sz="2000" dirty="0" smtClean="0"/>
          </a:p>
          <a:p>
            <a:r>
              <a:rPr lang="en-US" sz="2000" dirty="0" smtClean="0"/>
              <a:t>.</a:t>
            </a:r>
            <a:r>
              <a:rPr lang="en-US" sz="2000" dirty="0" err="1"/>
              <a:t>Teknologi</a:t>
            </a:r>
            <a:r>
              <a:rPr lang="en-US" sz="2000" dirty="0"/>
              <a:t> </a:t>
            </a:r>
            <a:r>
              <a:rPr lang="en-US" sz="2000" dirty="0" err="1"/>
              <a:t>Pendukung</a:t>
            </a:r>
            <a:r>
              <a:rPr lang="en-US" sz="2000" dirty="0"/>
              <a:t> </a:t>
            </a:r>
            <a:r>
              <a:rPr lang="en-US" sz="2000" dirty="0" err="1" smtClean="0"/>
              <a:t>Keputusan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-</a:t>
            </a:r>
            <a:r>
              <a:rPr lang="en-US" sz="2000" dirty="0" err="1" smtClean="0"/>
              <a:t>Pendukung</a:t>
            </a:r>
            <a:r>
              <a:rPr lang="en-US" sz="2000" dirty="0" smtClean="0"/>
              <a:t> </a:t>
            </a:r>
            <a:r>
              <a:rPr lang="en-US" sz="2000" dirty="0" err="1"/>
              <a:t>keputusan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diberikan</a:t>
            </a:r>
            <a:r>
              <a:rPr lang="en-US" sz="2000" dirty="0"/>
              <a:t> </a:t>
            </a:r>
            <a:r>
              <a:rPr lang="en-US" sz="2000" dirty="0" err="1"/>
              <a:t>oleh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           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/>
              <a:t>lebih</a:t>
            </a:r>
            <a:r>
              <a:rPr lang="en-US" sz="2000" dirty="0"/>
              <a:t> </a:t>
            </a:r>
            <a:r>
              <a:rPr lang="en-US" sz="2000" dirty="0" err="1"/>
              <a:t>teknologi</a:t>
            </a:r>
            <a:r>
              <a:rPr lang="en-US" sz="2000" dirty="0"/>
              <a:t> </a:t>
            </a:r>
            <a:r>
              <a:rPr lang="en-US" sz="2000" dirty="0" err="1"/>
              <a:t>pendukung</a:t>
            </a:r>
            <a:r>
              <a:rPr lang="en-US" sz="2000" dirty="0"/>
              <a:t> </a:t>
            </a:r>
            <a:r>
              <a:rPr lang="en-US" sz="2000" dirty="0" err="1"/>
              <a:t>keputusan</a:t>
            </a:r>
            <a:r>
              <a:rPr lang="en-US" sz="2000" dirty="0"/>
              <a:t> (</a:t>
            </a:r>
            <a:r>
              <a:rPr lang="en-US" sz="2000" dirty="0" err="1"/>
              <a:t>Aplikasi</a:t>
            </a:r>
            <a:r>
              <a:rPr lang="en-US" sz="2000" dirty="0"/>
              <a:t>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             DSS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Kecerdasan</a:t>
            </a:r>
            <a:r>
              <a:rPr lang="en-US" sz="2000" dirty="0"/>
              <a:t> </a:t>
            </a:r>
            <a:r>
              <a:rPr lang="en-US" sz="2000" dirty="0" err="1"/>
              <a:t>Bisnis</a:t>
            </a:r>
            <a:r>
              <a:rPr lang="en-US" sz="2000" dirty="0" smtClean="0"/>
              <a:t>).</a:t>
            </a:r>
          </a:p>
          <a:p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Komputer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membantu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mengkoordinasikan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semua</a:t>
            </a:r>
            <a:endParaRPr lang="en-US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    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kegiatan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ini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, Proses knowledge sharing </a:t>
            </a:r>
            <a:r>
              <a:rPr lang="en-US" sz="2000" dirty="0" err="1" smtClean="0">
                <a:solidFill>
                  <a:schemeClr val="accent6">
                    <a:lumMod val="75000"/>
                  </a:schemeClr>
                </a:solidFill>
              </a:rPr>
              <a:t>ditingkatkan</a:t>
            </a:r>
            <a:endParaRPr lang="en-US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    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melalui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penggunaan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GSS (Group Support System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),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     KMS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(Knowledge Management System), </a:t>
            </a:r>
            <a:r>
              <a:rPr lang="en-US" sz="2000" dirty="0" err="1">
                <a:solidFill>
                  <a:schemeClr val="accent6">
                    <a:lumMod val="75000"/>
                  </a:schemeClr>
                </a:solidFill>
              </a:rPr>
              <a:t>dan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 EIS </a:t>
            </a:r>
            <a:endParaRPr lang="en-US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      (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Executive Information System).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6370794"/>
      </p:ext>
    </p:extLst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3200" b="1" dirty="0" err="1" smtClean="0"/>
              <a:t>Teknologi</a:t>
            </a:r>
            <a:r>
              <a:rPr lang="en-US" sz="3200" b="1" dirty="0" smtClean="0"/>
              <a:t> </a:t>
            </a:r>
            <a:r>
              <a:rPr lang="en-US" sz="3200" b="1" dirty="0" err="1"/>
              <a:t>Sistem</a:t>
            </a:r>
            <a:r>
              <a:rPr lang="en-US" sz="3200" b="1" dirty="0"/>
              <a:t> </a:t>
            </a:r>
            <a:r>
              <a:rPr lang="en-US" sz="3200" b="1" dirty="0" err="1"/>
              <a:t>Pendukung</a:t>
            </a:r>
            <a:r>
              <a:rPr lang="en-US" sz="3200" b="1" dirty="0"/>
              <a:t> </a:t>
            </a:r>
            <a:r>
              <a:rPr lang="en-US" sz="3200" b="1" dirty="0" err="1"/>
              <a:t>Keputusan</a:t>
            </a:r>
            <a:r>
              <a:rPr lang="en-US" sz="3200" b="1" dirty="0"/>
              <a:t> (</a:t>
            </a:r>
            <a:r>
              <a:rPr lang="en-US" sz="3200" b="1" dirty="0" err="1"/>
              <a:t>Peralatan</a:t>
            </a:r>
            <a:r>
              <a:rPr lang="en-US" sz="3200" b="1" dirty="0"/>
              <a:t>)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760640"/>
          </a:xfrm>
        </p:spPr>
        <p:txBody>
          <a:bodyPr numCol="2"/>
          <a:lstStyle/>
          <a:p>
            <a:r>
              <a:rPr lang="en-US" sz="1400" dirty="0"/>
              <a:t>Decision Support </a:t>
            </a:r>
            <a:r>
              <a:rPr lang="en-US" sz="1400" dirty="0" smtClean="0"/>
              <a:t>System</a:t>
            </a:r>
          </a:p>
          <a:p>
            <a:r>
              <a:rPr lang="en-US" sz="1400" dirty="0" smtClean="0"/>
              <a:t>Management Science</a:t>
            </a:r>
          </a:p>
          <a:p>
            <a:r>
              <a:rPr lang="en-US" sz="1400" dirty="0" smtClean="0"/>
              <a:t>Business Analytics</a:t>
            </a:r>
          </a:p>
          <a:p>
            <a:r>
              <a:rPr lang="en-US" sz="1400" dirty="0" smtClean="0"/>
              <a:t>Data Mining</a:t>
            </a:r>
          </a:p>
          <a:p>
            <a:r>
              <a:rPr lang="en-US" sz="1400" dirty="0" smtClean="0"/>
              <a:t>Data Warehouse</a:t>
            </a:r>
          </a:p>
          <a:p>
            <a:r>
              <a:rPr lang="en-US" sz="1400" dirty="0" smtClean="0"/>
              <a:t>Business Intelligence</a:t>
            </a:r>
          </a:p>
          <a:p>
            <a:r>
              <a:rPr lang="en-US" sz="1400" dirty="0" smtClean="0"/>
              <a:t>OLAP</a:t>
            </a:r>
          </a:p>
          <a:p>
            <a:r>
              <a:rPr lang="en-US" sz="1400" dirty="0" smtClean="0"/>
              <a:t>CASE tools</a:t>
            </a:r>
          </a:p>
          <a:p>
            <a:r>
              <a:rPr lang="en-US" sz="1400" dirty="0" smtClean="0"/>
              <a:t>Group </a:t>
            </a:r>
            <a:r>
              <a:rPr lang="en-US" sz="1400" dirty="0"/>
              <a:t>Support </a:t>
            </a:r>
            <a:r>
              <a:rPr lang="en-US" sz="1400" dirty="0" smtClean="0"/>
              <a:t>System</a:t>
            </a:r>
          </a:p>
          <a:p>
            <a:r>
              <a:rPr lang="en-US" sz="1400" dirty="0" smtClean="0"/>
              <a:t>Executive </a:t>
            </a:r>
            <a:r>
              <a:rPr lang="en-US" sz="1400" dirty="0"/>
              <a:t>Information </a:t>
            </a:r>
            <a:r>
              <a:rPr lang="en-US" sz="1400" dirty="0" smtClean="0"/>
              <a:t>System</a:t>
            </a:r>
          </a:p>
          <a:p>
            <a:r>
              <a:rPr lang="en-US" sz="1400" dirty="0" smtClean="0"/>
              <a:t>Enterprise </a:t>
            </a:r>
            <a:r>
              <a:rPr lang="en-US" sz="1400" dirty="0"/>
              <a:t>Information </a:t>
            </a:r>
            <a:r>
              <a:rPr lang="en-US" sz="1400" dirty="0" smtClean="0"/>
              <a:t>Portal</a:t>
            </a:r>
          </a:p>
          <a:p>
            <a:r>
              <a:rPr lang="en-US" sz="1400" dirty="0" smtClean="0"/>
              <a:t>Environmental </a:t>
            </a:r>
            <a:r>
              <a:rPr lang="en-US" sz="1400" dirty="0"/>
              <a:t>Resources Management (ERM</a:t>
            </a:r>
            <a:r>
              <a:rPr lang="en-US" sz="1400" dirty="0" smtClean="0"/>
              <a:t>)</a:t>
            </a:r>
          </a:p>
          <a:p>
            <a:r>
              <a:rPr lang="en-US" sz="1400" dirty="0" smtClean="0"/>
              <a:t>Enterprise </a:t>
            </a:r>
            <a:r>
              <a:rPr lang="en-US" sz="1400" dirty="0"/>
              <a:t>Resource </a:t>
            </a:r>
            <a:r>
              <a:rPr lang="en-US" sz="1400" dirty="0" smtClean="0"/>
              <a:t>Planning</a:t>
            </a:r>
          </a:p>
          <a:p>
            <a:r>
              <a:rPr lang="en-US" sz="1400" dirty="0" smtClean="0"/>
              <a:t>Customer </a:t>
            </a:r>
            <a:r>
              <a:rPr lang="en-US" sz="1400" dirty="0"/>
              <a:t>Relationship </a:t>
            </a:r>
            <a:r>
              <a:rPr lang="en-US" sz="1400" dirty="0" smtClean="0"/>
              <a:t>Management</a:t>
            </a:r>
          </a:p>
          <a:p>
            <a:r>
              <a:rPr lang="en-US" sz="1400" dirty="0" smtClean="0"/>
              <a:t>Supply </a:t>
            </a:r>
            <a:r>
              <a:rPr lang="en-US" sz="1400" dirty="0"/>
              <a:t>Chain </a:t>
            </a:r>
            <a:r>
              <a:rPr lang="en-US" sz="1400" dirty="0" smtClean="0"/>
              <a:t>Management</a:t>
            </a:r>
          </a:p>
          <a:p>
            <a:r>
              <a:rPr lang="en-US" sz="1400" dirty="0" smtClean="0"/>
              <a:t>Knowledge </a:t>
            </a:r>
            <a:r>
              <a:rPr lang="en-US" sz="1400" dirty="0"/>
              <a:t>Management </a:t>
            </a:r>
            <a:r>
              <a:rPr lang="en-US" sz="1400" dirty="0" smtClean="0"/>
              <a:t>System</a:t>
            </a:r>
          </a:p>
          <a:p>
            <a:r>
              <a:rPr lang="en-US" sz="1400" dirty="0" smtClean="0"/>
              <a:t>Knowledge </a:t>
            </a:r>
            <a:r>
              <a:rPr lang="en-US" sz="1400" dirty="0"/>
              <a:t>Management </a:t>
            </a:r>
            <a:r>
              <a:rPr lang="en-US" sz="1400" dirty="0" smtClean="0"/>
              <a:t>Portal</a:t>
            </a:r>
          </a:p>
          <a:p>
            <a:r>
              <a:rPr lang="en-US" sz="1400" dirty="0" smtClean="0"/>
              <a:t>Expert System</a:t>
            </a:r>
          </a:p>
          <a:p>
            <a:r>
              <a:rPr lang="en-US" sz="1400" dirty="0" smtClean="0"/>
              <a:t>Artificial </a:t>
            </a:r>
            <a:r>
              <a:rPr lang="en-US" sz="1400" dirty="0"/>
              <a:t>Neural </a:t>
            </a:r>
            <a:r>
              <a:rPr lang="en-US" sz="1400" dirty="0" smtClean="0"/>
              <a:t>Network</a:t>
            </a:r>
          </a:p>
          <a:p>
            <a:r>
              <a:rPr lang="en-US" sz="1400" dirty="0" smtClean="0"/>
              <a:t>Intelligent Agents</a:t>
            </a:r>
          </a:p>
          <a:p>
            <a:r>
              <a:rPr lang="en-US" sz="1400" dirty="0" smtClean="0"/>
              <a:t>E-commerce </a:t>
            </a:r>
            <a:r>
              <a:rPr lang="en-US" sz="1400" dirty="0"/>
              <a:t>DSS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3845999"/>
      </p:ext>
    </p:extLst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 </a:t>
            </a:r>
            <a:r>
              <a:rPr lang="en-US" sz="3600" b="1" dirty="0" err="1"/>
              <a:t>Kerangka</a:t>
            </a:r>
            <a:r>
              <a:rPr lang="en-US" sz="3600" b="1" dirty="0"/>
              <a:t> </a:t>
            </a:r>
            <a:r>
              <a:rPr lang="en-US" sz="3600" b="1" dirty="0" err="1"/>
              <a:t>Kerja</a:t>
            </a:r>
            <a:r>
              <a:rPr lang="en-US" sz="3600" b="1" dirty="0"/>
              <a:t> </a:t>
            </a:r>
            <a:r>
              <a:rPr lang="en-US" sz="3600" b="1" dirty="0" err="1"/>
              <a:t>Pendukung</a:t>
            </a:r>
            <a:r>
              <a:rPr lang="en-US" sz="3600" b="1" dirty="0"/>
              <a:t> </a:t>
            </a:r>
            <a:r>
              <a:rPr lang="en-US" sz="3600" b="1" dirty="0" err="1"/>
              <a:t>Keputusan</a:t>
            </a:r>
            <a:endParaRPr lang="en-US" sz="3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23</a:t>
            </a:fld>
            <a:endParaRPr lang="en-US" altLang="en-US"/>
          </a:p>
        </p:txBody>
      </p:sp>
      <p:pic>
        <p:nvPicPr>
          <p:cNvPr id="5" name="object 2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14895" t="20443" r="1448" b="3893"/>
          <a:stretch/>
        </p:blipFill>
        <p:spPr bwMode="auto">
          <a:xfrm>
            <a:off x="755577" y="1417638"/>
            <a:ext cx="7441900" cy="51069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76965786"/>
      </p:ext>
    </p:extLst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Pemikiran</a:t>
            </a:r>
            <a:r>
              <a:rPr lang="en-US" dirty="0"/>
              <a:t> SIMON </a:t>
            </a:r>
            <a:r>
              <a:rPr lang="en-US" b="1" dirty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68552"/>
          </a:xfrm>
        </p:spPr>
        <p:txBody>
          <a:bodyPr/>
          <a:lstStyle/>
          <a:p>
            <a:r>
              <a:rPr lang="en-US" sz="2400" dirty="0"/>
              <a:t>Proses </a:t>
            </a:r>
            <a:r>
              <a:rPr lang="en-US" sz="2400" dirty="0" err="1"/>
              <a:t>Pengambilan</a:t>
            </a:r>
            <a:r>
              <a:rPr lang="en-US" sz="2400" dirty="0"/>
              <a:t> </a:t>
            </a:r>
            <a:r>
              <a:rPr lang="en-US" sz="2400" dirty="0" err="1"/>
              <a:t>keputusan</a:t>
            </a:r>
            <a:r>
              <a:rPr lang="en-US" sz="2400" dirty="0"/>
              <a:t> </a:t>
            </a:r>
            <a:r>
              <a:rPr lang="en-US" sz="2400" dirty="0" err="1"/>
              <a:t>merupakan</a:t>
            </a:r>
            <a:r>
              <a:rPr lang="en-US" sz="2400" dirty="0"/>
              <a:t> </a:t>
            </a:r>
            <a:r>
              <a:rPr lang="en-US" sz="2400" dirty="0" err="1"/>
              <a:t>kontinum</a:t>
            </a:r>
            <a:r>
              <a:rPr lang="en-US" sz="2400" dirty="0"/>
              <a:t> yang </a:t>
            </a:r>
            <a:r>
              <a:rPr lang="en-US" sz="2400" dirty="0" err="1"/>
              <a:t>terentang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keputusan</a:t>
            </a:r>
            <a:r>
              <a:rPr lang="en-US" sz="2400" dirty="0"/>
              <a:t> </a:t>
            </a:r>
            <a:r>
              <a:rPr lang="en-US" sz="2400" dirty="0" err="1"/>
              <a:t>Terstrukstur</a:t>
            </a:r>
            <a:r>
              <a:rPr lang="en-US" sz="2400" dirty="0"/>
              <a:t> s/d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Terstruktur</a:t>
            </a:r>
            <a:endParaRPr lang="en-US" sz="2400" dirty="0"/>
          </a:p>
          <a:p>
            <a:r>
              <a:rPr lang="en-US" sz="2400" dirty="0"/>
              <a:t>Proses </a:t>
            </a:r>
            <a:r>
              <a:rPr lang="en-US" sz="2400" dirty="0" err="1"/>
              <a:t>Pengambilan</a:t>
            </a:r>
            <a:r>
              <a:rPr lang="en-US" sz="2400" dirty="0"/>
              <a:t> </a:t>
            </a:r>
            <a:r>
              <a:rPr lang="en-US" sz="2400" dirty="0" err="1"/>
              <a:t>Keputusan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proses 3 </a:t>
            </a:r>
          </a:p>
          <a:p>
            <a:pPr marL="0" indent="0">
              <a:buNone/>
            </a:pPr>
            <a:r>
              <a:rPr lang="en-US" sz="2400" dirty="0"/>
              <a:t>      </a:t>
            </a:r>
            <a:r>
              <a:rPr lang="en-US" sz="2400" dirty="0" err="1"/>
              <a:t>fase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  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Inteligensi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mencari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kondisi-kondisi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yang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memerlukan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    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keputusan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   -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Desain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Menanam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mengembangkan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dan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menganalisis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    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tindakan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yang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mungkin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 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Mungkin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mengambil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)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   -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Pilihan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memilih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satu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tindakan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dari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pilihan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yang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tersedia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3109428"/>
      </p:ext>
    </p:extLst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l"/>
            <a:r>
              <a:rPr lang="en-US" sz="4000" b="1" dirty="0" err="1" smtClean="0"/>
              <a:t>Konsep</a:t>
            </a:r>
            <a:r>
              <a:rPr lang="en-US" sz="4000" b="1" dirty="0" smtClean="0"/>
              <a:t> </a:t>
            </a:r>
            <a:r>
              <a:rPr lang="en-US" sz="4000" b="1" dirty="0" err="1"/>
              <a:t>Sistem</a:t>
            </a:r>
            <a:r>
              <a:rPr lang="en-US" sz="4000" b="1" dirty="0"/>
              <a:t> </a:t>
            </a:r>
            <a:r>
              <a:rPr lang="en-US" sz="4000" b="1" dirty="0" err="1"/>
              <a:t>Pendukung</a:t>
            </a:r>
            <a:r>
              <a:rPr lang="en-US" sz="4000" b="1" dirty="0"/>
              <a:t> </a:t>
            </a:r>
            <a:r>
              <a:rPr lang="en-US" sz="4000" b="1" dirty="0" err="1"/>
              <a:t>Keputusan</a:t>
            </a:r>
            <a:r>
              <a:rPr lang="en-US" b="1" dirty="0" smtClean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68552"/>
          </a:xfrm>
        </p:spPr>
        <p:txBody>
          <a:bodyPr/>
          <a:lstStyle/>
          <a:p>
            <a:r>
              <a:rPr lang="en-US" sz="2400" dirty="0"/>
              <a:t>DSS </a:t>
            </a:r>
            <a:r>
              <a:rPr lang="en-US" sz="2400" dirty="0" err="1"/>
              <a:t>sebagai</a:t>
            </a:r>
            <a:r>
              <a:rPr lang="en-US" sz="2400" dirty="0"/>
              <a:t> “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berbasis</a:t>
            </a:r>
            <a:r>
              <a:rPr lang="en-US" sz="2400" dirty="0"/>
              <a:t> </a:t>
            </a:r>
            <a:r>
              <a:rPr lang="en-US" sz="2400" dirty="0" err="1"/>
              <a:t>komputer</a:t>
            </a:r>
            <a:r>
              <a:rPr lang="en-US" sz="2400" dirty="0"/>
              <a:t> </a:t>
            </a:r>
            <a:r>
              <a:rPr lang="en-US" sz="2400" dirty="0" err="1"/>
              <a:t>interaktif</a:t>
            </a:r>
            <a:r>
              <a:rPr lang="en-US" sz="2400" dirty="0"/>
              <a:t>, yang </a:t>
            </a:r>
            <a:r>
              <a:rPr lang="en-US" sz="2400" dirty="0" err="1"/>
              <a:t>membantu</a:t>
            </a:r>
            <a:r>
              <a:rPr lang="en-US" sz="2400" dirty="0"/>
              <a:t> para </a:t>
            </a:r>
            <a:r>
              <a:rPr lang="en-US" sz="2400" dirty="0" err="1"/>
              <a:t>pengambil</a:t>
            </a:r>
            <a:r>
              <a:rPr lang="en-US" sz="2400" dirty="0"/>
              <a:t> </a:t>
            </a:r>
            <a:r>
              <a:rPr lang="en-US" sz="2400" dirty="0" err="1"/>
              <a:t>keputusan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data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berbagai</a:t>
            </a:r>
            <a:r>
              <a:rPr lang="en-US" sz="2400" dirty="0"/>
              <a:t> model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memecahkan</a:t>
            </a:r>
            <a:r>
              <a:rPr lang="en-US" sz="2400" dirty="0"/>
              <a:t> </a:t>
            </a:r>
            <a:r>
              <a:rPr lang="en-US" sz="2400" dirty="0" err="1"/>
              <a:t>masalah-masalah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terstruktur</a:t>
            </a:r>
            <a:r>
              <a:rPr lang="en-US" sz="2400" dirty="0"/>
              <a:t>” (</a:t>
            </a:r>
            <a:r>
              <a:rPr lang="en-US" sz="2400" dirty="0" err="1"/>
              <a:t>Gorry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Scott Morton, 1971</a:t>
            </a:r>
            <a:r>
              <a:rPr lang="en-US" sz="2400" dirty="0" smtClean="0"/>
              <a:t>).</a:t>
            </a:r>
          </a:p>
          <a:p>
            <a:r>
              <a:rPr lang="en-US" sz="2400" dirty="0" smtClean="0"/>
              <a:t>DSS </a:t>
            </a:r>
            <a:r>
              <a:rPr lang="en-US" sz="2400" dirty="0" err="1"/>
              <a:t>memadukan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daya</a:t>
            </a:r>
            <a:r>
              <a:rPr lang="en-US" sz="2400" dirty="0"/>
              <a:t> </a:t>
            </a:r>
            <a:r>
              <a:rPr lang="en-US" sz="2400" dirty="0" err="1"/>
              <a:t>intelektual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individu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kapabilitas</a:t>
            </a:r>
            <a:r>
              <a:rPr lang="en-US" sz="2400" dirty="0"/>
              <a:t> </a:t>
            </a:r>
            <a:r>
              <a:rPr lang="en-US" sz="2400" dirty="0" err="1"/>
              <a:t>komputer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meningkatkan</a:t>
            </a:r>
            <a:r>
              <a:rPr lang="en-US" sz="2400" dirty="0"/>
              <a:t> </a:t>
            </a:r>
            <a:r>
              <a:rPr lang="en-US" sz="2400" dirty="0" err="1"/>
              <a:t>kualitas</a:t>
            </a:r>
            <a:r>
              <a:rPr lang="en-US" sz="2400" dirty="0"/>
              <a:t> </a:t>
            </a:r>
            <a:r>
              <a:rPr lang="en-US" sz="2400" dirty="0" err="1"/>
              <a:t>keputusan</a:t>
            </a:r>
            <a:r>
              <a:rPr lang="en-US" sz="2400" dirty="0"/>
              <a:t>. DSS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berbasis</a:t>
            </a:r>
            <a:r>
              <a:rPr lang="en-US" sz="2400" dirty="0"/>
              <a:t> </a:t>
            </a:r>
            <a:r>
              <a:rPr lang="en-US" sz="2400" dirty="0" err="1"/>
              <a:t>komputer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para </a:t>
            </a:r>
            <a:r>
              <a:rPr lang="en-US" sz="2400" dirty="0" err="1"/>
              <a:t>pengambil</a:t>
            </a:r>
            <a:r>
              <a:rPr lang="en-US" sz="2400" dirty="0"/>
              <a:t> </a:t>
            </a:r>
            <a:r>
              <a:rPr lang="en-US" sz="2400" dirty="0" err="1"/>
              <a:t>keputusan</a:t>
            </a:r>
            <a:r>
              <a:rPr lang="en-US" sz="2400" dirty="0"/>
              <a:t> </a:t>
            </a:r>
            <a:r>
              <a:rPr lang="en-US" sz="2400" dirty="0" err="1"/>
              <a:t>manajemen</a:t>
            </a:r>
            <a:r>
              <a:rPr lang="en-US" sz="2400" dirty="0"/>
              <a:t> yang </a:t>
            </a:r>
            <a:r>
              <a:rPr lang="en-US" sz="2400" dirty="0" err="1"/>
              <a:t>menangani</a:t>
            </a:r>
            <a:r>
              <a:rPr lang="en-US" sz="2400" dirty="0"/>
              <a:t> </a:t>
            </a:r>
            <a:r>
              <a:rPr lang="en-US" sz="2400" dirty="0" err="1"/>
              <a:t>masalah-masalah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terstruktur</a:t>
            </a:r>
            <a:r>
              <a:rPr lang="en-US" sz="2400" dirty="0"/>
              <a:t>. (Keen </a:t>
            </a:r>
            <a:r>
              <a:rPr lang="en-US" sz="2400" dirty="0" err="1"/>
              <a:t>dan</a:t>
            </a:r>
            <a:r>
              <a:rPr lang="en-US" sz="2400" dirty="0"/>
              <a:t> Scott Morton, 1978</a:t>
            </a:r>
            <a:r>
              <a:rPr lang="en-US" sz="2400" dirty="0" smtClean="0"/>
              <a:t>).</a:t>
            </a:r>
          </a:p>
          <a:p>
            <a:r>
              <a:rPr lang="en-US" sz="2400" dirty="0" smtClean="0"/>
              <a:t>DSS </a:t>
            </a:r>
            <a:r>
              <a:rPr lang="en-US" sz="2400" dirty="0" err="1"/>
              <a:t>menggunakan</a:t>
            </a:r>
            <a:r>
              <a:rPr lang="en-US" sz="2400" dirty="0"/>
              <a:t> data, model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pengetahuan</a:t>
            </a:r>
            <a:r>
              <a:rPr lang="en-US" sz="2400" dirty="0"/>
              <a:t> yang </a:t>
            </a:r>
            <a:r>
              <a:rPr lang="en-US" sz="2400" dirty="0" err="1"/>
              <a:t>memungkinkan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solusi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 semi </a:t>
            </a:r>
            <a:r>
              <a:rPr lang="en-US" sz="2400" dirty="0" err="1"/>
              <a:t>terstruktur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terstruktur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5664219"/>
      </p:ext>
    </p:extLst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 err="1"/>
              <a:t>Mengapa</a:t>
            </a:r>
            <a:r>
              <a:rPr lang="en-US" sz="3600" b="1" dirty="0"/>
              <a:t> </a:t>
            </a:r>
            <a:r>
              <a:rPr lang="en-US" sz="3600" b="1" dirty="0" err="1"/>
              <a:t>Menggunakan</a:t>
            </a:r>
            <a:r>
              <a:rPr lang="en-US" sz="3600" b="1" dirty="0"/>
              <a:t> DSS? 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68552"/>
          </a:xfrm>
        </p:spPr>
        <p:txBody>
          <a:bodyPr/>
          <a:lstStyle/>
          <a:p>
            <a:r>
              <a:rPr lang="en-US" sz="2400" dirty="0"/>
              <a:t>Perusahaan </a:t>
            </a:r>
            <a:r>
              <a:rPr lang="en-US" sz="2400" dirty="0" err="1"/>
              <a:t>bekerja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ekonomi</a:t>
            </a:r>
            <a:r>
              <a:rPr lang="en-US" sz="2400" dirty="0"/>
              <a:t> yang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stabil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berubah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cepat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Adanya</a:t>
            </a:r>
            <a:r>
              <a:rPr lang="en-US" sz="2400" dirty="0" smtClean="0"/>
              <a:t> </a:t>
            </a:r>
            <a:r>
              <a:rPr lang="en-US" sz="2400" dirty="0" err="1"/>
              <a:t>kesulitan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melacak</a:t>
            </a:r>
            <a:r>
              <a:rPr lang="en-US" sz="2400" dirty="0"/>
              <a:t> </a:t>
            </a:r>
            <a:r>
              <a:rPr lang="en-US" sz="2400" dirty="0" err="1"/>
              <a:t>berbagai</a:t>
            </a:r>
            <a:r>
              <a:rPr lang="en-US" sz="2400" dirty="0"/>
              <a:t> </a:t>
            </a:r>
            <a:r>
              <a:rPr lang="en-US" sz="2400" dirty="0" err="1"/>
              <a:t>operasi</a:t>
            </a:r>
            <a:r>
              <a:rPr lang="en-US" sz="2400" dirty="0"/>
              <a:t> </a:t>
            </a:r>
            <a:r>
              <a:rPr lang="en-US" sz="2400" dirty="0" err="1"/>
              <a:t>bisnis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Meningkatnya</a:t>
            </a:r>
            <a:r>
              <a:rPr lang="en-US" sz="2400" dirty="0" smtClean="0"/>
              <a:t> </a:t>
            </a:r>
            <a:r>
              <a:rPr lang="en-US" sz="2400" dirty="0" err="1"/>
              <a:t>persaingan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E-Commerce</a:t>
            </a:r>
          </a:p>
          <a:p>
            <a:r>
              <a:rPr lang="en-US" sz="2400" dirty="0" err="1" smtClean="0"/>
              <a:t>Sistem</a:t>
            </a:r>
            <a:r>
              <a:rPr lang="en-US" sz="2400" dirty="0" smtClean="0"/>
              <a:t> </a:t>
            </a:r>
            <a:r>
              <a:rPr lang="en-US" sz="2400" dirty="0"/>
              <a:t>yang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mendukung</a:t>
            </a:r>
            <a:r>
              <a:rPr lang="en-US" sz="2400" dirty="0"/>
              <a:t> </a:t>
            </a:r>
            <a:r>
              <a:rPr lang="en-US" sz="2400" dirty="0" err="1"/>
              <a:t>pengambilan</a:t>
            </a:r>
            <a:r>
              <a:rPr lang="en-US" sz="2400" dirty="0"/>
              <a:t> </a:t>
            </a:r>
            <a:r>
              <a:rPr lang="en-US" sz="2400" dirty="0" err="1"/>
              <a:t>keputusan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Diperlukan</a:t>
            </a:r>
            <a:r>
              <a:rPr lang="en-US" sz="2400" dirty="0" smtClean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Manajemen</a:t>
            </a:r>
            <a:r>
              <a:rPr lang="en-US" sz="2400" dirty="0" smtClean="0"/>
              <a:t> </a:t>
            </a:r>
            <a:r>
              <a:rPr lang="en-US" sz="2400" dirty="0" err="1"/>
              <a:t>mengharuskan</a:t>
            </a:r>
            <a:r>
              <a:rPr lang="en-US" sz="2400" dirty="0"/>
              <a:t> </a:t>
            </a:r>
            <a:r>
              <a:rPr lang="en-US" sz="2400" dirty="0" err="1"/>
              <a:t>suatu</a:t>
            </a:r>
            <a:r>
              <a:rPr lang="en-US" sz="2400" dirty="0"/>
              <a:t> DSS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Kualitas</a:t>
            </a:r>
            <a:r>
              <a:rPr lang="en-US" sz="2400" dirty="0" smtClean="0"/>
              <a:t> </a:t>
            </a:r>
            <a:r>
              <a:rPr lang="en-US" sz="2400" dirty="0" err="1"/>
              <a:t>Keputusan</a:t>
            </a:r>
            <a:r>
              <a:rPr lang="en-US" sz="2400" dirty="0"/>
              <a:t>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Adanya</a:t>
            </a:r>
            <a:r>
              <a:rPr lang="en-US" sz="2400" dirty="0" smtClean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yang </a:t>
            </a:r>
            <a:r>
              <a:rPr lang="en-US" sz="2400" dirty="0" err="1"/>
              <a:t>umumnya</a:t>
            </a:r>
            <a:r>
              <a:rPr lang="en-US" sz="2400" dirty="0"/>
              <a:t> </a:t>
            </a:r>
            <a:r>
              <a:rPr lang="en-US" sz="2400" dirty="0" err="1"/>
              <a:t>dibatasi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 smtClean="0"/>
              <a:t>waktu</a:t>
            </a:r>
            <a:endParaRPr lang="en-US" sz="2400" dirty="0" smtClean="0"/>
          </a:p>
          <a:p>
            <a:r>
              <a:rPr lang="en-US" sz="2400" dirty="0" err="1" smtClean="0"/>
              <a:t>dll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280199"/>
      </p:ext>
    </p:extLst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Management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Sains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/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Riset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200" b="1" dirty="0" err="1">
                <a:solidFill>
                  <a:schemeClr val="accent6">
                    <a:lumMod val="50000"/>
                  </a:schemeClr>
                </a:solidFill>
              </a:rPr>
              <a:t>Operasional</a:t>
            </a:r>
            <a:r>
              <a:rPr lang="en-US" b="1" dirty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68552"/>
          </a:xfrm>
        </p:spPr>
        <p:txBody>
          <a:bodyPr/>
          <a:lstStyle/>
          <a:p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Mengadopsi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pendekatan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yang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sistematis</a:t>
            </a:r>
            <a:endParaRPr lang="en-US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/>
              <a:t>     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Mendefinisikan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masalah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     -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Mengklasifikasi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kedalam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kategori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standar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     -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Membuat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model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matematika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     -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Mengevaluasi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beberapa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alternatif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solusi</a:t>
            </a:r>
            <a:endParaRPr lang="en-US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     -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Memilih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solusi</a:t>
            </a: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4861548"/>
      </p:ext>
    </p:extLst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200" b="1" dirty="0" err="1"/>
              <a:t>Sistem</a:t>
            </a:r>
            <a:r>
              <a:rPr lang="en-US" sz="3200" b="1" dirty="0"/>
              <a:t> </a:t>
            </a:r>
            <a:r>
              <a:rPr lang="en-US" sz="3200" b="1" dirty="0" err="1"/>
              <a:t>Pendukung</a:t>
            </a:r>
            <a:r>
              <a:rPr lang="en-US" sz="3200" b="1" dirty="0"/>
              <a:t> </a:t>
            </a:r>
            <a:r>
              <a:rPr lang="en-US" sz="3200" b="1" dirty="0" err="1"/>
              <a:t>Kelompok</a:t>
            </a:r>
            <a:r>
              <a:rPr lang="en-US" sz="3200" b="1" dirty="0"/>
              <a:t>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(</a:t>
            </a:r>
            <a:r>
              <a:rPr lang="en-US" sz="3200" b="1" dirty="0"/>
              <a:t>GSS) 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68552"/>
          </a:xfrm>
        </p:spPr>
        <p:txBody>
          <a:bodyPr/>
          <a:lstStyle/>
          <a:p>
            <a:r>
              <a:rPr lang="en-US" sz="2400" dirty="0" err="1"/>
              <a:t>Kelompok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/>
              <a:t>keputusan</a:t>
            </a:r>
            <a:r>
              <a:rPr lang="en-US" sz="2400" dirty="0"/>
              <a:t> di </a:t>
            </a:r>
            <a:r>
              <a:rPr lang="en-US" sz="2400" dirty="0" err="1"/>
              <a:t>organisasi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Berbagai</a:t>
            </a:r>
            <a:r>
              <a:rPr lang="en-US" sz="2400" dirty="0" smtClean="0"/>
              <a:t> </a:t>
            </a:r>
            <a:r>
              <a:rPr lang="en-US" sz="2400" dirty="0" err="1"/>
              <a:t>usaha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meningkatkan</a:t>
            </a:r>
            <a:r>
              <a:rPr lang="en-US" sz="2400" dirty="0"/>
              <a:t> </a:t>
            </a:r>
            <a:r>
              <a:rPr lang="en-US" sz="2400" dirty="0" err="1"/>
              <a:t>kerja</a:t>
            </a:r>
            <a:r>
              <a:rPr lang="en-US" sz="2400" dirty="0"/>
              <a:t> </a:t>
            </a:r>
            <a:r>
              <a:rPr lang="en-US" sz="2400" dirty="0" err="1"/>
              <a:t>kelompok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bantuan</a:t>
            </a:r>
            <a:r>
              <a:rPr lang="en-US" sz="2400" dirty="0"/>
              <a:t> </a:t>
            </a:r>
            <a:r>
              <a:rPr lang="en-US" sz="2400" dirty="0" err="1"/>
              <a:t>teknologi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2220237"/>
      </p:ext>
    </p:extLst>
  </p:cSld>
  <p:clrMapOvr>
    <a:masterClrMapping/>
  </p:clrMapOvr>
  <p:transition spd="slow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 err="1"/>
              <a:t>Sistem</a:t>
            </a:r>
            <a:r>
              <a:rPr lang="en-US" sz="4000" b="1" dirty="0"/>
              <a:t> </a:t>
            </a:r>
            <a:r>
              <a:rPr lang="en-US" sz="4000" b="1" dirty="0" err="1"/>
              <a:t>Informasi</a:t>
            </a:r>
            <a:r>
              <a:rPr lang="en-US" sz="4000" b="1" dirty="0"/>
              <a:t> Perusahaan 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>(</a:t>
            </a:r>
            <a:r>
              <a:rPr lang="en-US" sz="4000" b="1" dirty="0"/>
              <a:t>EIS) 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68552"/>
          </a:xfrm>
        </p:spPr>
        <p:txBody>
          <a:bodyPr/>
          <a:lstStyle/>
          <a:p>
            <a:pPr algn="just"/>
            <a:r>
              <a:rPr lang="en-US" sz="2400" dirty="0" err="1"/>
              <a:t>Berkembang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eksekutif</a:t>
            </a:r>
            <a:r>
              <a:rPr lang="en-US" sz="2400" dirty="0"/>
              <a:t> </a:t>
            </a:r>
            <a:r>
              <a:rPr lang="en-US" sz="2400" dirty="0" err="1"/>
              <a:t>digabung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berbagai</a:t>
            </a:r>
            <a:r>
              <a:rPr lang="en-US" sz="2400" dirty="0"/>
              <a:t> </a:t>
            </a:r>
            <a:r>
              <a:rPr lang="en-US" sz="2400" dirty="0" err="1"/>
              <a:t>teknologi</a:t>
            </a:r>
            <a:r>
              <a:rPr lang="en-US" sz="2400" dirty="0"/>
              <a:t> Web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dirty="0" smtClean="0"/>
              <a:t>EIS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akses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skala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 yang </a:t>
            </a:r>
            <a:r>
              <a:rPr lang="en-US" sz="2400" dirty="0" err="1"/>
              <a:t>diperlukan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</a:t>
            </a:r>
            <a:r>
              <a:rPr lang="en-US" sz="2400" dirty="0" err="1"/>
              <a:t>individu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melakukan</a:t>
            </a:r>
            <a:r>
              <a:rPr lang="en-US" sz="2400" dirty="0"/>
              <a:t> </a:t>
            </a:r>
            <a:r>
              <a:rPr lang="en-US" sz="2400" dirty="0" err="1"/>
              <a:t>tugas-tugas</a:t>
            </a:r>
            <a:r>
              <a:rPr lang="en-US" sz="2400" dirty="0"/>
              <a:t> </a:t>
            </a:r>
            <a:r>
              <a:rPr lang="en-US" sz="2400" dirty="0" err="1"/>
              <a:t>mereka</a:t>
            </a:r>
            <a:r>
              <a:rPr lang="en-US" sz="2400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9372410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Tujuan</a:t>
            </a:r>
            <a:r>
              <a:rPr lang="en-US" b="1" dirty="0"/>
              <a:t> </a:t>
            </a:r>
            <a:r>
              <a:rPr lang="en-US" b="1" dirty="0" err="1"/>
              <a:t>Pembelajaran</a:t>
            </a:r>
            <a:r>
              <a:rPr lang="en-US" b="1" dirty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9408"/>
            <a:ext cx="8229600" cy="5328592"/>
          </a:xfrm>
        </p:spPr>
        <p:txBody>
          <a:bodyPr/>
          <a:lstStyle/>
          <a:p>
            <a:r>
              <a:rPr lang="en-US" sz="2400" dirty="0" err="1"/>
              <a:t>Memahami</a:t>
            </a:r>
            <a:r>
              <a:rPr lang="en-US" sz="2400" dirty="0"/>
              <a:t> </a:t>
            </a:r>
            <a:r>
              <a:rPr lang="en-US" sz="2400" dirty="0" err="1"/>
              <a:t>bagaimana</a:t>
            </a:r>
            <a:r>
              <a:rPr lang="en-US" sz="2400" dirty="0"/>
              <a:t> </a:t>
            </a:r>
            <a:r>
              <a:rPr lang="en-US" sz="2400" dirty="0" err="1"/>
              <a:t>teknologi-teknologi</a:t>
            </a:r>
            <a:r>
              <a:rPr lang="en-US" sz="2400" dirty="0"/>
              <a:t> </a:t>
            </a:r>
            <a:r>
              <a:rPr lang="en-US" sz="2400" dirty="0" err="1"/>
              <a:t>komputer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membantu</a:t>
            </a:r>
            <a:r>
              <a:rPr lang="en-US" sz="2400" dirty="0"/>
              <a:t> para </a:t>
            </a:r>
            <a:r>
              <a:rPr lang="en-US" sz="2400" dirty="0" err="1"/>
              <a:t>manajer</a:t>
            </a:r>
            <a:r>
              <a:rPr lang="en-US" sz="2400" dirty="0"/>
              <a:t> </a:t>
            </a:r>
            <a:r>
              <a:rPr lang="en-US" sz="2400" dirty="0" err="1"/>
              <a:t>menjalankan</a:t>
            </a:r>
            <a:r>
              <a:rPr lang="en-US" sz="2400" dirty="0"/>
              <a:t> </a:t>
            </a:r>
            <a:r>
              <a:rPr lang="en-US" sz="2400" dirty="0" err="1"/>
              <a:t>tugasnya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Mengetahui</a:t>
            </a:r>
            <a:r>
              <a:rPr lang="en-US" sz="2400" dirty="0" smtClean="0"/>
              <a:t> </a:t>
            </a:r>
            <a:r>
              <a:rPr lang="en-US" sz="2400" dirty="0" err="1"/>
              <a:t>berbagai</a:t>
            </a:r>
            <a:r>
              <a:rPr lang="en-US" sz="2400" dirty="0"/>
              <a:t> </a:t>
            </a:r>
            <a:r>
              <a:rPr lang="en-US" sz="2400" dirty="0" err="1"/>
              <a:t>tipe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pendukung</a:t>
            </a:r>
            <a:r>
              <a:rPr lang="en-US" sz="2400" dirty="0"/>
              <a:t> </a:t>
            </a:r>
            <a:r>
              <a:rPr lang="en-US" sz="2400" dirty="0" err="1"/>
              <a:t>keputusan</a:t>
            </a:r>
            <a:r>
              <a:rPr lang="en-US" sz="2400" dirty="0"/>
              <a:t> yang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praktik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Memahami</a:t>
            </a:r>
            <a:r>
              <a:rPr lang="en-US" sz="2400" dirty="0" smtClean="0"/>
              <a:t> </a:t>
            </a:r>
            <a:r>
              <a:rPr lang="en-US" sz="2400" dirty="0" err="1"/>
              <a:t>dasar-dasar</a:t>
            </a:r>
            <a:r>
              <a:rPr lang="en-US" sz="2400" dirty="0"/>
              <a:t> </a:t>
            </a:r>
            <a:r>
              <a:rPr lang="en-US" sz="2400" dirty="0" err="1"/>
              <a:t>pengambilan</a:t>
            </a:r>
            <a:r>
              <a:rPr lang="en-US" sz="2400" dirty="0"/>
              <a:t> </a:t>
            </a:r>
            <a:r>
              <a:rPr lang="en-US" sz="2400" dirty="0" err="1"/>
              <a:t>keputusan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Memahami</a:t>
            </a:r>
            <a:r>
              <a:rPr lang="en-US" sz="2400" dirty="0" smtClean="0"/>
              <a:t> </a:t>
            </a:r>
            <a:r>
              <a:rPr lang="en-US" sz="2400" dirty="0" err="1"/>
              <a:t>isu-isu</a:t>
            </a:r>
            <a:r>
              <a:rPr lang="en-US" sz="2400" dirty="0"/>
              <a:t> </a:t>
            </a:r>
            <a:r>
              <a:rPr lang="en-US" sz="2400" dirty="0" err="1"/>
              <a:t>kunci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pengambilan</a:t>
            </a:r>
            <a:r>
              <a:rPr lang="en-US" sz="2400" dirty="0"/>
              <a:t> </a:t>
            </a:r>
            <a:r>
              <a:rPr lang="en-US" sz="2400" dirty="0" err="1"/>
              <a:t>keputusan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/>
              <a:t>Memahami</a:t>
            </a:r>
            <a:r>
              <a:rPr lang="en-US" sz="2400" dirty="0" smtClean="0"/>
              <a:t> </a:t>
            </a:r>
            <a:r>
              <a:rPr lang="en-US" sz="2400" dirty="0" err="1"/>
              <a:t>bagaimana</a:t>
            </a:r>
            <a:r>
              <a:rPr lang="en-US" sz="2400" dirty="0"/>
              <a:t> Internet </a:t>
            </a:r>
            <a:r>
              <a:rPr lang="en-US" sz="2400" dirty="0" err="1"/>
              <a:t>mempengaruhi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pendukung</a:t>
            </a:r>
            <a:r>
              <a:rPr lang="en-US" sz="2400" dirty="0"/>
              <a:t> </a:t>
            </a:r>
            <a:r>
              <a:rPr lang="en-US" sz="2400" dirty="0" err="1" smtClean="0"/>
              <a:t>keputusan</a:t>
            </a:r>
            <a:endParaRPr lang="en-US" sz="2400" dirty="0" smtClean="0"/>
          </a:p>
          <a:p>
            <a:r>
              <a:rPr lang="en-US" sz="2400" dirty="0" err="1" smtClean="0"/>
              <a:t>Mempelajari</a:t>
            </a:r>
            <a:r>
              <a:rPr lang="en-US" sz="2400" dirty="0" smtClean="0"/>
              <a:t> </a:t>
            </a:r>
            <a:r>
              <a:rPr lang="en-US" sz="2400" dirty="0" err="1"/>
              <a:t>mengapa</a:t>
            </a:r>
            <a:r>
              <a:rPr lang="en-US" sz="2400" dirty="0"/>
              <a:t> </a:t>
            </a:r>
            <a:r>
              <a:rPr lang="en-US" sz="2400" dirty="0" err="1"/>
              <a:t>diperlukan</a:t>
            </a:r>
            <a:r>
              <a:rPr lang="en-US" sz="2400" dirty="0"/>
              <a:t> </a:t>
            </a:r>
            <a:r>
              <a:rPr lang="en-US" sz="2400" dirty="0" err="1"/>
              <a:t>teknologi</a:t>
            </a:r>
            <a:r>
              <a:rPr lang="en-US" sz="2400" dirty="0"/>
              <a:t> </a:t>
            </a:r>
            <a:r>
              <a:rPr lang="en-US" sz="2400" dirty="0" err="1"/>
              <a:t>komputer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mengambilan</a:t>
            </a:r>
            <a:r>
              <a:rPr lang="en-US" sz="2400" dirty="0"/>
              <a:t> </a:t>
            </a:r>
            <a:r>
              <a:rPr lang="en-US" sz="2400" dirty="0" err="1"/>
              <a:t>keputusan</a:t>
            </a:r>
            <a:r>
              <a:rPr lang="en-US" sz="2400" dirty="0"/>
              <a:t> modern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127407"/>
      </p:ext>
    </p:extLst>
  </p:cSld>
  <p:clrMapOvr>
    <a:masterClrMapping/>
  </p:clrMapOvr>
  <p:transition spd="slow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Enterprise Information Systems</a:t>
            </a:r>
            <a:r>
              <a:rPr lang="en-US" b="1" dirty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68552"/>
          </a:xfrm>
        </p:spPr>
        <p:txBody>
          <a:bodyPr/>
          <a:lstStyle/>
          <a:p>
            <a:pPr algn="just"/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Sistem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khusus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meliputi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ERM, ERP, CRM,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dan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SCM</a:t>
            </a:r>
          </a:p>
          <a:p>
            <a:pPr algn="just"/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Menyediakan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pengawasan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dan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penelusuran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di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tingkat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perusahaan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yang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efektif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dan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tepat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waktu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Mem-</a:t>
            </a:r>
            <a:r>
              <a:rPr lang="en-US" sz="2400" i="1" dirty="0" smtClean="0">
                <a:solidFill>
                  <a:schemeClr val="accent6">
                    <a:lumMod val="50000"/>
                  </a:schemeClr>
                </a:solidFill>
              </a:rPr>
              <a:t>filter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meng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-compress,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dan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menelusuri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data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dan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informasi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penting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1304415"/>
      </p:ext>
    </p:extLst>
  </p:cSld>
  <p:clrMapOvr>
    <a:masterClrMapping/>
  </p:clrMapOvr>
  <p:transition spd="slow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l"/>
            <a:r>
              <a:rPr lang="en-US" sz="4000" b="1" dirty="0" err="1"/>
              <a:t>Sistem</a:t>
            </a:r>
            <a:r>
              <a:rPr lang="en-US" sz="4000" b="1" dirty="0"/>
              <a:t> </a:t>
            </a:r>
            <a:r>
              <a:rPr lang="en-US" sz="4000" b="1" dirty="0" err="1" smtClean="0"/>
              <a:t>Manajemen</a:t>
            </a:r>
            <a:r>
              <a:rPr lang="en-US" sz="4000" b="1" dirty="0"/>
              <a:t> </a:t>
            </a:r>
            <a:r>
              <a:rPr lang="en-US" sz="4000" b="1" dirty="0" err="1" smtClean="0"/>
              <a:t>Pengetahuan</a:t>
            </a:r>
            <a:r>
              <a:rPr lang="en-US" b="1" dirty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68552"/>
          </a:xfrm>
        </p:spPr>
        <p:txBody>
          <a:bodyPr/>
          <a:lstStyle/>
          <a:p>
            <a:pPr algn="just"/>
            <a:r>
              <a:rPr lang="en-US" sz="2400" dirty="0" err="1"/>
              <a:t>Memiliki</a:t>
            </a:r>
            <a:r>
              <a:rPr lang="en-US" sz="2400" dirty="0"/>
              <a:t> </a:t>
            </a:r>
            <a:r>
              <a:rPr lang="en-US" sz="2400" dirty="0" err="1"/>
              <a:t>potensi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dramatis </a:t>
            </a:r>
            <a:r>
              <a:rPr lang="en-US" sz="2400" dirty="0" err="1"/>
              <a:t>mendongkrak</a:t>
            </a:r>
            <a:r>
              <a:rPr lang="en-US" sz="2400" dirty="0"/>
              <a:t> </a:t>
            </a:r>
            <a:r>
              <a:rPr lang="en-US" sz="2400" dirty="0" err="1"/>
              <a:t>penggunaan</a:t>
            </a:r>
            <a:r>
              <a:rPr lang="en-US" sz="2400" dirty="0"/>
              <a:t> </a:t>
            </a:r>
            <a:r>
              <a:rPr lang="en-US" sz="2400" dirty="0" err="1"/>
              <a:t>pengetahuan</a:t>
            </a:r>
            <a:r>
              <a:rPr lang="en-US" sz="2400" dirty="0"/>
              <a:t> di </a:t>
            </a:r>
            <a:r>
              <a:rPr lang="en-US" sz="2400" dirty="0" err="1"/>
              <a:t>suatu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dirty="0" smtClean="0"/>
              <a:t>KMS </a:t>
            </a:r>
            <a:r>
              <a:rPr lang="en-US" sz="2400" dirty="0" err="1"/>
              <a:t>menangkap</a:t>
            </a:r>
            <a:r>
              <a:rPr lang="en-US" sz="2400" dirty="0"/>
              <a:t>, </a:t>
            </a:r>
            <a:r>
              <a:rPr lang="en-US" sz="2400" dirty="0" err="1"/>
              <a:t>menyimpan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menyebarkan</a:t>
            </a:r>
            <a:r>
              <a:rPr lang="en-US" sz="2400" dirty="0"/>
              <a:t> </a:t>
            </a:r>
            <a:r>
              <a:rPr lang="en-US" sz="2400" dirty="0" err="1"/>
              <a:t>keahlian</a:t>
            </a:r>
            <a:r>
              <a:rPr lang="en-US" sz="2400" dirty="0"/>
              <a:t> </a:t>
            </a:r>
            <a:r>
              <a:rPr lang="en-US" sz="2400" dirty="0" err="1"/>
              <a:t>penting</a:t>
            </a:r>
            <a:r>
              <a:rPr lang="en-US" sz="2400" dirty="0"/>
              <a:t> di </a:t>
            </a:r>
            <a:r>
              <a:rPr lang="en-US" sz="2400" dirty="0" err="1"/>
              <a:t>organisasi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keseluruhan</a:t>
            </a:r>
            <a:r>
              <a:rPr lang="en-US" sz="2400" dirty="0"/>
              <a:t> </a:t>
            </a:r>
            <a:r>
              <a:rPr lang="en-US" sz="2400" dirty="0" err="1"/>
              <a:t>melalui</a:t>
            </a:r>
            <a:r>
              <a:rPr lang="en-US" sz="2400" dirty="0"/>
              <a:t> repository </a:t>
            </a:r>
            <a:r>
              <a:rPr lang="en-US" sz="2400" dirty="0" err="1"/>
              <a:t>pengetahuan</a:t>
            </a:r>
            <a:r>
              <a:rPr lang="en-US" sz="2400" dirty="0"/>
              <a:t> (</a:t>
            </a:r>
            <a:r>
              <a:rPr lang="en-US" sz="2400" dirty="0" err="1"/>
              <a:t>pengetahuan</a:t>
            </a:r>
            <a:r>
              <a:rPr lang="en-US" sz="2400" dirty="0"/>
              <a:t> yang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digali</a:t>
            </a:r>
            <a:r>
              <a:rPr lang="en-US" sz="2400" dirty="0"/>
              <a:t> </a:t>
            </a:r>
            <a:r>
              <a:rPr lang="en-US" sz="2400" dirty="0" err="1"/>
              <a:t>kembali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mendukung</a:t>
            </a:r>
            <a:r>
              <a:rPr lang="en-US" sz="2400" dirty="0"/>
              <a:t> </a:t>
            </a:r>
            <a:r>
              <a:rPr lang="en-US" sz="2400" dirty="0" err="1"/>
              <a:t>keputusan</a:t>
            </a:r>
            <a:r>
              <a:rPr lang="en-US" sz="2400" dirty="0"/>
              <a:t> yang </a:t>
            </a:r>
            <a:r>
              <a:rPr lang="en-US" sz="2400" dirty="0" err="1"/>
              <a:t>cukup</a:t>
            </a:r>
            <a:r>
              <a:rPr lang="en-US" sz="2400" dirty="0"/>
              <a:t> </a:t>
            </a:r>
            <a:r>
              <a:rPr lang="en-US" sz="2400" dirty="0" err="1"/>
              <a:t>rumit</a:t>
            </a:r>
            <a:r>
              <a:rPr lang="en-US" sz="2400" dirty="0"/>
              <a:t>)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3484887"/>
      </p:ext>
    </p:extLst>
  </p:cSld>
  <p:clrMapOvr>
    <a:masterClrMapping/>
  </p:clrMapOvr>
  <p:transition spd="slow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/>
              <a:t>Knowledge Management </a:t>
            </a:r>
            <a:r>
              <a:rPr lang="en-US" sz="3600" b="1" dirty="0" smtClean="0"/>
              <a:t>Systems</a:t>
            </a:r>
            <a:br>
              <a:rPr lang="en-US" sz="3600" b="1" dirty="0" smtClean="0"/>
            </a:br>
            <a:r>
              <a:rPr lang="en-US" sz="3600" b="1" dirty="0" smtClean="0"/>
              <a:t>(</a:t>
            </a:r>
            <a:r>
              <a:rPr lang="en-US" sz="3600" b="1" dirty="0"/>
              <a:t>KMS) 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968552"/>
          </a:xfrm>
        </p:spPr>
        <p:txBody>
          <a:bodyPr/>
          <a:lstStyle/>
          <a:p>
            <a:r>
              <a:rPr lang="en-US" sz="2400" dirty="0"/>
              <a:t>Knowledge yang </a:t>
            </a:r>
            <a:r>
              <a:rPr lang="en-US" sz="2400" dirty="0" err="1"/>
              <a:t>terorganisasi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tersimpan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repository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dipergunakan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 smtClean="0"/>
              <a:t>organisasi</a:t>
            </a:r>
            <a:endParaRPr lang="en-US" sz="2400" dirty="0" smtClean="0"/>
          </a:p>
          <a:p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menyelesaikan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 yang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serupa</a:t>
            </a:r>
            <a:r>
              <a:rPr lang="en-US" sz="2400" dirty="0"/>
              <a:t> </a:t>
            </a:r>
            <a:r>
              <a:rPr lang="en-US" sz="2400" dirty="0" err="1"/>
              <a:t>dimasa</a:t>
            </a:r>
            <a:r>
              <a:rPr lang="en-US" sz="2400" dirty="0"/>
              <a:t> yang </a:t>
            </a:r>
            <a:r>
              <a:rPr lang="en-US" sz="2400" dirty="0" err="1"/>
              <a:t>akan</a:t>
            </a:r>
            <a:r>
              <a:rPr lang="en-US" sz="2400" dirty="0"/>
              <a:t> </a:t>
            </a:r>
            <a:r>
              <a:rPr lang="en-US" sz="2400" dirty="0" err="1" smtClean="0"/>
              <a:t>datang</a:t>
            </a:r>
            <a:endParaRPr lang="en-US" sz="2400" dirty="0" smtClean="0"/>
          </a:p>
          <a:p>
            <a:r>
              <a:rPr lang="en-US" sz="2400" dirty="0" smtClean="0"/>
              <a:t>ROI </a:t>
            </a:r>
            <a:r>
              <a:rPr lang="en-US" sz="2400" dirty="0" err="1"/>
              <a:t>meningkat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tahun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6385346"/>
      </p:ext>
    </p:extLst>
  </p:cSld>
  <p:clrMapOvr>
    <a:masterClrMapping/>
  </p:clrMapOvr>
  <p:transition spd="slow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 err="1"/>
              <a:t>Sistem</a:t>
            </a:r>
            <a:r>
              <a:rPr lang="en-US" sz="3600" b="1" dirty="0"/>
              <a:t> </a:t>
            </a:r>
            <a:r>
              <a:rPr lang="en-US" sz="3600" b="1" dirty="0" err="1"/>
              <a:t>Pakar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paket</a:t>
            </a:r>
            <a:r>
              <a:rPr lang="en-US" sz="2400" dirty="0"/>
              <a:t> </a:t>
            </a:r>
            <a:r>
              <a:rPr lang="en-US" sz="2400" dirty="0" err="1"/>
              <a:t>perangkat</a:t>
            </a:r>
            <a:r>
              <a:rPr lang="en-US" sz="2400" dirty="0"/>
              <a:t> </a:t>
            </a:r>
            <a:r>
              <a:rPr lang="en-US" sz="2400" dirty="0" err="1"/>
              <a:t>lunak</a:t>
            </a:r>
            <a:r>
              <a:rPr lang="en-US" sz="2400" dirty="0"/>
              <a:t> </a:t>
            </a:r>
            <a:r>
              <a:rPr lang="en-US" sz="2400" dirty="0" err="1" smtClean="0"/>
              <a:t>pengambilan</a:t>
            </a:r>
            <a:r>
              <a:rPr lang="en-US" sz="2400" dirty="0" smtClean="0"/>
              <a:t> </a:t>
            </a:r>
            <a:r>
              <a:rPr lang="en-US" sz="2400" dirty="0" err="1" smtClean="0"/>
              <a:t>keputusan</a:t>
            </a:r>
            <a:r>
              <a:rPr lang="en-US" sz="2400" dirty="0" smtClean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pemecah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 yang </a:t>
            </a:r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/>
              <a:t>mencapai</a:t>
            </a:r>
            <a:r>
              <a:rPr lang="en-US" sz="2400" dirty="0"/>
              <a:t> </a:t>
            </a:r>
            <a:r>
              <a:rPr lang="en-US" sz="2400" dirty="0" err="1"/>
              <a:t>tingkat</a:t>
            </a:r>
            <a:r>
              <a:rPr lang="en-US" sz="2400" dirty="0"/>
              <a:t> </a:t>
            </a:r>
            <a:r>
              <a:rPr lang="en-US" sz="2400" dirty="0" err="1"/>
              <a:t>performa</a:t>
            </a:r>
            <a:r>
              <a:rPr lang="en-US" sz="2400" dirty="0"/>
              <a:t> </a:t>
            </a:r>
            <a:r>
              <a:rPr lang="en-US" sz="2400" dirty="0" smtClean="0"/>
              <a:t>yang </a:t>
            </a:r>
            <a:r>
              <a:rPr lang="en-US" sz="2400" dirty="0" err="1" smtClean="0"/>
              <a:t>setara</a:t>
            </a:r>
            <a:r>
              <a:rPr lang="en-US" sz="2400" dirty="0" smtClean="0"/>
              <a:t> </a:t>
            </a:r>
            <a:r>
              <a:rPr lang="en-US" sz="2400" dirty="0"/>
              <a:t>–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bahkan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–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pakar</a:t>
            </a:r>
            <a:r>
              <a:rPr lang="en-US" sz="2400" dirty="0"/>
              <a:t> </a:t>
            </a:r>
            <a:r>
              <a:rPr lang="en-US" sz="2400" dirty="0" err="1" smtClean="0"/>
              <a:t>manusia</a:t>
            </a:r>
            <a:r>
              <a:rPr lang="en-US" sz="2400" dirty="0" smtClean="0"/>
              <a:t> </a:t>
            </a:r>
            <a:r>
              <a:rPr lang="en-US" sz="2400" dirty="0"/>
              <a:t>di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bidang</a:t>
            </a:r>
            <a:r>
              <a:rPr lang="en-US" sz="2400" dirty="0"/>
              <a:t> </a:t>
            </a:r>
            <a:r>
              <a:rPr lang="en-US" sz="2400" dirty="0" err="1"/>
              <a:t>khusus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 smtClean="0"/>
              <a:t>biasanya</a:t>
            </a:r>
            <a:r>
              <a:rPr lang="en-US" sz="2400" dirty="0" smtClean="0"/>
              <a:t> </a:t>
            </a:r>
            <a:r>
              <a:rPr lang="en-US" sz="2400" dirty="0" err="1"/>
              <a:t>mempersempit</a:t>
            </a:r>
            <a:r>
              <a:rPr lang="en-US" sz="2400" dirty="0"/>
              <a:t> area </a:t>
            </a:r>
            <a:r>
              <a:rPr lang="en-US" sz="2400" dirty="0" err="1"/>
              <a:t>masalah</a:t>
            </a:r>
            <a:r>
              <a:rPr lang="en-US" sz="2400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7658725"/>
      </p:ext>
    </p:extLst>
  </p:cSld>
  <p:clrMapOvr>
    <a:masterClrMapping/>
  </p:clrMapOvr>
  <p:transition spd="slow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</a:rPr>
              <a:t>SISTEM PAKAR (Expert Systems)</a:t>
            </a:r>
            <a:endParaRPr lang="en-US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Teknologi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yang </a:t>
            </a:r>
            <a:r>
              <a:rPr lang="en-US" sz="2400" dirty="0" err="1">
                <a:solidFill>
                  <a:schemeClr val="accent6">
                    <a:lumMod val="50000"/>
                  </a:schemeClr>
                </a:solidFill>
              </a:rPr>
              <a:t>mengaplikasikan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 reasoning methodologies in a specific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domain</a:t>
            </a:r>
          </a:p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Attempts 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to mimic human experts’ problem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solving</a:t>
            </a:r>
          </a:p>
          <a:p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Contoh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    -Artificial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Intelligence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Systems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   -Artificial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Neural Networks (neural computing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    -Genetic Algorithms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   -Fuzzy Logic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   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Intelligent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Agents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Kecerdasan Buatan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9173303"/>
      </p:ext>
    </p:extLst>
  </p:cSld>
  <p:clrMapOvr>
    <a:masterClrMapping/>
  </p:clrMapOvr>
  <p:transition spd="slow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Jaringan</a:t>
            </a:r>
            <a:r>
              <a:rPr lang="en-US" dirty="0"/>
              <a:t> </a:t>
            </a:r>
            <a:r>
              <a:rPr lang="en-US" dirty="0" err="1"/>
              <a:t>Saraf</a:t>
            </a:r>
            <a:r>
              <a:rPr lang="en-US" dirty="0"/>
              <a:t> </a:t>
            </a:r>
            <a:r>
              <a:rPr lang="en-US" dirty="0" err="1"/>
              <a:t>Tiruan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pendekatan</a:t>
            </a:r>
            <a:r>
              <a:rPr lang="en-US" sz="2400" dirty="0"/>
              <a:t> </a:t>
            </a:r>
            <a:r>
              <a:rPr lang="en-US" sz="2400" dirty="0" err="1" smtClean="0"/>
              <a:t>pengenalan</a:t>
            </a:r>
            <a:r>
              <a:rPr lang="en-US" sz="2400" dirty="0" smtClean="0"/>
              <a:t> </a:t>
            </a:r>
            <a:r>
              <a:rPr lang="en-US" sz="2400" dirty="0" err="1" smtClean="0"/>
              <a:t>pola</a:t>
            </a:r>
            <a:r>
              <a:rPr lang="en-US" sz="2400" dirty="0" smtClean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memecahkan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 smtClean="0"/>
              <a:t>telah</a:t>
            </a:r>
            <a:r>
              <a:rPr lang="en-US" sz="2400" dirty="0" smtClean="0"/>
              <a:t>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berhasil</a:t>
            </a:r>
            <a:r>
              <a:rPr lang="en-US" sz="2400" dirty="0"/>
              <a:t> di </a:t>
            </a:r>
            <a:r>
              <a:rPr lang="en-US" sz="2400" dirty="0" err="1"/>
              <a:t>banyak</a:t>
            </a:r>
            <a:r>
              <a:rPr lang="en-US" sz="2400" dirty="0"/>
              <a:t> </a:t>
            </a:r>
            <a:r>
              <a:rPr lang="en-US" sz="2400" dirty="0" err="1" smtClean="0"/>
              <a:t>aplikasi</a:t>
            </a:r>
            <a:r>
              <a:rPr lang="en-US" sz="2400" dirty="0" smtClean="0"/>
              <a:t> </a:t>
            </a:r>
            <a:r>
              <a:rPr lang="en-US" sz="2400" dirty="0" err="1"/>
              <a:t>bisnis</a:t>
            </a:r>
            <a:r>
              <a:rPr lang="en-US" sz="2400" dirty="0"/>
              <a:t>. (</a:t>
            </a:r>
            <a:r>
              <a:rPr lang="en-US" sz="2400" dirty="0" err="1"/>
              <a:t>Fadlalla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Lin, 2001; </a:t>
            </a:r>
            <a:r>
              <a:rPr lang="en-US" sz="2400" dirty="0" err="1" smtClean="0"/>
              <a:t>Haykin</a:t>
            </a:r>
            <a:r>
              <a:rPr lang="en-US" sz="2400" dirty="0"/>
              <a:t>, 1999; </a:t>
            </a:r>
            <a:r>
              <a:rPr lang="en-US" sz="2400" dirty="0" err="1"/>
              <a:t>Ainscough</a:t>
            </a:r>
            <a:r>
              <a:rPr lang="en-US" sz="2400" dirty="0"/>
              <a:t>, </a:t>
            </a:r>
            <a:r>
              <a:rPr lang="en-US" sz="2400" dirty="0" err="1"/>
              <a:t>dkk</a:t>
            </a:r>
            <a:r>
              <a:rPr lang="en-US" sz="2400" dirty="0"/>
              <a:t>, 1977)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5908303"/>
      </p:ext>
    </p:extLst>
  </p:cSld>
  <p:clrMapOvr>
    <a:masterClrMapping/>
  </p:clrMapOvr>
  <p:transition spd="slow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3600" b="1" dirty="0" err="1"/>
              <a:t>Jaringan</a:t>
            </a:r>
            <a:r>
              <a:rPr lang="en-US" sz="3600" b="1" dirty="0"/>
              <a:t> </a:t>
            </a:r>
            <a:r>
              <a:rPr lang="en-US" sz="3600" b="1" dirty="0" err="1"/>
              <a:t>Saraf</a:t>
            </a:r>
            <a:r>
              <a:rPr lang="en-US" sz="3600" b="1" dirty="0"/>
              <a:t> </a:t>
            </a:r>
            <a:r>
              <a:rPr lang="en-US" sz="3600" b="1" dirty="0" err="1"/>
              <a:t>Tiruan</a:t>
            </a:r>
            <a:r>
              <a:rPr lang="en-US" sz="3600" b="1" dirty="0"/>
              <a:t> </a:t>
            </a:r>
            <a:r>
              <a:rPr lang="en-US" sz="3600" b="1" dirty="0" err="1"/>
              <a:t>Lanjut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kecerdasan</a:t>
            </a:r>
            <a:r>
              <a:rPr lang="en-US" sz="2400" dirty="0"/>
              <a:t> </a:t>
            </a:r>
            <a:r>
              <a:rPr lang="en-US" sz="2400" dirty="0" err="1"/>
              <a:t>tiruan</a:t>
            </a:r>
            <a:r>
              <a:rPr lang="en-US" sz="2400" dirty="0"/>
              <a:t> </a:t>
            </a:r>
            <a:r>
              <a:rPr lang="en-US" sz="2400" dirty="0" err="1"/>
              <a:t>terapan</a:t>
            </a:r>
            <a:r>
              <a:rPr lang="en-US" sz="2400" dirty="0"/>
              <a:t>, </a:t>
            </a:r>
            <a:r>
              <a:rPr lang="en-US" sz="2400" dirty="0" err="1" smtClean="0"/>
              <a:t>ada</a:t>
            </a:r>
            <a:r>
              <a:rPr lang="en-US" sz="2400" dirty="0" smtClean="0"/>
              <a:t> </a:t>
            </a:r>
            <a:r>
              <a:rPr lang="en-US" sz="2400" dirty="0" err="1" smtClean="0"/>
              <a:t>beberapa</a:t>
            </a:r>
            <a:r>
              <a:rPr lang="en-US" sz="2400" dirty="0" smtClean="0"/>
              <a:t> </a:t>
            </a:r>
            <a:r>
              <a:rPr lang="en-US" sz="2400" dirty="0" err="1"/>
              <a:t>teknologi</a:t>
            </a:r>
            <a:r>
              <a:rPr lang="en-US" sz="2400" dirty="0"/>
              <a:t> yang </a:t>
            </a:r>
            <a:r>
              <a:rPr lang="en-US" sz="2400" dirty="0" err="1"/>
              <a:t>menarik</a:t>
            </a:r>
            <a:r>
              <a:rPr lang="en-US" sz="2400" dirty="0"/>
              <a:t> yang </a:t>
            </a:r>
            <a:r>
              <a:rPr lang="en-US" sz="2400" dirty="0" err="1" smtClean="0"/>
              <a:t>membantu</a:t>
            </a:r>
            <a:r>
              <a:rPr lang="en-US" sz="2400" dirty="0" smtClean="0"/>
              <a:t> </a:t>
            </a:r>
            <a:r>
              <a:rPr lang="en-US" sz="2400" dirty="0"/>
              <a:t>para </a:t>
            </a:r>
            <a:r>
              <a:rPr lang="en-US" sz="2400" dirty="0" err="1"/>
              <a:t>pengambil</a:t>
            </a:r>
            <a:r>
              <a:rPr lang="en-US" sz="2400" dirty="0"/>
              <a:t> </a:t>
            </a:r>
            <a:r>
              <a:rPr lang="en-US" sz="2400" dirty="0" err="1"/>
              <a:t>keputusan</a:t>
            </a:r>
            <a:r>
              <a:rPr lang="en-US" sz="2400" dirty="0" smtClean="0"/>
              <a:t>.  </a:t>
            </a:r>
            <a:r>
              <a:rPr lang="en-US" sz="2400" dirty="0" err="1" smtClean="0"/>
              <a:t>Teknologi</a:t>
            </a:r>
            <a:r>
              <a:rPr lang="en-US" sz="2400" dirty="0" smtClean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meliputi</a:t>
            </a:r>
            <a:r>
              <a:rPr lang="en-US" sz="2400" dirty="0"/>
              <a:t> </a:t>
            </a:r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 smtClean="0"/>
              <a:t>genetika</a:t>
            </a:r>
            <a:r>
              <a:rPr lang="en-US" sz="2400" dirty="0"/>
              <a:t>, fuzzy logic,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agen</a:t>
            </a:r>
            <a:r>
              <a:rPr lang="en-US" sz="2400" dirty="0"/>
              <a:t> </a:t>
            </a:r>
            <a:r>
              <a:rPr lang="en-US" sz="2400" dirty="0" err="1"/>
              <a:t>cerdas</a:t>
            </a:r>
            <a:r>
              <a:rPr lang="en-US" sz="2400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Kecerdasan Buatan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4414014"/>
      </p:ext>
    </p:extLst>
  </p:cSld>
  <p:clrMapOvr>
    <a:masterClrMapping/>
  </p:clrMapOvr>
  <p:transition spd="slow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err="1"/>
              <a:t>Sistem</a:t>
            </a:r>
            <a:r>
              <a:rPr lang="en-US" sz="3600" b="1" dirty="0"/>
              <a:t> </a:t>
            </a:r>
            <a:r>
              <a:rPr lang="en-US" sz="3600" b="1" dirty="0" err="1"/>
              <a:t>Pendukung</a:t>
            </a:r>
            <a:r>
              <a:rPr lang="en-US" sz="3600" b="1" dirty="0"/>
              <a:t> </a:t>
            </a:r>
            <a:r>
              <a:rPr lang="en-US" sz="3600" b="1" dirty="0" err="1"/>
              <a:t>Hibrid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Tujuan</a:t>
            </a:r>
            <a:r>
              <a:rPr lang="en-US" sz="2400" dirty="0"/>
              <a:t> </a:t>
            </a:r>
            <a:r>
              <a:rPr lang="en-US" sz="2400" dirty="0" err="1"/>
              <a:t>penggunaan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Pendukung</a:t>
            </a:r>
            <a:r>
              <a:rPr lang="en-US" sz="2400" dirty="0"/>
              <a:t> </a:t>
            </a:r>
            <a:r>
              <a:rPr lang="en-US" sz="2400" dirty="0" err="1"/>
              <a:t>Hibrid</a:t>
            </a:r>
            <a:r>
              <a:rPr lang="en-US" sz="2400" dirty="0"/>
              <a:t> </a:t>
            </a:r>
            <a:r>
              <a:rPr lang="en-US" sz="2400" dirty="0" err="1" smtClean="0"/>
              <a:t>adalah</a:t>
            </a:r>
            <a:r>
              <a:rPr lang="en-US" sz="2400" dirty="0" smtClean="0"/>
              <a:t> </a:t>
            </a:r>
            <a:r>
              <a:rPr lang="en-US" sz="2400" dirty="0" err="1"/>
              <a:t>solusi</a:t>
            </a:r>
            <a:r>
              <a:rPr lang="en-US" sz="2400" dirty="0"/>
              <a:t> </a:t>
            </a:r>
            <a:r>
              <a:rPr lang="en-US" sz="2400" dirty="0" err="1"/>
              <a:t>sukses</a:t>
            </a:r>
            <a:r>
              <a:rPr lang="en-US" sz="2400" dirty="0"/>
              <a:t> </a:t>
            </a:r>
            <a:r>
              <a:rPr lang="en-US" sz="2400" dirty="0" err="1"/>
              <a:t>masalah-masalah</a:t>
            </a:r>
            <a:r>
              <a:rPr lang="en-US" sz="2400" dirty="0"/>
              <a:t> </a:t>
            </a:r>
            <a:r>
              <a:rPr lang="en-US" sz="2400" dirty="0" err="1" smtClean="0"/>
              <a:t>manajerial</a:t>
            </a:r>
            <a:r>
              <a:rPr lang="en-US" sz="2400" dirty="0" smtClean="0"/>
              <a:t> </a:t>
            </a:r>
            <a:r>
              <a:rPr lang="en-US" sz="2400" dirty="0" err="1"/>
              <a:t>seperti</a:t>
            </a: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dirty="0" err="1" smtClean="0"/>
              <a:t>diilustrasikan</a:t>
            </a:r>
            <a:r>
              <a:rPr lang="en-US" sz="2400" dirty="0" smtClean="0"/>
              <a:t> </a:t>
            </a:r>
            <a:r>
              <a:rPr lang="en-US" sz="2400" dirty="0" err="1"/>
              <a:t>pada</a:t>
            </a:r>
            <a:r>
              <a:rPr lang="en-US" sz="2400" dirty="0"/>
              <a:t> DSS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/>
              <a:t>10 </a:t>
            </a:r>
            <a:r>
              <a:rPr lang="en-US" sz="2400" dirty="0" err="1"/>
              <a:t>peran</a:t>
            </a:r>
            <a:r>
              <a:rPr lang="en-US" sz="2400" dirty="0"/>
              <a:t> </a:t>
            </a:r>
            <a:r>
              <a:rPr lang="en-US" sz="2400" dirty="0" err="1"/>
              <a:t>manajer</a:t>
            </a:r>
            <a:r>
              <a:rPr lang="en-US" sz="2400" dirty="0" smtClean="0"/>
              <a:t>.</a:t>
            </a:r>
          </a:p>
          <a:p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Integrasi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dari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beberapa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computer system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tools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untuk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menyelesaikan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masalah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Setiap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tool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menjalankan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tugas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yang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berbeda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tetapi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saling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mendukung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satu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sama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lain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Memberikan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jawaban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/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solusi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yang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jauh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lebih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baik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dan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lebih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cerdas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br>
              <a:rPr lang="en-US" sz="2400" dirty="0">
                <a:solidFill>
                  <a:schemeClr val="accent6">
                    <a:lumMod val="75000"/>
                  </a:schemeClr>
                </a:solidFill>
              </a:rPr>
            </a:br>
            <a:endParaRPr lang="en-US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Kecerdasan Buatan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562439"/>
      </p:ext>
    </p:extLst>
  </p:cSld>
  <p:clrMapOvr>
    <a:masterClrMapping/>
  </p:clrMapOvr>
  <p:transition spd="slow"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err="1"/>
              <a:t>Teknologi</a:t>
            </a:r>
            <a:r>
              <a:rPr lang="en-US" sz="3200" b="1" dirty="0"/>
              <a:t> yang </a:t>
            </a:r>
            <a:r>
              <a:rPr lang="en-US" sz="3200" b="1" dirty="0" err="1"/>
              <a:t>akan</a:t>
            </a:r>
            <a:r>
              <a:rPr lang="en-US" sz="3200" b="1" dirty="0"/>
              <a:t> </a:t>
            </a:r>
            <a:r>
              <a:rPr lang="en-US" sz="3200" b="1" dirty="0" err="1"/>
              <a:t>datang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Grid </a:t>
            </a:r>
            <a:r>
              <a:rPr lang="en-US" sz="2400" dirty="0" smtClean="0"/>
              <a:t>computing</a:t>
            </a:r>
          </a:p>
          <a:p>
            <a:r>
              <a:rPr lang="en-US" sz="2400" dirty="0" smtClean="0"/>
              <a:t>Improved GUIs</a:t>
            </a:r>
          </a:p>
          <a:p>
            <a:r>
              <a:rPr lang="en-US" sz="2400" dirty="0" smtClean="0"/>
              <a:t>Model-driven </a:t>
            </a:r>
            <a:r>
              <a:rPr lang="en-US" sz="2400" dirty="0"/>
              <a:t>architectures with code </a:t>
            </a:r>
            <a:r>
              <a:rPr lang="en-US" sz="2400" dirty="0" smtClean="0"/>
              <a:t>reuse</a:t>
            </a:r>
          </a:p>
          <a:p>
            <a:r>
              <a:rPr lang="en-US" sz="2400" dirty="0" smtClean="0"/>
              <a:t>M-based </a:t>
            </a:r>
            <a:r>
              <a:rPr lang="en-US" sz="2400" dirty="0"/>
              <a:t>and L-based wireless </a:t>
            </a:r>
            <a:r>
              <a:rPr lang="en-US" sz="2400" dirty="0" smtClean="0"/>
              <a:t>computing</a:t>
            </a:r>
          </a:p>
          <a:p>
            <a:r>
              <a:rPr lang="en-US" sz="2400" dirty="0" smtClean="0"/>
              <a:t>Intelligent agents</a:t>
            </a:r>
          </a:p>
          <a:p>
            <a:r>
              <a:rPr lang="en-US" sz="2400" dirty="0" smtClean="0"/>
              <a:t>Genetic algorithms</a:t>
            </a:r>
          </a:p>
          <a:p>
            <a:r>
              <a:rPr lang="en-US" sz="2400" dirty="0" smtClean="0"/>
              <a:t>Heuristics </a:t>
            </a:r>
            <a:r>
              <a:rPr lang="en-US" sz="2400" dirty="0"/>
              <a:t>and new problem-solving techniques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id-ID" smtClean="0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Kecerdasan Buatan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9091635"/>
      </p:ext>
    </p:extLst>
  </p:cSld>
  <p:clrMapOvr>
    <a:masterClrMapping/>
  </p:clrMapOvr>
  <p:transition spd="slow"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39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1907704" y="1772816"/>
            <a:ext cx="4980979" cy="1754326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SEMOGA 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BERMANFAAT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006502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/>
              <a:t>OVERVIEW DECISSION SUPPORT SYSTEM AND INTELLIGENT </a:t>
            </a:r>
            <a:r>
              <a:rPr lang="en-GB" b="1" dirty="0" smtClean="0"/>
              <a:t>SYSTEM</a:t>
            </a:r>
          </a:p>
          <a:p>
            <a:pPr marL="0" indent="0" algn="ctr">
              <a:buNone/>
            </a:pPr>
            <a:endParaRPr lang="en-GB" b="1" dirty="0"/>
          </a:p>
          <a:p>
            <a:pPr marL="0" indent="0" algn="ctr">
              <a:buNone/>
            </a:pPr>
            <a:endParaRPr lang="en-GB" b="1" dirty="0" smtClean="0"/>
          </a:p>
          <a:p>
            <a:pPr marL="0" indent="0" algn="ctr">
              <a:buNone/>
            </a:pPr>
            <a:r>
              <a:rPr lang="en-US" dirty="0"/>
              <a:t>(SISTEM PENDUKUNG KEPUTUSAN DAN SISTEM CERDAS</a:t>
            </a:r>
            <a:r>
              <a:rPr lang="en-US" dirty="0" smtClean="0"/>
              <a:t>)</a:t>
            </a:r>
          </a:p>
          <a:p>
            <a:pPr marL="0" indent="0" algn="ctr">
              <a:buNone/>
            </a:pPr>
            <a:r>
              <a:rPr lang="en-US" dirty="0" err="1" smtClean="0"/>
              <a:t>Edisi</a:t>
            </a:r>
            <a:r>
              <a:rPr lang="en-US" dirty="0" smtClean="0"/>
              <a:t> </a:t>
            </a:r>
            <a:r>
              <a:rPr lang="en-US" dirty="0"/>
              <a:t>7Efrain Turban, Jay E. </a:t>
            </a:r>
            <a:r>
              <a:rPr lang="en-US" dirty="0" err="1"/>
              <a:t>Arronson</a:t>
            </a:r>
            <a:r>
              <a:rPr lang="en-US" dirty="0"/>
              <a:t>, Ting-Peng-Liang</a:t>
            </a:r>
            <a:endParaRPr lang="en-GB" b="1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3341825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 </a:t>
            </a:r>
            <a:r>
              <a:rPr lang="en-US" dirty="0" err="1"/>
              <a:t>Tinjauan</a:t>
            </a:r>
            <a:r>
              <a:rPr lang="en-US" dirty="0"/>
              <a:t> </a:t>
            </a:r>
            <a:r>
              <a:rPr lang="en-US" dirty="0" err="1"/>
              <a:t>Umum</a:t>
            </a:r>
            <a:r>
              <a:rPr lang="en-US" b="1" dirty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521667"/>
            <a:ext cx="8229600" cy="5328592"/>
          </a:xfrm>
        </p:spPr>
        <p:txBody>
          <a:bodyPr/>
          <a:lstStyle/>
          <a:p>
            <a:pPr algn="just"/>
            <a:r>
              <a:rPr lang="en-US" sz="2400" dirty="0"/>
              <a:t>Abad 21, </a:t>
            </a:r>
            <a:r>
              <a:rPr lang="en-US" sz="2400" dirty="0" err="1"/>
              <a:t>Perubahan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dimana</a:t>
            </a:r>
            <a:r>
              <a:rPr lang="en-US" sz="2400" dirty="0"/>
              <a:t> </a:t>
            </a:r>
            <a:r>
              <a:rPr lang="en-US" sz="2400" dirty="0" err="1"/>
              <a:t>Manajer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dukungan</a:t>
            </a:r>
            <a:r>
              <a:rPr lang="en-US" sz="2400" dirty="0"/>
              <a:t> </a:t>
            </a:r>
            <a:r>
              <a:rPr lang="en-US" sz="2400" dirty="0" err="1"/>
              <a:t>komputerisasi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pengambilan</a:t>
            </a:r>
            <a:r>
              <a:rPr lang="en-US" sz="2400" dirty="0"/>
              <a:t> </a:t>
            </a:r>
            <a:r>
              <a:rPr lang="en-US" sz="2400" dirty="0" err="1" smtClean="0"/>
              <a:t>keputusan</a:t>
            </a:r>
            <a:endParaRPr lang="en-US" sz="2400" dirty="0" smtClean="0"/>
          </a:p>
          <a:p>
            <a:pPr algn="just"/>
            <a:r>
              <a:rPr lang="en-US" sz="2400" dirty="0" smtClean="0"/>
              <a:t>DSS/BI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sekedar</a:t>
            </a:r>
            <a:r>
              <a:rPr lang="en-US" sz="2400" dirty="0"/>
              <a:t> </a:t>
            </a:r>
            <a:r>
              <a:rPr lang="en-US" sz="2400" dirty="0" err="1"/>
              <a:t>pendukung</a:t>
            </a:r>
            <a:r>
              <a:rPr lang="en-US" sz="2400" dirty="0"/>
              <a:t> personal </a:t>
            </a:r>
            <a:r>
              <a:rPr lang="en-US" sz="2400" dirty="0" err="1"/>
              <a:t>tetapi</a:t>
            </a:r>
            <a:r>
              <a:rPr lang="en-US" sz="2400" dirty="0"/>
              <a:t>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komoditas</a:t>
            </a:r>
            <a:r>
              <a:rPr lang="en-US" sz="2400" dirty="0"/>
              <a:t> yang </a:t>
            </a:r>
            <a:r>
              <a:rPr lang="en-US" sz="2400" dirty="0" err="1"/>
              <a:t>dipakai</a:t>
            </a:r>
            <a:r>
              <a:rPr lang="en-US" sz="2400" dirty="0"/>
              <a:t> </a:t>
            </a:r>
            <a:r>
              <a:rPr lang="en-US" sz="2400" dirty="0" err="1" smtClean="0"/>
              <a:t>bersama</a:t>
            </a:r>
            <a:endParaRPr lang="en-US" sz="2400" dirty="0" smtClean="0"/>
          </a:p>
          <a:p>
            <a:pPr algn="just"/>
            <a:r>
              <a:rPr lang="en-US" sz="2400" dirty="0" smtClean="0"/>
              <a:t>Intranet</a:t>
            </a:r>
            <a:r>
              <a:rPr lang="en-US" sz="2400" dirty="0"/>
              <a:t>, extranet, Internet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menyediakan</a:t>
            </a:r>
            <a:r>
              <a:rPr lang="en-US" sz="2400" dirty="0"/>
              <a:t> </a:t>
            </a:r>
            <a:r>
              <a:rPr lang="en-US" sz="2400" dirty="0" err="1"/>
              <a:t>aplikasi</a:t>
            </a:r>
            <a:r>
              <a:rPr lang="en-US" sz="2400" dirty="0"/>
              <a:t> </a:t>
            </a:r>
            <a:r>
              <a:rPr lang="en-US" sz="2400" dirty="0" err="1"/>
              <a:t>analisis</a:t>
            </a:r>
            <a:r>
              <a:rPr lang="en-US" sz="2400" dirty="0"/>
              <a:t> </a:t>
            </a:r>
            <a:r>
              <a:rPr lang="en-US" sz="2400" dirty="0" err="1"/>
              <a:t>performa</a:t>
            </a:r>
            <a:r>
              <a:rPr lang="en-US" sz="2400" dirty="0"/>
              <a:t> </a:t>
            </a:r>
            <a:r>
              <a:rPr lang="en-US" sz="2400" dirty="0" err="1"/>
              <a:t>bernilai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 </a:t>
            </a:r>
            <a:r>
              <a:rPr lang="en-US" sz="2400" dirty="0" err="1"/>
              <a:t>bagi</a:t>
            </a:r>
            <a:r>
              <a:rPr lang="en-US" sz="2400" dirty="0"/>
              <a:t> para </a:t>
            </a:r>
            <a:r>
              <a:rPr lang="en-US" sz="2400" dirty="0" err="1"/>
              <a:t>pengambil</a:t>
            </a:r>
            <a:r>
              <a:rPr lang="en-US" sz="2400" dirty="0"/>
              <a:t> </a:t>
            </a:r>
            <a:r>
              <a:rPr lang="en-US" sz="2400" dirty="0" err="1"/>
              <a:t>keputusan</a:t>
            </a:r>
            <a:r>
              <a:rPr lang="en-US" sz="2400" dirty="0"/>
              <a:t> (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terdistribusi</a:t>
            </a:r>
            <a:r>
              <a:rPr lang="en-US" sz="2400" dirty="0"/>
              <a:t>, </a:t>
            </a:r>
            <a:r>
              <a:rPr lang="en-US" sz="2400" dirty="0" err="1"/>
              <a:t>kolaborasi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komunikasi</a:t>
            </a:r>
            <a:r>
              <a:rPr lang="en-US" sz="2400" dirty="0" smtClean="0"/>
              <a:t>)</a:t>
            </a:r>
          </a:p>
          <a:p>
            <a:pPr algn="just"/>
            <a:r>
              <a:rPr lang="en-US" sz="2400" dirty="0" err="1" smtClean="0"/>
              <a:t>Datawarehouse</a:t>
            </a:r>
            <a:r>
              <a:rPr lang="en-US" sz="2400" dirty="0" smtClean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berbagai</a:t>
            </a:r>
            <a:r>
              <a:rPr lang="en-US" sz="2400" dirty="0"/>
              <a:t> </a:t>
            </a:r>
            <a:r>
              <a:rPr lang="en-US" sz="2400" dirty="0" err="1"/>
              <a:t>analitiknya</a:t>
            </a:r>
            <a:r>
              <a:rPr lang="en-US" sz="2400" dirty="0"/>
              <a:t> (OLAP /data mining) </a:t>
            </a:r>
            <a:r>
              <a:rPr lang="en-US" sz="2400" dirty="0" err="1"/>
              <a:t>meningkatkan</a:t>
            </a:r>
            <a:r>
              <a:rPr lang="en-US" sz="2400" dirty="0"/>
              <a:t> </a:t>
            </a:r>
            <a:r>
              <a:rPr lang="en-US" sz="2400" dirty="0" err="1"/>
              <a:t>akses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keluar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batasan-batasan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7781635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2800" b="1" dirty="0"/>
              <a:t>BAGIAN I : Pengambilan Keputusan dan Pendukung Terkomputerisasi</a:t>
            </a:r>
            <a:r>
              <a:rPr lang="en-US" sz="2800" b="1" dirty="0"/>
              <a:t> 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788" y="1582738"/>
            <a:ext cx="8229600" cy="4608512"/>
          </a:xfrm>
        </p:spPr>
        <p:txBody>
          <a:bodyPr/>
          <a:lstStyle/>
          <a:p>
            <a:pPr algn="just"/>
            <a:r>
              <a:rPr lang="en-US" sz="2800" dirty="0" err="1"/>
              <a:t>Sistem</a:t>
            </a:r>
            <a:r>
              <a:rPr lang="en-US" sz="2800" dirty="0"/>
              <a:t> </a:t>
            </a:r>
            <a:r>
              <a:rPr lang="en-US" sz="2800" dirty="0" err="1"/>
              <a:t>Pendukung</a:t>
            </a:r>
            <a:r>
              <a:rPr lang="en-US" sz="2800" dirty="0"/>
              <a:t> </a:t>
            </a:r>
            <a:r>
              <a:rPr lang="en-US" sz="2800" dirty="0" err="1"/>
              <a:t>Manajemen</a:t>
            </a:r>
            <a:r>
              <a:rPr lang="en-US" sz="2800" dirty="0"/>
              <a:t> (MSS) </a:t>
            </a:r>
            <a:r>
              <a:rPr lang="en-US" sz="2800" dirty="0" err="1"/>
              <a:t>adalah</a:t>
            </a:r>
            <a:r>
              <a:rPr lang="en-US" sz="2800" dirty="0"/>
              <a:t> </a:t>
            </a:r>
            <a:r>
              <a:rPr lang="en-US" sz="2800" dirty="0" err="1"/>
              <a:t>kumpulan</a:t>
            </a:r>
            <a:r>
              <a:rPr lang="en-US" sz="2800" dirty="0"/>
              <a:t> </a:t>
            </a:r>
            <a:r>
              <a:rPr lang="en-US" sz="2800" dirty="0" err="1"/>
              <a:t>teknologi</a:t>
            </a:r>
            <a:r>
              <a:rPr lang="en-US" sz="2800" dirty="0"/>
              <a:t> </a:t>
            </a:r>
            <a:r>
              <a:rPr lang="en-US" sz="2800" dirty="0" err="1"/>
              <a:t>komputer</a:t>
            </a:r>
            <a:r>
              <a:rPr lang="en-US" sz="2800" dirty="0"/>
              <a:t> yang </a:t>
            </a:r>
            <a:r>
              <a:rPr lang="en-US" sz="2800" dirty="0" err="1"/>
              <a:t>mendukung</a:t>
            </a:r>
            <a:r>
              <a:rPr lang="en-US" sz="2800" dirty="0"/>
              <a:t> </a:t>
            </a:r>
            <a:r>
              <a:rPr lang="en-US" sz="2800" dirty="0" err="1"/>
              <a:t>pekerjaan</a:t>
            </a:r>
            <a:r>
              <a:rPr lang="en-US" sz="2800" dirty="0"/>
              <a:t> </a:t>
            </a:r>
            <a:r>
              <a:rPr lang="en-US" sz="2800" dirty="0" err="1"/>
              <a:t>manajerial</a:t>
            </a:r>
            <a:r>
              <a:rPr lang="en-US" sz="2800" dirty="0"/>
              <a:t> – </a:t>
            </a:r>
            <a:r>
              <a:rPr lang="en-US" sz="2800" dirty="0" err="1"/>
              <a:t>khususnya</a:t>
            </a:r>
            <a:r>
              <a:rPr lang="en-US" sz="2800" dirty="0"/>
              <a:t> </a:t>
            </a:r>
            <a:r>
              <a:rPr lang="en-US" sz="2800" dirty="0" err="1" smtClean="0"/>
              <a:t>Pengambilan</a:t>
            </a:r>
            <a:r>
              <a:rPr lang="en-US" sz="2800" dirty="0" smtClean="0"/>
              <a:t> </a:t>
            </a:r>
            <a:r>
              <a:rPr lang="en-US" sz="2800" dirty="0" err="1" smtClean="0"/>
              <a:t>Keputusan</a:t>
            </a:r>
            <a:endParaRPr lang="en-US" sz="2800" dirty="0" smtClean="0"/>
          </a:p>
          <a:p>
            <a:pPr algn="just"/>
            <a:r>
              <a:rPr lang="en-US" sz="2800" dirty="0" err="1" smtClean="0"/>
              <a:t>Perkembangan</a:t>
            </a:r>
            <a:r>
              <a:rPr lang="en-US" sz="2800" dirty="0" smtClean="0"/>
              <a:t> </a:t>
            </a:r>
            <a:r>
              <a:rPr lang="en-US" sz="2800" dirty="0"/>
              <a:t>MSS </a:t>
            </a:r>
            <a:r>
              <a:rPr lang="en-US" sz="2800" dirty="0" err="1"/>
              <a:t>paralel</a:t>
            </a:r>
            <a:r>
              <a:rPr lang="en-US" sz="2800" dirty="0"/>
              <a:t> </a:t>
            </a:r>
            <a:r>
              <a:rPr lang="en-US" sz="2800" dirty="0" err="1"/>
              <a:t>dengan</a:t>
            </a:r>
            <a:r>
              <a:rPr lang="en-US" sz="2800" dirty="0"/>
              <a:t> </a:t>
            </a:r>
            <a:r>
              <a:rPr lang="en-US" sz="2800" dirty="0" err="1"/>
              <a:t>perkembangan</a:t>
            </a:r>
            <a:r>
              <a:rPr lang="en-US" sz="2800" dirty="0"/>
              <a:t> </a:t>
            </a:r>
            <a:r>
              <a:rPr lang="en-US" sz="2800" dirty="0" err="1"/>
              <a:t>Teknologi</a:t>
            </a:r>
            <a:r>
              <a:rPr lang="en-US" sz="2800" dirty="0"/>
              <a:t> </a:t>
            </a:r>
            <a:r>
              <a:rPr lang="en-US" sz="2800" dirty="0" err="1"/>
              <a:t>komputer</a:t>
            </a:r>
            <a:r>
              <a:rPr lang="en-US" sz="2800" dirty="0"/>
              <a:t>, Web (WWW) </a:t>
            </a:r>
            <a:r>
              <a:rPr lang="en-US" sz="2800" dirty="0" err="1"/>
              <a:t>dan</a:t>
            </a:r>
            <a:r>
              <a:rPr lang="en-US" sz="2800" dirty="0"/>
              <a:t> Internet </a:t>
            </a:r>
            <a:r>
              <a:rPr lang="en-US" sz="2800" dirty="0" err="1"/>
              <a:t>dalam</a:t>
            </a:r>
            <a:r>
              <a:rPr lang="en-US" sz="2800" dirty="0"/>
              <a:t> </a:t>
            </a:r>
            <a:r>
              <a:rPr lang="en-US" sz="2800" dirty="0" err="1"/>
              <a:t>infrastruktur</a:t>
            </a:r>
            <a:r>
              <a:rPr lang="en-US" sz="2800" dirty="0"/>
              <a:t>, </a:t>
            </a:r>
            <a:r>
              <a:rPr lang="en-US" sz="2800" dirty="0" err="1"/>
              <a:t>suprastruktur</a:t>
            </a:r>
            <a:r>
              <a:rPr lang="en-US" sz="2800" dirty="0"/>
              <a:t>, </a:t>
            </a:r>
            <a:r>
              <a:rPr lang="en-US" sz="2800" dirty="0" err="1"/>
              <a:t>dan</a:t>
            </a:r>
            <a:r>
              <a:rPr lang="en-US" sz="2800" dirty="0"/>
              <a:t> </a:t>
            </a:r>
            <a:r>
              <a:rPr lang="en-US" sz="2800" dirty="0" err="1"/>
              <a:t>kegunaanya</a:t>
            </a:r>
            <a:r>
              <a:rPr lang="en-US" sz="2800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9193059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600" b="1" dirty="0"/>
              <a:t>Sketsa: Harrah’s Melakukan Gebrakan Besar</a:t>
            </a:r>
            <a:r>
              <a:rPr lang="en-US" sz="3600" b="1" dirty="0"/>
              <a:t> 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50405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Harrah’s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perjudian</a:t>
            </a:r>
            <a:r>
              <a:rPr lang="en-US" dirty="0"/>
              <a:t> 1970-an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Masalah</a:t>
            </a:r>
            <a:endParaRPr lang="en-US" b="1" dirty="0" smtClean="0"/>
          </a:p>
          <a:p>
            <a:pPr lvl="1" algn="just"/>
            <a:r>
              <a:rPr lang="en-US" dirty="0" smtClean="0"/>
              <a:t>1997 </a:t>
            </a:r>
            <a:r>
              <a:rPr lang="en-US" dirty="0" err="1"/>
              <a:t>layanan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berubah</a:t>
            </a:r>
            <a:r>
              <a:rPr lang="en-US" dirty="0" smtClean="0"/>
              <a:t>.</a:t>
            </a:r>
          </a:p>
          <a:p>
            <a:pPr lvl="1" algn="just"/>
            <a:r>
              <a:rPr lang="en-US" dirty="0" smtClean="0"/>
              <a:t>Para </a:t>
            </a:r>
            <a:r>
              <a:rPr lang="en-US" dirty="0" err="1"/>
              <a:t>eksekutif</a:t>
            </a:r>
            <a:r>
              <a:rPr lang="en-US" dirty="0"/>
              <a:t> </a:t>
            </a:r>
            <a:r>
              <a:rPr lang="en-US" dirty="0" err="1"/>
              <a:t>menyadari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menskemakan</a:t>
            </a:r>
            <a:r>
              <a:rPr lang="en-US" dirty="0"/>
              <a:t> </a:t>
            </a:r>
            <a:r>
              <a:rPr lang="en-US" dirty="0" err="1"/>
              <a:t>alat-alat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menjaga</a:t>
            </a:r>
            <a:r>
              <a:rPr lang="en-US" dirty="0"/>
              <a:t> 25 </a:t>
            </a:r>
            <a:r>
              <a:rPr lang="en-US" dirty="0" err="1"/>
              <a:t>juta</a:t>
            </a:r>
            <a:r>
              <a:rPr lang="en-US" dirty="0"/>
              <a:t> slot player loyal </a:t>
            </a:r>
            <a:r>
              <a:rPr lang="en-US" dirty="0" err="1"/>
              <a:t>kepada</a:t>
            </a:r>
            <a:r>
              <a:rPr lang="en-US" dirty="0"/>
              <a:t> Harrah’s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kunci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 smtClean="0"/>
              <a:t>profitabilitas</a:t>
            </a:r>
            <a:r>
              <a:rPr lang="en-US" dirty="0" smtClean="0"/>
              <a:t>.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199339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Harrah’s </a:t>
            </a:r>
            <a:r>
              <a:rPr lang="en-US" sz="3600" b="1" dirty="0" err="1"/>
              <a:t>Melakukan</a:t>
            </a:r>
            <a:r>
              <a:rPr lang="en-US" sz="3600" b="1" dirty="0"/>
              <a:t> </a:t>
            </a:r>
            <a:r>
              <a:rPr lang="en-US" sz="3600" b="1" dirty="0" err="1"/>
              <a:t>Gebrakan</a:t>
            </a:r>
            <a:r>
              <a:rPr lang="en-US" sz="3600" b="1" dirty="0"/>
              <a:t> </a:t>
            </a:r>
            <a:r>
              <a:rPr lang="en-US" sz="3600" b="1" dirty="0" err="1"/>
              <a:t>Besar</a:t>
            </a:r>
            <a:r>
              <a:rPr lang="en-US" b="1" dirty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1591"/>
            <a:ext cx="8229600" cy="5107706"/>
          </a:xfrm>
        </p:spPr>
        <p:txBody>
          <a:bodyPr/>
          <a:lstStyle/>
          <a:p>
            <a:pPr algn="just"/>
            <a:r>
              <a:rPr lang="en-US" sz="2400" b="1" dirty="0"/>
              <a:t>Data Warehouse</a:t>
            </a:r>
            <a:r>
              <a:rPr lang="en-US" sz="2400" dirty="0"/>
              <a:t>, </a:t>
            </a:r>
            <a:r>
              <a:rPr lang="en-US" sz="2400" dirty="0" err="1"/>
              <a:t>sebuah</a:t>
            </a:r>
            <a:r>
              <a:rPr lang="en-US" sz="2400" dirty="0"/>
              <a:t> database </a:t>
            </a:r>
            <a:r>
              <a:rPr lang="en-US" sz="2400" dirty="0" err="1"/>
              <a:t>besar</a:t>
            </a:r>
            <a:r>
              <a:rPr lang="en-US" sz="2400" dirty="0"/>
              <a:t> </a:t>
            </a:r>
            <a:r>
              <a:rPr lang="en-US" sz="2400" dirty="0" err="1"/>
              <a:t>terspesifikasi</a:t>
            </a:r>
            <a:r>
              <a:rPr lang="en-US" sz="2400" dirty="0"/>
              <a:t>, </a:t>
            </a:r>
            <a:r>
              <a:rPr lang="en-US" sz="2400" dirty="0" err="1"/>
              <a:t>menyimpan</a:t>
            </a:r>
            <a:r>
              <a:rPr lang="en-US" sz="2400" dirty="0"/>
              <a:t> data </a:t>
            </a:r>
            <a:r>
              <a:rPr lang="en-US" sz="2400" dirty="0" err="1"/>
              <a:t>demografis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pola</a:t>
            </a:r>
            <a:r>
              <a:rPr lang="en-US" sz="2400" dirty="0"/>
              <a:t> </a:t>
            </a:r>
            <a:r>
              <a:rPr lang="en-US" sz="2400" dirty="0" err="1"/>
              <a:t>penyimpanan</a:t>
            </a:r>
            <a:r>
              <a:rPr lang="en-US" sz="2400" dirty="0"/>
              <a:t> </a:t>
            </a:r>
            <a:r>
              <a:rPr lang="en-US" sz="2400" dirty="0" err="1"/>
              <a:t>mengenai</a:t>
            </a:r>
            <a:r>
              <a:rPr lang="en-US" sz="2400" dirty="0"/>
              <a:t> </a:t>
            </a:r>
            <a:r>
              <a:rPr lang="en-US" sz="2400" dirty="0" err="1"/>
              <a:t>semua</a:t>
            </a:r>
            <a:r>
              <a:rPr lang="en-US" sz="2400" dirty="0"/>
              <a:t> </a:t>
            </a:r>
            <a:r>
              <a:rPr lang="en-US" sz="2400" dirty="0" err="1"/>
              <a:t>pelanggan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b="1" dirty="0" smtClean="0"/>
              <a:t>Data </a:t>
            </a:r>
            <a:r>
              <a:rPr lang="en-US" sz="2400" b="1" dirty="0"/>
              <a:t>Mining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dirty="0" err="1"/>
              <a:t>kecerdasan</a:t>
            </a:r>
            <a:r>
              <a:rPr lang="en-US" sz="2400" dirty="0"/>
              <a:t> </a:t>
            </a:r>
            <a:r>
              <a:rPr lang="en-US" sz="2400" dirty="0" err="1"/>
              <a:t>bisnis</a:t>
            </a:r>
            <a:r>
              <a:rPr lang="en-US" sz="2400" dirty="0"/>
              <a:t> (Business Intelligence) </a:t>
            </a:r>
            <a:r>
              <a:rPr lang="en-US" sz="2400" dirty="0" err="1"/>
              <a:t>digunakan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pemrosesan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menganalisis</a:t>
            </a:r>
            <a:r>
              <a:rPr lang="en-US" sz="2400" dirty="0"/>
              <a:t> data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mengidentifikasi</a:t>
            </a:r>
            <a:r>
              <a:rPr lang="en-US" sz="2400" dirty="0"/>
              <a:t> </a:t>
            </a:r>
            <a:r>
              <a:rPr lang="en-US" sz="2400" dirty="0" err="1"/>
              <a:t>kelas-kelas</a:t>
            </a:r>
            <a:r>
              <a:rPr lang="en-US" sz="2400" dirty="0"/>
              <a:t> </a:t>
            </a:r>
            <a:r>
              <a:rPr lang="en-US" sz="2400" dirty="0" err="1"/>
              <a:t>pelanggan</a:t>
            </a:r>
            <a:r>
              <a:rPr lang="en-US" sz="2400" dirty="0"/>
              <a:t> profitable</a:t>
            </a:r>
            <a:r>
              <a:rPr lang="en-US" sz="2400" dirty="0" smtClean="0"/>
              <a:t>.</a:t>
            </a:r>
          </a:p>
          <a:p>
            <a:pPr algn="just"/>
            <a:r>
              <a:rPr lang="en-US" sz="2400" b="1" dirty="0" err="1" smtClean="0"/>
              <a:t>Sistem</a:t>
            </a:r>
            <a:r>
              <a:rPr lang="en-US" sz="2400" b="1" dirty="0" smtClean="0"/>
              <a:t> </a:t>
            </a:r>
            <a:r>
              <a:rPr lang="en-US" sz="2400" b="1" dirty="0" err="1"/>
              <a:t>Pemrosesan</a:t>
            </a:r>
            <a:r>
              <a:rPr lang="en-US" sz="2400" b="1" dirty="0"/>
              <a:t> </a:t>
            </a:r>
            <a:r>
              <a:rPr lang="en-US" sz="2400" b="1" dirty="0" err="1"/>
              <a:t>Transaksi</a:t>
            </a:r>
            <a:r>
              <a:rPr lang="en-US" sz="2400" b="1" dirty="0"/>
              <a:t> </a:t>
            </a:r>
            <a:r>
              <a:rPr lang="en-US" sz="2400" dirty="0"/>
              <a:t>(Transaction Processing System</a:t>
            </a:r>
            <a:r>
              <a:rPr lang="en-US" sz="2400" dirty="0" smtClean="0"/>
              <a:t>)</a:t>
            </a:r>
          </a:p>
          <a:p>
            <a:pPr algn="just"/>
            <a:r>
              <a:rPr lang="en-US" sz="2400" b="1" dirty="0" err="1" smtClean="0"/>
              <a:t>Manajemen</a:t>
            </a:r>
            <a:r>
              <a:rPr lang="en-US" sz="2400" b="1" dirty="0" smtClean="0"/>
              <a:t> </a:t>
            </a:r>
            <a:r>
              <a:rPr lang="en-US" sz="2400" b="1" dirty="0" err="1"/>
              <a:t>hubungan</a:t>
            </a:r>
            <a:r>
              <a:rPr lang="en-US" sz="2400" b="1" dirty="0"/>
              <a:t> </a:t>
            </a:r>
            <a:r>
              <a:rPr lang="en-US" sz="2400" b="1" dirty="0" err="1"/>
              <a:t>pelanggan</a:t>
            </a:r>
            <a:r>
              <a:rPr lang="en-US" sz="2400" b="1" dirty="0"/>
              <a:t> </a:t>
            </a:r>
            <a:r>
              <a:rPr lang="en-US" sz="2400" dirty="0"/>
              <a:t>(Customer Relationship Management</a:t>
            </a:r>
            <a:r>
              <a:rPr lang="en-US" sz="2400" dirty="0" smtClean="0"/>
              <a:t>).</a:t>
            </a:r>
          </a:p>
          <a:p>
            <a:r>
              <a:rPr lang="en-US" sz="2400" b="1" dirty="0" err="1" smtClean="0"/>
              <a:t>Sistem</a:t>
            </a:r>
            <a:r>
              <a:rPr lang="en-US" sz="2400" b="1" dirty="0" smtClean="0"/>
              <a:t> </a:t>
            </a:r>
            <a:r>
              <a:rPr lang="en-US" sz="2400" b="1" dirty="0" err="1"/>
              <a:t>Pendukung</a:t>
            </a:r>
            <a:r>
              <a:rPr lang="en-US" sz="2400" b="1" dirty="0"/>
              <a:t> </a:t>
            </a:r>
            <a:r>
              <a:rPr lang="en-US" sz="2400" b="1" dirty="0" err="1"/>
              <a:t>Keputusan</a:t>
            </a:r>
            <a:r>
              <a:rPr lang="en-US" sz="2400" b="1" dirty="0"/>
              <a:t> </a:t>
            </a:r>
            <a:r>
              <a:rPr lang="en-US" sz="2400" dirty="0"/>
              <a:t>(Decision Support System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sz="2400" b="1" dirty="0" err="1" smtClean="0"/>
              <a:t>Hasil</a:t>
            </a:r>
            <a:endParaRPr lang="en-US" sz="2400" b="1" dirty="0" smtClean="0"/>
          </a:p>
          <a:p>
            <a:r>
              <a:rPr lang="en-US" sz="2400" dirty="0" err="1" smtClean="0"/>
              <a:t>Mesin</a:t>
            </a:r>
            <a:r>
              <a:rPr lang="en-US" sz="2400" dirty="0" smtClean="0"/>
              <a:t> </a:t>
            </a:r>
            <a:r>
              <a:rPr lang="en-US" sz="2400" dirty="0" err="1"/>
              <a:t>judi</a:t>
            </a:r>
            <a:r>
              <a:rPr lang="en-US" sz="2400" dirty="0"/>
              <a:t> </a:t>
            </a:r>
            <a:r>
              <a:rPr lang="en-US" sz="2400" dirty="0" err="1"/>
              <a:t>elektronik</a:t>
            </a:r>
            <a:r>
              <a:rPr lang="en-US" sz="2400" dirty="0"/>
              <a:t> </a:t>
            </a:r>
            <a:r>
              <a:rPr lang="en-US" sz="2400" dirty="0" err="1"/>
              <a:t>lainnya</a:t>
            </a:r>
            <a:r>
              <a:rPr lang="en-US" sz="2400" dirty="0"/>
              <a:t> </a:t>
            </a:r>
            <a:r>
              <a:rPr lang="en-US" sz="2400" dirty="0" err="1"/>
              <a:t>memberikan</a:t>
            </a:r>
            <a:r>
              <a:rPr lang="en-US" sz="2400" dirty="0"/>
              <a:t> </a:t>
            </a:r>
            <a:r>
              <a:rPr lang="en-US" sz="2400" dirty="0" err="1"/>
              <a:t>pemasukan</a:t>
            </a:r>
            <a:r>
              <a:rPr lang="en-US" sz="2400" dirty="0"/>
              <a:t> </a:t>
            </a:r>
            <a:r>
              <a:rPr lang="en-US" sz="2400" dirty="0" err="1"/>
              <a:t>sebesar</a:t>
            </a:r>
            <a:r>
              <a:rPr lang="en-US" sz="2400" dirty="0"/>
              <a:t> $3,7 </a:t>
            </a:r>
            <a:r>
              <a:rPr lang="en-US" sz="2400" dirty="0" err="1"/>
              <a:t>miliar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80 </a:t>
            </a:r>
            <a:r>
              <a:rPr lang="en-US" sz="2400" dirty="0" err="1"/>
              <a:t>persen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laba</a:t>
            </a:r>
            <a:r>
              <a:rPr lang="en-US" sz="2400" dirty="0"/>
              <a:t> </a:t>
            </a:r>
            <a:r>
              <a:rPr lang="en-US" sz="2400" dirty="0" err="1"/>
              <a:t>operasi</a:t>
            </a:r>
            <a:r>
              <a:rPr lang="en-US" sz="2400" dirty="0"/>
              <a:t>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417030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Pertanyaan</a:t>
            </a:r>
            <a:r>
              <a:rPr lang="en-US" dirty="0"/>
              <a:t> :</a:t>
            </a:r>
            <a:r>
              <a:rPr lang="en-US" b="1" dirty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107706"/>
          </a:xfrm>
        </p:spPr>
        <p:txBody>
          <a:bodyPr/>
          <a:lstStyle/>
          <a:p>
            <a:pPr algn="just"/>
            <a:r>
              <a:rPr lang="en-US" sz="2400" dirty="0" err="1"/>
              <a:t>Bagaimana</a:t>
            </a:r>
            <a:r>
              <a:rPr lang="en-US" sz="2400" dirty="0"/>
              <a:t> Harrah’s </a:t>
            </a:r>
            <a:r>
              <a:rPr lang="en-US" sz="2400" dirty="0" err="1"/>
              <a:t>menangani</a:t>
            </a:r>
            <a:r>
              <a:rPr lang="en-US" sz="2400" dirty="0"/>
              <a:t> </a:t>
            </a:r>
            <a:r>
              <a:rPr lang="en-US" sz="2400" dirty="0" err="1"/>
              <a:t>masalah</a:t>
            </a:r>
            <a:r>
              <a:rPr lang="en-US" sz="2400" dirty="0"/>
              <a:t> </a:t>
            </a:r>
            <a:r>
              <a:rPr lang="en-US" sz="2400" dirty="0" err="1"/>
              <a:t>besar</a:t>
            </a:r>
            <a:r>
              <a:rPr lang="en-US" sz="2400" dirty="0"/>
              <a:t> yang </a:t>
            </a:r>
            <a:r>
              <a:rPr lang="en-US" sz="2400" dirty="0" err="1"/>
              <a:t>ia</a:t>
            </a:r>
            <a:r>
              <a:rPr lang="en-US" sz="2400" dirty="0"/>
              <a:t> </a:t>
            </a:r>
            <a:r>
              <a:rPr lang="en-US" sz="2400" dirty="0" err="1"/>
              <a:t>hadapi</a:t>
            </a:r>
            <a:r>
              <a:rPr lang="en-US" sz="2400" dirty="0" smtClean="0"/>
              <a:t>?</a:t>
            </a:r>
          </a:p>
          <a:p>
            <a:pPr algn="just"/>
            <a:r>
              <a:rPr lang="en-US" sz="2400" dirty="0" err="1" smtClean="0"/>
              <a:t>Mengapa</a:t>
            </a:r>
            <a:r>
              <a:rPr lang="en-US" sz="2400" dirty="0" smtClean="0"/>
              <a:t> </a:t>
            </a:r>
            <a:r>
              <a:rPr lang="en-US" sz="2400" dirty="0" err="1"/>
              <a:t>penting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mengumpulkan</a:t>
            </a:r>
            <a:r>
              <a:rPr lang="en-US" sz="2400" dirty="0"/>
              <a:t> data </a:t>
            </a:r>
            <a:r>
              <a:rPr lang="en-US" sz="2400" dirty="0" err="1"/>
              <a:t>tentang</a:t>
            </a:r>
            <a:r>
              <a:rPr lang="en-US" sz="2400" dirty="0"/>
              <a:t> </a:t>
            </a:r>
            <a:r>
              <a:rPr lang="en-US" sz="2400" dirty="0" err="1"/>
              <a:t>pelanggan</a:t>
            </a:r>
            <a:r>
              <a:rPr lang="en-US" sz="2400" dirty="0" smtClean="0"/>
              <a:t>?</a:t>
            </a:r>
          </a:p>
          <a:p>
            <a:pPr algn="just"/>
            <a:r>
              <a:rPr lang="en-US" sz="2400" dirty="0" err="1" smtClean="0"/>
              <a:t>Bagaimana</a:t>
            </a:r>
            <a:r>
              <a:rPr lang="en-US" sz="2400" dirty="0" smtClean="0"/>
              <a:t> </a:t>
            </a:r>
            <a:r>
              <a:rPr lang="en-US" sz="2400" dirty="0" err="1"/>
              <a:t>teknologi</a:t>
            </a:r>
            <a:r>
              <a:rPr lang="en-US" sz="2400" dirty="0"/>
              <a:t> DSS (data mining, data warehouse, </a:t>
            </a:r>
            <a:r>
              <a:rPr lang="en-US" sz="2400" dirty="0" err="1"/>
              <a:t>manajemen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/>
              <a:t> </a:t>
            </a:r>
            <a:r>
              <a:rPr lang="en-US" sz="2400" dirty="0" err="1"/>
              <a:t>daya</a:t>
            </a:r>
            <a:r>
              <a:rPr lang="en-US" sz="2400" dirty="0"/>
              <a:t> </a:t>
            </a:r>
            <a:r>
              <a:rPr lang="en-US" sz="2400" dirty="0" err="1"/>
              <a:t>pelanggan</a:t>
            </a:r>
            <a:r>
              <a:rPr lang="en-US" sz="2400" dirty="0"/>
              <a:t>, </a:t>
            </a:r>
            <a:r>
              <a:rPr lang="en-US" sz="2400" dirty="0" err="1"/>
              <a:t>dsb</a:t>
            </a:r>
            <a:r>
              <a:rPr lang="en-US" sz="2400" dirty="0"/>
              <a:t>) </a:t>
            </a:r>
            <a:r>
              <a:rPr lang="en-US" sz="2400" dirty="0" err="1"/>
              <a:t>membantu</a:t>
            </a:r>
            <a:r>
              <a:rPr lang="en-US" sz="2400" dirty="0"/>
              <a:t> para </a:t>
            </a:r>
            <a:r>
              <a:rPr lang="en-US" sz="2400" dirty="0" err="1"/>
              <a:t>manajer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mengidentifikasi</a:t>
            </a:r>
            <a:r>
              <a:rPr lang="en-US" sz="2400" dirty="0"/>
              <a:t> </a:t>
            </a:r>
            <a:r>
              <a:rPr lang="en-US" sz="2400" dirty="0" err="1"/>
              <a:t>profil</a:t>
            </a:r>
            <a:r>
              <a:rPr lang="en-US" sz="2400" dirty="0"/>
              <a:t> </a:t>
            </a:r>
            <a:r>
              <a:rPr lang="en-US" sz="2400" dirty="0" err="1"/>
              <a:t>pelanggan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profitabilitas</a:t>
            </a:r>
            <a:r>
              <a:rPr lang="en-US" sz="2400" dirty="0"/>
              <a:t> </a:t>
            </a:r>
            <a:r>
              <a:rPr lang="en-US" sz="2400" dirty="0" err="1"/>
              <a:t>mereka</a:t>
            </a:r>
            <a:r>
              <a:rPr lang="en-US" sz="2400" dirty="0" smtClean="0"/>
              <a:t>?</a:t>
            </a:r>
          </a:p>
          <a:p>
            <a:pPr algn="just"/>
            <a:r>
              <a:rPr lang="en-US" sz="2400" dirty="0" err="1" smtClean="0"/>
              <a:t>Apa</a:t>
            </a:r>
            <a:r>
              <a:rPr lang="en-US" sz="2400" dirty="0" smtClean="0"/>
              <a:t> </a:t>
            </a:r>
            <a:r>
              <a:rPr lang="en-US" sz="2400" dirty="0" err="1"/>
              <a:t>pengaruh</a:t>
            </a:r>
            <a:r>
              <a:rPr lang="en-US" sz="2400" dirty="0"/>
              <a:t> program </a:t>
            </a:r>
            <a:r>
              <a:rPr lang="en-US" sz="2400" dirty="0" err="1"/>
              <a:t>loyalitas</a:t>
            </a:r>
            <a:r>
              <a:rPr lang="en-US" sz="2400" dirty="0"/>
              <a:t> </a:t>
            </a:r>
            <a:r>
              <a:rPr lang="en-US" sz="2400" dirty="0" err="1"/>
              <a:t>pelanggan</a:t>
            </a:r>
            <a:r>
              <a:rPr lang="en-US" sz="2400" dirty="0"/>
              <a:t> yang </a:t>
            </a:r>
            <a:r>
              <a:rPr lang="en-US" sz="2400" dirty="0" err="1"/>
              <a:t>diselenggarakan</a:t>
            </a:r>
            <a:r>
              <a:rPr lang="en-US" sz="2400" dirty="0"/>
              <a:t> </a:t>
            </a:r>
            <a:r>
              <a:rPr lang="en-US" sz="2400" dirty="0" err="1"/>
              <a:t>oleh</a:t>
            </a:r>
            <a:r>
              <a:rPr lang="en-US" sz="2400" dirty="0"/>
              <a:t> Harrah’s?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487297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4512</TotalTime>
  <Words>1803</Words>
  <Application>Microsoft Office PowerPoint</Application>
  <PresentationFormat>On-screen Show (4:3)</PresentationFormat>
  <Paragraphs>259</Paragraphs>
  <Slides>39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Open Sans</vt:lpstr>
      <vt:lpstr>Wingdings</vt:lpstr>
      <vt:lpstr>Office Theme</vt:lpstr>
      <vt:lpstr> Kode MK/SKS : /3</vt:lpstr>
      <vt:lpstr>Bagian I : Pengambilan Keputusan dan Pendukung Terkomputerisasi</vt:lpstr>
      <vt:lpstr>Tujuan Pembelajaran </vt:lpstr>
      <vt:lpstr> </vt:lpstr>
      <vt:lpstr> Tinjauan Umum </vt:lpstr>
      <vt:lpstr>BAGIAN I : Pengambilan Keputusan dan Pendukung Terkomputerisasi </vt:lpstr>
      <vt:lpstr>Sketsa: Harrah’s Melakukan Gebrakan Besar </vt:lpstr>
      <vt:lpstr>Harrah’s Melakukan Gebrakan Besar </vt:lpstr>
      <vt:lpstr>Pertanyaan : </vt:lpstr>
      <vt:lpstr>Manajer dan Pengambilan Keputusan </vt:lpstr>
      <vt:lpstr> Manajer dan Pengambilan Keputusan </vt:lpstr>
      <vt:lpstr> Sifat Pekerjaan Manajerial </vt:lpstr>
      <vt:lpstr> 10 Peran Manajer Menurut Mintzberg’s </vt:lpstr>
      <vt:lpstr> </vt:lpstr>
      <vt:lpstr>Pengambilan Keputusan Manajerial dan Sistem Informasi </vt:lpstr>
      <vt:lpstr>Produktivitas </vt:lpstr>
      <vt:lpstr>Faktor-Faktor yang mempengaruhi Pengambilan Keputusan </vt:lpstr>
      <vt:lpstr>Trend: Faktor-faktor yang mempengaruhi pengambilan keputusan </vt:lpstr>
      <vt:lpstr>Manajer dan Dukungan Komputer </vt:lpstr>
      <vt:lpstr> </vt:lpstr>
      <vt:lpstr>Batasan Kognitif &amp; Teknologi Pendukung Keputusan </vt:lpstr>
      <vt:lpstr>  Teknologi Sistem Pendukung Keputusan (Peralatan)  </vt:lpstr>
      <vt:lpstr> Kerangka Kerja Pendukung Keputusan</vt:lpstr>
      <vt:lpstr>Pemikiran SIMON  </vt:lpstr>
      <vt:lpstr>Konsep Sistem Pendukung Keputusan </vt:lpstr>
      <vt:lpstr>Mengapa Menggunakan DSS? </vt:lpstr>
      <vt:lpstr>Management Sains/ Riset Operasional </vt:lpstr>
      <vt:lpstr>Sistem Pendukung Kelompok  (GSS) </vt:lpstr>
      <vt:lpstr>Sistem Informasi Perusahaan  (EIS) </vt:lpstr>
      <vt:lpstr>Enterprise Information Systems </vt:lpstr>
      <vt:lpstr>Sistem Manajemen Pengetahuan </vt:lpstr>
      <vt:lpstr>Knowledge Management Systems (KMS) </vt:lpstr>
      <vt:lpstr>Sistem Pakar</vt:lpstr>
      <vt:lpstr> SISTEM PAKAR (Expert Systems)</vt:lpstr>
      <vt:lpstr>Jaringan Saraf Tiruan</vt:lpstr>
      <vt:lpstr>Jaringan Saraf Tiruan Lanjut</vt:lpstr>
      <vt:lpstr>Sistem Pendukung Hibrid</vt:lpstr>
      <vt:lpstr>Teknologi yang akan datang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Kapsel_I_1</dc:title>
  <dc:creator>septilia</dc:creator>
  <cp:lastModifiedBy>Windows User</cp:lastModifiedBy>
  <cp:revision>301</cp:revision>
  <dcterms:created xsi:type="dcterms:W3CDTF">2010-04-18T12:06:30Z</dcterms:created>
  <dcterms:modified xsi:type="dcterms:W3CDTF">2022-08-28T04:12:51Z</dcterms:modified>
</cp:coreProperties>
</file>