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981AC12-766F-456A-86D2-BC19F01AFC5B}" type="datetimeFigureOut">
              <a:rPr lang="en-US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01A69D2-1B16-43A2-9A0D-663831508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880D61-0919-404C-A1A4-F91817543289}" type="datetimeFigureOut">
              <a:rPr lang="en-US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440B2A-69E9-4708-9860-DEF1DF33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DCBD50-53AD-4B35-8C79-7C72797D0A8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  <p:sp>
        <p:nvSpPr>
          <p:cNvPr id="36869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rev. ....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6E192-C192-4CCD-8732-9DEDF0271F6B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F5D84-B392-4107-8E50-03CB1B679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B265A-5A2D-49DE-A123-7C2FC8DDC8B4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23DA5-A9A4-4AF6-BD02-FBE419364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A80B8-3DDB-4F14-B27D-3E168525B3F9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5DA4-E26B-4060-ACD8-D6C083D72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5A143-494B-4350-A65D-DD0B25D8E14E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8C7B0-1C7A-4C6E-BAC1-141946CF9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974BF-E238-4757-AD26-DFEB886A9957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227D0-18CC-487E-9207-45CE974B3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09073-D4FF-45E8-A0D8-009C93562B90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2B0D3-AA91-4054-94E9-4367EAF39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A1234-CF2F-406B-B1A5-9F1A9F1C95F0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0987A-D7D7-4C73-B25A-7B957B972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EBA8B-6D9E-4EB8-8F16-46B89294EC03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61D7-2371-486B-95F1-C660C4A61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25E12-2661-41CB-8869-D83674C7DD45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8524F-3A04-4F6D-A021-A5179A84B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5ED12-9B73-4FB7-A548-9AD10B5A838D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8D83E-ECAB-41FE-AE8B-DBF31A0B3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DDA29-2AE1-4575-9A2D-3F1CA6C3D814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DA60-C979-4A75-BD84-D3985E825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A1211D-3B60-43BA-A936-525F26C2BF63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DM-2-Proses Knowledge Data Discovery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61E08C-3D8A-4922-80CE-30866E136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928802"/>
            <a:ext cx="9144000" cy="2031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algn="ctr"/>
            <a:r>
              <a:rPr lang="en-US" sz="3600" b="1" dirty="0">
                <a:latin typeface="Cambria" pitchFamily="18" charset="0"/>
              </a:rPr>
              <a:t>PROSES  KNOWLEDGE DATA DISCOVERY</a:t>
            </a:r>
          </a:p>
          <a:p>
            <a:pPr marL="514350" indent="-514350" algn="ctr"/>
            <a:r>
              <a:rPr lang="en-US" sz="3600" b="1" dirty="0">
                <a:latin typeface="Cambria" pitchFamily="18" charset="0"/>
              </a:rPr>
              <a:t>[KDD]</a:t>
            </a:r>
            <a:endParaRPr lang="en-US" sz="11500" b="1" dirty="0"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Pertemuan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 2</a:t>
            </a:r>
          </a:p>
        </p:txBody>
      </p:sp>
      <p:pic>
        <p:nvPicPr>
          <p:cNvPr id="4099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C667E-63E6-4AC4-A831-845207D9577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9801E9E-411A-41C3-A7A8-9E6A90841B8A}" type="datetime1">
              <a:rPr lang="en-US" smtClean="0"/>
              <a:pPr>
                <a:defRPr/>
              </a:pPr>
              <a:t>3/10/2025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DM-2-Proses Knowledge Data Discovery 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00800"/>
            <a:ext cx="1905000" cy="457200"/>
          </a:xfrm>
        </p:spPr>
        <p:txBody>
          <a:bodyPr/>
          <a:lstStyle/>
          <a:p>
            <a:fld id="{38ED76DD-9824-4AC8-93F3-790BEED8ABF2}" type="datetime1">
              <a:rPr lang="en-US" smtClean="0"/>
              <a:pPr/>
              <a:t>3/10/2025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77000"/>
            <a:ext cx="2895600" cy="381000"/>
          </a:xfrm>
        </p:spPr>
        <p:txBody>
          <a:bodyPr/>
          <a:lstStyle/>
          <a:p>
            <a:r>
              <a:rPr lang="en-US"/>
              <a:t>DM-2-Proses Knowledge Data Discovery 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/>
          <a:p>
            <a:fld id="{59F03071-945A-4CCE-B085-280C7EFCFDA1}" type="slidenum">
              <a:rPr lang="en-US"/>
              <a:pPr/>
              <a:t>10</a:t>
            </a:fld>
            <a:endParaRPr lang="en-US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066800" y="404813"/>
            <a:ext cx="7010400" cy="528637"/>
          </a:xfrm>
          <a:prstGeom prst="rect">
            <a:avLst/>
          </a:prstGeom>
          <a:noFill/>
          <a:ln/>
        </p:spPr>
        <p:txBody>
          <a:bodyPr vert="horz" lIns="92075" tIns="46038" rIns="92075" bIns="46038" anchor="ctr">
            <a:normAutofit fontScale="92500" lnSpcReduction="1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Summary</a:t>
            </a:r>
            <a:endParaRPr kumimoji="0" lang="en-US" sz="2800" b="0" i="0" u="none" strike="noStrike" kern="1200" cap="none" spc="0" normalizeH="0" baseline="0" noProof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81000" y="1371600"/>
            <a:ext cx="8418513" cy="5105400"/>
          </a:xfrm>
          <a:prstGeom prst="rect">
            <a:avLst/>
          </a:prstGeom>
          <a:noFill/>
          <a:ln/>
        </p:spPr>
        <p:txBody>
          <a:bodyPr vert="horz" lIns="92075" tIns="46038" rIns="92075" bIns="46038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mining: Discovering interesting patterns from large amounts of data</a:t>
            </a:r>
          </a:p>
          <a:p>
            <a:pPr marL="548640" marR="0" lvl="0" indent="-41148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natural evolution of database technology, in great demand, with wide applications</a:t>
            </a:r>
          </a:p>
          <a:p>
            <a:pPr marL="548640" marR="0" lvl="0" indent="-41148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KDD process includes data cleaning, data integration, data selection, transformation, data mining, pattern evaluation, and knowledge presentation</a:t>
            </a:r>
          </a:p>
          <a:p>
            <a:pPr marL="548640" marR="0" lvl="0" indent="-41148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Mining can be performed in a variety of information repositories</a:t>
            </a:r>
          </a:p>
          <a:p>
            <a:pPr marL="548640" marR="0" lvl="0" indent="-41148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mining functionalities: characterization, discrimination, association, classification, clustering, outlier and trend analysis, etc.</a:t>
            </a:r>
          </a:p>
          <a:p>
            <a:pPr marL="548640" marR="0" lvl="0" indent="-41148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mining systems and architectures</a:t>
            </a:r>
          </a:p>
          <a:p>
            <a:pPr marL="548640" marR="0" lvl="0" indent="-41148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Major issues in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D992-4C85-42EC-80EB-FB6A91C58C9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FE05D2E-1938-4C46-85C8-B9CED760DD6C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DM-2-Proses Knowledge Data Discovery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>
            <a:normAutofit/>
          </a:bodyPr>
          <a:lstStyle/>
          <a:p>
            <a:pPr lvl="1"/>
            <a:r>
              <a:rPr lang="en-US" sz="2800" dirty="0" err="1"/>
              <a:t>Definisi</a:t>
            </a:r>
            <a:r>
              <a:rPr lang="en-US" sz="2800" dirty="0"/>
              <a:t> KDD</a:t>
            </a:r>
          </a:p>
          <a:p>
            <a:pPr lvl="1"/>
            <a:r>
              <a:rPr lang="en-US" sz="2800" dirty="0"/>
              <a:t>Knowledge Discovery Process</a:t>
            </a:r>
          </a:p>
          <a:p>
            <a:pPr lvl="1"/>
            <a:r>
              <a:rPr lang="en-US" sz="2800" dirty="0"/>
              <a:t>Data Mining and Business </a:t>
            </a:r>
            <a:r>
              <a:rPr lang="en-US" sz="2800" dirty="0" err="1"/>
              <a:t>Intelegence</a:t>
            </a:r>
            <a:endParaRPr lang="en-US" sz="2800" dirty="0"/>
          </a:p>
          <a:p>
            <a:pPr lvl="1"/>
            <a:r>
              <a:rPr lang="en-US" sz="280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Data Mining: Confluence of Multiple Disciplines </a:t>
            </a:r>
          </a:p>
          <a:p>
            <a:pPr lvl="1"/>
            <a:r>
              <a:rPr lang="en-US" sz="280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Data Mining Functionalities</a:t>
            </a:r>
          </a:p>
          <a:p>
            <a:pPr lvl="1"/>
            <a:r>
              <a:rPr lang="en-US" sz="280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Major Issues in Data Mining</a:t>
            </a:r>
            <a:endParaRPr lang="en-US" sz="2800" u="sng" dirty="0">
              <a:ln w="6350">
                <a:noFill/>
              </a:ln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lvl="1"/>
            <a:r>
              <a:rPr lang="en-US" sz="280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Summary</a:t>
            </a:r>
          </a:p>
          <a:p>
            <a:pPr lvl="1"/>
            <a:endParaRPr lang="en-US" sz="2800" dirty="0">
              <a:ln w="6350">
                <a:noFill/>
              </a:ln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7158" y="0"/>
            <a:ext cx="8458200" cy="1562083"/>
          </a:xfrm>
          <a:prstGeom prst="rect">
            <a:avLst/>
          </a:prstGeom>
          <a:noFill/>
          <a:ln/>
        </p:spPr>
        <p:txBody>
          <a:bodyPr vert="horz" lIns="92075" tIns="46038" rIns="92075" bIns="46038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Proses</a:t>
            </a:r>
            <a:r>
              <a:rPr kumimoji="0" lang="en-US" sz="4400" b="1" i="0" u="none" strike="noStrike" kern="1200" cap="none" spc="0" normalizeH="0" baseline="0" noProof="0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Knowledge Data Discovery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[KDD]</a:t>
            </a:r>
            <a:endParaRPr kumimoji="0" lang="en-US" sz="4000" b="0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8273A5-1797-49A9-A04E-9198D5D33883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DM-2-Proses Knowledge Data Discovery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1000" y="1600200"/>
            <a:ext cx="82296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KDD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berhubungan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teknik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integrasi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penemuan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ilmiah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interprestasian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visualisasi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pola-pola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sejumlah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kumpulan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data.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Knowledge discovery in databases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(KDD)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keseluruhan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non-trivial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mencari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mengidentifikasi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pola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(pattern)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data,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dimana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pola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ditemukan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bersifat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baru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bermanfaat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dimengerti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0"/>
            <a:ext cx="8458200" cy="1562083"/>
          </a:xfrm>
          <a:prstGeom prst="rect">
            <a:avLst/>
          </a:prstGeom>
          <a:noFill/>
          <a:ln/>
        </p:spPr>
        <p:txBody>
          <a:bodyPr vert="horz" lIns="92075" tIns="46038" rIns="92075" bIns="46038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Proses</a:t>
            </a:r>
            <a:r>
              <a:rPr kumimoji="0" lang="en-US" sz="4400" b="1" i="0" u="none" strike="noStrike" kern="1200" cap="none" spc="0" normalizeH="0" baseline="0" noProof="0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Knowledge Data Discovery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[KDD]</a:t>
            </a:r>
            <a:endParaRPr kumimoji="0" lang="en-US" sz="4000" b="0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989A64-9489-4323-9733-D31AA9A04E7F}" type="datetime1">
              <a:rPr lang="en-US" smtClean="0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DM-2-Proses Knowledge Data Discovery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00800"/>
            <a:ext cx="1905000" cy="457200"/>
          </a:xfrm>
        </p:spPr>
        <p:txBody>
          <a:bodyPr/>
          <a:lstStyle/>
          <a:p>
            <a:fld id="{53328753-A017-4B65-A9AB-F216D56BFAC9}" type="datetime1">
              <a:rPr lang="en-US" smtClean="0"/>
              <a:pPr/>
              <a:t>3/10/2025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77000"/>
            <a:ext cx="2895600" cy="381000"/>
          </a:xfrm>
        </p:spPr>
        <p:txBody>
          <a:bodyPr/>
          <a:lstStyle/>
          <a:p>
            <a:r>
              <a:rPr lang="en-US"/>
              <a:t>DM-2-Proses Knowledge Data Discovery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/>
          <a:p>
            <a:fld id="{8268F8C4-1BD1-4955-9055-BF2E2711B00C}" type="slidenum">
              <a:rPr lang="en-US"/>
              <a:pPr/>
              <a:t>4</a:t>
            </a:fld>
            <a:endParaRPr lang="en-US"/>
          </a:p>
        </p:txBody>
      </p:sp>
      <p:sp>
        <p:nvSpPr>
          <p:cNvPr id="6" name="Rectangle 2050"/>
          <p:cNvSpPr txBox="1">
            <a:spLocks noChangeArrowheads="1"/>
          </p:cNvSpPr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  <a:ln/>
        </p:spPr>
        <p:txBody>
          <a:bodyPr vert="horz" lIns="92075" tIns="46038" rIns="92075" bIns="46038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Knowledge Discovery (KDD) Process</a:t>
            </a:r>
            <a:endParaRPr kumimoji="0" lang="en-US" sz="3200" b="0" i="0" u="none" strike="noStrike" kern="1200" cap="none" spc="0" normalizeH="0" baseline="0" noProof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2051"/>
          <p:cNvSpPr txBox="1">
            <a:spLocks noChangeArrowheads="1"/>
          </p:cNvSpPr>
          <p:nvPr/>
        </p:nvSpPr>
        <p:spPr>
          <a:xfrm>
            <a:off x="228600" y="1524000"/>
            <a:ext cx="4419600" cy="1143000"/>
          </a:xfrm>
          <a:prstGeom prst="rect">
            <a:avLst/>
          </a:prstGeom>
          <a:noFill/>
          <a:ln/>
        </p:spPr>
        <p:txBody>
          <a:bodyPr vert="horz" lIns="92075" tIns="46038" rIns="92075" bIns="46038">
            <a:normAutofit/>
          </a:bodyPr>
          <a:lstStyle/>
          <a:p>
            <a:pPr marL="868680" marR="0" lvl="1" indent="-283464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mining—core of knowledge discovery process</a:t>
            </a: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Line 2052"/>
          <p:cNvSpPr>
            <a:spLocks noChangeShapeType="1"/>
          </p:cNvSpPr>
          <p:nvPr/>
        </p:nvSpPr>
        <p:spPr bwMode="auto">
          <a:xfrm flipV="1">
            <a:off x="1219200" y="5105400"/>
            <a:ext cx="990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2053"/>
          <p:cNvSpPr>
            <a:spLocks noChangeShapeType="1"/>
          </p:cNvSpPr>
          <p:nvPr/>
        </p:nvSpPr>
        <p:spPr bwMode="auto">
          <a:xfrm flipV="1">
            <a:off x="6781800" y="1600200"/>
            <a:ext cx="990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2054"/>
          <p:cNvSpPr>
            <a:spLocks noChangeShapeType="1"/>
          </p:cNvSpPr>
          <p:nvPr/>
        </p:nvSpPr>
        <p:spPr bwMode="auto">
          <a:xfrm flipV="1">
            <a:off x="5105400" y="2667000"/>
            <a:ext cx="990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2055"/>
          <p:cNvSpPr>
            <a:spLocks noChangeShapeType="1"/>
          </p:cNvSpPr>
          <p:nvPr/>
        </p:nvSpPr>
        <p:spPr bwMode="auto">
          <a:xfrm flipV="1">
            <a:off x="3276600" y="3733800"/>
            <a:ext cx="990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2056"/>
          <p:cNvSpPr>
            <a:spLocks noChangeArrowheads="1"/>
          </p:cNvSpPr>
          <p:nvPr/>
        </p:nvSpPr>
        <p:spPr bwMode="auto">
          <a:xfrm>
            <a:off x="228600" y="55626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2057"/>
          <p:cNvSpPr>
            <a:spLocks noChangeArrowheads="1"/>
          </p:cNvSpPr>
          <p:nvPr/>
        </p:nvSpPr>
        <p:spPr bwMode="auto">
          <a:xfrm>
            <a:off x="228600" y="5638800"/>
            <a:ext cx="685800" cy="4064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2058"/>
          <p:cNvSpPr>
            <a:spLocks noChangeArrowheads="1"/>
          </p:cNvSpPr>
          <p:nvPr/>
        </p:nvSpPr>
        <p:spPr bwMode="auto">
          <a:xfrm>
            <a:off x="228600" y="59436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2059"/>
          <p:cNvSpPr>
            <a:spLocks noChangeArrowheads="1"/>
          </p:cNvSpPr>
          <p:nvPr/>
        </p:nvSpPr>
        <p:spPr bwMode="auto">
          <a:xfrm>
            <a:off x="609600" y="59436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2060"/>
          <p:cNvSpPr>
            <a:spLocks noChangeArrowheads="1"/>
          </p:cNvSpPr>
          <p:nvPr/>
        </p:nvSpPr>
        <p:spPr bwMode="auto">
          <a:xfrm>
            <a:off x="609600" y="6019800"/>
            <a:ext cx="685800" cy="4064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2061"/>
          <p:cNvSpPr>
            <a:spLocks noChangeArrowheads="1"/>
          </p:cNvSpPr>
          <p:nvPr/>
        </p:nvSpPr>
        <p:spPr bwMode="auto">
          <a:xfrm>
            <a:off x="609600" y="63246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2062"/>
          <p:cNvSpPr>
            <a:spLocks noChangeArrowheads="1"/>
          </p:cNvSpPr>
          <p:nvPr/>
        </p:nvSpPr>
        <p:spPr bwMode="auto">
          <a:xfrm>
            <a:off x="1295400" y="57150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2063"/>
          <p:cNvSpPr>
            <a:spLocks noChangeArrowheads="1"/>
          </p:cNvSpPr>
          <p:nvPr/>
        </p:nvSpPr>
        <p:spPr bwMode="auto">
          <a:xfrm>
            <a:off x="1295400" y="5791200"/>
            <a:ext cx="685800" cy="4064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Oval 2064"/>
          <p:cNvSpPr>
            <a:spLocks noChangeArrowheads="1"/>
          </p:cNvSpPr>
          <p:nvPr/>
        </p:nvSpPr>
        <p:spPr bwMode="auto">
          <a:xfrm>
            <a:off x="1295400" y="60960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65"/>
          <p:cNvSpPr txBox="1">
            <a:spLocks noChangeArrowheads="1"/>
          </p:cNvSpPr>
          <p:nvPr/>
        </p:nvSpPr>
        <p:spPr bwMode="auto">
          <a:xfrm>
            <a:off x="304800" y="4876800"/>
            <a:ext cx="17430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Times New Roman" pitchFamily="18" charset="0"/>
              </a:rPr>
              <a:t>Data Cleaning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22" name="Text Box 2066"/>
          <p:cNvSpPr txBox="1">
            <a:spLocks noChangeArrowheads="1"/>
          </p:cNvSpPr>
          <p:nvPr/>
        </p:nvSpPr>
        <p:spPr bwMode="auto">
          <a:xfrm>
            <a:off x="1600200" y="5410200"/>
            <a:ext cx="19954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Times New Roman" pitchFamily="18" charset="0"/>
              </a:rPr>
              <a:t>Data Integration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23" name="Text Box 2067"/>
          <p:cNvSpPr txBox="1">
            <a:spLocks noChangeArrowheads="1"/>
          </p:cNvSpPr>
          <p:nvPr/>
        </p:nvSpPr>
        <p:spPr bwMode="auto">
          <a:xfrm>
            <a:off x="1371600" y="6248400"/>
            <a:ext cx="14478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99"/>
                </a:solidFill>
                <a:latin typeface="Times New Roman" pitchFamily="18" charset="0"/>
              </a:rPr>
              <a:t>Databases</a:t>
            </a:r>
          </a:p>
        </p:txBody>
      </p:sp>
      <p:sp>
        <p:nvSpPr>
          <p:cNvPr id="24" name="Text Box 2068"/>
          <p:cNvSpPr txBox="1">
            <a:spLocks noChangeArrowheads="1"/>
          </p:cNvSpPr>
          <p:nvPr/>
        </p:nvSpPr>
        <p:spPr bwMode="auto">
          <a:xfrm>
            <a:off x="1066800" y="4114800"/>
            <a:ext cx="19970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99"/>
                </a:solidFill>
                <a:latin typeface="Times New Roman" pitchFamily="18" charset="0"/>
              </a:rPr>
              <a:t>Data Warehouse</a:t>
            </a:r>
          </a:p>
        </p:txBody>
      </p:sp>
      <p:sp>
        <p:nvSpPr>
          <p:cNvPr id="25" name="Rectangle 2069"/>
          <p:cNvSpPr>
            <a:spLocks noChangeArrowheads="1"/>
          </p:cNvSpPr>
          <p:nvPr/>
        </p:nvSpPr>
        <p:spPr bwMode="auto">
          <a:xfrm>
            <a:off x="2362200" y="4572000"/>
            <a:ext cx="685800" cy="685800"/>
          </a:xfrm>
          <a:prstGeom prst="rect">
            <a:avLst/>
          </a:prstGeom>
          <a:solidFill>
            <a:srgbClr val="00CC66"/>
          </a:solidFill>
          <a:ln w="12700">
            <a:miter lim="800000"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66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6" name="Rectangle 2070"/>
          <p:cNvSpPr>
            <a:spLocks noChangeArrowheads="1"/>
          </p:cNvSpPr>
          <p:nvPr/>
        </p:nvSpPr>
        <p:spPr bwMode="auto">
          <a:xfrm>
            <a:off x="4419600" y="3429000"/>
            <a:ext cx="457200" cy="457200"/>
          </a:xfrm>
          <a:prstGeom prst="rect">
            <a:avLst/>
          </a:prstGeom>
          <a:solidFill>
            <a:srgbClr val="00CC66"/>
          </a:solidFill>
          <a:ln w="12700">
            <a:miter lim="800000"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66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7" name="Rectangle 2071"/>
          <p:cNvSpPr>
            <a:spLocks noChangeArrowheads="1"/>
          </p:cNvSpPr>
          <p:nvPr/>
        </p:nvSpPr>
        <p:spPr bwMode="auto">
          <a:xfrm>
            <a:off x="6477000" y="1981200"/>
            <a:ext cx="76200" cy="6096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072"/>
          <p:cNvSpPr>
            <a:spLocks noChangeArrowheads="1"/>
          </p:cNvSpPr>
          <p:nvPr/>
        </p:nvSpPr>
        <p:spPr bwMode="auto">
          <a:xfrm>
            <a:off x="6553200" y="2209800"/>
            <a:ext cx="76200" cy="3810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073"/>
          <p:cNvSpPr>
            <a:spLocks noChangeArrowheads="1"/>
          </p:cNvSpPr>
          <p:nvPr/>
        </p:nvSpPr>
        <p:spPr bwMode="auto">
          <a:xfrm>
            <a:off x="6400800" y="2133600"/>
            <a:ext cx="762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2074"/>
          <p:cNvSpPr>
            <a:spLocks noChangeArrowheads="1"/>
          </p:cNvSpPr>
          <p:nvPr/>
        </p:nvSpPr>
        <p:spPr bwMode="auto">
          <a:xfrm>
            <a:off x="6629400" y="2362200"/>
            <a:ext cx="76200" cy="2286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075"/>
          <p:cNvSpPr>
            <a:spLocks noChangeArrowheads="1"/>
          </p:cNvSpPr>
          <p:nvPr/>
        </p:nvSpPr>
        <p:spPr bwMode="auto">
          <a:xfrm>
            <a:off x="6172200" y="2590800"/>
            <a:ext cx="685800" cy="76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076"/>
          <p:cNvSpPr>
            <a:spLocks noChangeArrowheads="1"/>
          </p:cNvSpPr>
          <p:nvPr/>
        </p:nvSpPr>
        <p:spPr bwMode="auto">
          <a:xfrm>
            <a:off x="6248400" y="2362200"/>
            <a:ext cx="152400" cy="228600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WordArt 2077"/>
          <p:cNvSpPr>
            <a:spLocks noChangeArrowheads="1" noChangeShapeType="1" noTextEdit="1"/>
          </p:cNvSpPr>
          <p:nvPr/>
        </p:nvSpPr>
        <p:spPr bwMode="auto">
          <a:xfrm>
            <a:off x="7086600" y="990600"/>
            <a:ext cx="1743075" cy="6127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kern="10">
                <a:ln w="9525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Knowledge</a:t>
            </a:r>
          </a:p>
        </p:txBody>
      </p:sp>
      <p:sp>
        <p:nvSpPr>
          <p:cNvPr id="34" name="Text Box 2078"/>
          <p:cNvSpPr txBox="1">
            <a:spLocks noChangeArrowheads="1"/>
          </p:cNvSpPr>
          <p:nvPr/>
        </p:nvSpPr>
        <p:spPr bwMode="auto">
          <a:xfrm>
            <a:off x="2514600" y="3276600"/>
            <a:ext cx="227806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99"/>
                </a:solidFill>
                <a:latin typeface="Times New Roman" pitchFamily="18" charset="0"/>
              </a:rPr>
              <a:t>Task-relevant Data</a:t>
            </a:r>
          </a:p>
        </p:txBody>
      </p:sp>
      <p:sp>
        <p:nvSpPr>
          <p:cNvPr id="35" name="Text Box 2079"/>
          <p:cNvSpPr txBox="1">
            <a:spLocks noChangeArrowheads="1"/>
          </p:cNvSpPr>
          <p:nvPr/>
        </p:nvSpPr>
        <p:spPr bwMode="auto">
          <a:xfrm>
            <a:off x="3641725" y="4052888"/>
            <a:ext cx="11557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Times New Roman" pitchFamily="18" charset="0"/>
              </a:rPr>
              <a:t>Selection</a:t>
            </a:r>
          </a:p>
        </p:txBody>
      </p:sp>
      <p:sp>
        <p:nvSpPr>
          <p:cNvPr id="36" name="Text Box 2080"/>
          <p:cNvSpPr txBox="1">
            <a:spLocks noChangeArrowheads="1"/>
          </p:cNvSpPr>
          <p:nvPr/>
        </p:nvSpPr>
        <p:spPr bwMode="auto">
          <a:xfrm>
            <a:off x="4267200" y="2590800"/>
            <a:ext cx="1558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hlink"/>
                </a:solidFill>
                <a:latin typeface="Times New Roman" pitchFamily="18" charset="0"/>
              </a:rPr>
              <a:t>Data Mining</a:t>
            </a:r>
          </a:p>
        </p:txBody>
      </p:sp>
      <p:sp>
        <p:nvSpPr>
          <p:cNvPr id="37" name="Text Box 2081"/>
          <p:cNvSpPr txBox="1">
            <a:spLocks noChangeArrowheads="1"/>
          </p:cNvSpPr>
          <p:nvPr/>
        </p:nvSpPr>
        <p:spPr bwMode="auto">
          <a:xfrm>
            <a:off x="5257800" y="1676400"/>
            <a:ext cx="22494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Times New Roman" pitchFamily="18" charset="0"/>
              </a:rPr>
              <a:t>Pattern Evaluation</a:t>
            </a:r>
          </a:p>
        </p:txBody>
      </p:sp>
      <p:sp>
        <p:nvSpPr>
          <p:cNvPr id="38" name="Line 2082"/>
          <p:cNvSpPr>
            <a:spLocks noChangeShapeType="1"/>
          </p:cNvSpPr>
          <p:nvPr/>
        </p:nvSpPr>
        <p:spPr bwMode="auto">
          <a:xfrm>
            <a:off x="5638800" y="3124200"/>
            <a:ext cx="0" cy="213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2083"/>
          <p:cNvSpPr>
            <a:spLocks noChangeShapeType="1"/>
          </p:cNvSpPr>
          <p:nvPr/>
        </p:nvSpPr>
        <p:spPr bwMode="auto">
          <a:xfrm>
            <a:off x="7315200" y="2057400"/>
            <a:ext cx="0" cy="3200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2084"/>
          <p:cNvSpPr>
            <a:spLocks noChangeShapeType="1"/>
          </p:cNvSpPr>
          <p:nvPr/>
        </p:nvSpPr>
        <p:spPr bwMode="auto">
          <a:xfrm flipH="1">
            <a:off x="3962400" y="52578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2085"/>
          <p:cNvSpPr>
            <a:spLocks noChangeShapeType="1"/>
          </p:cNvSpPr>
          <p:nvPr/>
        </p:nvSpPr>
        <p:spPr bwMode="auto">
          <a:xfrm flipV="1">
            <a:off x="3962400" y="4343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2086"/>
          <p:cNvSpPr>
            <a:spLocks noChangeShapeType="1"/>
          </p:cNvSpPr>
          <p:nvPr/>
        </p:nvSpPr>
        <p:spPr bwMode="auto">
          <a:xfrm>
            <a:off x="7315200" y="52578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2087"/>
          <p:cNvSpPr>
            <a:spLocks noChangeShapeType="1"/>
          </p:cNvSpPr>
          <p:nvPr/>
        </p:nvSpPr>
        <p:spPr bwMode="auto">
          <a:xfrm flipH="1">
            <a:off x="2286000" y="6096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2088"/>
          <p:cNvSpPr>
            <a:spLocks noChangeShapeType="1"/>
          </p:cNvSpPr>
          <p:nvPr/>
        </p:nvSpPr>
        <p:spPr bwMode="auto">
          <a:xfrm flipH="1" flipV="1">
            <a:off x="1905000" y="5410200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2089"/>
          <p:cNvSpPr>
            <a:spLocks noChangeShapeType="1"/>
          </p:cNvSpPr>
          <p:nvPr/>
        </p:nvSpPr>
        <p:spPr bwMode="auto">
          <a:xfrm>
            <a:off x="2057400" y="5410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46" name="Line 2090"/>
          <p:cNvSpPr>
            <a:spLocks noChangeShapeType="1"/>
          </p:cNvSpPr>
          <p:nvPr/>
        </p:nvSpPr>
        <p:spPr bwMode="auto">
          <a:xfrm flipV="1">
            <a:off x="3657600" y="41910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00800"/>
            <a:ext cx="1905000" cy="457200"/>
          </a:xfrm>
        </p:spPr>
        <p:txBody>
          <a:bodyPr/>
          <a:lstStyle/>
          <a:p>
            <a:fld id="{55990E70-9644-4A5B-976E-0C254BC5D211}" type="datetime1">
              <a:rPr lang="en-US" smtClean="0"/>
              <a:pPr/>
              <a:t>3/10/2025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77000"/>
            <a:ext cx="2895600" cy="381000"/>
          </a:xfrm>
        </p:spPr>
        <p:txBody>
          <a:bodyPr/>
          <a:lstStyle/>
          <a:p>
            <a:r>
              <a:rPr lang="en-US"/>
              <a:t>DM-2-Proses Knowledge Data Discovery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/>
          <a:p>
            <a:fld id="{C819653E-AA9F-4F67-B1A4-56F70B003D06}" type="slidenum">
              <a:rPr lang="en-US"/>
              <a:pPr/>
              <a:t>5</a:t>
            </a:fld>
            <a:endParaRPr lang="en-US"/>
          </a:p>
        </p:txBody>
      </p:sp>
      <p:sp>
        <p:nvSpPr>
          <p:cNvPr id="6" name="Rectangle 1026"/>
          <p:cNvSpPr txBox="1">
            <a:spLocks noChangeArrowheads="1"/>
          </p:cNvSpPr>
          <p:nvPr/>
        </p:nvSpPr>
        <p:spPr>
          <a:xfrm>
            <a:off x="228600" y="381000"/>
            <a:ext cx="8686800" cy="533400"/>
          </a:xfrm>
          <a:prstGeom prst="rect">
            <a:avLst/>
          </a:prstGeom>
          <a:noFill/>
          <a:ln/>
        </p:spPr>
        <p:txBody>
          <a:bodyPr vert="horz" lIns="92075" tIns="46038" rIns="92075" bIns="46038" anchor="ctr">
            <a:normAutofit lnSpcReduction="1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Data Mining and Business Intelligence</a:t>
            </a:r>
            <a:r>
              <a:rPr kumimoji="0" lang="en-US" sz="2800" b="0" i="0" u="none" strike="noStrike" kern="1200" cap="none" spc="0" normalizeH="0" baseline="0" noProof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7" name="AutoShape 1027"/>
          <p:cNvSpPr>
            <a:spLocks noChangeArrowheads="1"/>
          </p:cNvSpPr>
          <p:nvPr/>
        </p:nvSpPr>
        <p:spPr bwMode="auto">
          <a:xfrm>
            <a:off x="762000" y="1447800"/>
            <a:ext cx="7467600" cy="50292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8" name="Line 1028"/>
          <p:cNvSpPr>
            <a:spLocks noChangeShapeType="1"/>
          </p:cNvSpPr>
          <p:nvPr/>
        </p:nvSpPr>
        <p:spPr bwMode="auto">
          <a:xfrm>
            <a:off x="1219200" y="5867400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029"/>
          <p:cNvSpPr>
            <a:spLocks noChangeShapeType="1"/>
          </p:cNvSpPr>
          <p:nvPr/>
        </p:nvSpPr>
        <p:spPr bwMode="auto">
          <a:xfrm>
            <a:off x="1676400" y="52578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1030"/>
          <p:cNvSpPr>
            <a:spLocks noChangeShapeType="1"/>
          </p:cNvSpPr>
          <p:nvPr/>
        </p:nvSpPr>
        <p:spPr bwMode="auto">
          <a:xfrm>
            <a:off x="2209800" y="44958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1031"/>
          <p:cNvSpPr>
            <a:spLocks noChangeShapeType="1"/>
          </p:cNvSpPr>
          <p:nvPr/>
        </p:nvSpPr>
        <p:spPr bwMode="auto">
          <a:xfrm>
            <a:off x="2819400" y="37338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32"/>
          <p:cNvSpPr>
            <a:spLocks noChangeShapeType="1"/>
          </p:cNvSpPr>
          <p:nvPr/>
        </p:nvSpPr>
        <p:spPr bwMode="auto">
          <a:xfrm>
            <a:off x="3429000" y="28956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033"/>
          <p:cNvSpPr>
            <a:spLocks noChangeShapeType="1"/>
          </p:cNvSpPr>
          <p:nvPr/>
        </p:nvSpPr>
        <p:spPr bwMode="auto">
          <a:xfrm flipV="1">
            <a:off x="533400" y="1447800"/>
            <a:ext cx="0" cy="502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034"/>
          <p:cNvSpPr>
            <a:spLocks noChangeShapeType="1"/>
          </p:cNvSpPr>
          <p:nvPr/>
        </p:nvSpPr>
        <p:spPr bwMode="auto">
          <a:xfrm flipV="1">
            <a:off x="8839200" y="1447800"/>
            <a:ext cx="0" cy="502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035"/>
          <p:cNvSpPr txBox="1">
            <a:spLocks noChangeArrowheads="1"/>
          </p:cNvSpPr>
          <p:nvPr/>
        </p:nvSpPr>
        <p:spPr bwMode="auto">
          <a:xfrm>
            <a:off x="785786" y="1285860"/>
            <a:ext cx="19208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 b="1" dirty="0">
                <a:latin typeface="Times New Roman" pitchFamily="18" charset="0"/>
              </a:rPr>
              <a:t>Increasing potential</a:t>
            </a:r>
          </a:p>
          <a:p>
            <a:pPr eaLnBrk="0" hangingPunct="0"/>
            <a:r>
              <a:rPr lang="en-US" sz="1600" b="1" dirty="0">
                <a:latin typeface="Times New Roman" pitchFamily="18" charset="0"/>
              </a:rPr>
              <a:t>to support</a:t>
            </a:r>
          </a:p>
          <a:p>
            <a:pPr eaLnBrk="0" hangingPunct="0"/>
            <a:r>
              <a:rPr lang="en-US" sz="1600" b="1" dirty="0">
                <a:latin typeface="Times New Roman" pitchFamily="18" charset="0"/>
              </a:rPr>
              <a:t>business decisions</a:t>
            </a:r>
          </a:p>
        </p:txBody>
      </p:sp>
      <p:sp>
        <p:nvSpPr>
          <p:cNvPr id="16" name="Text Box 1036"/>
          <p:cNvSpPr txBox="1">
            <a:spLocks noChangeArrowheads="1"/>
          </p:cNvSpPr>
          <p:nvPr/>
        </p:nvSpPr>
        <p:spPr bwMode="auto">
          <a:xfrm>
            <a:off x="7748588" y="1955800"/>
            <a:ext cx="10017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 b="1">
                <a:latin typeface="Times New Roman" pitchFamily="18" charset="0"/>
              </a:rPr>
              <a:t>End User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17" name="Text Box 1037"/>
          <p:cNvSpPr txBox="1">
            <a:spLocks noChangeArrowheads="1"/>
          </p:cNvSpPr>
          <p:nvPr/>
        </p:nvSpPr>
        <p:spPr bwMode="auto">
          <a:xfrm>
            <a:off x="7751763" y="2946400"/>
            <a:ext cx="9525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 b="1">
                <a:latin typeface="Times New Roman" pitchFamily="18" charset="0"/>
              </a:rPr>
              <a:t>Business</a:t>
            </a:r>
          </a:p>
          <a:p>
            <a:pPr algn="r" eaLnBrk="0" hangingPunct="0"/>
            <a:r>
              <a:rPr lang="en-US" sz="1600" b="1">
                <a:latin typeface="Times New Roman" pitchFamily="18" charset="0"/>
              </a:rPr>
              <a:t>  Analyst</a:t>
            </a:r>
          </a:p>
        </p:txBody>
      </p:sp>
      <p:sp>
        <p:nvSpPr>
          <p:cNvPr id="18" name="Text Box 1038"/>
          <p:cNvSpPr txBox="1">
            <a:spLocks noChangeArrowheads="1"/>
          </p:cNvSpPr>
          <p:nvPr/>
        </p:nvSpPr>
        <p:spPr bwMode="auto">
          <a:xfrm>
            <a:off x="7840663" y="3784600"/>
            <a:ext cx="8556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 b="1">
                <a:latin typeface="Times New Roman" pitchFamily="18" charset="0"/>
              </a:rPr>
              <a:t>     Data</a:t>
            </a:r>
          </a:p>
          <a:p>
            <a:pPr algn="r" eaLnBrk="0" hangingPunct="0"/>
            <a:r>
              <a:rPr lang="en-US" sz="1600" b="1">
                <a:latin typeface="Times New Roman" pitchFamily="18" charset="0"/>
              </a:rPr>
              <a:t>Analyst</a:t>
            </a:r>
          </a:p>
        </p:txBody>
      </p:sp>
      <p:sp>
        <p:nvSpPr>
          <p:cNvPr id="19" name="Text Box 1039"/>
          <p:cNvSpPr txBox="1">
            <a:spLocks noChangeArrowheads="1"/>
          </p:cNvSpPr>
          <p:nvPr/>
        </p:nvSpPr>
        <p:spPr bwMode="auto">
          <a:xfrm>
            <a:off x="8102600" y="5689600"/>
            <a:ext cx="611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 b="1">
                <a:latin typeface="Times New Roman" pitchFamily="18" charset="0"/>
              </a:rPr>
              <a:t>DBA</a:t>
            </a:r>
          </a:p>
        </p:txBody>
      </p:sp>
      <p:sp>
        <p:nvSpPr>
          <p:cNvPr id="20" name="Text Box 1040"/>
          <p:cNvSpPr txBox="1">
            <a:spLocks noChangeArrowheads="1"/>
          </p:cNvSpPr>
          <p:nvPr/>
        </p:nvSpPr>
        <p:spPr bwMode="auto">
          <a:xfrm>
            <a:off x="3886200" y="2178050"/>
            <a:ext cx="121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800" b="1"/>
              <a:t>Decision</a:t>
            </a:r>
            <a:r>
              <a:rPr lang="en-US" sz="1800"/>
              <a:t> </a:t>
            </a:r>
            <a:r>
              <a:rPr lang="en-US" sz="1800" b="1"/>
              <a:t>Making</a:t>
            </a:r>
          </a:p>
        </p:txBody>
      </p:sp>
      <p:sp>
        <p:nvSpPr>
          <p:cNvPr id="21" name="Text Box 1041"/>
          <p:cNvSpPr txBox="1">
            <a:spLocks noChangeArrowheads="1"/>
          </p:cNvSpPr>
          <p:nvPr/>
        </p:nvSpPr>
        <p:spPr bwMode="auto">
          <a:xfrm>
            <a:off x="3352800" y="2992438"/>
            <a:ext cx="226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b="1"/>
              <a:t>Data Presentation</a:t>
            </a:r>
          </a:p>
        </p:txBody>
      </p:sp>
      <p:sp>
        <p:nvSpPr>
          <p:cNvPr id="22" name="Text Box 1042"/>
          <p:cNvSpPr txBox="1">
            <a:spLocks noChangeArrowheads="1"/>
          </p:cNvSpPr>
          <p:nvPr/>
        </p:nvSpPr>
        <p:spPr bwMode="auto">
          <a:xfrm>
            <a:off x="3276600" y="3352800"/>
            <a:ext cx="2578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b="1" i="1">
                <a:latin typeface="Times New Roman" pitchFamily="18" charset="0"/>
              </a:rPr>
              <a:t>Visualization Techniques</a:t>
            </a:r>
          </a:p>
        </p:txBody>
      </p:sp>
      <p:sp>
        <p:nvSpPr>
          <p:cNvPr id="23" name="Text Box 1043"/>
          <p:cNvSpPr txBox="1">
            <a:spLocks noChangeArrowheads="1"/>
          </p:cNvSpPr>
          <p:nvPr/>
        </p:nvSpPr>
        <p:spPr bwMode="auto">
          <a:xfrm>
            <a:off x="3657600" y="3765550"/>
            <a:ext cx="17827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800" b="1"/>
              <a:t>Data Mining</a:t>
            </a:r>
            <a:endParaRPr lang="en-US" sz="1800" b="1">
              <a:solidFill>
                <a:schemeClr val="bg1"/>
              </a:solidFill>
            </a:endParaRPr>
          </a:p>
        </p:txBody>
      </p:sp>
      <p:sp>
        <p:nvSpPr>
          <p:cNvPr id="24" name="Text Box 1044"/>
          <p:cNvSpPr txBox="1">
            <a:spLocks noChangeArrowheads="1"/>
          </p:cNvSpPr>
          <p:nvPr/>
        </p:nvSpPr>
        <p:spPr bwMode="auto">
          <a:xfrm>
            <a:off x="3581400" y="4038600"/>
            <a:ext cx="2324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b="1" i="1">
                <a:latin typeface="Times New Roman" pitchFamily="18" charset="0"/>
              </a:rPr>
              <a:t>Information Discovery</a:t>
            </a:r>
          </a:p>
        </p:txBody>
      </p:sp>
      <p:sp>
        <p:nvSpPr>
          <p:cNvPr id="25" name="Text Box 1045"/>
          <p:cNvSpPr txBox="1">
            <a:spLocks noChangeArrowheads="1"/>
          </p:cNvSpPr>
          <p:nvPr/>
        </p:nvSpPr>
        <p:spPr bwMode="auto">
          <a:xfrm>
            <a:off x="3368675" y="4572000"/>
            <a:ext cx="2346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800" b="1"/>
              <a:t>Data Exploration</a:t>
            </a:r>
          </a:p>
        </p:txBody>
      </p:sp>
      <p:sp>
        <p:nvSpPr>
          <p:cNvPr id="26" name="Text Box 1047"/>
          <p:cNvSpPr txBox="1">
            <a:spLocks noChangeArrowheads="1"/>
          </p:cNvSpPr>
          <p:nvPr/>
        </p:nvSpPr>
        <p:spPr bwMode="auto">
          <a:xfrm>
            <a:off x="2133600" y="4876800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800" b="1" i="1">
                <a:latin typeface="Times New Roman" pitchFamily="18" charset="0"/>
              </a:rPr>
              <a:t>Statistical Summary, Querying, and Reporting</a:t>
            </a:r>
            <a:endParaRPr lang="en-US" sz="1800" b="1" i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7" name="Text Box 1048"/>
          <p:cNvSpPr txBox="1">
            <a:spLocks noChangeArrowheads="1"/>
          </p:cNvSpPr>
          <p:nvPr/>
        </p:nvSpPr>
        <p:spPr bwMode="auto">
          <a:xfrm>
            <a:off x="1600200" y="5410200"/>
            <a:ext cx="6021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b="1"/>
              <a:t>Data Preprocessing/Integration, Data Warehouses</a:t>
            </a:r>
          </a:p>
        </p:txBody>
      </p:sp>
      <p:sp>
        <p:nvSpPr>
          <p:cNvPr id="28" name="Text Box 1049"/>
          <p:cNvSpPr txBox="1">
            <a:spLocks noChangeArrowheads="1"/>
          </p:cNvSpPr>
          <p:nvPr/>
        </p:nvSpPr>
        <p:spPr bwMode="auto">
          <a:xfrm>
            <a:off x="3581400" y="5791200"/>
            <a:ext cx="1697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b="1"/>
              <a:t>Data Sources</a:t>
            </a:r>
            <a:endParaRPr lang="en-US" sz="1800" b="1">
              <a:solidFill>
                <a:schemeClr val="bg1"/>
              </a:solidFill>
            </a:endParaRPr>
          </a:p>
        </p:txBody>
      </p:sp>
      <p:sp>
        <p:nvSpPr>
          <p:cNvPr id="29" name="Text Box 1050"/>
          <p:cNvSpPr txBox="1">
            <a:spLocks noChangeArrowheads="1"/>
          </p:cNvSpPr>
          <p:nvPr/>
        </p:nvSpPr>
        <p:spPr bwMode="auto">
          <a:xfrm>
            <a:off x="1066800" y="6096000"/>
            <a:ext cx="7118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800" b="1" i="1">
                <a:latin typeface="Times New Roman" pitchFamily="18" charset="0"/>
              </a:rPr>
              <a:t>Paper, Files, Web documents, Scientific experiments, Database Systems</a:t>
            </a:r>
          </a:p>
        </p:txBody>
      </p:sp>
      <p:sp>
        <p:nvSpPr>
          <p:cNvPr id="30" name="Line 1051"/>
          <p:cNvSpPr>
            <a:spLocks noChangeShapeType="1"/>
          </p:cNvSpPr>
          <p:nvPr/>
        </p:nvSpPr>
        <p:spPr bwMode="auto">
          <a:xfrm>
            <a:off x="457200" y="64770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00800"/>
            <a:ext cx="1905000" cy="457200"/>
          </a:xfrm>
        </p:spPr>
        <p:txBody>
          <a:bodyPr/>
          <a:lstStyle/>
          <a:p>
            <a:fld id="{D04127ED-EFFB-4DB7-892F-0A5A116D6358}" type="datetime1">
              <a:rPr lang="en-US" smtClean="0"/>
              <a:pPr/>
              <a:t>3/10/2025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77000"/>
            <a:ext cx="2895600" cy="381000"/>
          </a:xfrm>
        </p:spPr>
        <p:txBody>
          <a:bodyPr/>
          <a:lstStyle/>
          <a:p>
            <a:r>
              <a:rPr lang="en-US"/>
              <a:t>DM-2-Proses Knowledge Data Discovery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/>
          <a:p>
            <a:fld id="{7ADECFB3-7991-4824-B182-764A45953AF5}" type="slidenum">
              <a:rPr lang="en-US"/>
              <a:pPr/>
              <a:t>6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81000" y="304800"/>
            <a:ext cx="8610600" cy="762000"/>
          </a:xfrm>
          <a:prstGeom prst="rect">
            <a:avLst/>
          </a:prstGeom>
          <a:noFill/>
          <a:ln/>
        </p:spPr>
        <p:txBody>
          <a:bodyPr vert="horz" lIns="92075" tIns="46038" rIns="92075" bIns="46038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Data Mining: Confluence of Multiple Disciplines</a:t>
            </a:r>
            <a:r>
              <a:rPr kumimoji="0" lang="en-US" sz="3200" b="0" i="0" u="none" strike="noStrike" kern="1200" cap="none" spc="0" normalizeH="0" baseline="0" noProof="0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304800" y="1600200"/>
            <a:ext cx="8534400" cy="4343400"/>
            <a:chOff x="192" y="1152"/>
            <a:chExt cx="5376" cy="2736"/>
          </a:xfrm>
        </p:grpSpPr>
        <p:sp>
          <p:nvSpPr>
            <p:cNvPr id="8" name="Oval 19"/>
            <p:cNvSpPr>
              <a:spLocks noChangeArrowheads="1"/>
            </p:cNvSpPr>
            <p:nvPr/>
          </p:nvSpPr>
          <p:spPr bwMode="auto">
            <a:xfrm>
              <a:off x="2160" y="2160"/>
              <a:ext cx="1440" cy="67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Data Mining</a:t>
              </a:r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>
              <a:off x="1488" y="2448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824" y="1680"/>
              <a:ext cx="816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 flipH="1">
              <a:off x="3072" y="1680"/>
              <a:ext cx="72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H="1">
              <a:off x="3600" y="2448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 flipH="1" flipV="1">
              <a:off x="3168" y="2784"/>
              <a:ext cx="1248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" name="Line 18"/>
            <p:cNvSpPr>
              <a:spLocks noChangeShapeType="1"/>
            </p:cNvSpPr>
            <p:nvPr/>
          </p:nvSpPr>
          <p:spPr bwMode="auto">
            <a:xfrm flipV="1">
              <a:off x="1536" y="2784"/>
              <a:ext cx="1008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Oval 21"/>
            <p:cNvSpPr>
              <a:spLocks noChangeArrowheads="1"/>
            </p:cNvSpPr>
            <p:nvPr/>
          </p:nvSpPr>
          <p:spPr bwMode="auto">
            <a:xfrm>
              <a:off x="1056" y="1152"/>
              <a:ext cx="1296" cy="52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/>
                <a:t>Database </a:t>
              </a:r>
            </a:p>
            <a:p>
              <a:pPr algn="ctr"/>
              <a:r>
                <a:rPr lang="en-US" sz="2400"/>
                <a:t>Technology</a:t>
              </a:r>
            </a:p>
          </p:txBody>
        </p:sp>
        <p:sp>
          <p:nvSpPr>
            <p:cNvPr id="16" name="Oval 22"/>
            <p:cNvSpPr>
              <a:spLocks noChangeArrowheads="1"/>
            </p:cNvSpPr>
            <p:nvPr/>
          </p:nvSpPr>
          <p:spPr bwMode="auto">
            <a:xfrm>
              <a:off x="3216" y="1200"/>
              <a:ext cx="1296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/>
                <a:t>Statistics</a:t>
              </a:r>
            </a:p>
          </p:txBody>
        </p:sp>
        <p:sp>
          <p:nvSpPr>
            <p:cNvPr id="17" name="Oval 23"/>
            <p:cNvSpPr>
              <a:spLocks noChangeArrowheads="1"/>
            </p:cNvSpPr>
            <p:nvPr/>
          </p:nvSpPr>
          <p:spPr bwMode="auto">
            <a:xfrm>
              <a:off x="192" y="2208"/>
              <a:ext cx="1296" cy="52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/>
                <a:t>Machine</a:t>
              </a:r>
            </a:p>
            <a:p>
              <a:pPr algn="ctr"/>
              <a:r>
                <a:rPr lang="en-US" sz="2400"/>
                <a:t>Learning</a:t>
              </a:r>
            </a:p>
          </p:txBody>
        </p:sp>
        <p:sp>
          <p:nvSpPr>
            <p:cNvPr id="18" name="Oval 24"/>
            <p:cNvSpPr>
              <a:spLocks noChangeArrowheads="1"/>
            </p:cNvSpPr>
            <p:nvPr/>
          </p:nvSpPr>
          <p:spPr bwMode="auto">
            <a:xfrm>
              <a:off x="336" y="3072"/>
              <a:ext cx="1296" cy="52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/>
                <a:t>Pattern</a:t>
              </a:r>
            </a:p>
            <a:p>
              <a:pPr algn="ctr"/>
              <a:r>
                <a:rPr lang="en-US" sz="2400"/>
                <a:t>Recognition</a:t>
              </a:r>
            </a:p>
          </p:txBody>
        </p:sp>
        <p:sp>
          <p:nvSpPr>
            <p:cNvPr id="19" name="Oval 25"/>
            <p:cNvSpPr>
              <a:spLocks noChangeArrowheads="1"/>
            </p:cNvSpPr>
            <p:nvPr/>
          </p:nvSpPr>
          <p:spPr bwMode="auto">
            <a:xfrm>
              <a:off x="2208" y="3360"/>
              <a:ext cx="1296" cy="52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/>
                <a:t>Algorithm</a:t>
              </a:r>
            </a:p>
          </p:txBody>
        </p:sp>
        <p:sp>
          <p:nvSpPr>
            <p:cNvPr id="20" name="Oval 26"/>
            <p:cNvSpPr>
              <a:spLocks noChangeArrowheads="1"/>
            </p:cNvSpPr>
            <p:nvPr/>
          </p:nvSpPr>
          <p:spPr bwMode="auto">
            <a:xfrm>
              <a:off x="4032" y="3216"/>
              <a:ext cx="1296" cy="52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/>
                <a:t>Other</a:t>
              </a:r>
            </a:p>
            <a:p>
              <a:pPr algn="ctr"/>
              <a:r>
                <a:rPr lang="en-US" sz="2400"/>
                <a:t>Disciplines</a:t>
              </a:r>
            </a:p>
          </p:txBody>
        </p:sp>
        <p:sp>
          <p:nvSpPr>
            <p:cNvPr id="21" name="Oval 27"/>
            <p:cNvSpPr>
              <a:spLocks noChangeArrowheads="1"/>
            </p:cNvSpPr>
            <p:nvPr/>
          </p:nvSpPr>
          <p:spPr bwMode="auto">
            <a:xfrm>
              <a:off x="4272" y="2160"/>
              <a:ext cx="1296" cy="52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10000"/>
                </a:lnSpc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en-US" sz="2400"/>
                <a:t>Visualization</a:t>
              </a:r>
              <a:endParaRPr lang="en-US" sz="2000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 flipH="1" flipV="1">
              <a:off x="2832" y="2832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00800"/>
            <a:ext cx="1905000" cy="457200"/>
          </a:xfrm>
        </p:spPr>
        <p:txBody>
          <a:bodyPr/>
          <a:lstStyle/>
          <a:p>
            <a:fld id="{AF6D1927-27CB-4A05-AD63-4E88BBD720EE}" type="datetime1">
              <a:rPr lang="en-US" smtClean="0"/>
              <a:pPr/>
              <a:t>3/10/2025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77000"/>
            <a:ext cx="2895600" cy="381000"/>
          </a:xfrm>
        </p:spPr>
        <p:txBody>
          <a:bodyPr/>
          <a:lstStyle/>
          <a:p>
            <a:r>
              <a:rPr lang="en-US"/>
              <a:t>DM-2-Proses Knowledge Data Discovery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/>
          <a:p>
            <a:fld id="{16589E9E-D07B-493C-BF27-38960ACE2BA4}" type="slidenum">
              <a:rPr lang="en-US"/>
              <a:pPr/>
              <a:t>7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381000"/>
            <a:ext cx="8458200" cy="561975"/>
          </a:xfrm>
          <a:prstGeom prst="rect">
            <a:avLst/>
          </a:prstGeom>
          <a:noFill/>
          <a:ln/>
        </p:spPr>
        <p:txBody>
          <a:bodyPr vert="horz" lIns="92075" tIns="46038" rIns="92075" bIns="46038" anchor="ctr">
            <a:normAutofit lnSpcReduction="1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Data Mining Functionalities</a:t>
            </a:r>
            <a:endParaRPr kumimoji="0" lang="en-US" sz="2800" b="0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71500" y="1295400"/>
            <a:ext cx="8305800" cy="5105400"/>
          </a:xfrm>
          <a:prstGeom prst="rect">
            <a:avLst/>
          </a:prstGeom>
          <a:noFill/>
          <a:ln/>
        </p:spPr>
        <p:txBody>
          <a:bodyPr vert="horz" lIns="92075" tIns="46038" rIns="92075" bIns="46038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Multidimensional concept description: Characterization and discrimination</a:t>
            </a:r>
          </a:p>
          <a:p>
            <a:pPr marL="868680" marR="0" lvl="1" indent="-283464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Generalize, summarize, and contrast data characteristics, e.g., dry vs. wet regions</a:t>
            </a:r>
          </a:p>
          <a:p>
            <a:pPr marL="548640" marR="0" lvl="0" indent="-41148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Frequent patterns, association, correlation vs. causality</a:t>
            </a:r>
          </a:p>
          <a:p>
            <a:pPr marL="868680" marR="0" lvl="1" indent="-283464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Diaper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Beer [0.5%, 75%]  (Correlation or causality?)</a:t>
            </a:r>
          </a:p>
          <a:p>
            <a:pPr marL="548640" marR="0" lvl="0" indent="-41148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Classification and prediction  </a:t>
            </a:r>
          </a:p>
          <a:p>
            <a:pPr marL="868680" marR="0" lvl="1" indent="-283464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Construct models (functions) that describe and distinguish classes or concepts for future prediction</a:t>
            </a:r>
          </a:p>
          <a:p>
            <a:pPr marL="1133856" marR="0" lvl="2" indent="-2286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5000"/>
              <a:buFont typeface="Wingdings"/>
              <a:buChar char="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E.g., classify countries based on (climate), or classify cars based on (gas mileage)</a:t>
            </a:r>
          </a:p>
          <a:p>
            <a:pPr marL="868680" marR="0" lvl="1" indent="-283464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Predict some unknown or missing numerical values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00800"/>
            <a:ext cx="1905000" cy="457200"/>
          </a:xfrm>
        </p:spPr>
        <p:txBody>
          <a:bodyPr/>
          <a:lstStyle/>
          <a:p>
            <a:fld id="{DD4DA0DA-1518-4BAF-BD7B-EA9EADE652B4}" type="datetime1">
              <a:rPr lang="en-US" smtClean="0"/>
              <a:pPr/>
              <a:t>3/10/2025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77000"/>
            <a:ext cx="2895600" cy="381000"/>
          </a:xfrm>
        </p:spPr>
        <p:txBody>
          <a:bodyPr/>
          <a:lstStyle/>
          <a:p>
            <a:r>
              <a:rPr lang="en-US"/>
              <a:t>DM-2-Proses Knowledge Data Discovery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/>
          <a:p>
            <a:fld id="{EB04B3B0-A053-49E1-ACB6-90D8B687D830}" type="slidenum">
              <a:rPr lang="en-US"/>
              <a:pPr/>
              <a:t>8</a:t>
            </a:fld>
            <a:endParaRPr lang="en-US"/>
          </a:p>
        </p:txBody>
      </p:sp>
      <p:sp>
        <p:nvSpPr>
          <p:cNvPr id="6" name="Rectangle 1026"/>
          <p:cNvSpPr txBox="1">
            <a:spLocks noChangeArrowheads="1"/>
          </p:cNvSpPr>
          <p:nvPr/>
        </p:nvSpPr>
        <p:spPr>
          <a:xfrm>
            <a:off x="762000" y="304800"/>
            <a:ext cx="7543800" cy="635000"/>
          </a:xfrm>
          <a:prstGeom prst="rect">
            <a:avLst/>
          </a:prstGeom>
          <a:noFill/>
          <a:ln/>
        </p:spPr>
        <p:txBody>
          <a:bodyPr vert="horz" lIns="92075" tIns="46038" rIns="92075" bIns="46038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Data Mining Functionalities (2)</a:t>
            </a:r>
          </a:p>
        </p:txBody>
      </p:sp>
      <p:sp>
        <p:nvSpPr>
          <p:cNvPr id="7" name="Rectangle 1027"/>
          <p:cNvSpPr txBox="1">
            <a:spLocks noChangeArrowheads="1"/>
          </p:cNvSpPr>
          <p:nvPr/>
        </p:nvSpPr>
        <p:spPr>
          <a:xfrm>
            <a:off x="395536" y="980728"/>
            <a:ext cx="8534400" cy="5029200"/>
          </a:xfrm>
          <a:prstGeom prst="rect">
            <a:avLst/>
          </a:prstGeom>
          <a:noFill/>
          <a:ln/>
        </p:spPr>
        <p:txBody>
          <a:bodyPr vert="horz" lIns="92075" tIns="46038" rIns="92075" bIns="46038">
            <a:normAutofit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Cluster analysis</a:t>
            </a: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 label is unknown: Group data to form new classes, e.g., cluster houses to find distribution patterns</a:t>
            </a: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Maximizing intra-class similarity &amp; minimizing interclass similarity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Outlier analysis</a:t>
            </a: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Outlier: Data object that does not comply with the general behavior of the data</a:t>
            </a: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Noise or exception? Useful in fraud detection, rare events analysis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Trend and evolution analysis</a:t>
            </a: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Trend and deviation: e.g., regression analysis</a:t>
            </a: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Sequential pattern mining: e.g., digital camera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large SD memory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Periodicity analysis</a:t>
            </a: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Similarity-based analysis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Other pattern-directed or statistical analyses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00800"/>
            <a:ext cx="1905000" cy="457200"/>
          </a:xfrm>
        </p:spPr>
        <p:txBody>
          <a:bodyPr/>
          <a:lstStyle/>
          <a:p>
            <a:fld id="{0B17862D-C7F5-45C2-931D-B7BA60FEE0D7}" type="datetime1">
              <a:rPr lang="en-US" smtClean="0"/>
              <a:pPr/>
              <a:t>3/10/2025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77000"/>
            <a:ext cx="2895600" cy="381000"/>
          </a:xfrm>
        </p:spPr>
        <p:txBody>
          <a:bodyPr/>
          <a:lstStyle/>
          <a:p>
            <a:r>
              <a:rPr lang="en-US"/>
              <a:t>DM-2-Proses Knowledge Data Discovery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/>
          <a:p>
            <a:fld id="{8EFE1B38-5723-485A-97E2-6DD910719FA2}" type="slidenum">
              <a:rPr lang="en-US"/>
              <a:pPr/>
              <a:t>9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066800" y="304800"/>
            <a:ext cx="7239000" cy="585788"/>
          </a:xfrm>
          <a:prstGeom prst="rect">
            <a:avLst/>
          </a:prstGeom>
          <a:noFill/>
          <a:ln/>
        </p:spPr>
        <p:txBody>
          <a:bodyPr vert="horz" lIns="92075" tIns="46038" rIns="92075" bIns="46038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Major Issues in Data Mining</a:t>
            </a:r>
            <a:endParaRPr kumimoji="0" lang="en-US" sz="3200" b="0" i="0" u="sng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1295400"/>
            <a:ext cx="8382000" cy="5334000"/>
          </a:xfrm>
          <a:prstGeom prst="rect">
            <a:avLst/>
          </a:prstGeom>
          <a:noFill/>
          <a:ln/>
        </p:spPr>
        <p:txBody>
          <a:bodyPr vert="horz" lIns="92075" tIns="46038" rIns="92075" bIns="46038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Mining methodology </a:t>
            </a:r>
          </a:p>
          <a:p>
            <a:pPr marL="868680" marR="0" lvl="1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Mining different kinds of knowledge from diverse data types, e.g., bio, stream, Web</a:t>
            </a:r>
          </a:p>
          <a:p>
            <a:pPr marL="868680" marR="0" lvl="1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Performance: efficiency, effectiveness, and scalability</a:t>
            </a:r>
          </a:p>
          <a:p>
            <a:pPr marL="868680" marR="0" lvl="1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Pattern evaluation: the interestingness problem</a:t>
            </a:r>
          </a:p>
          <a:p>
            <a:pPr marL="868680" marR="0" lvl="1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Incorporation of background knowledge</a:t>
            </a:r>
          </a:p>
          <a:p>
            <a:pPr marL="868680" marR="0" lvl="1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Handling noise and incomplete data</a:t>
            </a:r>
          </a:p>
          <a:p>
            <a:pPr marL="868680" marR="0" lvl="1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Parallel, distributed and incremental mining methods</a:t>
            </a: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Integration of the discovered knowledge with existing one: knowledge fusion </a:t>
            </a:r>
          </a:p>
          <a:p>
            <a:pPr marL="548640" marR="0" lvl="0" indent="-41148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User interaction</a:t>
            </a:r>
          </a:p>
          <a:p>
            <a:pPr marL="868680" marR="0" lvl="1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mining query languages and ad-hoc mining</a:t>
            </a:r>
          </a:p>
          <a:p>
            <a:pPr marL="868680" marR="0" lvl="1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Expression and visualization of data mining results</a:t>
            </a:r>
          </a:p>
          <a:p>
            <a:pPr marL="868680" marR="0" lvl="1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Interactive mining of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knowledge at multiple levels of abstraction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Applications and social impacts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Domain-specific data mining &amp; invisible data mining</a:t>
            </a: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Protection of data security, integrity, and privacy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engetahuan Dasar Komputer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7&quot;/&gt;&lt;property id=&quot;20307&quot; value=&quot;261&quot;/&gt;&lt;property id=&quot;20309&quot; value=&quot;-1&quot;/&gt;&lt;/object&gt;&lt;object type=&quot;3&quot; unique_id=&quot;11578&quot;&gt;&lt;property id=&quot;20148&quot; value=&quot;5&quot;/&gt;&lt;property id=&quot;20300&quot; value=&quot;Slide 11 - &amp;quot;end&amp;quot;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5&quot;/&gt;&lt;property id=&quot;20307&quot; value=&quot;279&quot;/&gt;&lt;/object&gt;&lt;object type=&quot;3&quot; unique_id=&quot;11667&quot;&gt;&lt;property id=&quot;20148&quot; value=&quot;5&quot;/&gt;&lt;property id=&quot;20300&quot; value=&quot;Slide 6 - &amp;quot;Tahap Pengolahan Data&amp;quot;&quot;/&gt;&lt;property id=&quot;20307&quot; value=&quot;278&quot;/&gt;&lt;/object&gt;&lt;object type=&quot;3&quot; unique_id=&quot;11668&quot;&gt;&lt;property id=&quot;20148&quot; value=&quot;5&quot;/&gt;&lt;property id=&quot;20300&quot; value=&quot;Slide 8&quot;/&gt;&lt;property id=&quot;20307&quot; value=&quot;277&quot;/&gt;&lt;/object&gt;&lt;object type=&quot;3&quot; unique_id=&quot;11669&quot;&gt;&lt;property id=&quot;20148&quot; value=&quot;5&quot;/&gt;&lt;property id=&quot;20300&quot; value=&quot;Slide 9 - &amp;quot;Struktur Komputer&amp;quot;&quot;/&gt;&lt;property id=&quot;20307&quot; value=&quot;280&quot;/&gt;&lt;/object&gt;&lt;object type=&quot;3&quot; unique_id=&quot;11670&quot;&gt;&lt;property id=&quot;20148&quot; value=&quot;5&quot;/&gt;&lt;property id=&quot;20300&quot; value=&quot;Slide 10&quot;/&gt;&lt;property id=&quot;20307&quot; value=&quot;28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684</Words>
  <Application>Microsoft Office PowerPoint</Application>
  <PresentationFormat>On-screen Show (4:3)</PresentationFormat>
  <Paragraphs>145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Black</vt:lpstr>
      <vt:lpstr>Calibri</vt:lpstr>
      <vt:lpstr>Cambria</vt:lpstr>
      <vt:lpstr>Impact</vt:lpstr>
      <vt:lpstr>Times New Roman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</dc:title>
  <dc:subject>Konsep DM</dc:subject>
  <dc:creator>Agus Suryana</dc:creator>
  <cp:lastModifiedBy>Sri Karnila</cp:lastModifiedBy>
  <cp:revision>143</cp:revision>
  <dcterms:created xsi:type="dcterms:W3CDTF">2010-04-18T12:06:30Z</dcterms:created>
  <dcterms:modified xsi:type="dcterms:W3CDTF">2025-03-10T02:20:16Z</dcterms:modified>
</cp:coreProperties>
</file>