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425" r:id="rId3"/>
    <p:sldId id="467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9" r:id="rId17"/>
    <p:sldId id="438" r:id="rId18"/>
    <p:sldId id="440" r:id="rId19"/>
    <p:sldId id="441" r:id="rId20"/>
    <p:sldId id="442" r:id="rId21"/>
    <p:sldId id="443" r:id="rId22"/>
    <p:sldId id="444" r:id="rId23"/>
    <p:sldId id="445" r:id="rId24"/>
    <p:sldId id="446" r:id="rId25"/>
    <p:sldId id="447" r:id="rId26"/>
    <p:sldId id="448" r:id="rId27"/>
    <p:sldId id="449" r:id="rId28"/>
    <p:sldId id="450" r:id="rId29"/>
    <p:sldId id="451" r:id="rId30"/>
    <p:sldId id="452" r:id="rId31"/>
    <p:sldId id="453" r:id="rId32"/>
    <p:sldId id="454" r:id="rId33"/>
    <p:sldId id="455" r:id="rId34"/>
    <p:sldId id="456" r:id="rId35"/>
    <p:sldId id="457" r:id="rId36"/>
    <p:sldId id="458" r:id="rId37"/>
    <p:sldId id="460" r:id="rId38"/>
    <p:sldId id="461" r:id="rId39"/>
    <p:sldId id="462" r:id="rId40"/>
    <p:sldId id="463" r:id="rId41"/>
    <p:sldId id="464" r:id="rId42"/>
    <p:sldId id="465" r:id="rId43"/>
    <p:sldId id="466" r:id="rId44"/>
    <p:sldId id="275" r:id="rId45"/>
  </p:sldIdLst>
  <p:sldSz cx="9144000" cy="6858000" type="screen4x3"/>
  <p:notesSz cx="6858000" cy="9144000"/>
  <p:custDataLst>
    <p:tags r:id="rId4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LO2qBKOrIghw2rzaB8ImHQ==" hashData="LpvBJyyxOH3J1MSWVrFSJyhRzmAYfgqAc8b+/bjKti8aScBGkaLKigGJfvB6VXpNec3rfpIr4Xd/1KnlHY27i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F2A223-933D-496A-A1A3-69B783FDCF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E828-D708-4371-ADA3-7CE982D5D0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402ADB-D565-431E-B8B2-AF86D55309CA}" type="datetimeFigureOut">
              <a:rPr lang="en-US"/>
              <a:pPr>
                <a:defRPr/>
              </a:pPr>
              <a:t>5/21/2021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4E5088-BC0E-4EDB-A40D-5318994C75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C70B36-9D5E-4136-A615-F31F2AB722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23EAF7-BEFB-4325-A00D-E7BC7D7C2E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2DEE0E-5C8B-4251-92DC-206E72B256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EA2F79-72A9-4BFE-A81A-BA2A7FA49B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54D4A3-B2D1-4BEB-B363-755F7FD53F47}" type="datetimeFigureOut">
              <a:rPr lang="en-US"/>
              <a:pPr>
                <a:defRPr/>
              </a:pPr>
              <a:t>5/21/2021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201CB63-372C-454C-8A85-1F196E717B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06DF0CE-0008-4A87-8BE2-5767AD4246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B8862-D560-4813-BE2E-9D907495AE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F9A55-4C79-49B1-AC61-FAAA433FB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2F874B-8914-4E51-B991-DFE5153C74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905B8891-5A33-4C40-8389-F1E2F1FD5E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61FD3B1C-637C-4B30-979C-E6DD4E1BF8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EAF8963-5205-41DD-B44F-867048C135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B79540FA-492A-483E-A972-6DADC22848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D718BD1D-BCEE-4FAD-A4E5-CDBEB4CA9B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7F58700C-4AE9-4BE7-AF60-9772CFBEF3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503D1788-F731-4A2A-8079-92CDDEEC7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BB19F091-727A-40E3-BA6F-A497FC6B3E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1C45E086-B581-4129-B36D-FC2910CD1E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D80F512D-C5F4-4540-999B-65EA16ECD5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2B45EEE4-255B-40CE-A4FF-237ADFA242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2FDD826C-0FB3-4580-9C94-A2811AADAF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5A3EB805-97CC-4303-AA6C-85E1C8E91D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988CD92A-6729-4380-943A-AFFAAF7484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A9EFE49A-F94E-43AE-9232-5BDE3514E4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C49E62A1-5A44-4621-956A-2CE8989861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C70EF6E-ED46-48E5-8390-43CD45D05D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14E0F79F-DA64-4B63-B0BF-29F2465FEA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B96D5B80-CFDE-49B6-8211-F3F3A2EE65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4D6819F4-FD98-4DA3-9C0D-6063BC0675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7BDA090D-EF5D-4C74-844B-02A4FB72C1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55506131-9D90-4F25-933C-A7AD3517AE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C95B664F-6825-45B0-85C2-75C8452AD8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BD5F5C41-32B1-41C6-912C-557B0E83A5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EA0B5E4D-9543-4908-A565-B2CD8E744E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BDE33910-F9FD-4E0D-A2EA-33A0AEE19D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AFCA4C68-A606-45AD-B18B-14C6B278DD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02663226-450E-4683-B414-F19DB2C5B9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B8B8163D-BDCB-4FFE-A1CD-2A79897D62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1D8A6436-A288-4DE5-A8E9-52F6514350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5039CE39-F101-4755-9068-27EF9BB774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68D777A9-782F-472D-9C4D-2E67295ADD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61AD3B6F-3784-441B-8886-B1202D9B41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46F0F5D7-B3C5-4CB3-9BA2-1C585825C5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DEF760D9-C6A1-4147-A266-26BDC6144A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3113B8D9-B19E-4DA5-92FD-509481B56B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A0F6E66D-84CF-4BFF-8E49-C28CB13522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AC210DD2-E2C0-4570-9DED-904690340C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FD6317D5-A97F-4CE5-BDB6-14779AF13D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61B514FE-8404-45AB-95B0-6687756C03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932483AA-D5E7-44D0-ABDD-9389336440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CA61FBB3-10ED-4FF3-8865-C86A5CE79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C98BD7A3-9014-4CB5-9691-332AC9B168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12B5F5D6-B2BF-4514-BD8C-10CD60023A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C95B664F-6825-45B0-85C2-75C8452AD8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BD5F5C41-32B1-41C6-912C-557B0E83A5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0933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7F3C27FA-8864-46F1-8035-F0A632394B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EF2E0E70-1C23-4218-8BD2-924F1E5D3D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ECB996EE-F0D5-4C2A-BBDA-E2220CDC77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2DDC858A-69D0-4350-ABEE-B073DE32D4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B7FA0AA4-9C1F-4BF3-A356-2ED1EEC77F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089287BD-658F-42DF-9414-BBFA48A2CA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7E5D1EBE-0949-4D03-B231-BDD35CA52C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E98972F7-413F-409F-9973-9E0751FC5B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CF218AF6-821F-4458-B1C4-9637AF4368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52CCF9CB-7D95-4461-A635-907C7E6531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C634F204-ED71-4124-9460-070E483E3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B1D1F438-F738-4B3F-AB84-9D8A488A9F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58BDFE1-3D08-4028-8FBE-9D7D8A32F4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5F6D5DB0-3221-4AAA-B82D-C7CF3A7FC6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CD8CA91F-8A6C-4203-BC01-42858D5684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EB647F27-C28D-4CFE-9C52-619C0E447D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CB9EA1F0-D6B2-49A7-8C7B-55E9AEE5F8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497B21CA-1384-4311-A9A7-8D1B2ECF7C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0E2B6286-BB46-4CC3-B054-C1E4C41A5B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DE7B2980-34CD-49BB-9C35-473FFDC1F2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5FE0E721-CEE3-476F-92A8-1C253B4C6C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320342A3-BB7F-4642-8588-E89E4F31A4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627CAB54-3D17-4D34-B511-938659AB81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EB3DF6C2-FD5C-48E8-945F-760488D03D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311AB96D-8099-43E8-B1F3-1C0AABC281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4DAA5FF7-2057-477F-A051-FAF373FF5C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09B6E6A5-4BAC-482C-9434-5A1CE44438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63344987-9EC3-4412-9815-B97ED9B52E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ABEAC509-BAF1-4D30-A30C-D3CF6C17A7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95AF9AA3-E878-4DEC-98F0-13288E2B59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43AB41F-2DF5-478C-9CE1-87FB02D23F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2C1ED915-B9BE-473A-8EE1-46B59F8BBF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B896A8C1-7D6C-44CF-A9EA-0BAD32B25D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26B68CCB-54C5-4816-B817-4E4F087A31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8B55D0BE-5937-4447-BDDA-4C4AFF3801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ED29240D-FE55-4C66-B0A4-C4AF8897B0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ABCBDE88-84E0-457B-A0D0-CBB8B26FE6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50FD74DC-7E8A-4F31-BFF8-36F7661263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729647E-DB29-4F46-A0F0-5A7DB121EC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433314F9-EF49-4477-930D-A3479D380C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1259F840-466D-4903-8574-23ED9186D1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E5932E68-4313-42EA-B4B4-E29871D638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49ACE-48A9-4020-8C59-B49601E9F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46916-1D59-4E03-9838-EA227ACE9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28B4-581D-4D5E-842E-D1A17A08E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BD2F4-FBB6-4F09-A01C-C85CB0A6EF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14959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5C618-A25E-44A7-B16B-39AC1790D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A8F36-AD9E-4ADF-BB6B-807812F9E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ACD92-D8DE-418D-9AD4-567525AE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0FA40-4F2C-4EC8-9AC7-41896784E8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273535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0AAB6-7E4F-4A40-A857-CA272F78F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50445-7055-41C1-B47A-65C5C5842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98A9C-4FE5-4A72-A14D-2951C45B0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1C093-C7D0-455E-90F3-92C22B711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72126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F932A-7933-4A35-857E-06E66F7F2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36A56-2CF3-4728-A1E7-D0550EA26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B1BE2-23B5-4DAF-9A77-13B3154A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CCE04-5382-4575-9257-2BFAF03137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852403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976E0-31BE-432B-9882-6A7BABCC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A89E8-306F-4770-9D12-75B85AA6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A95CA-8409-4026-BC91-0A9992923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DEB80-7157-442E-8E34-4BB8EEA0A7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501784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2EA755-05E6-4FF4-995F-42F2047A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C93170-28B0-4506-8B25-D8C38ACE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0BA620-8177-48E2-B477-6BB48433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0A98A-A998-4CBA-AB9C-0DC3C019D7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95640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3AFD881-5E3F-479E-816E-73FF6828D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2C2732F-8EA9-4319-A230-673A1BCD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CBD16E-CDF6-4F57-8AE3-5516F2433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3AF93-5942-4C5A-B136-09DC635837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53760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7399592-C98E-4ED7-BEFD-602291EF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C7D44C-CD0F-4D14-B6B8-098A94CFD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60395C-43E5-45F2-929C-F532DA078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4C2AE-C9B1-46E5-95FF-FC973C81E6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4086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681E331-D326-4148-8818-A9632B66E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C5FF3D0-9682-419C-9DCD-E00523546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7AED24-D9C7-4946-B403-559D26578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7B915-DDEE-4123-9487-28859F323E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28567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D59235-0791-4160-93C5-74E77CD9E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C325DC-F29F-49AA-A2E2-8C454884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012954-BB80-47C5-BEC1-ED0728CE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12ABB-CC87-4727-A724-EE6AF8465A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429594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C114DB-447F-4932-8ACD-D5370B83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AA7422-1B5D-4BBE-B4D3-8ECFE549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5FB3C-9672-4468-91E8-A20007BCB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A2522-33DD-4C90-B9A4-51BD2E2297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025409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60EF631-0DD8-4CC3-A21A-41F615E445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532351B-FA67-4532-BD5D-944E59C04B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1B360-F58A-4F50-B0A6-716327AD6A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B22E2-0995-4B38-9EF2-5A37490F0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87E14-0968-43E5-B823-8E33C0FF7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79E6D49-4C5E-4AF9-A385-E0DD744F73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1.bp.blogspot.com/-agzwOLRcEdE/WN9AnuDB3nI/AAAAAAAAAYU/nGWtpWGt5K8dH8qiP-vkblRAZvOLsubHQCEw/s1600/asosiasi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>
            <a:extLst>
              <a:ext uri="{FF2B5EF4-FFF2-40B4-BE49-F238E27FC236}">
                <a16:creationId xmlns:a16="http://schemas.microsoft.com/office/drawing/2014/main" id="{ACB30513-F31F-4EFB-B12F-9E73892B8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D6C48E-78A2-41B1-951F-BAA9B85C64E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06312D-C671-4BDF-B36E-54563F5DF6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B1E2D53D-5E8F-4C8E-841D-A8966A1A0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Modeling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0D7F30-DFFA-417C-B0E9-D4EE320E5CC8}"/>
              </a:ext>
            </a:extLst>
          </p:cNvPr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69B829-E83F-46FE-BC0D-76F1E6CB42FC}"/>
              </a:ext>
            </a:extLst>
          </p:cNvPr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Pertemuan-5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4F9076-46B2-4829-8F9A-83C8B841A488}"/>
              </a:ext>
            </a:extLst>
          </p:cNvPr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7">
            <a:extLst>
              <a:ext uri="{FF2B5EF4-FFF2-40B4-BE49-F238E27FC236}">
                <a16:creationId xmlns:a16="http://schemas.microsoft.com/office/drawing/2014/main" id="{451052D6-03DC-488E-9CD9-31CE5B8ECF7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6061211-6C80-4925-ADBD-88FBBDAC48D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7C25180A-47A6-4C2D-977E-A5AA74CD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36295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Terdapat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empat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macam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tipe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914400" lvl="2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1. </a:t>
            </a:r>
            <a:r>
              <a:rPr lang="en-US" altLang="en-US" sz="1800" i="1" dirty="0">
                <a:latin typeface="Arial" panose="020B0604020202020204" pitchFamily="34" charset="0"/>
              </a:rPr>
              <a:t>Primary business actor</a:t>
            </a:r>
          </a:p>
          <a:p>
            <a:pPr marL="914400" lvl="2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pelaku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utama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dalam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bisnis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b="1" dirty="0">
                <a:latin typeface="Arial" panose="020B0604020202020204" pitchFamily="34" charset="0"/>
              </a:rPr>
              <a:t>paling </a:t>
            </a:r>
            <a:r>
              <a:rPr lang="en-US" altLang="en-US" sz="1800" b="1" dirty="0" err="1">
                <a:latin typeface="Arial" panose="020B0604020202020204" pitchFamily="34" charset="0"/>
              </a:rPr>
              <a:t>mendapatkan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keuntungan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pelaksanaan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use-case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menerima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nilai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terukur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Contoh</a:t>
            </a:r>
            <a:r>
              <a:rPr lang="en-US" altLang="en-US" sz="1800" b="1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penggajian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karyawan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primary business actor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menerima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keuntungan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nilai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terukur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setiap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periode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penggajian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71B454-24A1-4600-ACB1-6C09964BE88E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7">
            <a:extLst>
              <a:ext uri="{FF2B5EF4-FFF2-40B4-BE49-F238E27FC236}">
                <a16:creationId xmlns:a16="http://schemas.microsoft.com/office/drawing/2014/main" id="{348CDD74-5CBA-420A-9906-0ED0A9A567A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94654FB-4167-4046-94E0-447B8669F342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F42CDC7A-4EE0-4AF9-8994-3AAB17546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700213"/>
            <a:ext cx="83613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Terdapat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empat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macam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tipe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914400" lvl="2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2.</a:t>
            </a:r>
            <a:r>
              <a:rPr lang="en-US" altLang="en-US" sz="1800" i="1" dirty="0">
                <a:latin typeface="Arial" panose="020B0604020202020204" pitchFamily="34" charset="0"/>
              </a:rPr>
              <a:t> Primary system actor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pelaku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utama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dalam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system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b="1" dirty="0" err="1">
                <a:latin typeface="Arial" panose="020B0604020202020204" pitchFamily="34" charset="0"/>
              </a:rPr>
              <a:t>secara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langsung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berhadapan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dengan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system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menginisiasi</a:t>
            </a:r>
            <a:r>
              <a:rPr lang="en-US" altLang="en-US" sz="1800" dirty="0">
                <a:latin typeface="Arial" panose="020B0604020202020204" pitchFamily="34" charset="0"/>
              </a:rPr>
              <a:t> / </a:t>
            </a:r>
            <a:r>
              <a:rPr lang="en-US" altLang="en-US" sz="1800" dirty="0" err="1">
                <a:latin typeface="Arial" panose="020B0604020202020204" pitchFamily="34" charset="0"/>
              </a:rPr>
              <a:t>memicu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kegiatan</a:t>
            </a:r>
            <a:r>
              <a:rPr lang="en-US" altLang="en-US" sz="1800" dirty="0">
                <a:latin typeface="Arial" panose="020B0604020202020204" pitchFamily="34" charset="0"/>
              </a:rPr>
              <a:t> /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Contoh</a:t>
            </a:r>
            <a:r>
              <a:rPr lang="en-US" altLang="en-US" sz="1800" b="1" dirty="0">
                <a:latin typeface="Arial" panose="020B0604020202020204" pitchFamily="34" charset="0"/>
              </a:rPr>
              <a:t>:  </a:t>
            </a:r>
            <a:r>
              <a:rPr lang="en-US" altLang="en-US" sz="1800" dirty="0" err="1">
                <a:latin typeface="Arial" panose="020B0604020202020204" pitchFamily="34" charset="0"/>
              </a:rPr>
              <a:t>staf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keuangan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penggajian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beberapa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kasus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terdapat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kejadian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bisnis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diinisiasi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kalender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waktu</a:t>
            </a:r>
            <a:r>
              <a:rPr lang="en-US" altLang="en-US" sz="1800" dirty="0">
                <a:latin typeface="Arial" panose="020B0604020202020204" pitchFamily="34" charset="0"/>
              </a:rPr>
              <a:t>  (</a:t>
            </a:r>
            <a:r>
              <a:rPr lang="en-US" altLang="en-US" sz="1800" i="1" dirty="0">
                <a:latin typeface="Arial" panose="020B0604020202020204" pitchFamily="34" charset="0"/>
              </a:rPr>
              <a:t>temporal event</a:t>
            </a:r>
            <a:r>
              <a:rPr lang="en-US" altLang="en-US" sz="1800" dirty="0">
                <a:latin typeface="Arial" panose="020B0604020202020204" pitchFamily="34" charset="0"/>
              </a:rPr>
              <a:t>).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826063-1EA6-412F-94CA-9A768C5C7ED0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7">
            <a:extLst>
              <a:ext uri="{FF2B5EF4-FFF2-40B4-BE49-F238E27FC236}">
                <a16:creationId xmlns:a16="http://schemas.microsoft.com/office/drawing/2014/main" id="{D651FE21-D8B6-4528-9585-242733F63ED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C4F6D2C-936D-405B-975B-A60B7A69375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060404C4-AAAF-4F7E-A6D7-A4D3FB5A6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62038"/>
            <a:ext cx="8361363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Terdapat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empat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macam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tipe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914400" lvl="2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3. </a:t>
            </a:r>
            <a:r>
              <a:rPr lang="en-US" altLang="en-US" sz="1800" i="1" dirty="0">
                <a:latin typeface="Arial" panose="020B0604020202020204" pitchFamily="34" charset="0"/>
              </a:rPr>
              <a:t>External server actor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Stakeholder</a:t>
            </a:r>
            <a:r>
              <a:rPr lang="en-US" altLang="en-US" sz="1800" i="1" dirty="0"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Arial" panose="020B0604020202020204" pitchFamily="34" charset="0"/>
              </a:rPr>
              <a:t>di </a:t>
            </a:r>
            <a:r>
              <a:rPr lang="en-US" altLang="en-US" sz="1800" dirty="0" err="1">
                <a:latin typeface="Arial" panose="020B0604020202020204" pitchFamily="34" charset="0"/>
              </a:rPr>
              <a:t>luar</a:t>
            </a:r>
            <a:r>
              <a:rPr lang="en-US" altLang="en-US" sz="1800" i="1" dirty="0">
                <a:latin typeface="Arial" panose="020B0604020202020204" pitchFamily="34" charset="0"/>
              </a:rPr>
              <a:t> system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b="1" dirty="0" err="1">
                <a:latin typeface="Arial" panose="020B0604020202020204" pitchFamily="34" charset="0"/>
              </a:rPr>
              <a:t>melayani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kebutuhan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pengguna</a:t>
            </a:r>
            <a:r>
              <a:rPr lang="en-US" altLang="en-US" sz="1800" b="1" i="1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Contoh</a:t>
            </a:r>
            <a:r>
              <a:rPr lang="en-US" altLang="en-US" sz="1800" b="1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aplikasi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layanan</a:t>
            </a:r>
            <a:r>
              <a:rPr lang="en-US" altLang="en-US" sz="1800" dirty="0">
                <a:latin typeface="Arial" panose="020B0604020202020204" pitchFamily="34" charset="0"/>
              </a:rPr>
              <a:t> bank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penggajian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914400" lvl="2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4.</a:t>
            </a:r>
            <a:r>
              <a:rPr lang="en-US" altLang="en-US" sz="1800" i="1" dirty="0">
                <a:latin typeface="Arial" panose="020B0604020202020204" pitchFamily="34" charset="0"/>
              </a:rPr>
              <a:t> External receiving actor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400" i="1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di </a:t>
            </a:r>
            <a:r>
              <a:rPr lang="en-US" altLang="en-US" sz="1800" dirty="0" err="1">
                <a:latin typeface="Arial" panose="020B0604020202020204" pitchFamily="34" charset="0"/>
              </a:rPr>
              <a:t>luar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 </a:t>
            </a:r>
            <a:r>
              <a:rPr lang="en-US" altLang="en-US" sz="1800" dirty="0">
                <a:latin typeface="Arial" panose="020B0604020202020204" pitchFamily="34" charset="0"/>
              </a:rPr>
              <a:t>dan </a:t>
            </a:r>
            <a:r>
              <a:rPr lang="en-US" altLang="en-US" sz="1800" b="1" dirty="0" err="1">
                <a:latin typeface="Arial" panose="020B0604020202020204" pitchFamily="34" charset="0"/>
              </a:rPr>
              <a:t>bukan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pelaku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utama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tapi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menerima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nilai</a:t>
            </a:r>
            <a:r>
              <a:rPr lang="en-US" altLang="en-US" sz="1800" b="1" dirty="0">
                <a:latin typeface="Arial" panose="020B0604020202020204" pitchFamily="34" charset="0"/>
              </a:rPr>
              <a:t> yang </a:t>
            </a:r>
            <a:r>
              <a:rPr lang="en-US" altLang="en-US" sz="1800" b="1" dirty="0" err="1">
                <a:latin typeface="Arial" panose="020B0604020202020204" pitchFamily="34" charset="0"/>
              </a:rPr>
              <a:t>terukur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i="1" dirty="0">
                <a:latin typeface="Arial" panose="020B0604020202020204" pitchFamily="34" charset="0"/>
              </a:rPr>
              <a:t>output</a:t>
            </a:r>
            <a:r>
              <a:rPr lang="en-US" altLang="en-US" sz="1800" dirty="0">
                <a:latin typeface="Arial" panose="020B0604020202020204" pitchFamily="34" charset="0"/>
              </a:rPr>
              <a:t>)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Contoh</a:t>
            </a:r>
            <a:r>
              <a:rPr lang="en-US" altLang="en-US" sz="1800" b="1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pimpinan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external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bukan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pelaku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utama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) yang </a:t>
            </a:r>
            <a:r>
              <a:rPr lang="en-US" altLang="en-US" sz="1800" dirty="0" err="1">
                <a:latin typeface="Arial" panose="020B0604020202020204" pitchFamily="34" charset="0"/>
              </a:rPr>
              <a:t>menerima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nilai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terukur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laporan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terkait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pelaksanaan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penggajian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FF8443-6BA8-43E8-A718-A905D8A0D9BE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7">
            <a:extLst>
              <a:ext uri="{FF2B5EF4-FFF2-40B4-BE49-F238E27FC236}">
                <a16:creationId xmlns:a16="http://schemas.microsoft.com/office/drawing/2014/main" id="{A568CAF6-9BD0-4BDB-8B42-83CF8A4D44D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3C11544-AF89-4813-B3A0-86D383BFE23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4F977C24-951C-4F64-8A8D-C586CB3F8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412875"/>
            <a:ext cx="836136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segala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hal</a:t>
            </a:r>
            <a:r>
              <a:rPr lang="en-US" altLang="en-US" sz="1800" dirty="0">
                <a:latin typeface="Arial" panose="020B0604020202020204" pitchFamily="34" charset="0"/>
              </a:rPr>
              <a:t> di </a:t>
            </a:r>
            <a:r>
              <a:rPr lang="en-US" altLang="en-US" sz="1800" dirty="0" err="1">
                <a:latin typeface="Arial" panose="020B0604020202020204" pitchFamily="34" charset="0"/>
              </a:rPr>
              <a:t>luar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melakukan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sesuatu</a:t>
            </a:r>
            <a:r>
              <a:rPr lang="en-US" altLang="en-US" sz="1800" dirty="0">
                <a:latin typeface="Arial" panose="020B0604020202020204" pitchFamily="34" charset="0"/>
              </a:rPr>
              <a:t> (Kurt Bittner, Ian Spence. 2002).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Cara </a:t>
            </a:r>
            <a:r>
              <a:rPr lang="en-US" altLang="en-US" sz="1800" dirty="0" err="1">
                <a:latin typeface="Arial" panose="020B0604020202020204" pitchFamily="34" charset="0"/>
              </a:rPr>
              <a:t>termudah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menemukan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bertanya</a:t>
            </a:r>
            <a:r>
              <a:rPr lang="en-US" altLang="en-US" sz="1800" dirty="0">
                <a:latin typeface="Arial" panose="020B0604020202020204" pitchFamily="34" charset="0"/>
              </a:rPr>
              <a:t> "</a:t>
            </a:r>
            <a:r>
              <a:rPr lang="en-US" altLang="en-US" sz="1800" dirty="0" err="1">
                <a:latin typeface="Arial" panose="020B0604020202020204" pitchFamily="34" charset="0"/>
              </a:rPr>
              <a:t>Siapa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?“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Namun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semua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manusia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juga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 (yang </a:t>
            </a:r>
            <a:r>
              <a:rPr lang="en-US" altLang="en-US" sz="1800" dirty="0" err="1">
                <a:latin typeface="Arial" panose="020B0604020202020204" pitchFamily="34" charset="0"/>
              </a:rPr>
              <a:t>berada</a:t>
            </a:r>
            <a:r>
              <a:rPr lang="en-US" altLang="en-US" sz="1800" dirty="0">
                <a:latin typeface="Arial" panose="020B0604020202020204" pitchFamily="34" charset="0"/>
              </a:rPr>
              <a:t> di </a:t>
            </a:r>
            <a:r>
              <a:rPr lang="en-US" altLang="en-US" sz="1800" dirty="0" err="1">
                <a:latin typeface="Arial" panose="020B0604020202020204" pitchFamily="34" charset="0"/>
              </a:rPr>
              <a:t>luar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), </a:t>
            </a:r>
            <a:r>
              <a:rPr lang="en-US" altLang="en-US" sz="1800" dirty="0" err="1">
                <a:latin typeface="Arial" panose="020B0604020202020204" pitchFamily="34" charset="0"/>
              </a:rPr>
              <a:t>ciri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Jika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 / </a:t>
            </a:r>
            <a:r>
              <a:rPr lang="en-US" altLang="en-US" sz="1800" dirty="0" err="1">
                <a:latin typeface="Arial" panose="020B0604020202020204" pitchFamily="34" charset="0"/>
              </a:rPr>
              <a:t>dimodelkan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bergantung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melakukan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sesuatu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maka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Jika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 / </a:t>
            </a:r>
            <a:r>
              <a:rPr lang="en-US" altLang="en-US" sz="1800" dirty="0" err="1">
                <a:latin typeface="Arial" panose="020B0604020202020204" pitchFamily="34" charset="0"/>
              </a:rPr>
              <a:t>dimodelkan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meminta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i="1" dirty="0">
                <a:latin typeface="Arial" panose="020B0604020202020204" pitchFamily="34" charset="0"/>
              </a:rPr>
              <a:t>request</a:t>
            </a:r>
            <a:r>
              <a:rPr lang="en-US" altLang="en-US" sz="1800" dirty="0">
                <a:latin typeface="Arial" panose="020B0604020202020204" pitchFamily="34" charset="0"/>
              </a:rPr>
              <a:t>)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lain, </a:t>
            </a:r>
            <a:r>
              <a:rPr lang="en-US" altLang="en-US" sz="1800" dirty="0" err="1">
                <a:latin typeface="Arial" panose="020B0604020202020204" pitchFamily="34" charset="0"/>
              </a:rPr>
              <a:t>maka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ABD76B-345C-4BB6-A7DD-BA75FA5C06DA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7">
            <a:extLst>
              <a:ext uri="{FF2B5EF4-FFF2-40B4-BE49-F238E27FC236}">
                <a16:creationId xmlns:a16="http://schemas.microsoft.com/office/drawing/2014/main" id="{1B6476EF-0ADA-447C-A89D-50DF4084E86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A2A3DB8-630F-4342-951C-DF24F6EC48A2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B9E09FB6-EB7D-4A5D-93C3-F0EFBEA5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kasus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lain yang </a:t>
            </a:r>
            <a:r>
              <a:rPr lang="en-US" altLang="en-US" sz="1800" dirty="0" err="1">
                <a:latin typeface="Arial" panose="020B0604020202020204" pitchFamily="34" charset="0"/>
              </a:rPr>
              <a:t>bertindak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di </a:t>
            </a:r>
            <a:r>
              <a:rPr lang="en-US" altLang="en-US" sz="1800" dirty="0" err="1">
                <a:latin typeface="Arial" panose="020B0604020202020204" pitchFamily="34" charset="0"/>
              </a:rPr>
              <a:t>ilustrasikan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Misalkan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akademik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baru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menampilkan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nilai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mahasiswa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apabila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pembayaran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mahasiswa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sudah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lunas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artinya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akademik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memerlukan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pembayaran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karena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kita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memodelkan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diagram 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akademik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kita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memasukkan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pembayaran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E67D84-2944-4CF4-9759-D21812BD688D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7">
            <a:extLst>
              <a:ext uri="{FF2B5EF4-FFF2-40B4-BE49-F238E27FC236}">
                <a16:creationId xmlns:a16="http://schemas.microsoft.com/office/drawing/2014/main" id="{4ACB5D0B-A5A2-472F-BB18-B464F71DB1F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9508218-94FC-4569-95F1-92F4A9EF0F4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B88C4A-DE5C-459B-8D86-C387CE14C101}"/>
              </a:ext>
            </a:extLst>
          </p:cNvPr>
          <p:cNvSpPr/>
          <p:nvPr/>
        </p:nvSpPr>
        <p:spPr>
          <a:xfrm>
            <a:off x="5435600" y="188913"/>
            <a:ext cx="30924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Association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3C0985B6-257F-47A4-81B4-BF7D9926D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Association</a:t>
            </a:r>
            <a:r>
              <a:rPr lang="en-US" altLang="en-US" sz="1800" dirty="0">
                <a:latin typeface="Arial" panose="020B0604020202020204" pitchFamily="34" charset="0"/>
              </a:rPr>
              <a:t>/</a:t>
            </a:r>
            <a:r>
              <a:rPr lang="en-US" altLang="en-US" sz="1800" dirty="0" err="1">
                <a:latin typeface="Arial" panose="020B0604020202020204" pitchFamily="34" charset="0"/>
              </a:rPr>
              <a:t>asosiasi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komunikasi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antara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berpartisipasi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diagram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memiliki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interaksi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Asosiasi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menghubungkan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link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antar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element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Association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</a:p>
        </p:txBody>
      </p:sp>
      <p:pic>
        <p:nvPicPr>
          <p:cNvPr id="30725" name="Picture 2" descr="simbol asosiasi">
            <a:hlinkClick r:id="rId3"/>
            <a:extLst>
              <a:ext uri="{FF2B5EF4-FFF2-40B4-BE49-F238E27FC236}">
                <a16:creationId xmlns:a16="http://schemas.microsoft.com/office/drawing/2014/main" id="{C8C9BB49-1B9B-4A63-B3F8-29EF0B978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076700"/>
            <a:ext cx="19050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7">
            <a:extLst>
              <a:ext uri="{FF2B5EF4-FFF2-40B4-BE49-F238E27FC236}">
                <a16:creationId xmlns:a16="http://schemas.microsoft.com/office/drawing/2014/main" id="{460F47E4-A870-452E-85DD-B8C2975D565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F7CCAB-7710-4A7D-AB9A-F14D153EDDA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EC0293-6E04-46C8-9A0E-98D20CB30B42}"/>
              </a:ext>
            </a:extLst>
          </p:cNvPr>
          <p:cNvSpPr/>
          <p:nvPr/>
        </p:nvSpPr>
        <p:spPr>
          <a:xfrm>
            <a:off x="6553200" y="188913"/>
            <a:ext cx="19050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Extend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63E05282-0D4B-441D-85BD-6D52797B3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Extend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relasi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tambahan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inti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berdiri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sendiri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meski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tanpa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tambahan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Extend 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Arah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panah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menuju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use case </a:t>
            </a:r>
            <a:r>
              <a:rPr lang="en-US" altLang="en-US" sz="1800" b="1" dirty="0">
                <a:latin typeface="Arial" panose="020B0604020202020204" pitchFamily="34" charset="0"/>
              </a:rPr>
              <a:t>inti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32773" name="Picture 5">
            <a:extLst>
              <a:ext uri="{FF2B5EF4-FFF2-40B4-BE49-F238E27FC236}">
                <a16:creationId xmlns:a16="http://schemas.microsoft.com/office/drawing/2014/main" id="{9D1DFAAC-09F6-446B-BA92-DB27509F6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789363"/>
            <a:ext cx="16732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7">
            <a:extLst>
              <a:ext uri="{FF2B5EF4-FFF2-40B4-BE49-F238E27FC236}">
                <a16:creationId xmlns:a16="http://schemas.microsoft.com/office/drawing/2014/main" id="{F00C2128-B00A-4EBD-B108-290D0384A88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F929DCD-2136-48CF-931B-D6EEC0A026F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D25FC2-9437-44C2-9948-8B69DC7378C2}"/>
              </a:ext>
            </a:extLst>
          </p:cNvPr>
          <p:cNvSpPr/>
          <p:nvPr/>
        </p:nvSpPr>
        <p:spPr>
          <a:xfrm>
            <a:off x="6553200" y="188913"/>
            <a:ext cx="19050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Extend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FE8EECD9-7A37-4305-B187-0EB7116C1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Contoh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extend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34821" name="Picture 1">
            <a:extLst>
              <a:ext uri="{FF2B5EF4-FFF2-40B4-BE49-F238E27FC236}">
                <a16:creationId xmlns:a16="http://schemas.microsoft.com/office/drawing/2014/main" id="{83BEAE9A-C2A9-4AFA-BF11-C6A977938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308225"/>
            <a:ext cx="440372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7">
            <a:extLst>
              <a:ext uri="{FF2B5EF4-FFF2-40B4-BE49-F238E27FC236}">
                <a16:creationId xmlns:a16="http://schemas.microsoft.com/office/drawing/2014/main" id="{A324888C-9B3E-46E4-AA3D-96FA005BC3D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B30606F-11CF-4029-9F99-4C1F61DEE72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F2A85-6AEA-4F4C-A332-5E4D951939B7}"/>
              </a:ext>
            </a:extLst>
          </p:cNvPr>
          <p:cNvSpPr/>
          <p:nvPr/>
        </p:nvSpPr>
        <p:spPr>
          <a:xfrm>
            <a:off x="6553200" y="188913"/>
            <a:ext cx="20605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Include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2B1F3B97-6CF9-4BA9-9CFE-23CD4D6A2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Include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relasi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tambahan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inti </a:t>
            </a:r>
            <a:r>
              <a:rPr lang="en-US" altLang="en-US" sz="1800" dirty="0" err="1">
                <a:latin typeface="Arial" panose="020B0604020202020204" pitchFamily="34" charset="0"/>
              </a:rPr>
              <a:t>membutuhkan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tambahan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menjalankan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syarat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dijalankan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inti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include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Arah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panah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include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mengarah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ke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use case </a:t>
            </a:r>
            <a:r>
              <a:rPr lang="en-US" altLang="en-US" sz="1800" b="1" dirty="0" err="1">
                <a:latin typeface="Arial" panose="020B0604020202020204" pitchFamily="34" charset="0"/>
              </a:rPr>
              <a:t>tambahan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dipakai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dibutuhkan</a:t>
            </a:r>
            <a:r>
              <a:rPr lang="en-US" altLang="en-US" sz="1800" dirty="0">
                <a:latin typeface="Arial" panose="020B0604020202020204" pitchFamily="34" charset="0"/>
              </a:rPr>
              <a:t>).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36869" name="Picture 3">
            <a:extLst>
              <a:ext uri="{FF2B5EF4-FFF2-40B4-BE49-F238E27FC236}">
                <a16:creationId xmlns:a16="http://schemas.microsoft.com/office/drawing/2014/main" id="{BE197016-5F6E-4057-AAEE-5B8963307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05263"/>
            <a:ext cx="16748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7">
            <a:extLst>
              <a:ext uri="{FF2B5EF4-FFF2-40B4-BE49-F238E27FC236}">
                <a16:creationId xmlns:a16="http://schemas.microsoft.com/office/drawing/2014/main" id="{F9AF2DA2-6C3E-4CE9-9852-8D11C273D43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0FF9EB7-1BC5-46FC-8030-322F8C7646A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E91E35-A6FA-4344-A19B-5FF368811C3A}"/>
              </a:ext>
            </a:extLst>
          </p:cNvPr>
          <p:cNvSpPr/>
          <p:nvPr/>
        </p:nvSpPr>
        <p:spPr>
          <a:xfrm>
            <a:off x="6553200" y="188913"/>
            <a:ext cx="20605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Include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7D864A64-A476-4AE9-9E6B-BE9EB0D6E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Contoh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include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38917" name="Picture 4">
            <a:extLst>
              <a:ext uri="{FF2B5EF4-FFF2-40B4-BE49-F238E27FC236}">
                <a16:creationId xmlns:a16="http://schemas.microsoft.com/office/drawing/2014/main" id="{78AAF44B-1AC1-4DB1-907C-98A09B600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290888"/>
            <a:ext cx="5376862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0EEEDCA9-F0C5-450E-AC3E-4CC7C999B08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3198053-7DFD-4347-8735-93B1657D964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F9B574-EBB9-4708-AA94-DE0967D21363}"/>
              </a:ext>
            </a:extLst>
          </p:cNvPr>
          <p:cNvSpPr/>
          <p:nvPr/>
        </p:nvSpPr>
        <p:spPr>
          <a:xfrm>
            <a:off x="3924300" y="115888"/>
            <a:ext cx="48418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Modeling</a:t>
            </a: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FC7875C3-F88D-44E6-9A51-F0E80B020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412875"/>
            <a:ext cx="50403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Arial" panose="020B0604020202020204" pitchFamily="34" charset="0"/>
              </a:rPr>
              <a:t>Salah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tantangan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pengembangan</a:t>
            </a:r>
            <a:r>
              <a:rPr lang="en-US" altLang="en-US" sz="1800" i="1" dirty="0">
                <a:latin typeface="Arial" panose="020B0604020202020204" pitchFamily="34" charset="0"/>
              </a:rPr>
              <a:t> system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bagaimana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memperoleh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persyaratan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benar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diperlukan</a:t>
            </a:r>
            <a:r>
              <a:rPr lang="en-US" altLang="en-US" sz="1800" dirty="0">
                <a:latin typeface="Arial" panose="020B0604020202020204" pitchFamily="34" charset="0"/>
              </a:rPr>
              <a:t> oleh para </a:t>
            </a:r>
            <a:r>
              <a:rPr lang="en-US" altLang="en-US" sz="1800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serta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menetapkannya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cara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dipahami</a:t>
            </a:r>
            <a:r>
              <a:rPr lang="en-US" altLang="en-US" sz="1800" dirty="0">
                <a:latin typeface="Arial" panose="020B0604020202020204" pitchFamily="34" charset="0"/>
              </a:rPr>
              <a:t> para </a:t>
            </a:r>
            <a:r>
              <a:rPr lang="en-US" altLang="en-US" sz="1800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agar </a:t>
            </a:r>
            <a:r>
              <a:rPr lang="en-US" altLang="en-US" sz="1800" dirty="0" err="1">
                <a:latin typeface="Arial" panose="020B0604020202020204" pitchFamily="34" charset="0"/>
              </a:rPr>
              <a:t>persyaratan-persyaratan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diverifikasi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divalidasi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Arial" panose="020B0604020202020204" pitchFamily="34" charset="0"/>
              </a:rPr>
              <a:t>Proses </a:t>
            </a:r>
            <a:r>
              <a:rPr lang="en-US" altLang="en-US" sz="1800" dirty="0" err="1">
                <a:latin typeface="Arial" panose="020B0604020202020204" pitchFamily="34" charset="0"/>
              </a:rPr>
              <a:t>pengembangan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didasarkan</a:t>
            </a:r>
            <a:r>
              <a:rPr lang="en-US" altLang="en-US" sz="1800" dirty="0">
                <a:latin typeface="Arial" panose="020B0604020202020204" pitchFamily="34" charset="0"/>
              </a:rPr>
              <a:t> pada </a:t>
            </a:r>
            <a:r>
              <a:rPr lang="en-US" altLang="en-US" sz="1800" dirty="0" err="1">
                <a:latin typeface="Arial" panose="020B0604020202020204" pitchFamily="34" charset="0"/>
              </a:rPr>
              <a:t>pemahaman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kebutuhan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stakeholder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alasan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mengapa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harus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dikembangkan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konsep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dikenal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istilah</a:t>
            </a:r>
            <a:r>
              <a:rPr lang="en-US" altLang="en-US" sz="1800" dirty="0">
                <a:latin typeface="Arial" panose="020B0604020202020204" pitchFamily="34" charset="0"/>
              </a:rPr>
              <a:t> “</a:t>
            </a:r>
            <a:r>
              <a:rPr lang="en-US" altLang="en-US" sz="1800" i="1" dirty="0">
                <a:latin typeface="Arial" panose="020B0604020202020204" pitchFamily="34" charset="0"/>
              </a:rPr>
              <a:t>user-centered development</a:t>
            </a:r>
            <a:r>
              <a:rPr lang="en-US" altLang="en-US" sz="1800" dirty="0">
                <a:latin typeface="Arial" panose="020B0604020202020204" pitchFamily="34" charset="0"/>
              </a:rPr>
              <a:t>”.</a:t>
            </a:r>
          </a:p>
        </p:txBody>
      </p:sp>
      <p:pic>
        <p:nvPicPr>
          <p:cNvPr id="1026" name="Picture 2" descr="ID# 18314 - Table Meeting Greeting - PowerPoint Animation">
            <a:extLst>
              <a:ext uri="{FF2B5EF4-FFF2-40B4-BE49-F238E27FC236}">
                <a16:creationId xmlns:a16="http://schemas.microsoft.com/office/drawing/2014/main" id="{456095F1-AFE4-436B-9D2C-2A5F2DA838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717" y="1228299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# 4298 - Business Binder  - PowerPoint Animation">
            <a:extLst>
              <a:ext uri="{FF2B5EF4-FFF2-40B4-BE49-F238E27FC236}">
                <a16:creationId xmlns:a16="http://schemas.microsoft.com/office/drawing/2014/main" id="{4FD783D4-8BEA-4F85-A77D-9188BB8B1D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480" y="3349580"/>
            <a:ext cx="3006770" cy="300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7">
            <a:extLst>
              <a:ext uri="{FF2B5EF4-FFF2-40B4-BE49-F238E27FC236}">
                <a16:creationId xmlns:a16="http://schemas.microsoft.com/office/drawing/2014/main" id="{2AAC44B1-810D-47D3-9F5E-4AB28068AAF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F163CD4-5BFD-423A-9974-0B6D8B38BA1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CBE88-57F2-46BB-A814-88CF3635F73A}"/>
              </a:ext>
            </a:extLst>
          </p:cNvPr>
          <p:cNvSpPr/>
          <p:nvPr/>
        </p:nvSpPr>
        <p:spPr>
          <a:xfrm>
            <a:off x="3681413" y="115888"/>
            <a:ext cx="5005387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Extend 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dan</a:t>
            </a: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Include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3EC6E207-5DBF-46F7-BDAA-755B5FBFA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Contoh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extend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include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40965" name="Picture 4">
            <a:extLst>
              <a:ext uri="{FF2B5EF4-FFF2-40B4-BE49-F238E27FC236}">
                <a16:creationId xmlns:a16="http://schemas.microsoft.com/office/drawing/2014/main" id="{65E7F629-5C51-4154-B659-ADBFC2640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3324225"/>
            <a:ext cx="6592888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7">
            <a:extLst>
              <a:ext uri="{FF2B5EF4-FFF2-40B4-BE49-F238E27FC236}">
                <a16:creationId xmlns:a16="http://schemas.microsoft.com/office/drawing/2014/main" id="{1D210487-61E7-4B5D-9488-80AF5CD276A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6446157-7B7A-495D-8C7A-6208F6657A7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AE68AE-19F0-40BC-8DD7-D30CB0583778}"/>
              </a:ext>
            </a:extLst>
          </p:cNvPr>
          <p:cNvSpPr/>
          <p:nvPr/>
        </p:nvSpPr>
        <p:spPr>
          <a:xfrm>
            <a:off x="4765675" y="188913"/>
            <a:ext cx="393382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Generalization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E0483107-0B29-4D33-B1CD-0D85C36DB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Generalization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hubungan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generalisasi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spesialisasi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umum</a:t>
            </a:r>
            <a:r>
              <a:rPr lang="en-US" altLang="en-US" sz="1800" dirty="0">
                <a:latin typeface="Arial" panose="020B0604020202020204" pitchFamily="34" charset="0"/>
              </a:rPr>
              <a:t> - </a:t>
            </a:r>
            <a:r>
              <a:rPr lang="en-US" altLang="en-US" sz="1800" dirty="0" err="1">
                <a:latin typeface="Arial" panose="020B0604020202020204" pitchFamily="34" charset="0"/>
              </a:rPr>
              <a:t>khusus</a:t>
            </a:r>
            <a:r>
              <a:rPr lang="en-US" altLang="en-US" sz="1800" dirty="0">
                <a:latin typeface="Arial" panose="020B0604020202020204" pitchFamily="34" charset="0"/>
              </a:rPr>
              <a:t>) </a:t>
            </a:r>
            <a:r>
              <a:rPr lang="en-US" altLang="en-US" sz="1800" dirty="0" err="1">
                <a:latin typeface="Arial" panose="020B0604020202020204" pitchFamily="34" charset="0"/>
              </a:rPr>
              <a:t>antara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dua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lebih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umum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lainnya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 err="1">
                <a:latin typeface="Arial" panose="020B0604020202020204" pitchFamily="34" charset="0"/>
              </a:rPr>
              <a:t>generelazation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Arah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panah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generalization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mengarah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ke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use case </a:t>
            </a:r>
            <a:r>
              <a:rPr lang="en-US" altLang="en-US" sz="1800" b="1" dirty="0" err="1">
                <a:latin typeface="Arial" panose="020B0604020202020204" pitchFamily="34" charset="0"/>
              </a:rPr>
              <a:t>generalnya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umum</a:t>
            </a:r>
            <a:r>
              <a:rPr lang="en-US" altLang="en-US" sz="1800" dirty="0">
                <a:latin typeface="Arial" panose="020B0604020202020204" pitchFamily="34" charset="0"/>
              </a:rPr>
              <a:t>).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43013" name="Picture 4">
            <a:extLst>
              <a:ext uri="{FF2B5EF4-FFF2-40B4-BE49-F238E27FC236}">
                <a16:creationId xmlns:a16="http://schemas.microsoft.com/office/drawing/2014/main" id="{FB5E3E35-4F3C-4207-8A7E-C937E05B3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88" y="3933825"/>
            <a:ext cx="2538412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7">
            <a:extLst>
              <a:ext uri="{FF2B5EF4-FFF2-40B4-BE49-F238E27FC236}">
                <a16:creationId xmlns:a16="http://schemas.microsoft.com/office/drawing/2014/main" id="{15E8183D-83DB-4CA5-B8EF-3B961160A867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CF30823-F4EA-4C7F-977D-403D836891E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194A71-D39D-44C8-B99E-3CAF5C179F04}"/>
              </a:ext>
            </a:extLst>
          </p:cNvPr>
          <p:cNvSpPr/>
          <p:nvPr/>
        </p:nvSpPr>
        <p:spPr>
          <a:xfrm>
            <a:off x="4749800" y="115888"/>
            <a:ext cx="39322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Generalization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4C6DCC15-A9BE-4F88-8156-9723C62B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Contoh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generalization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45720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45061" name="Picture 1">
            <a:extLst>
              <a:ext uri="{FF2B5EF4-FFF2-40B4-BE49-F238E27FC236}">
                <a16:creationId xmlns:a16="http://schemas.microsoft.com/office/drawing/2014/main" id="{08C1D811-87B2-4A6C-B66B-21B073C17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8" y="3141663"/>
            <a:ext cx="6373812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7">
            <a:extLst>
              <a:ext uri="{FF2B5EF4-FFF2-40B4-BE49-F238E27FC236}">
                <a16:creationId xmlns:a16="http://schemas.microsoft.com/office/drawing/2014/main" id="{EE1141E8-3A40-466C-94B5-77695D6193E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3D660C8-3919-4988-B57D-E3400C4049B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43B9F7-C5DF-43B0-A1A4-7CF9E7042A49}"/>
              </a:ext>
            </a:extLst>
          </p:cNvPr>
          <p:cNvSpPr/>
          <p:nvPr/>
        </p:nvSpPr>
        <p:spPr>
          <a:xfrm>
            <a:off x="4076700" y="260350"/>
            <a:ext cx="4743450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Scenario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AD9E505D-3A3C-4F23-8BB9-3DDBD845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Setiap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diagram </a:t>
            </a:r>
            <a:r>
              <a:rPr lang="en-US" altLang="en-US" sz="1800" dirty="0" err="1">
                <a:latin typeface="Arial" panose="020B0604020202020204" pitchFamily="34" charset="0"/>
              </a:rPr>
              <a:t>harus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dilengkapi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scenario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alur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jalannya</a:t>
            </a:r>
            <a:r>
              <a:rPr lang="en-US" altLang="en-US" sz="1800" dirty="0">
                <a:latin typeface="Arial" panose="020B0604020202020204" pitchFamily="34" charset="0"/>
              </a:rPr>
              <a:t> proses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sisi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format </a:t>
            </a:r>
            <a:r>
              <a:rPr lang="en-US" altLang="en-US" sz="1800" dirty="0" err="1">
                <a:latin typeface="Arial" panose="020B0604020202020204" pitchFamily="34" charset="0"/>
              </a:rPr>
              <a:t>dokumen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scenario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74ED71-3EB5-40F9-83B4-FE2426EA95B6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3338513"/>
          <a:ext cx="7354887" cy="2732086"/>
        </p:xfrm>
        <a:graphic>
          <a:graphicData uri="http://schemas.openxmlformats.org/drawingml/2006/table">
            <a:tbl>
              <a:tblPr/>
              <a:tblGrid>
                <a:gridCol w="3548103">
                  <a:extLst>
                    <a:ext uri="{9D8B030D-6E8A-4147-A177-3AD203B41FA5}">
                      <a16:colId xmlns:a16="http://schemas.microsoft.com/office/drawing/2014/main" val="1502936610"/>
                    </a:ext>
                  </a:extLst>
                </a:gridCol>
                <a:gridCol w="3806784">
                  <a:extLst>
                    <a:ext uri="{9D8B030D-6E8A-4147-A177-3AD203B41FA5}">
                      <a16:colId xmlns:a16="http://schemas.microsoft.com/office/drawing/2014/main" val="114020525"/>
                    </a:ext>
                  </a:extLst>
                </a:gridCol>
              </a:tblGrid>
              <a:tr h="274377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effectLst/>
                          <a:latin typeface="inherit"/>
                        </a:rPr>
                        <a:t>Nama Actor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Reaksi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 S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ystem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113757"/>
                  </a:ext>
                </a:extLst>
              </a:tr>
              <a:tr h="274377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8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229406"/>
                  </a:ext>
                </a:extLst>
              </a:tr>
              <a:tr h="406030">
                <a:tc>
                  <a:txBody>
                    <a:bodyPr/>
                    <a:lstStyle/>
                    <a:p>
                      <a:pPr algn="just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287898"/>
                  </a:ext>
                </a:extLst>
              </a:tr>
              <a:tr h="500975">
                <a:tc>
                  <a:txBody>
                    <a:bodyPr/>
                    <a:lstStyle/>
                    <a:p>
                      <a:pPr algn="just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955492"/>
                  </a:ext>
                </a:extLst>
              </a:tr>
              <a:tr h="274377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8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855503"/>
                  </a:ext>
                </a:extLst>
              </a:tr>
              <a:tr h="500975">
                <a:tc>
                  <a:txBody>
                    <a:bodyPr/>
                    <a:lstStyle/>
                    <a:p>
                      <a:pPr algn="just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285732"/>
                  </a:ext>
                </a:extLst>
              </a:tr>
              <a:tr h="500975">
                <a:tc>
                  <a:txBody>
                    <a:bodyPr/>
                    <a:lstStyle/>
                    <a:p>
                      <a:pPr algn="just" fontAlgn="base"/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26727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7">
            <a:extLst>
              <a:ext uri="{FF2B5EF4-FFF2-40B4-BE49-F238E27FC236}">
                <a16:creationId xmlns:a16="http://schemas.microsoft.com/office/drawing/2014/main" id="{93FDBC08-5101-44E9-A11C-56C333346E1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0543BE-5801-4CC3-B3D2-38E0C054720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AD8CB3-156E-46E1-A5FC-CB962F20974E}"/>
              </a:ext>
            </a:extLst>
          </p:cNvPr>
          <p:cNvSpPr/>
          <p:nvPr/>
        </p:nvSpPr>
        <p:spPr>
          <a:xfrm>
            <a:off x="4076700" y="260350"/>
            <a:ext cx="4743450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Scenario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074737AF-18BF-41AE-AD2D-8FA957B7D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Use Case Scenario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 per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terkecil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misal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generalisasi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spesifik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Scenario</a:t>
            </a:r>
            <a:r>
              <a:rPr lang="en-US" altLang="en-US" sz="1800" b="1" dirty="0">
                <a:latin typeface="Arial" panose="020B0604020202020204" pitchFamily="34" charset="0"/>
              </a:rPr>
              <a:t> normal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bila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system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berjalan</a:t>
            </a:r>
            <a:r>
              <a:rPr lang="en-US" altLang="en-US" sz="1800" b="1" dirty="0">
                <a:latin typeface="Arial" panose="020B0604020202020204" pitchFamily="34" charset="0"/>
              </a:rPr>
              <a:t> normal </a:t>
            </a:r>
            <a:r>
              <a:rPr lang="en-US" altLang="en-US" sz="1800" dirty="0" err="1">
                <a:latin typeface="Arial" panose="020B0604020202020204" pitchFamily="34" charset="0"/>
              </a:rPr>
              <a:t>tanpa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terjadi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kesalahan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error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Sedangkan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scenario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alternatif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bila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system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tidak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berjalan</a:t>
            </a:r>
            <a:r>
              <a:rPr lang="en-US" altLang="en-US" sz="1800" b="1" dirty="0">
                <a:latin typeface="Arial" panose="020B0604020202020204" pitchFamily="34" charset="0"/>
              </a:rPr>
              <a:t> normal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mengalami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error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normal dan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alternatif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dapat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berjumlah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lebih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dari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Alur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scenario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inilah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nantinya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menjadi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landasan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pembuatan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sequence diagram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7">
            <a:extLst>
              <a:ext uri="{FF2B5EF4-FFF2-40B4-BE49-F238E27FC236}">
                <a16:creationId xmlns:a16="http://schemas.microsoft.com/office/drawing/2014/main" id="{1288B12C-5375-434B-889E-EA1C30D618C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DCF61CD-E977-4692-9B8E-150F33B6908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F9CF1D-A40A-4BBF-B450-6591519146ED}"/>
              </a:ext>
            </a:extLst>
          </p:cNvPr>
          <p:cNvSpPr/>
          <p:nvPr/>
        </p:nvSpPr>
        <p:spPr>
          <a:xfrm>
            <a:off x="5508625" y="260350"/>
            <a:ext cx="320198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9FB03998-7B6E-4285-B689-54A593BE6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fi-FI" altLang="en-US" sz="1800" dirty="0">
                <a:latin typeface="Arial" panose="020B0604020202020204" pitchFamily="34" charset="0"/>
              </a:rPr>
              <a:t>Nama Aplikasi: </a:t>
            </a:r>
            <a:r>
              <a:rPr lang="fi-FI" altLang="en-US" sz="1800" b="1" i="1" dirty="0">
                <a:latin typeface="Arial" panose="020B0604020202020204" pitchFamily="34" charset="0"/>
              </a:rPr>
              <a:t>System</a:t>
            </a:r>
            <a:r>
              <a:rPr lang="fi-FI" altLang="en-US" sz="1800" b="1" dirty="0">
                <a:latin typeface="Arial" panose="020B0604020202020204" pitchFamily="34" charset="0"/>
              </a:rPr>
              <a:t> Informasi Manajemen Perpustakaan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Deskripsi</a:t>
            </a:r>
            <a:r>
              <a:rPr lang="en-US" altLang="en-US" sz="1800" b="1" dirty="0">
                <a:latin typeface="Arial" panose="020B0604020202020204" pitchFamily="34" charset="0"/>
              </a:rPr>
              <a:t>: 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manajemen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mengelola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diperlukan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meliputi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pengelolaan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pengelolaan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pengelolaan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pengelolaan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peminjaman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harus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dipenuhi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manajemen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dimodelkan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memiliki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lebih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pengarang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meminjam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lebih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buku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)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waktu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waktu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bersamaan</a:t>
            </a:r>
            <a:r>
              <a:rPr lang="en-US" altLang="en-US" sz="1800" dirty="0">
                <a:latin typeface="Arial" panose="020B0604020202020204" pitchFamily="34" charset="0"/>
              </a:rPr>
              <a:t>).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memiliki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lebih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nomor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telepon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7">
            <a:extLst>
              <a:ext uri="{FF2B5EF4-FFF2-40B4-BE49-F238E27FC236}">
                <a16:creationId xmlns:a16="http://schemas.microsoft.com/office/drawing/2014/main" id="{B2A4F03B-327A-4276-983E-CE86B3B8640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0F46EFC-6B46-42BF-BCEE-D1D6095A0EA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AAB3F6-C4E2-43AC-8F92-6301E13611EB}"/>
              </a:ext>
            </a:extLst>
          </p:cNvPr>
          <p:cNvSpPr/>
          <p:nvPr/>
        </p:nvSpPr>
        <p:spPr>
          <a:xfrm>
            <a:off x="5508625" y="260350"/>
            <a:ext cx="320198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A1E1573D-595E-46DA-9F09-0B11B1D78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44675"/>
            <a:ext cx="83613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fi-FI" altLang="en-US" sz="1800" dirty="0">
                <a:latin typeface="Arial" panose="020B0604020202020204" pitchFamily="34" charset="0"/>
              </a:rPr>
              <a:t>Nama Aplikasi: </a:t>
            </a:r>
            <a:r>
              <a:rPr lang="fi-FI" altLang="en-US" sz="1800" b="1" i="1" dirty="0">
                <a:latin typeface="Arial" panose="020B0604020202020204" pitchFamily="34" charset="0"/>
              </a:rPr>
              <a:t>System</a:t>
            </a:r>
            <a:r>
              <a:rPr lang="fi-FI" altLang="en-US" sz="1800" b="1" dirty="0">
                <a:latin typeface="Arial" panose="020B0604020202020204" pitchFamily="34" charset="0"/>
              </a:rPr>
              <a:t> Informasi Manajemen Perpustakaan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Deskripsi</a:t>
            </a:r>
            <a:r>
              <a:rPr lang="en-US" altLang="en-US" sz="1800" b="1" dirty="0">
                <a:latin typeface="Arial" panose="020B0604020202020204" pitchFamily="34" charset="0"/>
              </a:rPr>
              <a:t>: 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Lanjutan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mengembalikan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dipinjam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waktu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bersamaan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meskipun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pustaka-pustaka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dipinjam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waktu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bersamaan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Pengunjung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diperbolehkan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mencari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 yang </a:t>
            </a:r>
            <a:r>
              <a:rPr lang="en-US" altLang="en-US" sz="1800" dirty="0" err="1">
                <a:latin typeface="Arial" panose="020B0604020202020204" pitchFamily="34" charset="0"/>
              </a:rPr>
              <a:t>ingin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dibacanya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Pengunjung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bukan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diperbolehkan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meminjam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Proses </a:t>
            </a:r>
            <a:r>
              <a:rPr lang="en-US" altLang="en-US" sz="1800" dirty="0" err="1">
                <a:latin typeface="Arial" panose="020B0604020202020204" pitchFamily="34" charset="0"/>
              </a:rPr>
              <a:t>pendaftaran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, dan </a:t>
            </a:r>
            <a:r>
              <a:rPr lang="en-US" altLang="en-US" sz="1800" dirty="0" err="1">
                <a:latin typeface="Arial" panose="020B0604020202020204" pitchFamily="34" charset="0"/>
              </a:rPr>
              <a:t>peminjaman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dilakukan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pengunjung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melakukan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pencarian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disimpan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id yang </a:t>
            </a:r>
            <a:r>
              <a:rPr lang="en-US" altLang="en-US" sz="1800" dirty="0" err="1">
                <a:latin typeface="Arial" panose="020B0604020202020204" pitchFamily="34" charset="0"/>
              </a:rPr>
              <a:t>unik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7">
            <a:extLst>
              <a:ext uri="{FF2B5EF4-FFF2-40B4-BE49-F238E27FC236}">
                <a16:creationId xmlns:a16="http://schemas.microsoft.com/office/drawing/2014/main" id="{0EFB1C8E-401C-43A0-A071-82D854BA35F6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7C42E37-9121-4E4C-A3F6-ACABF0C887E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C97A74-6C8F-46C7-8034-619F0ED29B57}"/>
              </a:ext>
            </a:extLst>
          </p:cNvPr>
          <p:cNvSpPr/>
          <p:nvPr/>
        </p:nvSpPr>
        <p:spPr>
          <a:xfrm>
            <a:off x="5508625" y="260350"/>
            <a:ext cx="320198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D631211A-0DFE-42A1-B7E3-31D1E548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470025"/>
            <a:ext cx="8361363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fi-FI" altLang="en-US" sz="1800" dirty="0">
                <a:latin typeface="Arial" panose="020B0604020202020204" pitchFamily="34" charset="0"/>
              </a:rPr>
              <a:t>Nama Aplikasi: </a:t>
            </a:r>
            <a:r>
              <a:rPr lang="fi-FI" altLang="en-US" sz="1800" b="1" i="1" dirty="0">
                <a:latin typeface="Arial" panose="020B0604020202020204" pitchFamily="34" charset="0"/>
              </a:rPr>
              <a:t>System</a:t>
            </a:r>
            <a:r>
              <a:rPr lang="fi-FI" altLang="en-US" sz="1800" b="1" dirty="0">
                <a:latin typeface="Arial" panose="020B0604020202020204" pitchFamily="34" charset="0"/>
              </a:rPr>
              <a:t> Informasi Manajemen Perpustakaan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Deskripsi</a:t>
            </a:r>
            <a:r>
              <a:rPr lang="en-US" altLang="en-US" sz="1800" b="1" dirty="0">
                <a:latin typeface="Arial" panose="020B0604020202020204" pitchFamily="34" charset="0"/>
              </a:rPr>
              <a:t>: 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Manajemen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Perpustakaan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dimodelkan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memiliki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fungsi-fungsi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Validasi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menggunakan</a:t>
            </a:r>
            <a:r>
              <a:rPr lang="en-US" altLang="en-US" sz="1800" dirty="0">
                <a:latin typeface="Arial" panose="020B0604020202020204" pitchFamily="34" charset="0"/>
              </a:rPr>
              <a:t> login.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Mengelola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melingkupi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kegiatan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Memasukkan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baru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Mengubah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Menghapus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Mencari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Melihat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pustaka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nn-NO" altLang="en-US" sz="1800" dirty="0">
                <a:latin typeface="Arial" panose="020B0604020202020204" pitchFamily="34" charset="0"/>
              </a:rPr>
              <a:t>Mengelola data Peminjaman melingkupi kegiatan berikut.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nn-NO" altLang="en-US" sz="1800" dirty="0">
                <a:latin typeface="Arial" panose="020B0604020202020204" pitchFamily="34" charset="0"/>
              </a:rPr>
              <a:t>Memasukkan data peminjaman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nn-NO" altLang="en-US" sz="1800" dirty="0">
                <a:latin typeface="Arial" panose="020B0604020202020204" pitchFamily="34" charset="0"/>
              </a:rPr>
              <a:t>Mengubah data peminjaman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nn-NO" altLang="en-US" sz="1800" dirty="0">
                <a:latin typeface="Arial" panose="020B0604020202020204" pitchFamily="34" charset="0"/>
              </a:rPr>
              <a:t>Mencari data peminjaman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nn-NO" altLang="en-US" sz="1800" dirty="0">
                <a:latin typeface="Arial" panose="020B0604020202020204" pitchFamily="34" charset="0"/>
              </a:rPr>
              <a:t>Melihat data peminjaman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7">
            <a:extLst>
              <a:ext uri="{FF2B5EF4-FFF2-40B4-BE49-F238E27FC236}">
                <a16:creationId xmlns:a16="http://schemas.microsoft.com/office/drawing/2014/main" id="{BA1CCD13-70C8-4B7A-B182-4677213F5A9D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04F2EEB-5503-4247-9C63-828EACFF98D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E188A6-ECCD-46FA-BE17-710D1EC7DF49}"/>
              </a:ext>
            </a:extLst>
          </p:cNvPr>
          <p:cNvSpPr/>
          <p:nvPr/>
        </p:nvSpPr>
        <p:spPr>
          <a:xfrm>
            <a:off x="5508625" y="260350"/>
            <a:ext cx="320198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6A916D7C-CC9B-46A3-A595-BF657B10A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555750"/>
            <a:ext cx="836136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fi-FI" altLang="en-US" sz="1800" dirty="0">
                <a:latin typeface="Arial" panose="020B0604020202020204" pitchFamily="34" charset="0"/>
              </a:rPr>
              <a:t>Nama Aplikasi: </a:t>
            </a:r>
            <a:r>
              <a:rPr lang="fi-FI" altLang="en-US" sz="1800" b="1" i="1" dirty="0">
                <a:latin typeface="Arial" panose="020B0604020202020204" pitchFamily="34" charset="0"/>
              </a:rPr>
              <a:t>System</a:t>
            </a:r>
            <a:r>
              <a:rPr lang="fi-FI" altLang="en-US" sz="1800" b="1" dirty="0">
                <a:latin typeface="Arial" panose="020B0604020202020204" pitchFamily="34" charset="0"/>
              </a:rPr>
              <a:t> Informasi Manajemen Perpustakaan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Deskripsi</a:t>
            </a:r>
            <a:r>
              <a:rPr lang="en-US" altLang="en-US" sz="1800" b="1" dirty="0">
                <a:latin typeface="Arial" panose="020B0604020202020204" pitchFamily="34" charset="0"/>
              </a:rPr>
              <a:t>: 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Lanjutan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fungsi-fungsi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dimiliki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Mengelola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melingkupi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kegiatan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Memasukkan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baru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Mengubah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Menghapus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Mencari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Melihat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anggota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Mengelola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melingkupi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kegiatan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Memasukkan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baru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Mengubah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Menghapus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Mencari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lvl="4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Melihat</a:t>
            </a:r>
            <a:r>
              <a:rPr lang="en-US" altLang="en-US" sz="1800" dirty="0">
                <a:latin typeface="Arial" panose="020B0604020202020204" pitchFamily="34" charset="0"/>
              </a:rPr>
              <a:t> data </a:t>
            </a:r>
            <a:r>
              <a:rPr lang="en-US" altLang="en-US" sz="1800" dirty="0" err="1">
                <a:latin typeface="Arial" panose="020B0604020202020204" pitchFamily="34" charset="0"/>
              </a:rPr>
              <a:t>petugas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 marL="1828800" lvl="4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7">
            <a:extLst>
              <a:ext uri="{FF2B5EF4-FFF2-40B4-BE49-F238E27FC236}">
                <a16:creationId xmlns:a16="http://schemas.microsoft.com/office/drawing/2014/main" id="{26596127-5CCB-447A-A522-789C118B307E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5E50F0A-A79B-4DCB-8D41-FB2BC41F70E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8530B1-6EAA-4969-B2BC-EDD18D714882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9396" name="Rectangle 1">
            <a:extLst>
              <a:ext uri="{FF2B5EF4-FFF2-40B4-BE49-F238E27FC236}">
                <a16:creationId xmlns:a16="http://schemas.microsoft.com/office/drawing/2014/main" id="{642B2413-526A-4B1E-B3C2-1FE772981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5557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1. Pendefinisian </a:t>
            </a:r>
            <a:r>
              <a:rPr lang="en-US" altLang="en-US" sz="1800" b="1" i="1">
                <a:latin typeface="Arial" panose="020B0604020202020204" pitchFamily="34" charset="0"/>
              </a:rPr>
              <a:t>Actor</a:t>
            </a:r>
            <a:r>
              <a:rPr lang="en-US" altLang="en-US" sz="1800" b="1">
                <a:latin typeface="Arial" panose="020B0604020202020204" pitchFamily="34" charset="0"/>
              </a:rPr>
              <a:t>, </a:t>
            </a:r>
            <a:r>
              <a:rPr lang="en-US" altLang="en-US" sz="1800">
                <a:latin typeface="Arial" panose="020B0604020202020204" pitchFamily="34" charset="0"/>
              </a:rPr>
              <a:t>yaitu sebagai berikut.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8C8E5D-A2D2-4423-8EFC-3F97213B6618}"/>
              </a:ext>
            </a:extLst>
          </p:cNvPr>
          <p:cNvGraphicFramePr>
            <a:graphicFrameLocks noGrp="1"/>
          </p:cNvGraphicFramePr>
          <p:nvPr/>
        </p:nvGraphicFramePr>
        <p:xfrm>
          <a:off x="1381125" y="2478088"/>
          <a:ext cx="7283451" cy="3352800"/>
        </p:xfrm>
        <a:graphic>
          <a:graphicData uri="http://schemas.openxmlformats.org/drawingml/2006/table">
            <a:tbl>
              <a:tblPr/>
              <a:tblGrid>
                <a:gridCol w="454057">
                  <a:extLst>
                    <a:ext uri="{9D8B030D-6E8A-4147-A177-3AD203B41FA5}">
                      <a16:colId xmlns:a16="http://schemas.microsoft.com/office/drawing/2014/main" val="2959287056"/>
                    </a:ext>
                  </a:extLst>
                </a:gridCol>
                <a:gridCol w="1656252">
                  <a:extLst>
                    <a:ext uri="{9D8B030D-6E8A-4147-A177-3AD203B41FA5}">
                      <a16:colId xmlns:a16="http://schemas.microsoft.com/office/drawing/2014/main" val="218862793"/>
                    </a:ext>
                  </a:extLst>
                </a:gridCol>
                <a:gridCol w="5173142">
                  <a:extLst>
                    <a:ext uri="{9D8B030D-6E8A-4147-A177-3AD203B41FA5}">
                      <a16:colId xmlns:a16="http://schemas.microsoft.com/office/drawing/2014/main" val="507952241"/>
                    </a:ext>
                  </a:extLst>
                </a:gridCol>
              </a:tblGrid>
              <a:tr h="3017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>
                          <a:effectLst/>
                          <a:latin typeface="inherit"/>
                        </a:rPr>
                        <a:t>No</a:t>
                      </a:r>
                      <a:endParaRPr lang="en-US" sz="2000">
                        <a:effectLst/>
                        <a:latin typeface="inherit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2000" i="1" dirty="0">
                        <a:effectLst/>
                        <a:latin typeface="inherit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dirty="0" err="1">
                          <a:effectLst/>
                          <a:latin typeface="inherit"/>
                        </a:rPr>
                        <a:t>Deskripsi</a:t>
                      </a:r>
                      <a:endParaRPr lang="en-US" sz="2000" dirty="0">
                        <a:effectLst/>
                        <a:latin typeface="inherit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170492"/>
                  </a:ext>
                </a:extLst>
              </a:tr>
              <a:tr h="1207135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1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Perpustakaan</a:t>
                      </a:r>
                      <a:endParaRPr lang="en-US" sz="2000" dirty="0">
                        <a:effectLst/>
                        <a:latin typeface="inherit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perpustakaan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adalah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orang yang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bertugas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dan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memiliki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hak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akses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untuk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melakukan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operasi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pengelolaan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anggota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dan proses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peminjaman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588722"/>
                  </a:ext>
                </a:extLst>
              </a:tr>
              <a:tr h="1508919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Anggota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/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Pengunjung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Perpustakaan</a:t>
                      </a:r>
                      <a:endParaRPr lang="en-US" sz="2000" dirty="0">
                        <a:effectLst/>
                        <a:latin typeface="inherit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Anggota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adalah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orang yang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diperbolehkan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meminjam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sesuai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dengan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hak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aksesnya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sedangkan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pengunjung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memiliki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hak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akses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melihat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membaca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di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perpustakaan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tanpa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memiliki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hak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untuk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meminjam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68577" marR="685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88335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0EEEDCA9-F0C5-450E-AC3E-4CC7C999B08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3198053-7DFD-4347-8735-93B1657D964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F9B574-EBB9-4708-AA94-DE0967D21363}"/>
              </a:ext>
            </a:extLst>
          </p:cNvPr>
          <p:cNvSpPr/>
          <p:nvPr/>
        </p:nvSpPr>
        <p:spPr>
          <a:xfrm>
            <a:off x="3924300" y="115888"/>
            <a:ext cx="48418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Modeling</a:t>
            </a: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FC7875C3-F88D-44E6-9A51-F0E80B020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556792"/>
            <a:ext cx="453630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Fokusnya</a:t>
            </a:r>
            <a:r>
              <a:rPr lang="en-US" altLang="en-US" sz="1800" dirty="0">
                <a:latin typeface="Arial" panose="020B0604020202020204" pitchFamily="34" charset="0"/>
              </a:rPr>
              <a:t> pada </a:t>
            </a:r>
            <a:r>
              <a:rPr lang="en-US" altLang="en-US" sz="1800" dirty="0" err="1">
                <a:latin typeface="Arial" panose="020B0604020202020204" pitchFamily="34" charset="0"/>
              </a:rPr>
              <a:t>bagaimana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digunakan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bukan</a:t>
            </a:r>
            <a:r>
              <a:rPr lang="en-US" altLang="en-US" sz="1800" dirty="0">
                <a:latin typeface="Arial" panose="020B0604020202020204" pitchFamily="34" charset="0"/>
              </a:rPr>
              <a:t> pada </a:t>
            </a:r>
            <a:r>
              <a:rPr lang="en-US" altLang="en-US" sz="1800" dirty="0" err="1">
                <a:latin typeface="Arial" panose="020B0604020202020204" pitchFamily="34" charset="0"/>
              </a:rPr>
              <a:t>bagaimana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dibangun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 dirty="0">
                <a:latin typeface="Arial" panose="020B0604020202020204" pitchFamily="34" charset="0"/>
              </a:rPr>
              <a:t>Use Case modeling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pendekatan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memfasilitasi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pengembangan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berpusat</a:t>
            </a:r>
            <a:r>
              <a:rPr lang="en-US" altLang="en-US" sz="1800" dirty="0">
                <a:latin typeface="Arial" panose="020B0604020202020204" pitchFamily="34" charset="0"/>
              </a:rPr>
              <a:t> pada </a:t>
            </a:r>
            <a:r>
              <a:rPr lang="en-US" altLang="en-US" sz="1800" dirty="0" err="1">
                <a:latin typeface="Arial" panose="020B0604020202020204" pitchFamily="34" charset="0"/>
              </a:rPr>
              <a:t>pengguna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 dirty="0">
                <a:latin typeface="Arial" panose="020B0604020202020204" pitchFamily="34" charset="0"/>
              </a:rPr>
              <a:t>Use Case Diagram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 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menggambarkan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behavior 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ID# 21166 - Biz Man Working Hard At Computer - PowerPoint Animation">
            <a:extLst>
              <a:ext uri="{FF2B5EF4-FFF2-40B4-BE49-F238E27FC236}">
                <a16:creationId xmlns:a16="http://schemas.microsoft.com/office/drawing/2014/main" id="{5BACE66C-6799-4A34-B516-49FA6F13FF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3151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326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7">
            <a:extLst>
              <a:ext uri="{FF2B5EF4-FFF2-40B4-BE49-F238E27FC236}">
                <a16:creationId xmlns:a16="http://schemas.microsoft.com/office/drawing/2014/main" id="{9A2C453F-B2DD-41CE-8936-DCBE0CEF4CA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0240A30-0879-46B2-9D19-CBAEF37B52D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19B294-F38C-4C0F-BC7E-3E789AE7B407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1444" name="Rectangle 1">
            <a:extLst>
              <a:ext uri="{FF2B5EF4-FFF2-40B4-BE49-F238E27FC236}">
                <a16:creationId xmlns:a16="http://schemas.microsoft.com/office/drawing/2014/main" id="{E196F795-D1FA-4AAD-9447-DB2712DAF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5557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2. Pendefinisian </a:t>
            </a:r>
            <a:r>
              <a:rPr lang="en-US" altLang="en-US" sz="1800" b="1" i="1">
                <a:latin typeface="Arial" panose="020B0604020202020204" pitchFamily="34" charset="0"/>
              </a:rPr>
              <a:t>Use Case</a:t>
            </a:r>
            <a:r>
              <a:rPr lang="en-US" altLang="en-US" sz="1800" b="1">
                <a:latin typeface="Arial" panose="020B0604020202020204" pitchFamily="34" charset="0"/>
              </a:rPr>
              <a:t>, </a:t>
            </a:r>
            <a:r>
              <a:rPr lang="en-US" altLang="en-US" sz="1800">
                <a:latin typeface="Arial" panose="020B0604020202020204" pitchFamily="34" charset="0"/>
              </a:rPr>
              <a:t>yaitu sebagai berikut.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83107EF-10A5-4803-8194-1DE466E9265C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2478088"/>
          <a:ext cx="7423150" cy="3048000"/>
        </p:xfrm>
        <a:graphic>
          <a:graphicData uri="http://schemas.openxmlformats.org/drawingml/2006/table">
            <a:tbl>
              <a:tblPr/>
              <a:tblGrid>
                <a:gridCol w="458230">
                  <a:extLst>
                    <a:ext uri="{9D8B030D-6E8A-4147-A177-3AD203B41FA5}">
                      <a16:colId xmlns:a16="http://schemas.microsoft.com/office/drawing/2014/main" val="131016315"/>
                    </a:ext>
                  </a:extLst>
                </a:gridCol>
                <a:gridCol w="1918273">
                  <a:extLst>
                    <a:ext uri="{9D8B030D-6E8A-4147-A177-3AD203B41FA5}">
                      <a16:colId xmlns:a16="http://schemas.microsoft.com/office/drawing/2014/main" val="3781828806"/>
                    </a:ext>
                  </a:extLst>
                </a:gridCol>
                <a:gridCol w="5046647">
                  <a:extLst>
                    <a:ext uri="{9D8B030D-6E8A-4147-A177-3AD203B41FA5}">
                      <a16:colId xmlns:a16="http://schemas.microsoft.com/office/drawing/2014/main" val="292265302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>
                          <a:effectLst/>
                          <a:latin typeface="inherit"/>
                        </a:rPr>
                        <a:t>No</a:t>
                      </a:r>
                      <a:endParaRPr lang="en-US" sz="2000">
                        <a:effectLst/>
                        <a:latin typeface="inherit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1" dirty="0">
                          <a:effectLst/>
                          <a:latin typeface="inherit"/>
                        </a:rPr>
                        <a:t>Use Case</a:t>
                      </a:r>
                      <a:endParaRPr lang="en-US" sz="2000" i="1" dirty="0">
                        <a:effectLst/>
                        <a:latin typeface="inherit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dirty="0" err="1">
                          <a:effectLst/>
                          <a:latin typeface="inherit"/>
                        </a:rPr>
                        <a:t>Deskripsi</a:t>
                      </a:r>
                      <a:endParaRPr lang="en-US" sz="2000" dirty="0">
                        <a:effectLst/>
                        <a:latin typeface="inherit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82713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1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2000" dirty="0">
                          <a:effectLst/>
                          <a:latin typeface="inherit"/>
                        </a:rPr>
                        <a:t>Merupakan proses untuk melakukan </a:t>
                      </a:r>
                      <a:r>
                        <a:rPr lang="fi-FI" sz="2000" i="1" dirty="0">
                          <a:effectLst/>
                          <a:latin typeface="inherit"/>
                        </a:rPr>
                        <a:t>login </a:t>
                      </a:r>
                      <a:r>
                        <a:rPr lang="fi-FI" sz="2000" dirty="0">
                          <a:effectLst/>
                          <a:latin typeface="inherit"/>
                        </a:rPr>
                        <a:t>petugas perpustakaan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941425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2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Mengelola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endParaRPr lang="en-US" sz="2000" dirty="0">
                        <a:effectLst/>
                        <a:latin typeface="inherit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Mengelola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pengelolaan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meliputi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melihat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mengubah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menghapus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dan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95356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3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  <a:latin typeface="inherit"/>
                        </a:rPr>
                        <a:t>Memasukkan Pustaka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ke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2000" dirty="0">
                          <a:effectLst/>
                          <a:latin typeface="inherit"/>
                        </a:rPr>
                        <a:t> basis data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49335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7">
            <a:extLst>
              <a:ext uri="{FF2B5EF4-FFF2-40B4-BE49-F238E27FC236}">
                <a16:creationId xmlns:a16="http://schemas.microsoft.com/office/drawing/2014/main" id="{79DD52D4-C34F-4AA9-8681-1B5E3FB8C45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4F2D110-35D1-4E36-8AFC-DD504AB0046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6FDEC4-4BB0-4F3C-A664-8DC03E6C5DBF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3492" name="Rectangle 1">
            <a:extLst>
              <a:ext uri="{FF2B5EF4-FFF2-40B4-BE49-F238E27FC236}">
                <a16:creationId xmlns:a16="http://schemas.microsoft.com/office/drawing/2014/main" id="{BB3A3228-AD9E-4EA6-9F50-D68E47049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2. Pendefinisian </a:t>
            </a:r>
            <a:r>
              <a:rPr lang="en-US" altLang="en-US" sz="1800" b="1" i="1">
                <a:latin typeface="Arial" panose="020B0604020202020204" pitchFamily="34" charset="0"/>
              </a:rPr>
              <a:t>Use Case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5FDF4DC-2155-434F-B5E5-57C64AA6AF7A}"/>
              </a:ext>
            </a:extLst>
          </p:cNvPr>
          <p:cNvGraphicFramePr>
            <a:graphicFrameLocks noGrp="1"/>
          </p:cNvGraphicFramePr>
          <p:nvPr/>
        </p:nvGraphicFramePr>
        <p:xfrm>
          <a:off x="1116013" y="1582738"/>
          <a:ext cx="7605713" cy="4681538"/>
        </p:xfrm>
        <a:graphic>
          <a:graphicData uri="http://schemas.openxmlformats.org/drawingml/2006/table">
            <a:tbl>
              <a:tblPr/>
              <a:tblGrid>
                <a:gridCol w="504029">
                  <a:extLst>
                    <a:ext uri="{9D8B030D-6E8A-4147-A177-3AD203B41FA5}">
                      <a16:colId xmlns:a16="http://schemas.microsoft.com/office/drawing/2014/main" val="420049635"/>
                    </a:ext>
                  </a:extLst>
                </a:gridCol>
                <a:gridCol w="1512089">
                  <a:extLst>
                    <a:ext uri="{9D8B030D-6E8A-4147-A177-3AD203B41FA5}">
                      <a16:colId xmlns:a16="http://schemas.microsoft.com/office/drawing/2014/main" val="2964689651"/>
                    </a:ext>
                  </a:extLst>
                </a:gridCol>
                <a:gridCol w="5589595">
                  <a:extLst>
                    <a:ext uri="{9D8B030D-6E8A-4147-A177-3AD203B41FA5}">
                      <a16:colId xmlns:a16="http://schemas.microsoft.com/office/drawing/2014/main" val="3607656006"/>
                    </a:ext>
                  </a:extLst>
                </a:gridCol>
              </a:tblGrid>
              <a:tr h="590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4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Melihat Pustaka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800">
                          <a:effectLst/>
                          <a:latin typeface="inherit"/>
                        </a:rPr>
                        <a:t>Merupakan proses menampilkan data pustaka yang ada di dalam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12625"/>
                  </a:ext>
                </a:extLst>
              </a:tr>
              <a:tr h="590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5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Mengubah Pustaka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800">
                          <a:effectLst/>
                          <a:latin typeface="inherit"/>
                        </a:rPr>
                        <a:t>Merupakan proses mengubah data pustaka yang ada di dalam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596141"/>
                  </a:ext>
                </a:extLst>
              </a:tr>
              <a:tr h="590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6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Menghapus Pustaka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menghapus data pustaka yang ada di dalam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04753"/>
                  </a:ext>
                </a:extLst>
              </a:tr>
              <a:tr h="590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7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Mencari Pustaka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mencari data pustaka yang ada di dalam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44211"/>
                  </a:ext>
                </a:extLst>
              </a:tr>
              <a:tr h="118081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8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Mengelola Anggota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Mengelola Anggota merupakan proses pengelolaan data anggota yang meliputi memasukkan anggota, melihat anggota, mengubah anggota, menghapus anggota dan mencari anggota.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209038"/>
                  </a:ext>
                </a:extLst>
              </a:tr>
              <a:tr h="54869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9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Anggota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memasukkan data anggota ke dalam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503910"/>
                  </a:ext>
                </a:extLst>
              </a:tr>
              <a:tr h="590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10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Melihat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Anggota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anggota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ada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basis data</a:t>
                      </a:r>
                    </a:p>
                  </a:txBody>
                  <a:tcPr marL="49193" marR="491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9385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7">
            <a:extLst>
              <a:ext uri="{FF2B5EF4-FFF2-40B4-BE49-F238E27FC236}">
                <a16:creationId xmlns:a16="http://schemas.microsoft.com/office/drawing/2014/main" id="{A0C02720-599B-4EE7-A604-2BB045F53006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35469BE-5AC3-4302-8DD1-5E4746829D7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3250DC-4375-4802-9F82-C43641A1B916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5540" name="Rectangle 1">
            <a:extLst>
              <a:ext uri="{FF2B5EF4-FFF2-40B4-BE49-F238E27FC236}">
                <a16:creationId xmlns:a16="http://schemas.microsoft.com/office/drawing/2014/main" id="{069894CD-852D-4341-B37C-21C78CED6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2. Pendefinisian </a:t>
            </a:r>
            <a:r>
              <a:rPr lang="en-US" altLang="en-US" sz="1800" b="1" i="1">
                <a:latin typeface="Arial" panose="020B0604020202020204" pitchFamily="34" charset="0"/>
              </a:rPr>
              <a:t>Use Case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8423348-4D57-456A-B870-81000C341F3E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714500"/>
          <a:ext cx="7632701" cy="4525962"/>
        </p:xfrm>
        <a:graphic>
          <a:graphicData uri="http://schemas.openxmlformats.org/drawingml/2006/table">
            <a:tbl>
              <a:tblPr/>
              <a:tblGrid>
                <a:gridCol w="471166">
                  <a:extLst>
                    <a:ext uri="{9D8B030D-6E8A-4147-A177-3AD203B41FA5}">
                      <a16:colId xmlns:a16="http://schemas.microsoft.com/office/drawing/2014/main" val="2635896051"/>
                    </a:ext>
                  </a:extLst>
                </a:gridCol>
                <a:gridCol w="1689124">
                  <a:extLst>
                    <a:ext uri="{9D8B030D-6E8A-4147-A177-3AD203B41FA5}">
                      <a16:colId xmlns:a16="http://schemas.microsoft.com/office/drawing/2014/main" val="1671002890"/>
                    </a:ext>
                  </a:extLst>
                </a:gridCol>
                <a:gridCol w="5472411">
                  <a:extLst>
                    <a:ext uri="{9D8B030D-6E8A-4147-A177-3AD203B41FA5}">
                      <a16:colId xmlns:a16="http://schemas.microsoft.com/office/drawing/2014/main" val="1318275623"/>
                    </a:ext>
                  </a:extLst>
                </a:gridCol>
              </a:tblGrid>
              <a:tr h="678894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11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Mengubah Anggota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mengubah data anggota yang ada di dalam basis data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642314"/>
                  </a:ext>
                </a:extLst>
              </a:tr>
              <a:tr h="678894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12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Menghapus Anggota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menghapus data anggota yang ada di dalam basis data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094113"/>
                  </a:ext>
                </a:extLst>
              </a:tr>
              <a:tr h="678894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13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Mencari Anggota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mencari data anggota yang ada di dalam basis data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718965"/>
                  </a:ext>
                </a:extLst>
              </a:tr>
              <a:tr h="181038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14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Mengelola Peminjaman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Mengelola Peminjaman merupakan proses pengelolaan data peminjaman yang meliputi memasukkan peminjaman, melihat peminjaman, mengubah peminjaman, menghapus peminjaman dan mencari peminjaman.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296379"/>
                  </a:ext>
                </a:extLst>
              </a:tr>
              <a:tr h="678894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15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Memasukkan Peminjaman</a:t>
                      </a: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peminjaman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ketika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ada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anggota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meminjam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pustaka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56578" marR="56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16085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7">
            <a:extLst>
              <a:ext uri="{FF2B5EF4-FFF2-40B4-BE49-F238E27FC236}">
                <a16:creationId xmlns:a16="http://schemas.microsoft.com/office/drawing/2014/main" id="{881D2A63-6118-4B17-8F84-C80DEED3AA2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5AF8A28-30C0-43BC-B66C-E9D5A6AE9D0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D2344-761E-4BE2-B138-EED25D312437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7588" name="Rectangle 1">
            <a:extLst>
              <a:ext uri="{FF2B5EF4-FFF2-40B4-BE49-F238E27FC236}">
                <a16:creationId xmlns:a16="http://schemas.microsoft.com/office/drawing/2014/main" id="{13C6A983-6B73-4A70-AE8C-FE2F68E51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2. Pendefinisian </a:t>
            </a:r>
            <a:r>
              <a:rPr lang="en-US" altLang="en-US" sz="1800" b="1" i="1">
                <a:latin typeface="Arial" panose="020B0604020202020204" pitchFamily="34" charset="0"/>
              </a:rPr>
              <a:t>Use Case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9AABE6C-3545-4C12-A2E1-8D70C0E247E6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600200"/>
          <a:ext cx="7499350" cy="4624389"/>
        </p:xfrm>
        <a:graphic>
          <a:graphicData uri="http://schemas.openxmlformats.org/drawingml/2006/table">
            <a:tbl>
              <a:tblPr/>
              <a:tblGrid>
                <a:gridCol w="462933">
                  <a:extLst>
                    <a:ext uri="{9D8B030D-6E8A-4147-A177-3AD203B41FA5}">
                      <a16:colId xmlns:a16="http://schemas.microsoft.com/office/drawing/2014/main" val="1554966854"/>
                    </a:ext>
                  </a:extLst>
                </a:gridCol>
                <a:gridCol w="1914746">
                  <a:extLst>
                    <a:ext uri="{9D8B030D-6E8A-4147-A177-3AD203B41FA5}">
                      <a16:colId xmlns:a16="http://schemas.microsoft.com/office/drawing/2014/main" val="4207825599"/>
                    </a:ext>
                  </a:extLst>
                </a:gridCol>
                <a:gridCol w="5121671">
                  <a:extLst>
                    <a:ext uri="{9D8B030D-6E8A-4147-A177-3AD203B41FA5}">
                      <a16:colId xmlns:a16="http://schemas.microsoft.com/office/drawing/2014/main" val="2825409560"/>
                    </a:ext>
                  </a:extLst>
                </a:gridCol>
              </a:tblGrid>
              <a:tr h="657747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16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Melihat Peminjaman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menampilkan / melihat data peminjaman yang ada di dalam basis data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398664"/>
                  </a:ext>
                </a:extLst>
              </a:tr>
              <a:tr h="87699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17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Mengubah Peminjaman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mengubah data peminjaman yang dapat dilakukan untuk mengubah status peminjaman begitu pustaka dikembalikan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658169"/>
                  </a:ext>
                </a:extLst>
              </a:tr>
              <a:tr h="111640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>
                          <a:effectLst/>
                          <a:latin typeface="inherit"/>
                        </a:rPr>
                        <a:t>18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Menghapus Peminjaman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menghapus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peminjaman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jika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ternyata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peminjaman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tidak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jadi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dilakukan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atau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sudah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terlalu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banyak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dan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sudah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di </a:t>
                      </a:r>
                      <a:r>
                        <a:rPr lang="en-US" sz="1800" i="1" dirty="0">
                          <a:effectLst/>
                          <a:latin typeface="inherit"/>
                        </a:rPr>
                        <a:t>backup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terlebih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dahulu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634026"/>
                  </a:ext>
                </a:extLst>
              </a:tr>
              <a:tr h="657747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19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Mencari Peminjaman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Merupakan proses mencari data peminjaman yang ada di dalam basis data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662053"/>
                  </a:ext>
                </a:extLst>
              </a:tr>
              <a:tr h="1315493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>
                          <a:effectLst/>
                          <a:latin typeface="inherit"/>
                        </a:rPr>
                        <a:t>20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Mengelola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endParaRPr lang="en-US" sz="1800" dirty="0">
                        <a:effectLst/>
                        <a:latin typeface="inherit"/>
                      </a:endParaRP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dirty="0" err="1">
                          <a:effectLst/>
                          <a:latin typeface="inherit"/>
                        </a:rPr>
                        <a:t>Mengelola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pengelolaan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meliputi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melihat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mengubah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menghapus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dan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sz="180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53886" marR="53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64955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7">
            <a:extLst>
              <a:ext uri="{FF2B5EF4-FFF2-40B4-BE49-F238E27FC236}">
                <a16:creationId xmlns:a16="http://schemas.microsoft.com/office/drawing/2014/main" id="{435B68A3-8FC4-46ED-A491-9CDE8AC2964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831966A-3FD8-459C-91D1-372A0B67A5C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7C94AD-7866-4695-88F4-96E82C2067DD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69636" name="Rectangle 1">
            <a:extLst>
              <a:ext uri="{FF2B5EF4-FFF2-40B4-BE49-F238E27FC236}">
                <a16:creationId xmlns:a16="http://schemas.microsoft.com/office/drawing/2014/main" id="{BBEAB001-E8CE-4B9A-9BC6-F939DCAFA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2. Pendefinisian </a:t>
            </a:r>
            <a:r>
              <a:rPr lang="en-US" altLang="en-US" sz="1800" b="1" i="1">
                <a:latin typeface="Arial" panose="020B0604020202020204" pitchFamily="34" charset="0"/>
              </a:rPr>
              <a:t>Use Case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  <a:r>
              <a:rPr lang="en-US" altLang="en-US" sz="1800" b="1">
                <a:latin typeface="Arial" panose="020B0604020202020204" pitchFamily="34" charset="0"/>
              </a:rPr>
              <a:t>  </a:t>
            </a:r>
          </a:p>
          <a:p>
            <a:pPr lvl="4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77E2F9-69EE-4222-83F5-850E19257B17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755775"/>
          <a:ext cx="7475538" cy="2743200"/>
        </p:xfrm>
        <a:graphic>
          <a:graphicData uri="http://schemas.openxmlformats.org/drawingml/2006/table">
            <a:tbl>
              <a:tblPr/>
              <a:tblGrid>
                <a:gridCol w="470283">
                  <a:extLst>
                    <a:ext uri="{9D8B030D-6E8A-4147-A177-3AD203B41FA5}">
                      <a16:colId xmlns:a16="http://schemas.microsoft.com/office/drawing/2014/main" val="3646291793"/>
                    </a:ext>
                  </a:extLst>
                </a:gridCol>
                <a:gridCol w="1945146">
                  <a:extLst>
                    <a:ext uri="{9D8B030D-6E8A-4147-A177-3AD203B41FA5}">
                      <a16:colId xmlns:a16="http://schemas.microsoft.com/office/drawing/2014/main" val="3704276176"/>
                    </a:ext>
                  </a:extLst>
                </a:gridCol>
                <a:gridCol w="5060109">
                  <a:extLst>
                    <a:ext uri="{9D8B030D-6E8A-4147-A177-3AD203B41FA5}">
                      <a16:colId xmlns:a16="http://schemas.microsoft.com/office/drawing/2014/main" val="3355796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21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Memasukkan Petugas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Merupakan proses memasukkan data petugas ke dalam basis data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019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22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Melihat Petugas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Merupakan proses menampilkan data petugas yang ada di dalam basis data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647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23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Mengubah Petugas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Merupakan proses mengubah data petugas yang ada di dalam basis data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189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24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Menghapus Petugas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menghapus</a:t>
                      </a:r>
                      <a:r>
                        <a:rPr lang="en-US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ada</a:t>
                      </a:r>
                      <a:r>
                        <a:rPr lang="en-US" dirty="0">
                          <a:effectLst/>
                          <a:latin typeface="inherit"/>
                        </a:rPr>
                        <a:t> di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dirty="0">
                          <a:effectLst/>
                          <a:latin typeface="inherit"/>
                        </a:rPr>
                        <a:t> basis data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695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base"/>
                      <a:r>
                        <a:rPr lang="en-US">
                          <a:effectLst/>
                          <a:latin typeface="inherit"/>
                        </a:rPr>
                        <a:t>25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Petugas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dirty="0" err="1">
                          <a:effectLst/>
                          <a:latin typeface="inherit"/>
                        </a:rPr>
                        <a:t>Merupakan</a:t>
                      </a:r>
                      <a:r>
                        <a:rPr lang="en-US" dirty="0">
                          <a:effectLst/>
                          <a:latin typeface="inherit"/>
                        </a:rPr>
                        <a:t> proses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petugas</a:t>
                      </a:r>
                      <a:r>
                        <a:rPr lang="en-US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dirty="0" err="1">
                          <a:effectLst/>
                          <a:latin typeface="inherit"/>
                        </a:rPr>
                        <a:t>ada</a:t>
                      </a:r>
                      <a:r>
                        <a:rPr lang="en-US" dirty="0">
                          <a:effectLst/>
                          <a:latin typeface="inherit"/>
                        </a:rPr>
                        <a:t> di basis data</a:t>
                      </a:r>
                    </a:p>
                  </a:txBody>
                  <a:tcPr marL="68584" marR="685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202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7">
            <a:extLst>
              <a:ext uri="{FF2B5EF4-FFF2-40B4-BE49-F238E27FC236}">
                <a16:creationId xmlns:a16="http://schemas.microsoft.com/office/drawing/2014/main" id="{5EE158A3-5ADB-465D-860C-251DFB636FF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21F5922-C853-426E-8550-2F38A084782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BD175D-46CF-4F16-BBB5-3F6AD640C27C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71684" name="Rectangle 1">
            <a:extLst>
              <a:ext uri="{FF2B5EF4-FFF2-40B4-BE49-F238E27FC236}">
                <a16:creationId xmlns:a16="http://schemas.microsoft.com/office/drawing/2014/main" id="{70B1189A-B4C5-48FD-B64B-269FC40D7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solidFill>
                  <a:srgbClr val="393939"/>
                </a:solidFill>
                <a:latin typeface="Raleway"/>
              </a:rPr>
              <a:t>Berikut adalah contoh sebagian hasil pendefinisian beberapa </a:t>
            </a:r>
            <a:r>
              <a:rPr lang="en-US" altLang="en-US" sz="1800" i="1">
                <a:solidFill>
                  <a:srgbClr val="393939"/>
                </a:solidFill>
                <a:latin typeface="Raleway"/>
              </a:rPr>
              <a:t>use case scenaio</a:t>
            </a:r>
            <a:r>
              <a:rPr lang="en-US" altLang="en-US" sz="1800">
                <a:solidFill>
                  <a:srgbClr val="393939"/>
                </a:solidFill>
                <a:latin typeface="Raleway"/>
              </a:rPr>
              <a:t> (tidak disertakan semua) dari masing-masing </a:t>
            </a:r>
            <a:r>
              <a:rPr lang="en-US" altLang="en-US" sz="1800" i="1">
                <a:solidFill>
                  <a:srgbClr val="393939"/>
                </a:solidFill>
                <a:latin typeface="Raleway"/>
              </a:rPr>
              <a:t>use case </a:t>
            </a:r>
            <a:r>
              <a:rPr lang="en-US" altLang="en-US" sz="1800">
                <a:solidFill>
                  <a:srgbClr val="393939"/>
                </a:solidFill>
                <a:latin typeface="Raleway"/>
              </a:rPr>
              <a:t>yang telah didefinisikan sebelumnya.</a:t>
            </a:r>
            <a:endParaRPr lang="en-US" altLang="en-US" sz="1800"/>
          </a:p>
        </p:txBody>
      </p:sp>
      <p:sp>
        <p:nvSpPr>
          <p:cNvPr id="71685" name="Rectangle 6">
            <a:extLst>
              <a:ext uri="{FF2B5EF4-FFF2-40B4-BE49-F238E27FC236}">
                <a16:creationId xmlns:a16="http://schemas.microsoft.com/office/drawing/2014/main" id="{F349D0FA-FD77-4DFB-BE9E-D7F33A435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2420938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en-US" altLang="en-US" sz="1400" i="1">
                <a:latin typeface="Raleway"/>
              </a:rPr>
              <a:t>Login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8C41F8A-2F5C-44C8-8C24-02F225094E06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2943225"/>
          <a:ext cx="8793162" cy="3471863"/>
        </p:xfrm>
        <a:graphic>
          <a:graphicData uri="http://schemas.openxmlformats.org/drawingml/2006/table">
            <a:tbl>
              <a:tblPr/>
              <a:tblGrid>
                <a:gridCol w="4241950">
                  <a:extLst>
                    <a:ext uri="{9D8B030D-6E8A-4147-A177-3AD203B41FA5}">
                      <a16:colId xmlns:a16="http://schemas.microsoft.com/office/drawing/2014/main" val="2280692447"/>
                    </a:ext>
                  </a:extLst>
                </a:gridCol>
                <a:gridCol w="4551212">
                  <a:extLst>
                    <a:ext uri="{9D8B030D-6E8A-4147-A177-3AD203B41FA5}">
                      <a16:colId xmlns:a16="http://schemas.microsoft.com/office/drawing/2014/main" val="668407733"/>
                    </a:ext>
                  </a:extLst>
                </a:gridCol>
              </a:tblGrid>
              <a:tr h="21334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Reaksi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System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887939"/>
                  </a:ext>
                </a:extLst>
              </a:tr>
              <a:tr h="213344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329261"/>
                  </a:ext>
                </a:extLst>
              </a:tr>
              <a:tr h="213344">
                <a:tc>
                  <a:txBody>
                    <a:bodyPr/>
                    <a:lstStyle/>
                    <a:p>
                      <a:pPr algn="just" fontAlgn="base"/>
                      <a:r>
                        <a:rPr lang="nl-NL" sz="1400" dirty="0">
                          <a:effectLst/>
                          <a:latin typeface="inherit"/>
                        </a:rPr>
                        <a:t>1. Memasukkan </a:t>
                      </a:r>
                      <a:r>
                        <a:rPr lang="nl-NL" sz="1400" i="1" dirty="0">
                          <a:effectLst/>
                          <a:latin typeface="inherit"/>
                        </a:rPr>
                        <a:t>username</a:t>
                      </a:r>
                      <a:r>
                        <a:rPr lang="nl-NL" sz="1400" dirty="0">
                          <a:effectLst/>
                          <a:latin typeface="inherit"/>
                        </a:rPr>
                        <a:t> dan </a:t>
                      </a:r>
                      <a:r>
                        <a:rPr lang="nl-NL" sz="1400" i="1" dirty="0">
                          <a:effectLst/>
                          <a:latin typeface="inherit"/>
                        </a:rPr>
                        <a:t>password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428230"/>
                  </a:ext>
                </a:extLst>
              </a:tr>
              <a:tr h="42668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2.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ke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tabel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petugas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03551"/>
                  </a:ext>
                </a:extLst>
              </a:tr>
              <a:tr h="23832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3. Masuk ke aplikasi pengelolaan data perpustakaan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036489"/>
                  </a:ext>
                </a:extLst>
              </a:tr>
              <a:tr h="213344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033351"/>
                  </a:ext>
                </a:extLst>
              </a:tr>
              <a:tr h="219045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username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password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548527"/>
                  </a:ext>
                </a:extLst>
              </a:tr>
              <a:tr h="438562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2.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ke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tabel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petugas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64717"/>
                  </a:ext>
                </a:extLst>
              </a:tr>
              <a:tr h="23832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702710"/>
                  </a:ext>
                </a:extLst>
              </a:tr>
              <a:tr h="23832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username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password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valid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235047"/>
                  </a:ext>
                </a:extLst>
              </a:tr>
              <a:tr h="468118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5.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ke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tabel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petugas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228447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6. Masuk ke aplikasi pengelolaan data perpustakaan</a:t>
                      </a:r>
                    </a:p>
                  </a:txBody>
                  <a:tcPr marL="35361" marR="3536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41901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7">
            <a:extLst>
              <a:ext uri="{FF2B5EF4-FFF2-40B4-BE49-F238E27FC236}">
                <a16:creationId xmlns:a16="http://schemas.microsoft.com/office/drawing/2014/main" id="{82A4AB4E-9684-427D-A349-6DF7894B9A4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468FD2-FB5E-40D2-93AA-2687D953A4E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9E7D21-237C-4044-BB17-C0691B73B704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73732" name="Rectangle 1">
            <a:extLst>
              <a:ext uri="{FF2B5EF4-FFF2-40B4-BE49-F238E27FC236}">
                <a16:creationId xmlns:a16="http://schemas.microsoft.com/office/drawing/2014/main" id="{CD7C06C8-A05B-4A16-825B-0347D1B60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73733" name="Rectangle 6">
            <a:extLst>
              <a:ext uri="{FF2B5EF4-FFF2-40B4-BE49-F238E27FC236}">
                <a16:creationId xmlns:a16="http://schemas.microsoft.com/office/drawing/2014/main" id="{366B9794-21D6-401B-8911-7FAB8E469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Memasukkan 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0B3371-E6BB-475C-9D50-C72F58645426}"/>
              </a:ext>
            </a:extLst>
          </p:cNvPr>
          <p:cNvGraphicFramePr>
            <a:graphicFrameLocks noGrp="1"/>
          </p:cNvGraphicFramePr>
          <p:nvPr/>
        </p:nvGraphicFramePr>
        <p:xfrm>
          <a:off x="165100" y="2189163"/>
          <a:ext cx="8640763" cy="4167187"/>
        </p:xfrm>
        <a:graphic>
          <a:graphicData uri="http://schemas.openxmlformats.org/drawingml/2006/table">
            <a:tbl>
              <a:tblPr/>
              <a:tblGrid>
                <a:gridCol w="4168428">
                  <a:extLst>
                    <a:ext uri="{9D8B030D-6E8A-4147-A177-3AD203B41FA5}">
                      <a16:colId xmlns:a16="http://schemas.microsoft.com/office/drawing/2014/main" val="2945091142"/>
                    </a:ext>
                  </a:extLst>
                </a:gridCol>
                <a:gridCol w="4472335">
                  <a:extLst>
                    <a:ext uri="{9D8B030D-6E8A-4147-A177-3AD203B41FA5}">
                      <a16:colId xmlns:a16="http://schemas.microsoft.com/office/drawing/2014/main" val="900050847"/>
                    </a:ext>
                  </a:extLst>
                </a:gridCol>
              </a:tblGrid>
              <a:tr h="21755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Reaksi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System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079473"/>
                  </a:ext>
                </a:extLst>
              </a:tr>
              <a:tr h="217550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816761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077407"/>
                  </a:ext>
                </a:extLst>
              </a:tr>
              <a:tr h="40779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2.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sesuai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kolom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ada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19789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0" dirty="0">
                          <a:effectLst/>
                          <a:latin typeface="inherit"/>
                        </a:rPr>
                        <a:t>valid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76742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400">
                          <a:effectLst/>
                          <a:latin typeface="inherit"/>
                        </a:rPr>
                        <a:t>4. Menyimpan data pustaka ke basis data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376329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>
                          <a:effectLst/>
                          <a:latin typeface="inherit"/>
                        </a:rPr>
                        <a:t>5. Menampilkan pesan sukses disimpan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44257"/>
                  </a:ext>
                </a:extLst>
              </a:tr>
              <a:tr h="217550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396921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023039"/>
                  </a:ext>
                </a:extLst>
              </a:tr>
              <a:tr h="40779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2.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Memasukkan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sesuai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kolom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ada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066615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0" dirty="0">
                          <a:effectLst/>
                          <a:latin typeface="inherit"/>
                        </a:rPr>
                        <a:t>valid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727051"/>
                  </a:ext>
                </a:extLst>
              </a:tr>
              <a:tr h="40779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Mengeluarkan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bahwa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045748"/>
                  </a:ext>
                </a:extLst>
              </a:tr>
              <a:tr h="239385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5.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Memperbaiki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masukan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valid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33630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6. Memeriksa valid tidaknya data masukan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836034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400">
                          <a:effectLst/>
                          <a:latin typeface="inherit"/>
                        </a:rPr>
                        <a:t>7. Menyimpan data pustaka ke basis data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96632"/>
                  </a:ext>
                </a:extLst>
              </a:tr>
              <a:tr h="22797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8. Menampilkan pesan sukses disimpan</a:t>
                      </a:r>
                    </a:p>
                  </a:txBody>
                  <a:tcPr marL="34287" marR="342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05651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7">
            <a:extLst>
              <a:ext uri="{FF2B5EF4-FFF2-40B4-BE49-F238E27FC236}">
                <a16:creationId xmlns:a16="http://schemas.microsoft.com/office/drawing/2014/main" id="{5A5DC956-D20D-4710-B9DF-0DE36274C8B7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F3EB9EE-25ED-4E0F-9000-B38B35D1BD2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7A99FC-4ED2-4F7F-B48C-5BBF96E65923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75780" name="Rectangle 1">
            <a:extLst>
              <a:ext uri="{FF2B5EF4-FFF2-40B4-BE49-F238E27FC236}">
                <a16:creationId xmlns:a16="http://schemas.microsoft.com/office/drawing/2014/main" id="{513FFD1D-89B3-497A-8B04-0E844EC3A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75781" name="Rectangle 6">
            <a:extLst>
              <a:ext uri="{FF2B5EF4-FFF2-40B4-BE49-F238E27FC236}">
                <a16:creationId xmlns:a16="http://schemas.microsoft.com/office/drawing/2014/main" id="{FAB3775D-D492-4129-B25E-F8045F06D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MengubahPustaka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BD6F094-6301-4978-B6D1-FDB192EA7D7C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2219325"/>
          <a:ext cx="8507412" cy="4137025"/>
        </p:xfrm>
        <a:graphic>
          <a:graphicData uri="http://schemas.openxmlformats.org/drawingml/2006/table">
            <a:tbl>
              <a:tblPr/>
              <a:tblGrid>
                <a:gridCol w="4104098">
                  <a:extLst>
                    <a:ext uri="{9D8B030D-6E8A-4147-A177-3AD203B41FA5}">
                      <a16:colId xmlns:a16="http://schemas.microsoft.com/office/drawing/2014/main" val="731705964"/>
                    </a:ext>
                  </a:extLst>
                </a:gridCol>
                <a:gridCol w="4403314">
                  <a:extLst>
                    <a:ext uri="{9D8B030D-6E8A-4147-A177-3AD203B41FA5}">
                      <a16:colId xmlns:a16="http://schemas.microsoft.com/office/drawing/2014/main" val="2549310539"/>
                    </a:ext>
                  </a:extLst>
                </a:gridCol>
              </a:tblGrid>
              <a:tr h="21699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Reaksi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System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610469"/>
                  </a:ext>
                </a:extLst>
              </a:tr>
              <a:tr h="216990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709055"/>
                  </a:ext>
                </a:extLst>
              </a:tr>
              <a:tr h="27113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59151"/>
                  </a:ext>
                </a:extLst>
              </a:tr>
              <a:tr h="433979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2. Memasukkan kata kunci dan kategori pencarian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344300"/>
                  </a:ext>
                </a:extLst>
              </a:tr>
              <a:tr h="27113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diubah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81833"/>
                  </a:ext>
                </a:extLst>
              </a:tr>
              <a:tr h="677848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list</a:t>
                      </a:r>
                      <a:r>
                        <a:rPr lang="en-US" sz="1400" i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127525"/>
                  </a:ext>
                </a:extLst>
              </a:tr>
              <a:tr h="330799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5.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Memilih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diubah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168877"/>
                  </a:ext>
                </a:extLst>
              </a:tr>
              <a:tr h="55216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6.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(detail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sebuah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diubah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757554"/>
                  </a:ext>
                </a:extLst>
              </a:tr>
              <a:tr h="27113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7.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Mengubah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47581"/>
                  </a:ext>
                </a:extLst>
              </a:tr>
              <a:tr h="27113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8. Memeriksa valid tidaknya data masukan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538141"/>
                  </a:ext>
                </a:extLst>
              </a:tr>
              <a:tr h="216990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9. Menyimpan data yang telah diubah ke basis data</a:t>
                      </a: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25129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10.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bahwa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sukses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disimpan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35360" marR="353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67681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7">
            <a:extLst>
              <a:ext uri="{FF2B5EF4-FFF2-40B4-BE49-F238E27FC236}">
                <a16:creationId xmlns:a16="http://schemas.microsoft.com/office/drawing/2014/main" id="{3147E404-2915-4426-B5A0-BCABB050D7E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9DB5CA0-BDC3-4093-BFF6-1204F5F307F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C75585-9F9B-4F0B-BA6F-D0D0F0B0BBFB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77828" name="Rectangle 1">
            <a:extLst>
              <a:ext uri="{FF2B5EF4-FFF2-40B4-BE49-F238E27FC236}">
                <a16:creationId xmlns:a16="http://schemas.microsoft.com/office/drawing/2014/main" id="{B1A849C0-3F91-48B2-BED4-A699ABA15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77829" name="Rectangle 6">
            <a:extLst>
              <a:ext uri="{FF2B5EF4-FFF2-40B4-BE49-F238E27FC236}">
                <a16:creationId xmlns:a16="http://schemas.microsoft.com/office/drawing/2014/main" id="{6C557CD6-DBAF-4D3C-964E-31902E930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MengubahPustaka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75FF73-7C34-46E2-A2CE-19E468934505}"/>
              </a:ext>
            </a:extLst>
          </p:cNvPr>
          <p:cNvGraphicFramePr>
            <a:graphicFrameLocks noGrp="1"/>
          </p:cNvGraphicFramePr>
          <p:nvPr/>
        </p:nvGraphicFramePr>
        <p:xfrm>
          <a:off x="290513" y="2219325"/>
          <a:ext cx="8551862" cy="4165600"/>
        </p:xfrm>
        <a:graphic>
          <a:graphicData uri="http://schemas.openxmlformats.org/drawingml/2006/table">
            <a:tbl>
              <a:tblPr/>
              <a:tblGrid>
                <a:gridCol w="4125542">
                  <a:extLst>
                    <a:ext uri="{9D8B030D-6E8A-4147-A177-3AD203B41FA5}">
                      <a16:colId xmlns:a16="http://schemas.microsoft.com/office/drawing/2014/main" val="3376021739"/>
                    </a:ext>
                  </a:extLst>
                </a:gridCol>
                <a:gridCol w="4426320">
                  <a:extLst>
                    <a:ext uri="{9D8B030D-6E8A-4147-A177-3AD203B41FA5}">
                      <a16:colId xmlns:a16="http://schemas.microsoft.com/office/drawing/2014/main" val="348018830"/>
                    </a:ext>
                  </a:extLst>
                </a:gridCol>
              </a:tblGrid>
              <a:tr h="213308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698012"/>
                  </a:ext>
                </a:extLst>
              </a:tr>
              <a:tr h="21330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763064"/>
                  </a:ext>
                </a:extLst>
              </a:tr>
              <a:tr h="301907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2. Memasukkan kata kunci dan kategori pencarian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050419"/>
                  </a:ext>
                </a:extLst>
              </a:tr>
              <a:tr h="21330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3. Mencari data pustaka yang akan diubah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331631"/>
                  </a:ext>
                </a:extLst>
              </a:tr>
              <a:tr h="503178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list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944350"/>
                  </a:ext>
                </a:extLst>
              </a:tr>
              <a:tr h="301907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5. Memilih data pustaka yang akan diubah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868660"/>
                  </a:ext>
                </a:extLst>
              </a:tr>
              <a:tr h="50317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6. Menampilkan data pustaka (detail sebuah data pustaka) dari pustaka yang akan diubah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37480"/>
                  </a:ext>
                </a:extLst>
              </a:tr>
              <a:tr h="21330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7. Mengubah data pustaka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51083"/>
                  </a:ext>
                </a:extLst>
              </a:tr>
              <a:tr h="21330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8. Memeriksa valid tidaknya data masukan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34592"/>
                  </a:ext>
                </a:extLst>
              </a:tr>
              <a:tr h="301907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9. Menampilkan pesan bahwa data masukan tidak valid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42590"/>
                  </a:ext>
                </a:extLst>
              </a:tr>
              <a:tr h="426616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10. Memperbaiki data masukan yang diubah dan tidak valid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322029"/>
                  </a:ext>
                </a:extLst>
              </a:tr>
              <a:tr h="213308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11. Memeriksa valid tidaknya data masukan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852154"/>
                  </a:ext>
                </a:extLst>
              </a:tr>
              <a:tr h="301907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12. Menyimpan data yang telah diubah ke basis data</a:t>
                      </a: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6947"/>
                  </a:ext>
                </a:extLst>
              </a:tr>
              <a:tr h="245152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bahwa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sukses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disimpan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29016" marR="290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80993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7">
            <a:extLst>
              <a:ext uri="{FF2B5EF4-FFF2-40B4-BE49-F238E27FC236}">
                <a16:creationId xmlns:a16="http://schemas.microsoft.com/office/drawing/2014/main" id="{2C61BDAA-2EDD-42E9-805C-374E0CD6DF6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B0BE1C7-BA66-4690-8589-055A83572F9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AB1E7-B0B1-4080-99EC-DA40F68E453A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79876" name="Rectangle 1">
            <a:extLst>
              <a:ext uri="{FF2B5EF4-FFF2-40B4-BE49-F238E27FC236}">
                <a16:creationId xmlns:a16="http://schemas.microsoft.com/office/drawing/2014/main" id="{50106361-7CC1-46FB-B9C2-4D43D98B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79877" name="Rectangle 6">
            <a:extLst>
              <a:ext uri="{FF2B5EF4-FFF2-40B4-BE49-F238E27FC236}">
                <a16:creationId xmlns:a16="http://schemas.microsoft.com/office/drawing/2014/main" id="{B119E311-7749-4948-A55B-1D1E3FC25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Menghapus 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C07705E-F5C8-44B7-9502-BF1BD780CED1}"/>
              </a:ext>
            </a:extLst>
          </p:cNvPr>
          <p:cNvGraphicFramePr>
            <a:graphicFrameLocks noGrp="1"/>
          </p:cNvGraphicFramePr>
          <p:nvPr/>
        </p:nvGraphicFramePr>
        <p:xfrm>
          <a:off x="188913" y="2219325"/>
          <a:ext cx="8640762" cy="3917950"/>
        </p:xfrm>
        <a:graphic>
          <a:graphicData uri="http://schemas.openxmlformats.org/drawingml/2006/table">
            <a:tbl>
              <a:tblPr/>
              <a:tblGrid>
                <a:gridCol w="4168429">
                  <a:extLst>
                    <a:ext uri="{9D8B030D-6E8A-4147-A177-3AD203B41FA5}">
                      <a16:colId xmlns:a16="http://schemas.microsoft.com/office/drawing/2014/main" val="850723543"/>
                    </a:ext>
                  </a:extLst>
                </a:gridCol>
                <a:gridCol w="4472333">
                  <a:extLst>
                    <a:ext uri="{9D8B030D-6E8A-4147-A177-3AD203B41FA5}">
                      <a16:colId xmlns:a16="http://schemas.microsoft.com/office/drawing/2014/main" val="370290652"/>
                    </a:ext>
                  </a:extLst>
                </a:gridCol>
              </a:tblGrid>
              <a:tr h="213399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Reaksi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System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142023"/>
                  </a:ext>
                </a:extLst>
              </a:tr>
              <a:tr h="213399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319421"/>
                  </a:ext>
                </a:extLst>
              </a:tr>
              <a:tr h="323342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92676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2. Memasukkan kata kunci dan kategori pencarian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568151"/>
                  </a:ext>
                </a:extLst>
              </a:tr>
              <a:tr h="323342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362746"/>
                  </a:ext>
                </a:extLst>
              </a:tr>
              <a:tr h="684953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list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298543"/>
                  </a:ext>
                </a:extLst>
              </a:tr>
              <a:tr h="216063"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400" dirty="0">
                          <a:effectLst/>
                          <a:latin typeface="inherit"/>
                        </a:rPr>
                        <a:t>5. Memilih data pustaka yang akan dihapus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150423"/>
                  </a:ext>
                </a:extLst>
              </a:tr>
              <a:tr h="504147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6.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konfirmasi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apakah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benar-benar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380612"/>
                  </a:ext>
                </a:extLst>
              </a:tr>
              <a:tr h="32334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7.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Mengklik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pilihan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setuju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195307"/>
                  </a:ext>
                </a:extLst>
              </a:tr>
              <a:tr h="323342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8. Menghapus data pustaka dari basis data</a:t>
                      </a: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609771"/>
                  </a:ext>
                </a:extLst>
              </a:tr>
              <a:tr h="485013">
                <a:tc>
                  <a:txBody>
                    <a:bodyPr/>
                    <a:lstStyle/>
                    <a:p>
                      <a:pPr algn="just" fontAlgn="base"/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9.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bahwa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sukses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0409" marR="4040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11519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7">
            <a:extLst>
              <a:ext uri="{FF2B5EF4-FFF2-40B4-BE49-F238E27FC236}">
                <a16:creationId xmlns:a16="http://schemas.microsoft.com/office/drawing/2014/main" id="{ADEB739A-BA68-4267-9489-3DDD2211004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0C610CF-D649-44F7-A4BA-597A3BDD3732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2705A9-A50F-410C-8670-BF49E41D69D7}"/>
              </a:ext>
            </a:extLst>
          </p:cNvPr>
          <p:cNvSpPr/>
          <p:nvPr/>
        </p:nvSpPr>
        <p:spPr>
          <a:xfrm>
            <a:off x="3924300" y="115888"/>
            <a:ext cx="48418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Modeling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93F7041E-A98B-41F5-8E2C-D742EDB96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512189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Use case diagram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menggambarkan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interaksi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antara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lebih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dibuat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sederhana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i="1" dirty="0">
                <a:latin typeface="Arial" panose="020B0604020202020204" pitchFamily="34" charset="0"/>
              </a:rPr>
              <a:t>use case diagram </a:t>
            </a:r>
            <a:r>
              <a:rPr lang="en-US" altLang="en-US" sz="1800" dirty="0" err="1">
                <a:latin typeface="Arial" panose="020B0604020202020204" pitchFamily="34" charset="0"/>
              </a:rPr>
              <a:t>digunakan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memahami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saja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ada</a:t>
            </a:r>
            <a:r>
              <a:rPr lang="en-US" altLang="en-US" sz="1800" dirty="0">
                <a:latin typeface="Arial" panose="020B0604020202020204" pitchFamily="34" charset="0"/>
              </a:rPr>
              <a:t> di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siapa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saja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fungsi-fungsi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i="1" dirty="0" err="1">
                <a:latin typeface="Arial" panose="020B0604020202020204" pitchFamily="34" charset="0"/>
              </a:rPr>
              <a:t>digram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menjelaskan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detail </a:t>
            </a:r>
            <a:r>
              <a:rPr lang="en-US" altLang="en-US" sz="1800" dirty="0" err="1">
                <a:latin typeface="Arial" panose="020B0604020202020204" pitchFamily="34" charset="0"/>
              </a:rPr>
              <a:t>tentang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tiap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namun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memberi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gambaran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singkat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hubungan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antara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, dan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3076" name="Picture 4" descr="ID# 22226 - Figure Riding Computer Mouse - PowerPoint Animation">
            <a:extLst>
              <a:ext uri="{FF2B5EF4-FFF2-40B4-BE49-F238E27FC236}">
                <a16:creationId xmlns:a16="http://schemas.microsoft.com/office/drawing/2014/main" id="{09E543C7-54BB-4285-8ED9-CCC1399BD7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3159646" cy="315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D# 4555 - Stick Figure Working Laptop Desk - PowerPoint Animation">
            <a:extLst>
              <a:ext uri="{FF2B5EF4-FFF2-40B4-BE49-F238E27FC236}">
                <a16:creationId xmlns:a16="http://schemas.microsoft.com/office/drawing/2014/main" id="{1BDD4CAB-3805-43F6-8DFF-FE5E83ED05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77072"/>
            <a:ext cx="2536413" cy="253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7">
            <a:extLst>
              <a:ext uri="{FF2B5EF4-FFF2-40B4-BE49-F238E27FC236}">
                <a16:creationId xmlns:a16="http://schemas.microsoft.com/office/drawing/2014/main" id="{71D64F8E-53DE-4570-A540-ACD91CA1F8F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B393488-D1E9-45B8-980F-745698A0942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5BCD2-A68B-4F07-A84F-0EB0359B2FE8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1924" name="Rectangle 1">
            <a:extLst>
              <a:ext uri="{FF2B5EF4-FFF2-40B4-BE49-F238E27FC236}">
                <a16:creationId xmlns:a16="http://schemas.microsoft.com/office/drawing/2014/main" id="{37B1E201-9C95-456D-8E9E-819AA6514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81925" name="Rectangle 6">
            <a:extLst>
              <a:ext uri="{FF2B5EF4-FFF2-40B4-BE49-F238E27FC236}">
                <a16:creationId xmlns:a16="http://schemas.microsoft.com/office/drawing/2014/main" id="{0F66B3E6-C4B6-4338-BB59-FAF925158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Menghapus 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E15BE7-8F4E-4281-9008-B4A74ECB6E20}"/>
              </a:ext>
            </a:extLst>
          </p:cNvPr>
          <p:cNvGraphicFramePr>
            <a:graphicFrameLocks noGrp="1"/>
          </p:cNvGraphicFramePr>
          <p:nvPr/>
        </p:nvGraphicFramePr>
        <p:xfrm>
          <a:off x="198438" y="2195513"/>
          <a:ext cx="8550275" cy="4148137"/>
        </p:xfrm>
        <a:graphic>
          <a:graphicData uri="http://schemas.openxmlformats.org/drawingml/2006/table">
            <a:tbl>
              <a:tblPr/>
              <a:tblGrid>
                <a:gridCol w="4124778">
                  <a:extLst>
                    <a:ext uri="{9D8B030D-6E8A-4147-A177-3AD203B41FA5}">
                      <a16:colId xmlns:a16="http://schemas.microsoft.com/office/drawing/2014/main" val="1294561195"/>
                    </a:ext>
                  </a:extLst>
                </a:gridCol>
                <a:gridCol w="4425497">
                  <a:extLst>
                    <a:ext uri="{9D8B030D-6E8A-4147-A177-3AD203B41FA5}">
                      <a16:colId xmlns:a16="http://schemas.microsoft.com/office/drawing/2014/main" val="2019142810"/>
                    </a:ext>
                  </a:extLst>
                </a:gridCol>
              </a:tblGrid>
              <a:tr h="213299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860076"/>
                  </a:ext>
                </a:extLst>
              </a:tr>
              <a:tr h="42659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1.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Memeriksa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status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login</a:t>
                      </a: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259615"/>
                  </a:ext>
                </a:extLst>
              </a:tr>
              <a:tr h="442507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>
                          <a:effectLst/>
                          <a:latin typeface="inherit"/>
                        </a:rPr>
                        <a:t>2. Memasukkan kata kunci dan kategori pencarian</a:t>
                      </a: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717325"/>
                  </a:ext>
                </a:extLst>
              </a:tr>
              <a:tr h="42659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3. Mencari data pustaka yang akan dihapus</a:t>
                      </a: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868941"/>
                  </a:ext>
                </a:extLst>
              </a:tr>
              <a:tr h="737511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4.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list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90117"/>
                  </a:ext>
                </a:extLst>
              </a:tr>
              <a:tr h="442507">
                <a:tc>
                  <a:txBody>
                    <a:bodyPr/>
                    <a:lstStyle/>
                    <a:p>
                      <a:pPr algn="just" fontAlgn="base"/>
                      <a:r>
                        <a:rPr lang="nn-NO" sz="1400">
                          <a:effectLst/>
                          <a:latin typeface="inherit"/>
                        </a:rPr>
                        <a:t>5. Memilih data pustaka yang akan dihapus</a:t>
                      </a: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981531"/>
                  </a:ext>
                </a:extLst>
              </a:tr>
              <a:tr h="590008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6.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pesan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konfirmasi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apakah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benar-benar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745136"/>
                  </a:ext>
                </a:extLst>
              </a:tr>
              <a:tr h="442507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7.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Mengklik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pilihan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tidak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setuju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dihapus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481026"/>
                  </a:ext>
                </a:extLst>
              </a:tr>
              <a:tr h="42659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 dirty="0">
                          <a:effectLst/>
                          <a:latin typeface="inherit"/>
                        </a:rPr>
                      </a:b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8.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Kembali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ke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form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pencarian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56" marR="452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10198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7">
            <a:extLst>
              <a:ext uri="{FF2B5EF4-FFF2-40B4-BE49-F238E27FC236}">
                <a16:creationId xmlns:a16="http://schemas.microsoft.com/office/drawing/2014/main" id="{CF81CCC6-6388-4B63-8C7E-9B06E8F49BC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5503EB4-8AA3-4858-BCBC-8EA1E230119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C8067F-797E-4B78-840A-9D94FD63AE86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3972" name="Rectangle 1">
            <a:extLst>
              <a:ext uri="{FF2B5EF4-FFF2-40B4-BE49-F238E27FC236}">
                <a16:creationId xmlns:a16="http://schemas.microsoft.com/office/drawing/2014/main" id="{01DDEEC7-85DA-4BC9-8633-4E331053A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83973" name="Rectangle 6">
            <a:extLst>
              <a:ext uri="{FF2B5EF4-FFF2-40B4-BE49-F238E27FC236}">
                <a16:creationId xmlns:a16="http://schemas.microsoft.com/office/drawing/2014/main" id="{B0295BBE-ED38-45D0-96F6-080258EDE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Mencari 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6EB746D-0E0D-47B9-8C81-03F6E38890D1}"/>
              </a:ext>
            </a:extLst>
          </p:cNvPr>
          <p:cNvGraphicFramePr>
            <a:graphicFrameLocks noGrp="1"/>
          </p:cNvGraphicFramePr>
          <p:nvPr/>
        </p:nvGraphicFramePr>
        <p:xfrm>
          <a:off x="211138" y="2219325"/>
          <a:ext cx="8551862" cy="4052888"/>
        </p:xfrm>
        <a:graphic>
          <a:graphicData uri="http://schemas.openxmlformats.org/drawingml/2006/table">
            <a:tbl>
              <a:tblPr/>
              <a:tblGrid>
                <a:gridCol w="4125543">
                  <a:extLst>
                    <a:ext uri="{9D8B030D-6E8A-4147-A177-3AD203B41FA5}">
                      <a16:colId xmlns:a16="http://schemas.microsoft.com/office/drawing/2014/main" val="1901600803"/>
                    </a:ext>
                  </a:extLst>
                </a:gridCol>
                <a:gridCol w="4426319">
                  <a:extLst>
                    <a:ext uri="{9D8B030D-6E8A-4147-A177-3AD203B41FA5}">
                      <a16:colId xmlns:a16="http://schemas.microsoft.com/office/drawing/2014/main" val="1321572713"/>
                    </a:ext>
                  </a:extLst>
                </a:gridCol>
              </a:tblGrid>
              <a:tr h="21332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Actor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 err="1">
                          <a:effectLst/>
                          <a:latin typeface="inherit"/>
                        </a:rPr>
                        <a:t>Reaksi</a:t>
                      </a:r>
                      <a:r>
                        <a:rPr lang="en-US" sz="1400" b="1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b="1" i="1" dirty="0">
                          <a:effectLst/>
                          <a:latin typeface="inherit"/>
                        </a:rPr>
                        <a:t>System</a:t>
                      </a:r>
                      <a:endParaRPr lang="en-US" sz="1400" i="1" dirty="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709443"/>
                  </a:ext>
                </a:extLst>
              </a:tr>
              <a:tr h="213320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Normal</a:t>
                      </a: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159071"/>
                  </a:ext>
                </a:extLst>
              </a:tr>
              <a:tr h="639922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1. Memasukkan kata kunci dan kategori pencarian</a:t>
                      </a: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12408"/>
                  </a:ext>
                </a:extLst>
              </a:tr>
              <a:tr h="42663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it-IT" sz="1400">
                          <a:effectLst/>
                          <a:latin typeface="inherit"/>
                        </a:rPr>
                        <a:t>2. Mencari data pustaka yang dicari</a:t>
                      </a: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241107"/>
                  </a:ext>
                </a:extLst>
              </a:tr>
              <a:tr h="1066536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list)</a:t>
                      </a: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933958"/>
                  </a:ext>
                </a:extLst>
              </a:tr>
              <a:tr h="63992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4. Memilih data pustaka yang akan dicari</a:t>
                      </a: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737401"/>
                  </a:ext>
                </a:extLst>
              </a:tr>
              <a:tr h="85322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5.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(detail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sebuah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dipilih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59558" marR="595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8847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7">
            <a:extLst>
              <a:ext uri="{FF2B5EF4-FFF2-40B4-BE49-F238E27FC236}">
                <a16:creationId xmlns:a16="http://schemas.microsoft.com/office/drawing/2014/main" id="{3A00D519-A802-4131-95A7-339C3B2A014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13E5955-921D-446C-9428-2D8010D0EC6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2ABBB-748C-4F17-801F-A8052FF52C7F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6020" name="Rectangle 1">
            <a:extLst>
              <a:ext uri="{FF2B5EF4-FFF2-40B4-BE49-F238E27FC236}">
                <a16:creationId xmlns:a16="http://schemas.microsoft.com/office/drawing/2014/main" id="{CE963C83-40E9-49E0-A2DF-FA663B978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3. Pembuatan </a:t>
            </a:r>
            <a:r>
              <a:rPr lang="en-US" altLang="en-US" sz="1800" b="1" i="1">
                <a:latin typeface="Arial" panose="020B0604020202020204" pitchFamily="34" charset="0"/>
              </a:rPr>
              <a:t>Use Case Scenario </a:t>
            </a:r>
            <a:r>
              <a:rPr lang="en-US" altLang="en-US" sz="1800">
                <a:latin typeface="Arial" panose="020B0604020202020204" pitchFamily="34" charset="0"/>
              </a:rPr>
              <a:t>(lanjutan).</a:t>
            </a:r>
          </a:p>
        </p:txBody>
      </p:sp>
      <p:sp>
        <p:nvSpPr>
          <p:cNvPr id="86021" name="Rectangle 6">
            <a:extLst>
              <a:ext uri="{FF2B5EF4-FFF2-40B4-BE49-F238E27FC236}">
                <a16:creationId xmlns:a16="http://schemas.microsoft.com/office/drawing/2014/main" id="{FF67A3CD-F3C3-459A-9013-40D28D0EC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954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Raleway"/>
              </a:rPr>
              <a:t>Nama </a:t>
            </a:r>
            <a:r>
              <a:rPr lang="en-US" altLang="en-US" sz="1400" b="1" i="1">
                <a:latin typeface="Raleway"/>
              </a:rPr>
              <a:t>Use Case </a:t>
            </a:r>
            <a:r>
              <a:rPr lang="en-US" altLang="en-US" sz="1400">
                <a:latin typeface="Raleway"/>
              </a:rPr>
              <a:t>: </a:t>
            </a:r>
            <a:r>
              <a:rPr lang="fi-FI" altLang="en-US" sz="1400">
                <a:solidFill>
                  <a:srgbClr val="393939"/>
                </a:solidFill>
                <a:latin typeface="Raleway"/>
              </a:rPr>
              <a:t>Mencari Pustaka</a:t>
            </a:r>
            <a:br>
              <a:rPr lang="en-US" altLang="en-US" sz="1400">
                <a:latin typeface="Arial" panose="020B0604020202020204" pitchFamily="34" charset="0"/>
              </a:rPr>
            </a:br>
            <a:r>
              <a:rPr lang="en-US" altLang="en-US" sz="1400" b="1" i="1">
                <a:latin typeface="Raleway"/>
              </a:rPr>
              <a:t>Scenario</a:t>
            </a:r>
            <a:r>
              <a:rPr lang="en-US" altLang="en-US" sz="1400" b="1">
                <a:latin typeface="Raleway"/>
              </a:rPr>
              <a:t>: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6D5B363-8423-49B1-B63E-DDCE0988F1CA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2309813"/>
          <a:ext cx="8551862" cy="4113212"/>
        </p:xfrm>
        <a:graphic>
          <a:graphicData uri="http://schemas.openxmlformats.org/drawingml/2006/table">
            <a:tbl>
              <a:tblPr/>
              <a:tblGrid>
                <a:gridCol w="4125543">
                  <a:extLst>
                    <a:ext uri="{9D8B030D-6E8A-4147-A177-3AD203B41FA5}">
                      <a16:colId xmlns:a16="http://schemas.microsoft.com/office/drawing/2014/main" val="3172832884"/>
                    </a:ext>
                  </a:extLst>
                </a:gridCol>
                <a:gridCol w="4426319">
                  <a:extLst>
                    <a:ext uri="{9D8B030D-6E8A-4147-A177-3AD203B41FA5}">
                      <a16:colId xmlns:a16="http://schemas.microsoft.com/office/drawing/2014/main" val="3681026119"/>
                    </a:ext>
                  </a:extLst>
                </a:gridCol>
              </a:tblGrid>
              <a:tr h="213374">
                <a:tc gridSpan="2">
                  <a:txBody>
                    <a:bodyPr/>
                    <a:lstStyle/>
                    <a:p>
                      <a:pPr algn="just" fontAlgn="base"/>
                      <a:r>
                        <a:rPr lang="en-US" sz="1400" i="1" dirty="0">
                          <a:effectLst/>
                          <a:latin typeface="inherit"/>
                        </a:rPr>
                        <a:t>Scenario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Alternatif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580229"/>
                  </a:ext>
                </a:extLst>
              </a:tr>
              <a:tr h="436598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 dirty="0">
                          <a:effectLst/>
                          <a:latin typeface="inherit"/>
                        </a:rPr>
                        <a:t>1. Memasukkan kata kunci dan kategori pencarian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76009"/>
                  </a:ext>
                </a:extLst>
              </a:tr>
              <a:tr h="42674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it-IT" sz="1400">
                          <a:effectLst/>
                          <a:latin typeface="inherit"/>
                        </a:rPr>
                        <a:t>2. Mencari data pustaka yang dicari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705594"/>
                  </a:ext>
                </a:extLst>
              </a:tr>
              <a:tr h="42674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3. Menampilkan pesan data pustaka tidak ada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104836"/>
                  </a:ext>
                </a:extLst>
              </a:tr>
              <a:tr h="436598">
                <a:tc>
                  <a:txBody>
                    <a:bodyPr/>
                    <a:lstStyle/>
                    <a:p>
                      <a:pPr algn="just" fontAlgn="base"/>
                      <a:r>
                        <a:rPr lang="fi-FI" sz="1400">
                          <a:effectLst/>
                          <a:latin typeface="inherit"/>
                        </a:rPr>
                        <a:t>4. Memasukkan kata kunci dan kategori pencarian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117739"/>
                  </a:ext>
                </a:extLst>
              </a:tr>
              <a:tr h="426749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it-IT" sz="1400">
                          <a:effectLst/>
                          <a:latin typeface="inherit"/>
                        </a:rPr>
                        <a:t>5. Mencari data pustaka yang dicari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319285"/>
                  </a:ext>
                </a:extLst>
              </a:tr>
              <a:tr h="727665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6.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dicari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belum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detail,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misal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hanya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judulnya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saja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tampil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dalam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bentuk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inherit"/>
                        </a:rPr>
                        <a:t>list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238051"/>
                  </a:ext>
                </a:extLst>
              </a:tr>
              <a:tr h="43659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>
                          <a:effectLst/>
                          <a:latin typeface="inherit"/>
                        </a:rPr>
                        <a:t>7. Memilih data pustaka yang akan dicari</a:t>
                      </a: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917925"/>
                  </a:ext>
                </a:extLst>
              </a:tr>
              <a:tr h="582131">
                <a:tc>
                  <a:txBody>
                    <a:bodyPr/>
                    <a:lstStyle/>
                    <a:p>
                      <a:pPr algn="just" fontAlgn="base"/>
                      <a:br>
                        <a:rPr lang="en-US" sz="1400">
                          <a:effectLst/>
                          <a:latin typeface="inherit"/>
                        </a:rPr>
                      </a:br>
                      <a:endParaRPr lang="en-US" sz="140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400" dirty="0">
                          <a:effectLst/>
                          <a:latin typeface="inherit"/>
                        </a:rPr>
                        <a:t>8.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Menampilkan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(detail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sebuah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data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)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dari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pustaka</a:t>
                      </a:r>
                      <a:r>
                        <a:rPr lang="en-US" sz="1400" dirty="0">
                          <a:effectLst/>
                          <a:latin typeface="inherit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inherit"/>
                        </a:rPr>
                        <a:t>dipilih</a:t>
                      </a:r>
                      <a:endParaRPr lang="en-US" sz="1400" dirty="0">
                        <a:effectLst/>
                        <a:latin typeface="inherit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0871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7">
            <a:extLst>
              <a:ext uri="{FF2B5EF4-FFF2-40B4-BE49-F238E27FC236}">
                <a16:creationId xmlns:a16="http://schemas.microsoft.com/office/drawing/2014/main" id="{E693C529-BC3E-44C5-B0E9-617FEED879C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47447C4-7688-42EC-A29D-F81BACA6C762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9C2195-74B0-47E0-9912-067FD624AD28}"/>
              </a:ext>
            </a:extLst>
          </p:cNvPr>
          <p:cNvSpPr/>
          <p:nvPr/>
        </p:nvSpPr>
        <p:spPr>
          <a:xfrm>
            <a:off x="2124075" y="188913"/>
            <a:ext cx="67183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Penyelesaian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Studi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Kasus</a:t>
            </a:r>
            <a:endParaRPr 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8068" name="Rectangle 1">
            <a:extLst>
              <a:ext uri="{FF2B5EF4-FFF2-40B4-BE49-F238E27FC236}">
                <a16:creationId xmlns:a16="http://schemas.microsoft.com/office/drawing/2014/main" id="{5E9FD06E-AD0C-4738-81BC-841D08DD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58850"/>
            <a:ext cx="8361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fi-FI" altLang="en-US" sz="1800">
                <a:latin typeface="Arial" panose="020B0604020202020204" pitchFamily="34" charset="0"/>
              </a:rPr>
              <a:t>Terdapat 4 tahapan yang harus dilalui.</a:t>
            </a: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4. Menggambar </a:t>
            </a:r>
            <a:r>
              <a:rPr lang="en-US" altLang="en-US" sz="1800" b="1" i="1">
                <a:latin typeface="Arial" panose="020B0604020202020204" pitchFamily="34" charset="0"/>
              </a:rPr>
              <a:t>Use Case Diagram</a:t>
            </a:r>
            <a:r>
              <a:rPr lang="en-US" altLang="en-US" sz="1800" i="1">
                <a:latin typeface="Arial" panose="020B0604020202020204" pitchFamily="34" charset="0"/>
              </a:rPr>
              <a:t>.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88069" name="Picture 1">
            <a:extLst>
              <a:ext uri="{FF2B5EF4-FFF2-40B4-BE49-F238E27FC236}">
                <a16:creationId xmlns:a16="http://schemas.microsoft.com/office/drawing/2014/main" id="{849F470A-9714-48B0-B040-7C7646826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604963"/>
            <a:ext cx="8040687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>
            <a:extLst>
              <a:ext uri="{FF2B5EF4-FFF2-40B4-BE49-F238E27FC236}">
                <a16:creationId xmlns:a16="http://schemas.microsoft.com/office/drawing/2014/main" id="{3783BBDE-A09C-4BBC-834A-AC516B2F0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86882A-B143-4574-B716-675013A364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9DA425-9CDF-4923-AFE7-9547F111A647}"/>
              </a:ext>
            </a:extLst>
          </p:cNvPr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6C419D-595F-4D88-93EF-1273C0EF3BB9}"/>
              </a:ext>
            </a:extLst>
          </p:cNvPr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9B54BA2-F504-4357-9107-58B95D100EC5}"/>
              </a:ext>
            </a:extLst>
          </p:cNvPr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24B50E-E48E-4C37-9B53-E59AA2262316}"/>
              </a:ext>
            </a:extLst>
          </p:cNvPr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120F36-EBB7-4105-98F9-BB740E55196E}"/>
              </a:ext>
            </a:extLst>
          </p:cNvPr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89A4DDB-713F-47BE-911C-8701A86AF049}"/>
              </a:ext>
            </a:extLst>
          </p:cNvPr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19E500-32D6-4454-BFC3-BF9699D9B99C}"/>
              </a:ext>
            </a:extLst>
          </p:cNvPr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DF0B08-57EC-45E8-BFF5-11B2B3D35619}"/>
              </a:ext>
            </a:extLst>
          </p:cNvPr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98A96C-05C5-431E-BB87-47FF265F3039}"/>
              </a:ext>
            </a:extLst>
          </p:cNvPr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A00FFA-8653-40FA-AE02-E458C4081C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>
            <a:extLst>
              <a:ext uri="{FF2B5EF4-FFF2-40B4-BE49-F238E27FC236}">
                <a16:creationId xmlns:a16="http://schemas.microsoft.com/office/drawing/2014/main" id="{8E0A5DA9-6A79-43FE-AF79-10F22DAC2DF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45C8E0D-907D-4893-BA7D-97782372DAD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166A90-9532-4394-B50F-74B6B54930E1}"/>
              </a:ext>
            </a:extLst>
          </p:cNvPr>
          <p:cNvSpPr/>
          <p:nvPr/>
        </p:nvSpPr>
        <p:spPr>
          <a:xfrm>
            <a:off x="3924300" y="115888"/>
            <a:ext cx="474662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 Diagram</a:t>
            </a:r>
          </a:p>
        </p:txBody>
      </p:sp>
      <p:sp>
        <p:nvSpPr>
          <p:cNvPr id="10244" name="Rectangle 1">
            <a:extLst>
              <a:ext uri="{FF2B5EF4-FFF2-40B4-BE49-F238E27FC236}">
                <a16:creationId xmlns:a16="http://schemas.microsoft.com/office/drawing/2014/main" id="{273941FC-265C-44DE-BF06-15FD7DFA0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140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Arial" panose="020B0604020202020204" pitchFamily="34" charset="0"/>
              </a:rPr>
              <a:t>Ada </a:t>
            </a:r>
            <a:r>
              <a:rPr lang="en-US" altLang="en-US" sz="1800" dirty="0" err="1">
                <a:latin typeface="Arial" panose="020B0604020202020204" pitchFamily="34" charset="0"/>
              </a:rPr>
              <a:t>dua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utama</a:t>
            </a:r>
            <a:r>
              <a:rPr lang="en-US" altLang="en-US" sz="1800" dirty="0">
                <a:latin typeface="Arial" panose="020B0604020202020204" pitchFamily="34" charset="0"/>
              </a:rPr>
              <a:t> pada </a:t>
            </a:r>
            <a:r>
              <a:rPr lang="en-US" altLang="en-US" sz="1800" i="1" dirty="0">
                <a:latin typeface="Arial" panose="020B0604020202020204" pitchFamily="34" charset="0"/>
              </a:rPr>
              <a:t>use case diagram </a:t>
            </a:r>
            <a:r>
              <a:rPr lang="en-US" altLang="en-US" sz="1800" dirty="0" err="1">
                <a:latin typeface="Arial" panose="020B0604020202020204" pitchFamily="34" charset="0"/>
              </a:rPr>
              <a:t>yaitu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pendefinisian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786DB4-3DB1-4AC3-8939-03C38CEC9664}"/>
              </a:ext>
            </a:extLst>
          </p:cNvPr>
          <p:cNvSpPr/>
          <p:nvPr/>
        </p:nvSpPr>
        <p:spPr>
          <a:xfrm>
            <a:off x="2785671" y="2109033"/>
            <a:ext cx="58143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alt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i="1" dirty="0"/>
              <a:t>Use case </a:t>
            </a:r>
            <a:r>
              <a:rPr lang="en-US" altLang="en-US" dirty="0" err="1"/>
              <a:t>adalah</a:t>
            </a:r>
            <a:r>
              <a:rPr lang="en-US" altLang="en-US" b="1" dirty="0"/>
              <a:t> </a:t>
            </a:r>
            <a:r>
              <a:rPr lang="en-US" altLang="en-US" b="1" dirty="0" err="1"/>
              <a:t>fungsionalitas</a:t>
            </a:r>
            <a:r>
              <a:rPr lang="en-US" altLang="en-US" b="1" dirty="0"/>
              <a:t> yang </a:t>
            </a:r>
            <a:r>
              <a:rPr lang="en-US" altLang="en-US" b="1" dirty="0" err="1"/>
              <a:t>disediakan</a:t>
            </a:r>
            <a:r>
              <a:rPr lang="en-US" altLang="en-US" b="1" dirty="0"/>
              <a:t> </a:t>
            </a:r>
            <a:r>
              <a:rPr lang="en-US" altLang="en-US" b="1" i="1" dirty="0"/>
              <a:t>system</a:t>
            </a:r>
            <a:r>
              <a:rPr lang="en-US" altLang="en-US" b="1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unit-unit yang </a:t>
            </a:r>
            <a:r>
              <a:rPr lang="en-US" altLang="en-US" dirty="0" err="1"/>
              <a:t>saling</a:t>
            </a:r>
            <a:r>
              <a:rPr lang="en-US" altLang="en-US" dirty="0"/>
              <a:t> </a:t>
            </a:r>
            <a:r>
              <a:rPr lang="en-US" altLang="en-US" dirty="0" err="1"/>
              <a:t>bertukar</a:t>
            </a:r>
            <a:r>
              <a:rPr lang="en-US" altLang="en-US" dirty="0"/>
              <a:t> </a:t>
            </a:r>
            <a:r>
              <a:rPr lang="en-US" altLang="en-US" dirty="0" err="1"/>
              <a:t>pesan</a:t>
            </a:r>
            <a:r>
              <a:rPr lang="en-US" altLang="en-US" dirty="0"/>
              <a:t> </a:t>
            </a:r>
            <a:r>
              <a:rPr lang="en-US" altLang="en-US" dirty="0" err="1"/>
              <a:t>antar</a:t>
            </a:r>
            <a:r>
              <a:rPr lang="en-US" altLang="en-US" dirty="0"/>
              <a:t> unit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i="1" dirty="0"/>
              <a:t>actor</a:t>
            </a:r>
            <a:r>
              <a:rPr lang="en-US" altLang="en-US" dirty="0"/>
              <a:t>.  </a:t>
            </a:r>
            <a:r>
              <a:rPr lang="en-US" altLang="en-US" dirty="0" err="1"/>
              <a:t>Biasanya</a:t>
            </a:r>
            <a:r>
              <a:rPr lang="en-US" altLang="en-US" dirty="0"/>
              <a:t> </a:t>
            </a:r>
            <a:r>
              <a:rPr lang="en-US" altLang="en-US" b="1" i="1" dirty="0"/>
              <a:t>use case</a:t>
            </a:r>
            <a:r>
              <a:rPr lang="en-US" altLang="en-US" i="1" dirty="0"/>
              <a:t> </a:t>
            </a:r>
            <a:r>
              <a:rPr lang="en-US" altLang="en-US" dirty="0" err="1"/>
              <a:t>diberikan</a:t>
            </a:r>
            <a:r>
              <a:rPr lang="en-US" altLang="en-US" dirty="0"/>
              <a:t> </a:t>
            </a:r>
            <a:r>
              <a:rPr lang="en-US" altLang="en-US" dirty="0" err="1"/>
              <a:t>penamaan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menggunakan</a:t>
            </a:r>
            <a:r>
              <a:rPr lang="en-US" altLang="en-US" dirty="0"/>
              <a:t> </a:t>
            </a:r>
            <a:r>
              <a:rPr lang="en-US" altLang="en-US" b="1" dirty="0"/>
              <a:t>kata </a:t>
            </a:r>
            <a:r>
              <a:rPr lang="en-US" altLang="en-US" b="1" dirty="0" err="1"/>
              <a:t>kerja</a:t>
            </a:r>
            <a:r>
              <a:rPr lang="en-US" altLang="en-US" b="1" dirty="0"/>
              <a:t> </a:t>
            </a:r>
            <a:r>
              <a:rPr lang="en-US" altLang="en-US" dirty="0"/>
              <a:t>di </a:t>
            </a:r>
            <a:r>
              <a:rPr lang="en-US" altLang="en-US" dirty="0" err="1"/>
              <a:t>awal</a:t>
            </a:r>
            <a:r>
              <a:rPr lang="en-US" altLang="en-US" dirty="0"/>
              <a:t> </a:t>
            </a:r>
            <a:r>
              <a:rPr lang="en-US" altLang="en-US" dirty="0" err="1"/>
              <a:t>frase</a:t>
            </a:r>
            <a:r>
              <a:rPr lang="en-US" altLang="en-US" dirty="0"/>
              <a:t> </a:t>
            </a:r>
            <a:r>
              <a:rPr lang="en-US" altLang="en-US" dirty="0" err="1"/>
              <a:t>nama</a:t>
            </a:r>
            <a:r>
              <a:rPr lang="en-US" altLang="en-US" dirty="0"/>
              <a:t> </a:t>
            </a:r>
            <a:r>
              <a:rPr lang="en-US" altLang="en-US" i="1" dirty="0"/>
              <a:t>use case.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i="1" dirty="0"/>
              <a:t>Actor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b="1" dirty="0"/>
              <a:t>orang, proses, </a:t>
            </a:r>
            <a:r>
              <a:rPr lang="en-US" altLang="en-US" b="1" dirty="0" err="1"/>
              <a:t>atau</a:t>
            </a:r>
            <a:r>
              <a:rPr lang="en-US" altLang="en-US" b="1" dirty="0"/>
              <a:t> </a:t>
            </a:r>
            <a:r>
              <a:rPr lang="en-US" altLang="en-US" b="1" i="1" dirty="0"/>
              <a:t>system</a:t>
            </a:r>
            <a:r>
              <a:rPr lang="en-US" altLang="en-US" b="1" dirty="0"/>
              <a:t> lain yang </a:t>
            </a:r>
            <a:r>
              <a:rPr lang="en-US" altLang="en-US" b="1" dirty="0" err="1"/>
              <a:t>berinteraksi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i="1" dirty="0"/>
              <a:t>system</a:t>
            </a:r>
            <a:r>
              <a:rPr lang="en-US" altLang="en-US" dirty="0"/>
              <a:t> </a:t>
            </a:r>
            <a:r>
              <a:rPr lang="en-US" altLang="en-US" dirty="0" err="1"/>
              <a:t>informasi</a:t>
            </a:r>
            <a:r>
              <a:rPr lang="en-US" altLang="en-US" dirty="0"/>
              <a:t> yang </a:t>
            </a:r>
            <a:r>
              <a:rPr lang="en-US" altLang="en-US" dirty="0" err="1"/>
              <a:t>akan</a:t>
            </a:r>
            <a:r>
              <a:rPr lang="en-US" altLang="en-US" dirty="0"/>
              <a:t> </a:t>
            </a:r>
            <a:r>
              <a:rPr lang="en-US" altLang="en-US" dirty="0" err="1"/>
              <a:t>dibuat</a:t>
            </a:r>
            <a:r>
              <a:rPr lang="en-US" altLang="en-US" dirty="0"/>
              <a:t>, </a:t>
            </a:r>
            <a:r>
              <a:rPr lang="en-US" altLang="en-US" dirty="0" err="1"/>
              <a:t>jadi</a:t>
            </a:r>
            <a:r>
              <a:rPr lang="en-US" altLang="en-US" dirty="0"/>
              <a:t> </a:t>
            </a:r>
            <a:r>
              <a:rPr lang="en-US" altLang="en-US" b="1" dirty="0" err="1"/>
              <a:t>meskipun</a:t>
            </a:r>
            <a:r>
              <a:rPr lang="en-US" altLang="en-US" b="1" dirty="0"/>
              <a:t> </a:t>
            </a:r>
            <a:r>
              <a:rPr lang="en-US" altLang="en-US" b="1" dirty="0" err="1"/>
              <a:t>simbol</a:t>
            </a:r>
            <a:r>
              <a:rPr lang="en-US" altLang="en-US" b="1" dirty="0"/>
              <a:t> </a:t>
            </a:r>
            <a:r>
              <a:rPr lang="en-US" altLang="en-US" b="1" dirty="0" err="1"/>
              <a:t>dari</a:t>
            </a:r>
            <a:r>
              <a:rPr lang="en-US" altLang="en-US" b="1" dirty="0"/>
              <a:t> </a:t>
            </a:r>
            <a:r>
              <a:rPr lang="en-US" altLang="en-US" b="1" i="1" dirty="0"/>
              <a:t>actor</a:t>
            </a:r>
            <a:r>
              <a:rPr lang="en-US" altLang="en-US" b="1" dirty="0"/>
              <a:t> </a:t>
            </a:r>
            <a:r>
              <a:rPr lang="en-US" altLang="en-US" b="1" dirty="0" err="1"/>
              <a:t>ialah</a:t>
            </a:r>
            <a:r>
              <a:rPr lang="en-US" altLang="en-US" b="1" dirty="0"/>
              <a:t> </a:t>
            </a:r>
            <a:r>
              <a:rPr lang="en-US" altLang="en-US" b="1" dirty="0" err="1"/>
              <a:t>gambar</a:t>
            </a:r>
            <a:r>
              <a:rPr lang="en-US" altLang="en-US" b="1" dirty="0"/>
              <a:t> orang, </a:t>
            </a:r>
            <a:r>
              <a:rPr lang="en-US" altLang="en-US" b="1" dirty="0" err="1"/>
              <a:t>tapi</a:t>
            </a:r>
            <a:r>
              <a:rPr lang="en-US" altLang="en-US" b="1" dirty="0"/>
              <a:t> </a:t>
            </a:r>
            <a:r>
              <a:rPr lang="en-US" altLang="en-US" b="1" i="1" dirty="0"/>
              <a:t>actor</a:t>
            </a:r>
            <a:r>
              <a:rPr lang="en-US" altLang="en-US" b="1" dirty="0"/>
              <a:t> </a:t>
            </a:r>
            <a:r>
              <a:rPr lang="en-US" altLang="en-US" b="1" dirty="0" err="1"/>
              <a:t>belum</a:t>
            </a:r>
            <a:r>
              <a:rPr lang="en-US" altLang="en-US" b="1" dirty="0"/>
              <a:t> </a:t>
            </a:r>
            <a:r>
              <a:rPr lang="en-US" altLang="en-US" b="1" dirty="0" err="1"/>
              <a:t>tentu</a:t>
            </a:r>
            <a:r>
              <a:rPr lang="en-US" altLang="en-US" b="1" dirty="0"/>
              <a:t> </a:t>
            </a:r>
            <a:r>
              <a:rPr lang="en-US" altLang="en-US" b="1" dirty="0" err="1"/>
              <a:t>merupakan</a:t>
            </a:r>
            <a:r>
              <a:rPr lang="en-US" altLang="en-US" b="1" dirty="0"/>
              <a:t> orang</a:t>
            </a:r>
            <a:r>
              <a:rPr lang="en-US" altLang="en-US" dirty="0"/>
              <a:t>.  </a:t>
            </a:r>
            <a:r>
              <a:rPr lang="en-US" altLang="en-US" dirty="0" err="1"/>
              <a:t>Biasanya</a:t>
            </a:r>
            <a:r>
              <a:rPr lang="en-US" altLang="en-US" dirty="0"/>
              <a:t> </a:t>
            </a:r>
            <a:r>
              <a:rPr lang="en-US" altLang="en-US" b="1" dirty="0" err="1"/>
              <a:t>penamaan</a:t>
            </a:r>
            <a:r>
              <a:rPr lang="en-US" altLang="en-US" b="1" dirty="0"/>
              <a:t> </a:t>
            </a:r>
            <a:r>
              <a:rPr lang="en-US" altLang="en-US" b="1" dirty="0" err="1"/>
              <a:t>aktor</a:t>
            </a:r>
            <a:r>
              <a:rPr lang="en-US" altLang="en-US" b="1" dirty="0"/>
              <a:t> </a:t>
            </a:r>
            <a:r>
              <a:rPr lang="en-US" altLang="en-US" dirty="0" err="1"/>
              <a:t>dinamakan</a:t>
            </a:r>
            <a:r>
              <a:rPr lang="en-US" altLang="en-US" dirty="0"/>
              <a:t> </a:t>
            </a:r>
            <a:r>
              <a:rPr lang="en-US" altLang="en-US" dirty="0" err="1"/>
              <a:t>menggunakan</a:t>
            </a:r>
            <a:r>
              <a:rPr lang="en-US" altLang="en-US" dirty="0"/>
              <a:t> </a:t>
            </a:r>
            <a:r>
              <a:rPr lang="en-US" altLang="en-US" b="1" dirty="0"/>
              <a:t>kata </a:t>
            </a:r>
            <a:r>
              <a:rPr lang="en-US" altLang="en-US" b="1" dirty="0" err="1"/>
              <a:t>benda</a:t>
            </a:r>
            <a:r>
              <a:rPr lang="en-US" altLang="en-US" b="1" dirty="0"/>
              <a:t> </a:t>
            </a:r>
            <a:r>
              <a:rPr lang="en-US" altLang="en-US" dirty="0"/>
              <a:t>di </a:t>
            </a:r>
            <a:r>
              <a:rPr lang="en-US" altLang="en-US" dirty="0" err="1"/>
              <a:t>awal</a:t>
            </a:r>
            <a:r>
              <a:rPr lang="en-US" altLang="en-US" dirty="0"/>
              <a:t> </a:t>
            </a:r>
            <a:r>
              <a:rPr lang="en-US" altLang="en-US" dirty="0" err="1"/>
              <a:t>frase</a:t>
            </a:r>
            <a:r>
              <a:rPr lang="en-US" altLang="en-US" dirty="0"/>
              <a:t> </a:t>
            </a:r>
            <a:r>
              <a:rPr lang="en-US" altLang="en-US" dirty="0" err="1"/>
              <a:t>nama</a:t>
            </a:r>
            <a:r>
              <a:rPr lang="en-US" altLang="en-US" dirty="0"/>
              <a:t> </a:t>
            </a:r>
            <a:r>
              <a:rPr lang="en-US" altLang="en-US" i="1" dirty="0"/>
              <a:t>actor</a:t>
            </a:r>
            <a:r>
              <a:rPr lang="en-US" altLang="en-US" dirty="0"/>
              <a:t>.</a:t>
            </a:r>
          </a:p>
        </p:txBody>
      </p:sp>
      <p:pic>
        <p:nvPicPr>
          <p:cNvPr id="4098" name="Picture 2" descr="ID# 6795 - Stick Figure At Podium With Pointer - PowerPoint Animation">
            <a:extLst>
              <a:ext uri="{FF2B5EF4-FFF2-40B4-BE49-F238E27FC236}">
                <a16:creationId xmlns:a16="http://schemas.microsoft.com/office/drawing/2014/main" id="{EF17B93B-37B9-4048-AF8B-A9E1927081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33254"/>
            <a:ext cx="3158281" cy="315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>
            <a:extLst>
              <a:ext uri="{FF2B5EF4-FFF2-40B4-BE49-F238E27FC236}">
                <a16:creationId xmlns:a16="http://schemas.microsoft.com/office/drawing/2014/main" id="{E471CFE3-6230-4323-92D8-E0038C983EE6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8AD21F1-5BCC-49B0-8866-4B4755A0D6C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298414-B0E5-476D-B1AA-2844543A01A2}"/>
              </a:ext>
            </a:extLst>
          </p:cNvPr>
          <p:cNvSpPr/>
          <p:nvPr/>
        </p:nvSpPr>
        <p:spPr>
          <a:xfrm>
            <a:off x="6156325" y="115888"/>
            <a:ext cx="23653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</a:t>
            </a: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C6D32F08-2C51-4F3E-9E3B-1311D684B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14705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urutan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langkah-langkah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tindakan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saling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terkait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skenario</a:t>
            </a:r>
            <a:r>
              <a:rPr lang="en-US" altLang="en-US" sz="1800" dirty="0">
                <a:latin typeface="Arial" panose="020B0604020202020204" pitchFamily="34" charset="0"/>
              </a:rPr>
              <a:t>), </a:t>
            </a:r>
            <a:r>
              <a:rPr lang="en-US" altLang="en-US" sz="1800" dirty="0" err="1">
                <a:latin typeface="Arial" panose="020B0604020202020204" pitchFamily="34" charset="0"/>
              </a:rPr>
              <a:t>baik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terotomatisasi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maupun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manual,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tujuan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melengkapi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tugas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bisnis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tunggal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menggambarkan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fungsi-fungsi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sudut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pandang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pengguna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eksternal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</p:txBody>
      </p:sp>
      <p:pic>
        <p:nvPicPr>
          <p:cNvPr id="12293" name="Picture 3">
            <a:extLst>
              <a:ext uri="{FF2B5EF4-FFF2-40B4-BE49-F238E27FC236}">
                <a16:creationId xmlns:a16="http://schemas.microsoft.com/office/drawing/2014/main" id="{64EFBD23-A1FF-4C5A-AFE3-44F9BB223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88" y="4365625"/>
            <a:ext cx="2078037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7">
            <a:extLst>
              <a:ext uri="{FF2B5EF4-FFF2-40B4-BE49-F238E27FC236}">
                <a16:creationId xmlns:a16="http://schemas.microsoft.com/office/drawing/2014/main" id="{45479CE7-DA17-458E-B022-8CAEA52E0F3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05A15F6-5169-4314-8021-62598DD305A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C3CB0847-1BBC-4934-876A-8DB26B4B3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3629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harus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mendeskripsikan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sebuah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pekerjaan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pekerjaan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memberikan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nilai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bermanfaat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bagi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(Kurt Bittner, Ian Spence. 2002).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b="1" dirty="0" err="1">
                <a:latin typeface="Arial" panose="020B0604020202020204" pitchFamily="34" charset="0"/>
              </a:rPr>
              <a:t>Untuk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menemukan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use cases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mulailah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sudut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pandang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, 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pertanyaan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sajakah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didapatkan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?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Apakah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kejadian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perlu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diberitahukan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F4ABC3-D5BE-4B4A-8C7C-74F808BC3654}"/>
              </a:ext>
            </a:extLst>
          </p:cNvPr>
          <p:cNvSpPr/>
          <p:nvPr/>
        </p:nvSpPr>
        <p:spPr>
          <a:xfrm>
            <a:off x="6156325" y="115888"/>
            <a:ext cx="23653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7">
            <a:extLst>
              <a:ext uri="{FF2B5EF4-FFF2-40B4-BE49-F238E27FC236}">
                <a16:creationId xmlns:a16="http://schemas.microsoft.com/office/drawing/2014/main" id="{1A8777B5-2AAC-42B3-8E8A-FFBD49D4078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EE01043-600A-419D-94C9-D2F64DDFF0D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77CFFCAE-EEDF-4B28-83F5-059E93063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3629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Sedangkan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dari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sudut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latin typeface="Arial" panose="020B0604020202020204" pitchFamily="34" charset="0"/>
              </a:rPr>
              <a:t>pandang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pertanyaan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Apakah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perlu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disimpan</a:t>
            </a:r>
            <a:r>
              <a:rPr lang="en-US" altLang="en-US" sz="1800" dirty="0">
                <a:latin typeface="Arial" panose="020B0604020202020204" pitchFamily="34" charset="0"/>
              </a:rPr>
              <a:t> / </a:t>
            </a:r>
            <a:r>
              <a:rPr lang="en-US" altLang="en-US" sz="1800" dirty="0" err="1">
                <a:latin typeface="Arial" panose="020B0604020202020204" pitchFamily="34" charset="0"/>
              </a:rPr>
              <a:t>diambil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?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Apakah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harus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dimasukkan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?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Pengertian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disampaikan</a:t>
            </a:r>
            <a:r>
              <a:rPr lang="en-US" altLang="en-US" sz="1800" dirty="0">
                <a:latin typeface="Arial" panose="020B0604020202020204" pitchFamily="34" charset="0"/>
              </a:rPr>
              <a:t> Kurt Bittner dan Ian Spence </a:t>
            </a:r>
            <a:r>
              <a:rPr lang="en-US" altLang="en-US" sz="1800" dirty="0" err="1">
                <a:latin typeface="Arial" panose="020B0604020202020204" pitchFamily="34" charset="0"/>
              </a:rPr>
              <a:t>penting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diingat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karena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menentukan</a:t>
            </a:r>
            <a:r>
              <a:rPr lang="en-US" altLang="en-US" sz="1800" dirty="0">
                <a:latin typeface="Arial" panose="020B0604020202020204" pitchFamily="34" charset="0"/>
              </a:rPr>
              <a:t> agar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menjadi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terlalu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kecil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Karena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terlalu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kecil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memberikan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nilai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bagi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E7FFDC-E004-4EC7-8A68-5CD770D79686}"/>
              </a:ext>
            </a:extLst>
          </p:cNvPr>
          <p:cNvSpPr/>
          <p:nvPr/>
        </p:nvSpPr>
        <p:spPr>
          <a:xfrm>
            <a:off x="6156325" y="115888"/>
            <a:ext cx="23653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Use Case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>
            <a:extLst>
              <a:ext uri="{FF2B5EF4-FFF2-40B4-BE49-F238E27FC236}">
                <a16:creationId xmlns:a16="http://schemas.microsoft.com/office/drawing/2014/main" id="{88FFA236-BA43-4B30-8C3A-249D25E1591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D36F326-BA30-4171-BAC9-834E7689CD8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3252" name="Rectangle 1">
            <a:extLst>
              <a:ext uri="{FF2B5EF4-FFF2-40B4-BE49-F238E27FC236}">
                <a16:creationId xmlns:a16="http://schemas.microsoft.com/office/drawing/2014/main" id="{E421CFF4-AFBE-4387-ACFB-5A47D9E7C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1773238"/>
            <a:ext cx="83629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Simbol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pemodelan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Use Case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segala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sesuatu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perlu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berinteraksi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pertukaran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informasi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>
                <a:latin typeface="Arial" panose="020B0604020202020204" pitchFamily="34" charset="0"/>
              </a:rPr>
              <a:t>Symbol </a:t>
            </a:r>
            <a:r>
              <a:rPr lang="en-US" altLang="en-US" sz="1800" i="1" dirty="0">
                <a:latin typeface="Arial" panose="020B0604020202020204" pitchFamily="34" charset="0"/>
              </a:rPr>
              <a:t>actor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85215D-9DAF-4E06-8821-6A563B177E55}"/>
              </a:ext>
            </a:extLst>
          </p:cNvPr>
          <p:cNvSpPr/>
          <p:nvPr/>
        </p:nvSpPr>
        <p:spPr>
          <a:xfrm>
            <a:off x="6948488" y="125413"/>
            <a:ext cx="15430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Actor</a:t>
            </a:r>
          </a:p>
        </p:txBody>
      </p:sp>
      <p:pic>
        <p:nvPicPr>
          <p:cNvPr id="18437" name="Picture 1">
            <a:extLst>
              <a:ext uri="{FF2B5EF4-FFF2-40B4-BE49-F238E27FC236}">
                <a16:creationId xmlns:a16="http://schemas.microsoft.com/office/drawing/2014/main" id="{36C67720-BCB6-4BF5-81BB-6C3E351DD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3357563"/>
            <a:ext cx="89376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8" name="Group 14">
            <a:extLst>
              <a:ext uri="{FF2B5EF4-FFF2-40B4-BE49-F238E27FC236}">
                <a16:creationId xmlns:a16="http://schemas.microsoft.com/office/drawing/2014/main" id="{78CCDC71-39C2-4E24-8F68-869676E75500}"/>
              </a:ext>
            </a:extLst>
          </p:cNvPr>
          <p:cNvGrpSpPr>
            <a:grpSpLocks/>
          </p:cNvGrpSpPr>
          <p:nvPr/>
        </p:nvGrpSpPr>
        <p:grpSpPr bwMode="auto">
          <a:xfrm>
            <a:off x="6308725" y="3357563"/>
            <a:ext cx="488950" cy="1223962"/>
            <a:chOff x="5767139" y="3284984"/>
            <a:chExt cx="490041" cy="122413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0FA1CA6-7547-4C67-980C-E5048A0A5397}"/>
                </a:ext>
              </a:extLst>
            </p:cNvPr>
            <p:cNvSpPr/>
            <p:nvPr/>
          </p:nvSpPr>
          <p:spPr>
            <a:xfrm>
              <a:off x="5867375" y="3284984"/>
              <a:ext cx="289570" cy="215931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6EB4001-BF33-4A92-859E-7574B0BC7F5B}"/>
                </a:ext>
              </a:extLst>
            </p:cNvPr>
            <p:cNvCxnSpPr>
              <a:stCxn id="3" idx="4"/>
            </p:cNvCxnSpPr>
            <p:nvPr/>
          </p:nvCxnSpPr>
          <p:spPr>
            <a:xfrm>
              <a:off x="6012160" y="3500915"/>
              <a:ext cx="0" cy="5763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666E644-EF9C-4A29-A55B-111FB1548A76}"/>
                </a:ext>
              </a:extLst>
            </p:cNvPr>
            <p:cNvCxnSpPr/>
            <p:nvPr/>
          </p:nvCxnSpPr>
          <p:spPr>
            <a:xfrm flipH="1">
              <a:off x="5867375" y="4077259"/>
              <a:ext cx="144784" cy="431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186F845-E950-43E5-8623-DCC63AB94986}"/>
                </a:ext>
              </a:extLst>
            </p:cNvPr>
            <p:cNvCxnSpPr/>
            <p:nvPr/>
          </p:nvCxnSpPr>
          <p:spPr>
            <a:xfrm>
              <a:off x="6012160" y="4077259"/>
              <a:ext cx="144785" cy="4318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2C0117-3A7E-44DB-BE67-185ABEE175C9}"/>
                </a:ext>
              </a:extLst>
            </p:cNvPr>
            <p:cNvCxnSpPr/>
            <p:nvPr/>
          </p:nvCxnSpPr>
          <p:spPr>
            <a:xfrm flipH="1">
              <a:off x="5767139" y="3716845"/>
              <a:ext cx="49004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9" name="Rectangle 15">
            <a:extLst>
              <a:ext uri="{FF2B5EF4-FFF2-40B4-BE49-F238E27FC236}">
                <a16:creationId xmlns:a16="http://schemas.microsoft.com/office/drawing/2014/main" id="{234FFE69-1EA2-4F9A-93E5-DB0F6B024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950" y="4557713"/>
            <a:ext cx="698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actor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8440" name="Rectangle 16">
            <a:extLst>
              <a:ext uri="{FF2B5EF4-FFF2-40B4-BE49-F238E27FC236}">
                <a16:creationId xmlns:a16="http://schemas.microsoft.com/office/drawing/2014/main" id="{6A67250C-3184-45EF-B51A-DFC56B607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6675" y="3963988"/>
            <a:ext cx="635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atau</a:t>
            </a: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3310</Words>
  <Application>Microsoft Office PowerPoint</Application>
  <PresentationFormat>On-screen Show (4:3)</PresentationFormat>
  <Paragraphs>564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Bradley Hand ITC</vt:lpstr>
      <vt:lpstr>Calibri</vt:lpstr>
      <vt:lpstr>Cambria</vt:lpstr>
      <vt:lpstr>Courier New</vt:lpstr>
      <vt:lpstr>inherit</vt:lpstr>
      <vt:lpstr>Raleway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670</cp:revision>
  <dcterms:created xsi:type="dcterms:W3CDTF">2010-04-18T12:06:30Z</dcterms:created>
  <dcterms:modified xsi:type="dcterms:W3CDTF">2021-05-21T15:32:18Z</dcterms:modified>
</cp:coreProperties>
</file>