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9" r:id="rId4"/>
    <p:sldId id="261" r:id="rId5"/>
    <p:sldId id="262" r:id="rId6"/>
    <p:sldId id="263" r:id="rId7"/>
    <p:sldId id="264" r:id="rId8"/>
    <p:sldId id="267" r:id="rId9"/>
    <p:sldId id="270" r:id="rId10"/>
    <p:sldId id="265" r:id="rId11"/>
    <p:sldId id="258" r:id="rId12"/>
    <p:sldId id="266" r:id="rId13"/>
    <p:sldId id="268" r:id="rId14"/>
    <p:sldId id="272" r:id="rId15"/>
    <p:sldId id="273" r:id="rId16"/>
    <p:sldId id="271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5" r:id="rId26"/>
    <p:sldId id="282" r:id="rId27"/>
    <p:sldId id="284" r:id="rId28"/>
    <p:sldId id="28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6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10-03T11:57:10.740" idx="1">
    <p:pos x="1517" y="278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747CB-DCF9-89BD-B47C-ADECF983EB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D01CDE-A9EC-C655-2DDB-46199D2714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A6FB-024C-7272-8C76-F29364423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ACAAD-E8C4-4696-949F-2EB25AF16A32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71D9AB-4244-C618-396F-551CCA233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E08015-A76A-A52A-ABA0-5C5EF015E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5D291-919E-4A79-B2F6-3ABDF3F2F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506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D4C10-955E-A6A2-0317-361A6A43E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7133E8-B350-8013-2E2B-12350969E1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5238BA-428B-5ABB-2307-810DB7EED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ACAAD-E8C4-4696-949F-2EB25AF16A32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618465-516A-62C8-7281-C91A5585D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4D137-9D45-FF03-BC51-4B646BAD7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5D291-919E-4A79-B2F6-3ABDF3F2F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866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B76E69-3C2E-784A-BE2B-8704ED5493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4D6EC1-D1A2-90D5-464B-F3E95EC222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05956A-5D48-458B-AE8F-D82EEB086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ACAAD-E8C4-4696-949F-2EB25AF16A32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7D439A-16A0-366E-DB8C-EF5A09F5C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4A59B3-950F-A90E-EDC7-B357F7455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5D291-919E-4A79-B2F6-3ABDF3F2F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253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9AFB6-7D3D-3908-B4AB-13999F7D1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91019-3268-05D4-9FFC-E096105D88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6F8697-6180-0368-BD54-03F322569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ACAAD-E8C4-4696-949F-2EB25AF16A32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D75333-DF36-3794-CFA4-A08EB5727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46AEF-CA8C-CFF2-19DA-444B795FE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5D291-919E-4A79-B2F6-3ABDF3F2F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366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2C5B1-A95E-6FA3-2F22-2B55BDADE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349460-6947-1A4B-8BCA-BC468B997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398092-BB5B-4EC2-C2F0-216D6ACAD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ACAAD-E8C4-4696-949F-2EB25AF16A32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AD6B1-C18A-ADC8-3296-6ED1764D4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7192D-B4A6-168F-BFC6-4F1100B4E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5D291-919E-4A79-B2F6-3ABDF3F2F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579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45215-1330-9680-1B5C-632C6B15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3EB858-18A0-5322-D5F9-C29B938A07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5C18AF-49E4-9E81-449E-7B37ED5975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7E24E2-8335-B854-1208-CD6965698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ACAAD-E8C4-4696-949F-2EB25AF16A32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0B3378-6A06-F601-3D4B-64281C679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3481A5-67D4-012A-9824-21DCBF16A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5D291-919E-4A79-B2F6-3ABDF3F2F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426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861EE-1C9D-5FFF-C8B7-F471437C6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5F2719-0EAA-9855-3170-6595E46842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AB5267-559B-2EA4-D0AF-C052FC8C8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C7AFFF-C3A6-4A3B-4781-FDD4CDE35F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038A56-1F46-6821-DE83-7F7EC787F3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5D9EE3-65C5-F955-4C48-FEB19071D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ACAAD-E8C4-4696-949F-2EB25AF16A32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1F21BC-89FC-8321-3535-C4F28E2F5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6D7B32-54D8-D321-109A-046CE8AD1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5D291-919E-4A79-B2F6-3ABDF3F2F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332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AAEE3-22A7-6184-89A7-B111BAD6F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2DDC11-51F6-F86B-84FD-100C3A84C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ACAAD-E8C4-4696-949F-2EB25AF16A32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8DA405-41EB-94B0-EF34-E8392D916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9C9CBA-39FA-0A69-8F0A-DCC6CBC52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5D291-919E-4A79-B2F6-3ABDF3F2F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252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D3783C-2922-5425-765E-9472EBF30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ACAAD-E8C4-4696-949F-2EB25AF16A32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B8F85F-AF92-5E2B-EAEA-31DD1EBD5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220F79-5867-6A2D-F5B3-C97D15013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5D291-919E-4A79-B2F6-3ABDF3F2F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783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4908F-D223-D569-B6C9-A4B66262D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C2D21-9FA9-2508-A444-CAD5287B5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12264E-D5CB-CF71-A7C7-98879DDFD2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F6E579-C1CC-00C7-D297-91B2F49CE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ACAAD-E8C4-4696-949F-2EB25AF16A32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E8A454-D85F-4686-F3FF-29C3A2DAA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972615-F6AE-ECE4-C6BD-F8D91BD97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5D291-919E-4A79-B2F6-3ABDF3F2F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763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9B5BE-712F-6D2A-7B07-6FA6188E5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474E60-7FB0-161B-26C4-C04F8F92FA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A19A40-B3DD-6F2A-9FC0-9938AB050D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4DCDBA-ADD3-3F4D-BDBF-E25CBDA4C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ACAAD-E8C4-4696-949F-2EB25AF16A32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05E787-FB16-6F1E-DBEA-19FD968C3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97D715-8537-3F2C-B380-F15546617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5D291-919E-4A79-B2F6-3ABDF3F2F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01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A21D49-A1EF-1EA7-53F7-EB28CB902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085E02-6A52-49F9-767F-42A3D2ABC9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D9B098-4879-E192-EF3B-8915BC76B1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ACAAD-E8C4-4696-949F-2EB25AF16A32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012E2-E1CE-B2ED-46F9-D59A7083A2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5F0ECD-B73D-CD31-9E34-C8AC136F1F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5D291-919E-4A79-B2F6-3ABDF3F2F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889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755E1-29F4-352D-3AAA-C2DC591B71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4440" y="3291839"/>
            <a:ext cx="4754880" cy="1284923"/>
          </a:xfrm>
        </p:spPr>
        <p:txBody>
          <a:bodyPr>
            <a:normAutofit fontScale="90000"/>
          </a:bodyPr>
          <a:lstStyle/>
          <a:p>
            <a:r>
              <a:rPr lang="en-GB" b="1" dirty="0" err="1"/>
              <a:t>Perencanaan</a:t>
            </a:r>
            <a:r>
              <a:rPr lang="en-GB" b="1" dirty="0"/>
              <a:t/>
            </a:r>
            <a:br>
              <a:rPr lang="en-GB" b="1" dirty="0"/>
            </a:br>
            <a:r>
              <a:rPr lang="en-GB" b="1" dirty="0" err="1"/>
              <a:t>Kreatif</a:t>
            </a:r>
            <a:r>
              <a:rPr lang="en-GB" b="1" dirty="0"/>
              <a:t>.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58EED0-091A-BDFF-D321-C908CAA2B9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066800"/>
            <a:ext cx="5791200" cy="5791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49039" y="486450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/>
              <a:t>Oleh</a:t>
            </a:r>
            <a:r>
              <a:rPr lang="en-US" dirty="0"/>
              <a:t> :  </a:t>
            </a:r>
          </a:p>
          <a:p>
            <a:r>
              <a:rPr lang="en-US" dirty="0"/>
              <a:t>Ade </a:t>
            </a:r>
            <a:r>
              <a:rPr lang="en-US" dirty="0" err="1"/>
              <a:t>Moussadecq</a:t>
            </a:r>
            <a:r>
              <a:rPr lang="en-US" dirty="0"/>
              <a:t>. </a:t>
            </a:r>
            <a:r>
              <a:rPr lang="en-US" dirty="0" err="1"/>
              <a:t>S.Pd</a:t>
            </a:r>
            <a:r>
              <a:rPr lang="en-US" dirty="0"/>
              <a:t>., </a:t>
            </a:r>
            <a:r>
              <a:rPr lang="en-US" dirty="0" err="1"/>
              <a:t>M.Sn</a:t>
            </a:r>
            <a:endParaRPr lang="en-US" dirty="0"/>
          </a:p>
          <a:p>
            <a:r>
              <a:rPr lang="en-US" dirty="0" err="1"/>
              <a:t>Dika</a:t>
            </a:r>
            <a:r>
              <a:rPr lang="en-US" dirty="0"/>
              <a:t> </a:t>
            </a:r>
            <a:r>
              <a:rPr lang="en-US" dirty="0" err="1"/>
              <a:t>Tondo</a:t>
            </a:r>
            <a:r>
              <a:rPr lang="en-US" dirty="0"/>
              <a:t> </a:t>
            </a:r>
            <a:r>
              <a:rPr lang="en-US" dirty="0" err="1"/>
              <a:t>Widakdo</a:t>
            </a:r>
            <a:r>
              <a:rPr lang="en-US" dirty="0"/>
              <a:t>, </a:t>
            </a:r>
            <a:r>
              <a:rPr lang="en-US" dirty="0" err="1"/>
              <a:t>S.Kom</a:t>
            </a:r>
            <a:r>
              <a:rPr lang="en-US" dirty="0"/>
              <a:t>., M.T.I</a:t>
            </a:r>
          </a:p>
        </p:txBody>
      </p:sp>
    </p:spTree>
    <p:extLst>
      <p:ext uri="{BB962C8B-B14F-4D97-AF65-F5344CB8AC3E}">
        <p14:creationId xmlns:p14="http://schemas.microsoft.com/office/powerpoint/2010/main" val="2425773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9E11FB1-171C-7CA1-8515-1F1A076AD158}"/>
              </a:ext>
            </a:extLst>
          </p:cNvPr>
          <p:cNvSpPr txBox="1"/>
          <p:nvPr/>
        </p:nvSpPr>
        <p:spPr>
          <a:xfrm>
            <a:off x="1508760" y="1410176"/>
            <a:ext cx="368808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Strategi </a:t>
            </a:r>
            <a:r>
              <a:rPr lang="en-US" sz="2000" dirty="0" err="1"/>
              <a:t>komunikasi</a:t>
            </a:r>
            <a:r>
              <a:rPr lang="en-US" sz="2000" dirty="0"/>
              <a:t> </a:t>
            </a:r>
            <a:r>
              <a:rPr lang="en-US" sz="2000" dirty="0" err="1"/>
              <a:t>periklanan</a:t>
            </a:r>
            <a:r>
              <a:rPr lang="en-US" sz="2000" dirty="0"/>
              <a:t> </a:t>
            </a:r>
            <a:r>
              <a:rPr lang="en-US" sz="2000" dirty="0" err="1"/>
              <a:t>dilakukan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mencapai</a:t>
            </a:r>
            <a:r>
              <a:rPr lang="en-US" sz="2000" dirty="0"/>
              <a:t> </a:t>
            </a:r>
            <a:r>
              <a:rPr lang="en-US" sz="2000" dirty="0" err="1"/>
              <a:t>tujuan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komunikasi</a:t>
            </a:r>
            <a:r>
              <a:rPr lang="en-US" sz="2000" dirty="0"/>
              <a:t> </a:t>
            </a:r>
            <a:r>
              <a:rPr lang="en-US" sz="2000" dirty="0" err="1"/>
              <a:t>periklanan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merencanakan</a:t>
            </a:r>
            <a:r>
              <a:rPr lang="en-US" sz="2000" dirty="0"/>
              <a:t> </a:t>
            </a:r>
            <a:r>
              <a:rPr lang="en-US" sz="2000" dirty="0" err="1"/>
              <a:t>yaitu</a:t>
            </a:r>
            <a:endParaRPr lang="en-US" sz="2000" dirty="0"/>
          </a:p>
          <a:p>
            <a:r>
              <a:rPr lang="en-US" sz="2000" dirty="0"/>
              <a:t> </a:t>
            </a:r>
          </a:p>
          <a:p>
            <a:pPr marL="342900" indent="-342900">
              <a:buAutoNum type="arabicPeriod"/>
            </a:pPr>
            <a:r>
              <a:rPr lang="en-US" sz="2000" dirty="0" err="1"/>
              <a:t>Aspek</a:t>
            </a:r>
            <a:r>
              <a:rPr lang="en-US" sz="2000" dirty="0"/>
              <a:t> media, </a:t>
            </a:r>
          </a:p>
          <a:p>
            <a:pPr marL="342900" indent="-342900">
              <a:buAutoNum type="arabicPeriod"/>
            </a:pPr>
            <a:r>
              <a:rPr lang="en-US" sz="2000" dirty="0" err="1"/>
              <a:t>Aspek</a:t>
            </a:r>
            <a:r>
              <a:rPr lang="en-US" sz="2000" dirty="0"/>
              <a:t> </a:t>
            </a:r>
            <a:r>
              <a:rPr lang="en-US" sz="2000" dirty="0" err="1"/>
              <a:t>kreatif</a:t>
            </a:r>
            <a:r>
              <a:rPr lang="en-US" sz="2000" dirty="0"/>
              <a:t> </a:t>
            </a:r>
          </a:p>
          <a:p>
            <a:pPr marL="342900" indent="-342900">
              <a:buAutoNum type="arabicPeriod"/>
            </a:pPr>
            <a:r>
              <a:rPr lang="en-US" sz="2000" dirty="0" err="1"/>
              <a:t>Aspek</a:t>
            </a:r>
            <a:r>
              <a:rPr lang="en-US" sz="2000" dirty="0"/>
              <a:t> tata </a:t>
            </a:r>
            <a:r>
              <a:rPr lang="en-US" sz="2000" dirty="0" err="1"/>
              <a:t>desain</a:t>
            </a:r>
            <a:r>
              <a:rPr lang="en-US" sz="2000" dirty="0"/>
              <a:t>. </a:t>
            </a:r>
          </a:p>
          <a:p>
            <a:pPr marL="342900" indent="-342900">
              <a:buAutoNum type="arabicPeriod"/>
            </a:pPr>
            <a:endParaRPr lang="en-US" sz="2000" dirty="0"/>
          </a:p>
          <a:p>
            <a:r>
              <a:rPr lang="en-US" sz="2000" dirty="0"/>
              <a:t>(</a:t>
            </a:r>
            <a:r>
              <a:rPr lang="en-US" sz="2000" dirty="0" err="1"/>
              <a:t>Sadjiman</a:t>
            </a:r>
            <a:r>
              <a:rPr lang="en-US" sz="2000" dirty="0"/>
              <a:t>, 2006: 4)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F7C5F2-33CE-D787-E091-7027BACCC5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720" y="45720"/>
            <a:ext cx="6812280" cy="681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103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AD0F49C-37CA-875D-C1A6-64F554AC3B6C}"/>
              </a:ext>
            </a:extLst>
          </p:cNvPr>
          <p:cNvSpPr txBox="1"/>
          <p:nvPr/>
        </p:nvSpPr>
        <p:spPr>
          <a:xfrm>
            <a:off x="1539240" y="1080254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u="sng" dirty="0" err="1"/>
              <a:t>Aspek</a:t>
            </a:r>
            <a:r>
              <a:rPr lang="en-US" sz="2800" b="1" u="sng" dirty="0"/>
              <a:t> Media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B0932D-0529-B158-52A3-D8B7A767848F}"/>
              </a:ext>
            </a:extLst>
          </p:cNvPr>
          <p:cNvSpPr txBox="1"/>
          <p:nvPr/>
        </p:nvSpPr>
        <p:spPr>
          <a:xfrm>
            <a:off x="1539240" y="1632466"/>
            <a:ext cx="362712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/>
              <a:t>Perencanaan</a:t>
            </a:r>
            <a:r>
              <a:rPr lang="en-US" sz="2800" dirty="0"/>
              <a:t> media yang </a:t>
            </a:r>
            <a:r>
              <a:rPr lang="en-US" sz="2800" dirty="0" err="1"/>
              <a:t>mampu</a:t>
            </a:r>
            <a:r>
              <a:rPr lang="en-US" sz="2800" dirty="0"/>
              <a:t> </a:t>
            </a:r>
            <a:r>
              <a:rPr lang="en-US" sz="2800" dirty="0" err="1"/>
              <a:t>menjangkau</a:t>
            </a:r>
            <a:r>
              <a:rPr lang="en-US" sz="2800" dirty="0"/>
              <a:t> target </a:t>
            </a:r>
            <a:r>
              <a:rPr lang="en-US" sz="2800" dirty="0" err="1"/>
              <a:t>audiens</a:t>
            </a:r>
            <a:r>
              <a:rPr lang="en-US" sz="2800" dirty="0"/>
              <a:t> yang </a:t>
            </a:r>
            <a:r>
              <a:rPr lang="en-US" sz="2800" dirty="0" err="1"/>
              <a:t>ingin</a:t>
            </a:r>
            <a:r>
              <a:rPr lang="en-US" sz="2800" dirty="0"/>
              <a:t> </a:t>
            </a:r>
            <a:r>
              <a:rPr lang="en-US" sz="2800" dirty="0" err="1"/>
              <a:t>dituju</a:t>
            </a:r>
            <a:r>
              <a:rPr lang="en-US" sz="2800" dirty="0"/>
              <a:t>, </a:t>
            </a:r>
            <a:r>
              <a:rPr lang="en-US" sz="2800" dirty="0" err="1"/>
              <a:t>menggunakan</a:t>
            </a:r>
            <a:r>
              <a:rPr lang="en-US" sz="2800" dirty="0"/>
              <a:t> media </a:t>
            </a:r>
            <a:r>
              <a:rPr lang="en-US" sz="2800" dirty="0" err="1"/>
              <a:t>utama</a:t>
            </a:r>
            <a:r>
              <a:rPr lang="en-US" sz="2800" dirty="0"/>
              <a:t> video </a:t>
            </a:r>
            <a:r>
              <a:rPr lang="en-US" sz="2800" dirty="0" err="1"/>
              <a:t>iklan</a:t>
            </a:r>
            <a:r>
              <a:rPr lang="en-US" sz="2800" dirty="0"/>
              <a:t>, di </a:t>
            </a:r>
            <a:r>
              <a:rPr lang="en-US" sz="2800" dirty="0" err="1"/>
              <a:t>sertai</a:t>
            </a:r>
            <a:r>
              <a:rPr lang="en-US" sz="2800" dirty="0"/>
              <a:t> </a:t>
            </a:r>
            <a:r>
              <a:rPr lang="en-US" sz="2800" dirty="0" err="1"/>
              <a:t>iklan</a:t>
            </a:r>
            <a:r>
              <a:rPr lang="en-US" sz="2800" dirty="0"/>
              <a:t> media </a:t>
            </a:r>
            <a:r>
              <a:rPr lang="en-US" sz="2800" dirty="0" err="1"/>
              <a:t>cetak</a:t>
            </a:r>
            <a:r>
              <a:rPr lang="en-US" sz="2800" dirty="0"/>
              <a:t> dan merchandise </a:t>
            </a:r>
            <a:r>
              <a:rPr lang="en-US" sz="2800" dirty="0" err="1"/>
              <a:t>sebagai</a:t>
            </a:r>
            <a:r>
              <a:rPr lang="en-US" sz="2800" dirty="0"/>
              <a:t> media </a:t>
            </a:r>
            <a:r>
              <a:rPr lang="en-US" sz="2800" dirty="0" err="1"/>
              <a:t>pendukung</a:t>
            </a:r>
            <a:endParaRPr lang="en-US" sz="2800" dirty="0"/>
          </a:p>
        </p:txBody>
      </p:sp>
      <p:pic>
        <p:nvPicPr>
          <p:cNvPr id="3074" name="Picture 2" descr="Kenali Bisnis Advertising, Iklan untuk Tingkatkan Penjualan">
            <a:extLst>
              <a:ext uri="{FF2B5EF4-FFF2-40B4-BE49-F238E27FC236}">
                <a16:creationId xmlns:a16="http://schemas.microsoft.com/office/drawing/2014/main" id="{97FF3CD6-0E12-FCB4-A876-FA0D61E698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1" r="9380"/>
          <a:stretch/>
        </p:blipFill>
        <p:spPr bwMode="auto">
          <a:xfrm>
            <a:off x="5394960" y="674251"/>
            <a:ext cx="6797040" cy="5528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500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256795C-AD9B-18BD-FFA5-65FAF625458C}"/>
              </a:ext>
            </a:extLst>
          </p:cNvPr>
          <p:cNvSpPr txBox="1"/>
          <p:nvPr/>
        </p:nvSpPr>
        <p:spPr>
          <a:xfrm>
            <a:off x="6400800" y="566678"/>
            <a:ext cx="483108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000" dirty="0" err="1"/>
              <a:t>Aspek</a:t>
            </a:r>
            <a:r>
              <a:rPr lang="en-US" sz="2000" dirty="0"/>
              <a:t> </a:t>
            </a:r>
            <a:r>
              <a:rPr lang="en-US" sz="2000" dirty="0" err="1"/>
              <a:t>Kreatif</a:t>
            </a:r>
            <a:endParaRPr lang="en-US" sz="2000" dirty="0"/>
          </a:p>
          <a:p>
            <a:pPr algn="r"/>
            <a:endParaRPr lang="en-US" sz="2000" dirty="0"/>
          </a:p>
          <a:p>
            <a:pPr algn="r"/>
            <a:r>
              <a:rPr lang="en-US" sz="2000" dirty="0"/>
              <a:t>Visual : </a:t>
            </a:r>
          </a:p>
          <a:p>
            <a:pPr marL="285750" indent="-285750" algn="r">
              <a:buFontTx/>
              <a:buChar char="-"/>
            </a:pPr>
            <a:r>
              <a:rPr lang="en-US" sz="2000" dirty="0" err="1"/>
              <a:t>Variasi</a:t>
            </a:r>
            <a:r>
              <a:rPr lang="en-US" sz="2000" dirty="0"/>
              <a:t> </a:t>
            </a:r>
            <a:r>
              <a:rPr lang="en-US" sz="2000" dirty="0" err="1"/>
              <a:t>makanan</a:t>
            </a:r>
            <a:r>
              <a:rPr lang="en-US" sz="2000" dirty="0"/>
              <a:t> yang </a:t>
            </a:r>
            <a:r>
              <a:rPr lang="en-US" sz="2000" dirty="0" err="1"/>
              <a:t>menggunakan</a:t>
            </a:r>
            <a:r>
              <a:rPr lang="en-US" sz="2000" dirty="0"/>
              <a:t> </a:t>
            </a:r>
            <a:r>
              <a:rPr lang="en-US" sz="2000" dirty="0" err="1"/>
              <a:t>bumbu</a:t>
            </a:r>
            <a:r>
              <a:rPr lang="en-US" sz="2000" dirty="0"/>
              <a:t> </a:t>
            </a:r>
            <a:r>
              <a:rPr lang="en-US" sz="2000" dirty="0" err="1"/>
              <a:t>pilihan</a:t>
            </a:r>
            <a:r>
              <a:rPr lang="en-US" sz="2000" dirty="0"/>
              <a:t> di </a:t>
            </a:r>
            <a:r>
              <a:rPr lang="en-US" sz="2000" dirty="0" err="1"/>
              <a:t>Rinjani</a:t>
            </a:r>
            <a:r>
              <a:rPr lang="en-US" sz="2000" dirty="0"/>
              <a:t> View Café dan Resto</a:t>
            </a:r>
          </a:p>
          <a:p>
            <a:pPr marL="285750" indent="-285750" algn="r">
              <a:buFontTx/>
              <a:buChar char="-"/>
            </a:pPr>
            <a:r>
              <a:rPr lang="en-US" sz="2000" dirty="0"/>
              <a:t>Font – font yang </a:t>
            </a:r>
            <a:r>
              <a:rPr lang="en-US" sz="2000" dirty="0" err="1"/>
              <a:t>kekinian</a:t>
            </a:r>
            <a:endParaRPr lang="en-US" sz="2000" dirty="0"/>
          </a:p>
          <a:p>
            <a:pPr marL="285750" indent="-285750" algn="r">
              <a:buFontTx/>
              <a:buChar char="-"/>
            </a:pPr>
            <a:r>
              <a:rPr lang="en-US" sz="2000" dirty="0" err="1"/>
              <a:t>Segitiga</a:t>
            </a:r>
            <a:r>
              <a:rPr lang="en-US" sz="2000" dirty="0"/>
              <a:t> yang di </a:t>
            </a:r>
            <a:r>
              <a:rPr lang="en-US" sz="2000" dirty="0" err="1"/>
              <a:t>repetisi</a:t>
            </a:r>
            <a:r>
              <a:rPr lang="en-US" sz="2000" dirty="0"/>
              <a:t> = </a:t>
            </a:r>
            <a:r>
              <a:rPr lang="en-US" sz="2000" dirty="0" err="1"/>
              <a:t>melambangkan</a:t>
            </a:r>
            <a:r>
              <a:rPr lang="en-US" sz="2000" dirty="0"/>
              <a:t> </a:t>
            </a:r>
            <a:r>
              <a:rPr lang="en-US" sz="2000" dirty="0" err="1"/>
              <a:t>tiga</a:t>
            </a:r>
            <a:r>
              <a:rPr lang="en-US" sz="2000" dirty="0"/>
              <a:t> </a:t>
            </a:r>
            <a:r>
              <a:rPr lang="en-US" sz="2000" dirty="0" err="1"/>
              <a:t>aspek</a:t>
            </a:r>
            <a:r>
              <a:rPr lang="en-US" sz="2000" dirty="0"/>
              <a:t> </a:t>
            </a:r>
            <a:r>
              <a:rPr lang="en-US" sz="2000" dirty="0" err="1"/>
              <a:t>yaitu</a:t>
            </a:r>
            <a:r>
              <a:rPr lang="en-US" sz="2000" dirty="0"/>
              <a:t> resto , café dan hotel background orange. </a:t>
            </a:r>
            <a:r>
              <a:rPr lang="en-US" sz="2000" dirty="0" err="1"/>
              <a:t>Tujuan</a:t>
            </a:r>
            <a:r>
              <a:rPr lang="en-US" sz="2000" dirty="0"/>
              <a:t> </a:t>
            </a:r>
            <a:r>
              <a:rPr lang="en-US" sz="2000" dirty="0" err="1"/>
              <a:t>menimbulkan</a:t>
            </a:r>
            <a:r>
              <a:rPr lang="en-US" sz="2000" dirty="0"/>
              <a:t> </a:t>
            </a:r>
            <a:r>
              <a:rPr lang="en-US" sz="2000" dirty="0" err="1"/>
              <a:t>ketertarikan</a:t>
            </a:r>
            <a:r>
              <a:rPr lang="en-US" sz="2000" dirty="0"/>
              <a:t> target </a:t>
            </a:r>
            <a:r>
              <a:rPr lang="en-US" sz="2000" dirty="0" err="1"/>
              <a:t>audiens</a:t>
            </a:r>
            <a:r>
              <a:rPr lang="en-US" sz="2000" dirty="0"/>
              <a:t>.</a:t>
            </a:r>
          </a:p>
        </p:txBody>
      </p:sp>
      <p:pic>
        <p:nvPicPr>
          <p:cNvPr id="4098" name="Picture 2" descr="8 Tipe Advertising Agency yang Perlu Diketahui - Blog - Studio Antelope">
            <a:extLst>
              <a:ext uri="{FF2B5EF4-FFF2-40B4-BE49-F238E27FC236}">
                <a16:creationId xmlns:a16="http://schemas.microsoft.com/office/drawing/2014/main" id="{89019B47-B840-8870-748A-5AC729792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6090987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With the US Stuck Inside, Where Does That Leave Out-of-Home Advertising?">
            <a:extLst>
              <a:ext uri="{FF2B5EF4-FFF2-40B4-BE49-F238E27FC236}">
                <a16:creationId xmlns:a16="http://schemas.microsoft.com/office/drawing/2014/main" id="{98990E22-B2BE-9CFB-860E-3C56AABBD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0362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50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74360FC-F6CD-02C9-7DDB-33A78BA26A96}"/>
              </a:ext>
            </a:extLst>
          </p:cNvPr>
          <p:cNvSpPr txBox="1"/>
          <p:nvPr/>
        </p:nvSpPr>
        <p:spPr>
          <a:xfrm>
            <a:off x="960120" y="1619518"/>
            <a:ext cx="42672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Tata Desain (Lay out) : </a:t>
            </a:r>
          </a:p>
          <a:p>
            <a:endParaRPr lang="en-US" sz="2000" dirty="0"/>
          </a:p>
          <a:p>
            <a:r>
              <a:rPr lang="en-US" sz="2000" dirty="0" err="1"/>
              <a:t>Perencanaan</a:t>
            </a:r>
            <a:r>
              <a:rPr lang="en-US" sz="2000" dirty="0"/>
              <a:t> tata </a:t>
            </a:r>
            <a:r>
              <a:rPr lang="en-US" sz="2000" dirty="0" err="1"/>
              <a:t>desain</a:t>
            </a:r>
            <a:r>
              <a:rPr lang="en-US" sz="2000" dirty="0"/>
              <a:t> </a:t>
            </a:r>
            <a:r>
              <a:rPr lang="en-US" sz="2000" dirty="0" err="1"/>
              <a:t>menemukan</a:t>
            </a:r>
            <a:r>
              <a:rPr lang="en-US" sz="2000" dirty="0"/>
              <a:t> = 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Tata </a:t>
            </a:r>
            <a:r>
              <a:rPr lang="en-US" sz="2000" dirty="0" err="1"/>
              <a:t>letak</a:t>
            </a:r>
            <a:r>
              <a:rPr lang="en-US" sz="2000" dirty="0"/>
              <a:t> (layout)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Visual  yang </a:t>
            </a:r>
            <a:r>
              <a:rPr lang="en-US" sz="2000" dirty="0" err="1"/>
              <a:t>informatif</a:t>
            </a:r>
            <a:r>
              <a:rPr lang="en-US" sz="2000" dirty="0"/>
              <a:t>, </a:t>
            </a:r>
            <a:r>
              <a:rPr lang="en-US" sz="2000" dirty="0" err="1"/>
              <a:t>efektif</a:t>
            </a:r>
            <a:r>
              <a:rPr lang="en-US" sz="2000" dirty="0"/>
              <a:t>, dan </a:t>
            </a:r>
            <a:r>
              <a:rPr lang="en-US" sz="2000" dirty="0" err="1"/>
              <a:t>komunikatif</a:t>
            </a:r>
            <a:r>
              <a:rPr lang="en-US" sz="2000" dirty="0"/>
              <a:t> </a:t>
            </a:r>
            <a:r>
              <a:rPr lang="en-US" sz="2000" dirty="0" err="1"/>
              <a:t>sesuai</a:t>
            </a:r>
            <a:r>
              <a:rPr lang="en-US" sz="2000" dirty="0"/>
              <a:t>  </a:t>
            </a:r>
            <a:r>
              <a:rPr lang="en-US" sz="2000" dirty="0" err="1"/>
              <a:t>prinsip</a:t>
            </a:r>
            <a:r>
              <a:rPr lang="en-US" sz="2000" dirty="0"/>
              <a:t> </a:t>
            </a:r>
            <a:r>
              <a:rPr lang="en-US" sz="2000" dirty="0" err="1"/>
              <a:t>desain</a:t>
            </a:r>
            <a:r>
              <a:rPr lang="en-US" sz="2000" dirty="0"/>
              <a:t> </a:t>
            </a:r>
          </a:p>
          <a:p>
            <a:pPr marL="285750" indent="-285750">
              <a:buFontTx/>
              <a:buChar char="-"/>
            </a:pPr>
            <a:endParaRPr lang="en-US" sz="2000" dirty="0"/>
          </a:p>
          <a:p>
            <a:r>
              <a:rPr lang="en-US" sz="2000" dirty="0" err="1"/>
              <a:t>Tujuan</a:t>
            </a:r>
            <a:r>
              <a:rPr lang="en-US" sz="2000" dirty="0"/>
              <a:t> </a:t>
            </a:r>
            <a:r>
              <a:rPr lang="en-US" sz="2000" dirty="0" err="1"/>
              <a:t>komunikasi</a:t>
            </a:r>
            <a:r>
              <a:rPr lang="en-US" sz="2000" dirty="0"/>
              <a:t> </a:t>
            </a:r>
            <a:r>
              <a:rPr lang="en-US" sz="2000" dirty="0" err="1"/>
              <a:t>periklanan</a:t>
            </a:r>
            <a:r>
              <a:rPr lang="en-US" sz="2000" dirty="0"/>
              <a:t> </a:t>
            </a:r>
            <a:r>
              <a:rPr lang="en-US" sz="2000" dirty="0" err="1"/>
              <a:t>tersebut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terpenuhi</a:t>
            </a:r>
            <a:r>
              <a:rPr lang="en-US" sz="2000" dirty="0"/>
              <a:t>.</a:t>
            </a:r>
          </a:p>
        </p:txBody>
      </p:sp>
      <p:pic>
        <p:nvPicPr>
          <p:cNvPr id="5124" name="Picture 4" descr="Um ponto de vista sobre layout – Design Culture">
            <a:extLst>
              <a:ext uri="{FF2B5EF4-FFF2-40B4-BE49-F238E27FC236}">
                <a16:creationId xmlns:a16="http://schemas.microsoft.com/office/drawing/2014/main" id="{982F7688-5E61-2A83-13BA-F6E86BE8F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909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FBE433-F6C7-59F1-D185-5535397470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647" t="26571" r="18179" b="53419"/>
          <a:stretch/>
        </p:blipFill>
        <p:spPr>
          <a:xfrm>
            <a:off x="312615" y="1678765"/>
            <a:ext cx="11566770" cy="350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049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96BAED-808C-EA65-2188-FC8C2A73A5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750" t="63784" r="18125" b="16873"/>
          <a:stretch/>
        </p:blipFill>
        <p:spPr>
          <a:xfrm>
            <a:off x="366373" y="2057400"/>
            <a:ext cx="11459253" cy="318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5050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483D611-D845-2097-F29C-E332C7CE86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750" t="18207" r="19456" b="55558"/>
          <a:stretch/>
        </p:blipFill>
        <p:spPr>
          <a:xfrm>
            <a:off x="762000" y="1119830"/>
            <a:ext cx="10843164" cy="4122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5601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ADD7BA-F86B-3C82-463E-6502AA9302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500" t="22653" r="17250" b="46888"/>
          <a:stretch/>
        </p:blipFill>
        <p:spPr>
          <a:xfrm>
            <a:off x="1371600" y="1363814"/>
            <a:ext cx="9707880" cy="413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1159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18C6A3A-F8A5-4CF0-1EA1-A1B89D7E6F16}"/>
              </a:ext>
            </a:extLst>
          </p:cNvPr>
          <p:cNvSpPr txBox="1">
            <a:spLocks/>
          </p:cNvSpPr>
          <p:nvPr/>
        </p:nvSpPr>
        <p:spPr>
          <a:xfrm>
            <a:off x="838200" y="1164324"/>
            <a:ext cx="5257800" cy="23876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err="1">
                <a:solidFill>
                  <a:srgbClr val="C00000"/>
                </a:solidFill>
              </a:rPr>
              <a:t>Iklan</a:t>
            </a:r>
            <a:r>
              <a:rPr lang="en-US" sz="4800" dirty="0">
                <a:solidFill>
                  <a:srgbClr val="C00000"/>
                </a:solidFill>
              </a:rPr>
              <a:t> Surat </a:t>
            </a:r>
            <a:r>
              <a:rPr lang="en-US" sz="4800" dirty="0" err="1">
                <a:solidFill>
                  <a:srgbClr val="C00000"/>
                </a:solidFill>
              </a:rPr>
              <a:t>Kabar</a:t>
            </a:r>
            <a:r>
              <a:rPr lang="en-US" sz="4800" dirty="0">
                <a:solidFill>
                  <a:srgbClr val="C00000"/>
                </a:solidFill>
              </a:rPr>
              <a:t> </a:t>
            </a:r>
          </a:p>
          <a:p>
            <a:r>
              <a:rPr lang="en-US" sz="4800" dirty="0">
                <a:solidFill>
                  <a:srgbClr val="C00000"/>
                </a:solidFill>
              </a:rPr>
              <a:t>(</a:t>
            </a:r>
            <a:r>
              <a:rPr lang="en-US" sz="4800" dirty="0" err="1">
                <a:solidFill>
                  <a:srgbClr val="C00000"/>
                </a:solidFill>
              </a:rPr>
              <a:t>Iklan</a:t>
            </a:r>
            <a:r>
              <a:rPr lang="en-US" sz="4800" dirty="0">
                <a:solidFill>
                  <a:srgbClr val="C00000"/>
                </a:solidFill>
              </a:rPr>
              <a:t> Media </a:t>
            </a:r>
            <a:r>
              <a:rPr lang="en-US" sz="4800" dirty="0" err="1">
                <a:solidFill>
                  <a:srgbClr val="C00000"/>
                </a:solidFill>
              </a:rPr>
              <a:t>Cetak</a:t>
            </a:r>
            <a:r>
              <a:rPr lang="en-US" sz="4800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A87EC4-2DA5-80F5-A2CB-B480015CECC7}"/>
              </a:ext>
            </a:extLst>
          </p:cNvPr>
          <p:cNvSpPr/>
          <p:nvPr/>
        </p:nvSpPr>
        <p:spPr>
          <a:xfrm>
            <a:off x="6614160" y="0"/>
            <a:ext cx="5577840" cy="69799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1105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3E81578D-9C97-17E3-11F9-D56E2B480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>
            <a:noAutofit/>
          </a:bodyPr>
          <a:lstStyle/>
          <a:p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Defenisi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Content Placeholder 17">
            <a:extLst>
              <a:ext uri="{FF2B5EF4-FFF2-40B4-BE49-F238E27FC236}">
                <a16:creationId xmlns:a16="http://schemas.microsoft.com/office/drawing/2014/main" id="{1D840777-E378-B39F-1F7F-699D7F22F517}"/>
              </a:ext>
            </a:extLst>
          </p:cNvPr>
          <p:cNvSpPr txBox="1">
            <a:spLocks/>
          </p:cNvSpPr>
          <p:nvPr/>
        </p:nvSpPr>
        <p:spPr>
          <a:xfrm>
            <a:off x="541610" y="1524708"/>
            <a:ext cx="4321704" cy="507421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200000"/>
              </a:lnSpc>
              <a:spcAft>
                <a:spcPts val="600"/>
              </a:spcAft>
              <a:buNone/>
              <a:defRPr/>
            </a:pPr>
            <a:r>
              <a:rPr lang="en-US" sz="2400" dirty="0" err="1">
                <a:solidFill>
                  <a:srgbClr val="2A2A2A"/>
                </a:solidFill>
                <a:latin typeface="Roboto" panose="020B0604020202020204" pitchFamily="2" charset="0"/>
              </a:rPr>
              <a:t>Iklan</a:t>
            </a:r>
            <a:r>
              <a:rPr lang="en-US" sz="2400" dirty="0">
                <a:solidFill>
                  <a:srgbClr val="2A2A2A"/>
                </a:solidFill>
                <a:latin typeface="Roboto" panose="020B0604020202020204" pitchFamily="2" charset="0"/>
              </a:rPr>
              <a:t> </a:t>
            </a:r>
            <a:r>
              <a:rPr lang="en-US" sz="2400" dirty="0" err="1">
                <a:solidFill>
                  <a:srgbClr val="2A2A2A"/>
                </a:solidFill>
                <a:latin typeface="Roboto" panose="020B0604020202020204" pitchFamily="2" charset="0"/>
              </a:rPr>
              <a:t>koran</a:t>
            </a:r>
            <a:r>
              <a:rPr lang="en-US" sz="2400" dirty="0">
                <a:solidFill>
                  <a:srgbClr val="2A2A2A"/>
                </a:solidFill>
                <a:latin typeface="Roboto" panose="020B0604020202020204" pitchFamily="2" charset="0"/>
              </a:rPr>
              <a:t> </a:t>
            </a:r>
            <a:r>
              <a:rPr lang="en-US" sz="2400" dirty="0" err="1">
                <a:solidFill>
                  <a:srgbClr val="2A2A2A"/>
                </a:solidFill>
                <a:latin typeface="Roboto" panose="020B0604020202020204" pitchFamily="2" charset="0"/>
              </a:rPr>
              <a:t>merupakan</a:t>
            </a:r>
            <a:r>
              <a:rPr lang="en-US" sz="2400" dirty="0">
                <a:solidFill>
                  <a:srgbClr val="2A2A2A"/>
                </a:solidFill>
                <a:latin typeface="Roboto" panose="020B0604020202020204" pitchFamily="2" charset="0"/>
              </a:rPr>
              <a:t> salah </a:t>
            </a:r>
            <a:r>
              <a:rPr lang="en-US" sz="2400" dirty="0" err="1">
                <a:solidFill>
                  <a:srgbClr val="2A2A2A"/>
                </a:solidFill>
                <a:latin typeface="Roboto" panose="020B0604020202020204" pitchFamily="2" charset="0"/>
              </a:rPr>
              <a:t>satu</a:t>
            </a:r>
            <a:r>
              <a:rPr lang="en-US" sz="2400" dirty="0">
                <a:solidFill>
                  <a:srgbClr val="2A2A2A"/>
                </a:solidFill>
                <a:latin typeface="Roboto" panose="020B0604020202020204" pitchFamily="2" charset="0"/>
              </a:rPr>
              <a:t> strategi </a:t>
            </a:r>
            <a:r>
              <a:rPr lang="en-US" sz="2400" dirty="0" err="1">
                <a:solidFill>
                  <a:srgbClr val="2A2A2A"/>
                </a:solidFill>
                <a:latin typeface="Roboto" panose="020B0604020202020204" pitchFamily="2" charset="0"/>
              </a:rPr>
              <a:t>promosi</a:t>
            </a:r>
            <a:r>
              <a:rPr lang="en-US" sz="2400" dirty="0">
                <a:solidFill>
                  <a:srgbClr val="2A2A2A"/>
                </a:solidFill>
                <a:latin typeface="Roboto" panose="020B0604020202020204" pitchFamily="2" charset="0"/>
              </a:rPr>
              <a:t> yang </a:t>
            </a:r>
            <a:r>
              <a:rPr lang="en-US" sz="2400" dirty="0" err="1">
                <a:solidFill>
                  <a:srgbClr val="2A2A2A"/>
                </a:solidFill>
                <a:latin typeface="Roboto" panose="020B0604020202020204" pitchFamily="2" charset="0"/>
              </a:rPr>
              <a:t>dilakukan</a:t>
            </a:r>
            <a:r>
              <a:rPr lang="en-US" sz="2400" dirty="0">
                <a:solidFill>
                  <a:srgbClr val="2A2A2A"/>
                </a:solidFill>
                <a:latin typeface="Roboto" panose="020B0604020202020204" pitchFamily="2" charset="0"/>
              </a:rPr>
              <a:t> oleh </a:t>
            </a:r>
            <a:r>
              <a:rPr lang="en-US" sz="2400" dirty="0" err="1">
                <a:solidFill>
                  <a:srgbClr val="2A2A2A"/>
                </a:solidFill>
                <a:latin typeface="Roboto" panose="020B0604020202020204" pitchFamily="2" charset="0"/>
              </a:rPr>
              <a:t>perusahaan</a:t>
            </a:r>
            <a:r>
              <a:rPr lang="en-US" sz="2400" dirty="0">
                <a:solidFill>
                  <a:srgbClr val="2A2A2A"/>
                </a:solidFill>
                <a:latin typeface="Roboto" panose="020B0604020202020204" pitchFamily="2" charset="0"/>
              </a:rPr>
              <a:t>/brand </a:t>
            </a:r>
            <a:r>
              <a:rPr lang="en-US" sz="2400" dirty="0" err="1">
                <a:solidFill>
                  <a:srgbClr val="2A2A2A"/>
                </a:solidFill>
                <a:latin typeface="Roboto" panose="020B0604020202020204" pitchFamily="2" charset="0"/>
              </a:rPr>
              <a:t>dengan</a:t>
            </a:r>
            <a:r>
              <a:rPr lang="en-US" sz="2400" dirty="0">
                <a:solidFill>
                  <a:srgbClr val="2A2A2A"/>
                </a:solidFill>
                <a:latin typeface="Roboto" panose="020B0604020202020204" pitchFamily="2" charset="0"/>
              </a:rPr>
              <a:t> </a:t>
            </a:r>
            <a:r>
              <a:rPr lang="en-US" sz="2400" dirty="0" err="1">
                <a:solidFill>
                  <a:srgbClr val="2A2A2A"/>
                </a:solidFill>
                <a:latin typeface="Roboto" panose="020B0604020202020204" pitchFamily="2" charset="0"/>
              </a:rPr>
              <a:t>cara</a:t>
            </a:r>
            <a:r>
              <a:rPr lang="en-US" sz="2400" dirty="0">
                <a:solidFill>
                  <a:srgbClr val="2A2A2A"/>
                </a:solidFill>
                <a:latin typeface="Roboto" panose="020B0604020202020204" pitchFamily="2" charset="0"/>
              </a:rPr>
              <a:t> </a:t>
            </a:r>
            <a:r>
              <a:rPr lang="en-US" sz="2400" dirty="0" err="1">
                <a:solidFill>
                  <a:srgbClr val="2A2A2A"/>
                </a:solidFill>
                <a:latin typeface="Roboto" panose="020B0604020202020204" pitchFamily="2" charset="0"/>
              </a:rPr>
              <a:t>memasang</a:t>
            </a:r>
            <a:r>
              <a:rPr lang="en-US" sz="2400" dirty="0">
                <a:solidFill>
                  <a:srgbClr val="2A2A2A"/>
                </a:solidFill>
                <a:latin typeface="Roboto" panose="020B0604020202020204" pitchFamily="2" charset="0"/>
              </a:rPr>
              <a:t> </a:t>
            </a:r>
            <a:r>
              <a:rPr lang="en-US" sz="2400" dirty="0" err="1">
                <a:solidFill>
                  <a:srgbClr val="2A2A2A"/>
                </a:solidFill>
                <a:latin typeface="Roboto" panose="020B0604020202020204" pitchFamily="2" charset="0"/>
              </a:rPr>
              <a:t>iklan</a:t>
            </a:r>
            <a:r>
              <a:rPr lang="en-US" sz="2400" dirty="0">
                <a:solidFill>
                  <a:srgbClr val="2A2A2A"/>
                </a:solidFill>
                <a:latin typeface="Roboto" panose="020B0604020202020204" pitchFamily="2" charset="0"/>
              </a:rPr>
              <a:t> di media </a:t>
            </a:r>
            <a:r>
              <a:rPr lang="en-US" sz="2400" dirty="0" err="1">
                <a:solidFill>
                  <a:srgbClr val="2A2A2A"/>
                </a:solidFill>
                <a:latin typeface="Roboto" panose="020B0604020202020204" pitchFamily="2" charset="0"/>
              </a:rPr>
              <a:t>cetak</a:t>
            </a:r>
            <a:r>
              <a:rPr lang="en-US" sz="2400" dirty="0">
                <a:solidFill>
                  <a:srgbClr val="2A2A2A"/>
                </a:solidFill>
                <a:latin typeface="Roboto" panose="020B0604020202020204" pitchFamily="2" charset="0"/>
              </a:rPr>
              <a:t>.</a:t>
            </a:r>
            <a:endParaRPr lang="en-US" sz="2400" b="0" i="0" dirty="0">
              <a:solidFill>
                <a:srgbClr val="2A2A2A"/>
              </a:solidFill>
              <a:effectLst/>
              <a:latin typeface="Roboto" panose="020B0604020202020204" pitchFamily="2" charset="0"/>
            </a:endParaRPr>
          </a:p>
          <a:p>
            <a:pPr marL="0" lvl="0" indent="0">
              <a:lnSpc>
                <a:spcPct val="200000"/>
              </a:lnSpc>
              <a:spcAft>
                <a:spcPts val="600"/>
              </a:spcAft>
              <a:buNone/>
              <a:defRPr/>
            </a:pPr>
            <a:endParaRPr lang="en-US" sz="2000" dirty="0"/>
          </a:p>
          <a:p>
            <a:pPr marL="0" lvl="0" indent="0">
              <a:lnSpc>
                <a:spcPct val="120000"/>
              </a:lnSpc>
              <a:spcAft>
                <a:spcPts val="600"/>
              </a:spcAft>
              <a:buNone/>
              <a:defRPr/>
            </a:pPr>
            <a:r>
              <a:rPr lang="en-US" sz="2000" dirty="0" err="1"/>
              <a:t>Sumber</a:t>
            </a:r>
            <a:r>
              <a:rPr lang="en-US" sz="2000" dirty="0"/>
              <a:t> : </a:t>
            </a:r>
            <a:r>
              <a:rPr lang="en-US" sz="2000" i="1" dirty="0"/>
              <a:t>https://money.kompas.com/read/2022/02/10/210000726/pengertian-jenis-jenis-dan-contoh-iklan-media-cetak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Picture 2" descr="6+ Contoh Iklan Media Cetak dan Penjelasannya (+ Gambar)">
            <a:extLst>
              <a:ext uri="{FF2B5EF4-FFF2-40B4-BE49-F238E27FC236}">
                <a16:creationId xmlns:a16="http://schemas.microsoft.com/office/drawing/2014/main" id="{4F299416-4509-32C3-6949-832B50F7A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743" y="150495"/>
            <a:ext cx="5095875" cy="660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23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82C0BC7-76CF-0E05-FE95-34259B713DA9}"/>
              </a:ext>
            </a:extLst>
          </p:cNvPr>
          <p:cNvSpPr txBox="1"/>
          <p:nvPr/>
        </p:nvSpPr>
        <p:spPr>
          <a:xfrm>
            <a:off x="1493520" y="1944916"/>
            <a:ext cx="443484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/>
              <a:t>Analisis</a:t>
            </a:r>
            <a:r>
              <a:rPr lang="en-US" sz="2000" dirty="0"/>
              <a:t> Swot </a:t>
            </a:r>
          </a:p>
          <a:p>
            <a:endParaRPr lang="en-US" sz="2000" dirty="0"/>
          </a:p>
          <a:p>
            <a:r>
              <a:rPr lang="en-US" sz="2000" dirty="0" err="1"/>
              <a:t>Analisis</a:t>
            </a:r>
            <a:r>
              <a:rPr lang="en-US" sz="2000" dirty="0"/>
              <a:t> SWOT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sebuah</a:t>
            </a:r>
            <a:r>
              <a:rPr lang="en-US" sz="2000" dirty="0"/>
              <a:t> </a:t>
            </a:r>
            <a:r>
              <a:rPr lang="en-US" sz="2000" dirty="0" err="1"/>
              <a:t>metode</a:t>
            </a:r>
            <a:r>
              <a:rPr lang="en-US" sz="2000" dirty="0"/>
              <a:t> </a:t>
            </a:r>
            <a:r>
              <a:rPr lang="en-US" sz="2000" dirty="0" err="1"/>
              <a:t>perencanaan</a:t>
            </a:r>
            <a:r>
              <a:rPr lang="en-US" sz="2000" dirty="0"/>
              <a:t> yang </a:t>
            </a:r>
            <a:r>
              <a:rPr lang="en-US" sz="2000" dirty="0" err="1"/>
              <a:t>digunakan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mengevaluasi</a:t>
            </a:r>
            <a:r>
              <a:rPr lang="en-US" sz="2000" dirty="0"/>
              <a:t> </a:t>
            </a:r>
            <a:r>
              <a:rPr lang="en-US" sz="2000" dirty="0" err="1"/>
              <a:t>kekuatan</a:t>
            </a:r>
            <a:r>
              <a:rPr lang="en-US" sz="2000" dirty="0"/>
              <a:t> (strength), </a:t>
            </a:r>
            <a:r>
              <a:rPr lang="en-US" sz="2000" dirty="0" err="1"/>
              <a:t>kelemahan</a:t>
            </a:r>
            <a:r>
              <a:rPr lang="en-US" sz="2000" dirty="0"/>
              <a:t> (weakness), </a:t>
            </a:r>
            <a:r>
              <a:rPr lang="en-US" sz="2000" dirty="0" err="1"/>
              <a:t>peluang</a:t>
            </a:r>
            <a:r>
              <a:rPr lang="en-US" sz="2000" dirty="0"/>
              <a:t>(opportunity), dan </a:t>
            </a:r>
            <a:r>
              <a:rPr lang="en-US" sz="2000" dirty="0" err="1"/>
              <a:t>ancaman</a:t>
            </a:r>
            <a:r>
              <a:rPr lang="en-US" sz="2000" dirty="0"/>
              <a:t> (threat) </a:t>
            </a:r>
            <a:r>
              <a:rPr lang="en-US" sz="2000" dirty="0" err="1"/>
              <a:t>dari</a:t>
            </a:r>
            <a:r>
              <a:rPr lang="en-US" sz="2000" dirty="0"/>
              <a:t> competitor.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B9E556-73FC-9C92-3BDB-F29D3B7011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6169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B0DF98-3074-9D5E-C937-7E622E5EF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27960"/>
            <a:ext cx="12192000" cy="2057400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Contoh</a:t>
            </a:r>
            <a:r>
              <a:rPr lang="en-US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Iklan</a:t>
            </a:r>
            <a:r>
              <a:rPr lang="en-US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Koran</a:t>
            </a:r>
          </a:p>
        </p:txBody>
      </p:sp>
    </p:spTree>
    <p:extLst>
      <p:ext uri="{BB962C8B-B14F-4D97-AF65-F5344CB8AC3E}">
        <p14:creationId xmlns:p14="http://schemas.microsoft.com/office/powerpoint/2010/main" val="21059835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7">
            <a:extLst>
              <a:ext uri="{FF2B5EF4-FFF2-40B4-BE49-F238E27FC236}">
                <a16:creationId xmlns:a16="http://schemas.microsoft.com/office/drawing/2014/main" id="{7A74C5FE-26DF-D06C-CF9D-9465964C9722}"/>
              </a:ext>
            </a:extLst>
          </p:cNvPr>
          <p:cNvSpPr txBox="1">
            <a:spLocks/>
          </p:cNvSpPr>
          <p:nvPr/>
        </p:nvSpPr>
        <p:spPr>
          <a:xfrm>
            <a:off x="1056513" y="586589"/>
            <a:ext cx="4585731" cy="596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600"/>
              </a:spcAft>
              <a:buNone/>
              <a:defRPr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1. </a:t>
            </a:r>
            <a:r>
              <a:rPr lang="en-US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Iklan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Baris</a:t>
            </a: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  <a:cs typeface="Segoe UI"/>
            </a:endParaRPr>
          </a:p>
        </p:txBody>
      </p:sp>
      <p:pic>
        <p:nvPicPr>
          <p:cNvPr id="5" name="Picture 2" descr="15 Contoh Iklan Baris, Plus Definisi, Ciri, Fungsi, &amp; Unsurnya. Lengkap!">
            <a:extLst>
              <a:ext uri="{FF2B5EF4-FFF2-40B4-BE49-F238E27FC236}">
                <a16:creationId xmlns:a16="http://schemas.microsoft.com/office/drawing/2014/main" id="{255FD40F-BDD3-6ED3-0D01-B1704B95D5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93"/>
          <a:stretch/>
        </p:blipFill>
        <p:spPr bwMode="auto">
          <a:xfrm>
            <a:off x="2164080" y="2336368"/>
            <a:ext cx="7863839" cy="414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0D99B7-8026-128E-3FD3-F7446A47545C}"/>
              </a:ext>
            </a:extLst>
          </p:cNvPr>
          <p:cNvSpPr txBox="1"/>
          <p:nvPr/>
        </p:nvSpPr>
        <p:spPr>
          <a:xfrm>
            <a:off x="1391793" y="1183140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1D1D1D"/>
                </a:solidFill>
                <a:latin typeface="Muli"/>
              </a:rPr>
              <a:t>I</a:t>
            </a:r>
            <a:r>
              <a:rPr lang="en-US" sz="2400" b="0" i="0" dirty="0" err="1">
                <a:solidFill>
                  <a:srgbClr val="1D1D1D"/>
                </a:solidFill>
                <a:effectLst/>
                <a:latin typeface="Muli"/>
              </a:rPr>
              <a:t>klan</a:t>
            </a:r>
            <a:r>
              <a:rPr lang="en-US" sz="2400" b="0" i="0" dirty="0">
                <a:solidFill>
                  <a:srgbClr val="1D1D1D"/>
                </a:solidFill>
                <a:effectLst/>
                <a:latin typeface="Muli"/>
              </a:rPr>
              <a:t> </a:t>
            </a:r>
            <a:r>
              <a:rPr lang="en-US" sz="2400" b="0" i="0" dirty="0" err="1">
                <a:solidFill>
                  <a:srgbClr val="1D1D1D"/>
                </a:solidFill>
                <a:effectLst/>
                <a:latin typeface="Muli"/>
              </a:rPr>
              <a:t>kecil</a:t>
            </a:r>
            <a:r>
              <a:rPr lang="en-US" sz="2400" b="0" i="0" dirty="0">
                <a:solidFill>
                  <a:srgbClr val="1D1D1D"/>
                </a:solidFill>
                <a:effectLst/>
                <a:latin typeface="Muli"/>
              </a:rPr>
              <a:t> </a:t>
            </a:r>
            <a:r>
              <a:rPr lang="en-US" sz="2400" b="0" i="0" dirty="0" err="1">
                <a:solidFill>
                  <a:srgbClr val="1D1D1D"/>
                </a:solidFill>
                <a:effectLst/>
                <a:latin typeface="Muli"/>
              </a:rPr>
              <a:t>atau</a:t>
            </a:r>
            <a:r>
              <a:rPr lang="en-US" sz="2400" b="0" i="0" dirty="0">
                <a:solidFill>
                  <a:srgbClr val="1D1D1D"/>
                </a:solidFill>
                <a:effectLst/>
                <a:latin typeface="Muli"/>
              </a:rPr>
              <a:t> </a:t>
            </a:r>
            <a:r>
              <a:rPr lang="en-US" sz="2400" b="0" i="0" dirty="0" err="1">
                <a:solidFill>
                  <a:srgbClr val="1D1D1D"/>
                </a:solidFill>
                <a:effectLst/>
                <a:latin typeface="Muli"/>
              </a:rPr>
              <a:t>singkat</a:t>
            </a:r>
            <a:r>
              <a:rPr lang="en-US" sz="2400" b="0" i="0" dirty="0">
                <a:solidFill>
                  <a:srgbClr val="1D1D1D"/>
                </a:solidFill>
                <a:effectLst/>
                <a:latin typeface="Muli"/>
              </a:rPr>
              <a:t> yang </a:t>
            </a:r>
            <a:r>
              <a:rPr lang="en-US" sz="2400" b="0" i="0" dirty="0" err="1">
                <a:solidFill>
                  <a:srgbClr val="1D1D1D"/>
                </a:solidFill>
                <a:effectLst/>
                <a:latin typeface="Muli"/>
              </a:rPr>
              <a:t>hanya</a:t>
            </a:r>
            <a:r>
              <a:rPr lang="en-US" sz="2400" b="0" i="0" dirty="0">
                <a:solidFill>
                  <a:srgbClr val="1D1D1D"/>
                </a:solidFill>
                <a:effectLst/>
                <a:latin typeface="Muli"/>
              </a:rPr>
              <a:t> </a:t>
            </a:r>
            <a:r>
              <a:rPr lang="en-US" sz="2400" b="0" i="0" dirty="0" err="1">
                <a:solidFill>
                  <a:srgbClr val="1D1D1D"/>
                </a:solidFill>
                <a:effectLst/>
                <a:latin typeface="Muli"/>
              </a:rPr>
              <a:t>terdiri</a:t>
            </a:r>
            <a:r>
              <a:rPr lang="en-US" sz="2400" b="0" i="0" dirty="0">
                <a:solidFill>
                  <a:srgbClr val="1D1D1D"/>
                </a:solidFill>
                <a:effectLst/>
                <a:latin typeface="Muli"/>
              </a:rPr>
              <a:t> </a:t>
            </a:r>
            <a:r>
              <a:rPr lang="en-US" sz="2400" b="0" i="0" dirty="0" err="1">
                <a:solidFill>
                  <a:srgbClr val="1D1D1D"/>
                </a:solidFill>
                <a:effectLst/>
                <a:latin typeface="Muli"/>
              </a:rPr>
              <a:t>dari</a:t>
            </a:r>
            <a:r>
              <a:rPr lang="en-US" sz="2400" b="0" i="0" dirty="0">
                <a:solidFill>
                  <a:srgbClr val="1D1D1D"/>
                </a:solidFill>
                <a:effectLst/>
                <a:latin typeface="Muli"/>
              </a:rPr>
              <a:t> </a:t>
            </a:r>
            <a:r>
              <a:rPr lang="en-US" sz="2400" b="0" i="0" dirty="0" err="1">
                <a:solidFill>
                  <a:srgbClr val="1D1D1D"/>
                </a:solidFill>
                <a:effectLst/>
                <a:latin typeface="Muli"/>
              </a:rPr>
              <a:t>beberapa</a:t>
            </a:r>
            <a:r>
              <a:rPr lang="en-US" sz="2400" b="0" i="0" dirty="0">
                <a:solidFill>
                  <a:srgbClr val="1D1D1D"/>
                </a:solidFill>
                <a:effectLst/>
                <a:latin typeface="Muli"/>
              </a:rPr>
              <a:t> baris </a:t>
            </a:r>
            <a:r>
              <a:rPr lang="en-US" sz="2400" b="0" i="0" dirty="0" err="1">
                <a:solidFill>
                  <a:srgbClr val="1D1D1D"/>
                </a:solidFill>
                <a:effectLst/>
                <a:latin typeface="Muli"/>
              </a:rPr>
              <a:t>saja</a:t>
            </a:r>
            <a:r>
              <a:rPr lang="en-US" sz="2400" b="0" i="0" dirty="0">
                <a:solidFill>
                  <a:srgbClr val="1D1D1D"/>
                </a:solidFill>
                <a:effectLst/>
                <a:latin typeface="Muli"/>
              </a:rPr>
              <a:t> </a:t>
            </a:r>
            <a:r>
              <a:rPr lang="en-US" sz="2400" b="0" i="0" dirty="0" err="1">
                <a:solidFill>
                  <a:srgbClr val="1D1D1D"/>
                </a:solidFill>
                <a:effectLst/>
                <a:latin typeface="Muli"/>
              </a:rPr>
              <a:t>dalam</a:t>
            </a:r>
            <a:r>
              <a:rPr lang="en-US" sz="2400" b="0" i="0" dirty="0">
                <a:solidFill>
                  <a:srgbClr val="1D1D1D"/>
                </a:solidFill>
                <a:effectLst/>
                <a:latin typeface="Muli"/>
              </a:rPr>
              <a:t> </a:t>
            </a:r>
            <a:r>
              <a:rPr lang="en-US" sz="2400" b="0" i="0" dirty="0" err="1">
                <a:solidFill>
                  <a:srgbClr val="1D1D1D"/>
                </a:solidFill>
                <a:effectLst/>
                <a:latin typeface="Muli"/>
              </a:rPr>
              <a:t>sebuah</a:t>
            </a:r>
            <a:r>
              <a:rPr lang="en-US" sz="2400" b="0" i="0" dirty="0">
                <a:solidFill>
                  <a:srgbClr val="1D1D1D"/>
                </a:solidFill>
                <a:effectLst/>
                <a:latin typeface="Muli"/>
              </a:rPr>
              <a:t> </a:t>
            </a:r>
            <a:r>
              <a:rPr lang="en-US" sz="2400" b="0" i="0" dirty="0" err="1">
                <a:solidFill>
                  <a:srgbClr val="1D1D1D"/>
                </a:solidFill>
                <a:effectLst/>
                <a:latin typeface="Muli"/>
              </a:rPr>
              <a:t>kolom</a:t>
            </a:r>
            <a:r>
              <a:rPr lang="en-US" sz="2400" b="0" i="0" dirty="0">
                <a:solidFill>
                  <a:srgbClr val="1D1D1D"/>
                </a:solidFill>
                <a:effectLst/>
                <a:latin typeface="Muli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478307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7">
            <a:extLst>
              <a:ext uri="{FF2B5EF4-FFF2-40B4-BE49-F238E27FC236}">
                <a16:creationId xmlns:a16="http://schemas.microsoft.com/office/drawing/2014/main" id="{17817F43-0BCB-CCC6-16FF-4B93E10551DB}"/>
              </a:ext>
            </a:extLst>
          </p:cNvPr>
          <p:cNvSpPr txBox="1">
            <a:spLocks/>
          </p:cNvSpPr>
          <p:nvPr/>
        </p:nvSpPr>
        <p:spPr>
          <a:xfrm>
            <a:off x="708731" y="406050"/>
            <a:ext cx="4504252" cy="1065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2000"/>
              </a:spcAft>
              <a:buNone/>
              <a:defRPr/>
            </a:pPr>
            <a:r>
              <a:rPr lang="en-GB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2. </a:t>
            </a:r>
            <a:r>
              <a:rPr lang="en-GB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Iklan</a:t>
            </a:r>
            <a:r>
              <a:rPr lang="en-GB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Display</a:t>
            </a: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5C58B8-56B8-6D4C-1DD2-58CBCAF98E8C}"/>
              </a:ext>
            </a:extLst>
          </p:cNvPr>
          <p:cNvSpPr txBox="1"/>
          <p:nvPr/>
        </p:nvSpPr>
        <p:spPr>
          <a:xfrm>
            <a:off x="1022986" y="938958"/>
            <a:ext cx="91116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 err="1">
                <a:solidFill>
                  <a:srgbClr val="000000"/>
                </a:solidFill>
                <a:effectLst/>
                <a:latin typeface="Poppins" panose="020B0502040204020203" pitchFamily="2" charset="0"/>
              </a:rPr>
              <a:t>Iklan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Poppins" panose="020B0502040204020203" pitchFamily="2" charset="0"/>
              </a:rPr>
              <a:t> yang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Poppins" panose="020B0502040204020203" pitchFamily="2" charset="0"/>
              </a:rPr>
              <a:t>disampaikan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Poppins" panose="020B0502040204020203" pitchFamily="2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Poppins" panose="020B0502040204020203" pitchFamily="2" charset="0"/>
              </a:rPr>
              <a:t>lebih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Poppins" panose="020B0502040204020203" pitchFamily="2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Poppins" panose="020B0502040204020203" pitchFamily="2" charset="0"/>
              </a:rPr>
              <a:t>banyak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Poppins" panose="020B0502040204020203" pitchFamily="2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Poppins" panose="020B0502040204020203" pitchFamily="2" charset="0"/>
              </a:rPr>
              <a:t>menonjolkan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Poppins" panose="020B0502040204020203" pitchFamily="2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Poppins" panose="020B0502040204020203" pitchFamily="2" charset="0"/>
              </a:rPr>
              <a:t>gambar</a:t>
            </a:r>
            <a:r>
              <a:rPr lang="en-US" sz="2000" dirty="0">
                <a:solidFill>
                  <a:srgbClr val="000000"/>
                </a:solidFill>
                <a:latin typeface="Poppins" panose="020B0502040204020203" pitchFamily="2" charset="0"/>
              </a:rPr>
              <a:t> yang </a:t>
            </a:r>
            <a:r>
              <a:rPr lang="en-US" sz="2000" dirty="0" err="1">
                <a:solidFill>
                  <a:srgbClr val="000000"/>
                </a:solidFill>
                <a:latin typeface="Poppins" panose="020B0502040204020203" pitchFamily="2" charset="0"/>
              </a:rPr>
              <a:t>dirancang</a:t>
            </a:r>
            <a:r>
              <a:rPr lang="en-US" sz="2000" dirty="0">
                <a:solidFill>
                  <a:srgbClr val="000000"/>
                </a:solidFill>
                <a:latin typeface="Poppins" panose="020B0502040204020203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Poppins" panose="020B0502040204020203" pitchFamily="2" charset="0"/>
              </a:rPr>
              <a:t>secara</a:t>
            </a:r>
            <a:r>
              <a:rPr lang="en-US" sz="2000" dirty="0">
                <a:solidFill>
                  <a:srgbClr val="000000"/>
                </a:solidFill>
                <a:latin typeface="Poppins" panose="020B0502040204020203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Poppins" panose="020B0502040204020203" pitchFamily="2" charset="0"/>
              </a:rPr>
              <a:t>kreatif</a:t>
            </a:r>
            <a:r>
              <a:rPr lang="en-US" sz="2000" dirty="0">
                <a:solidFill>
                  <a:srgbClr val="000000"/>
                </a:solidFill>
                <a:latin typeface="Poppins" panose="020B0502040204020203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Poppins" panose="020B0502040204020203" pitchFamily="2" charset="0"/>
              </a:rPr>
              <a:t>serta</a:t>
            </a:r>
            <a:r>
              <a:rPr lang="en-US" sz="2000" dirty="0">
                <a:solidFill>
                  <a:srgbClr val="000000"/>
                </a:solidFill>
                <a:latin typeface="Poppins" panose="020B0502040204020203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Poppins" panose="020B0502040204020203" pitchFamily="2" charset="0"/>
              </a:rPr>
              <a:t>mudah</a:t>
            </a:r>
            <a:r>
              <a:rPr lang="en-US" sz="2000" dirty="0">
                <a:solidFill>
                  <a:srgbClr val="000000"/>
                </a:solidFill>
                <a:latin typeface="Poppins" panose="020B0502040204020203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Poppins" panose="020B0502040204020203" pitchFamily="2" charset="0"/>
              </a:rPr>
              <a:t>diingat</a:t>
            </a:r>
            <a:r>
              <a:rPr lang="en-US" sz="2000" dirty="0">
                <a:solidFill>
                  <a:srgbClr val="000000"/>
                </a:solidFill>
                <a:latin typeface="Poppins" panose="020B0502040204020203" pitchFamily="2" charset="0"/>
              </a:rPr>
              <a:t> oleh audience.</a:t>
            </a:r>
            <a:endParaRPr lang="en-US" sz="2000" dirty="0"/>
          </a:p>
        </p:txBody>
      </p:sp>
      <p:pic>
        <p:nvPicPr>
          <p:cNvPr id="7" name="Picture 2" descr="10+ Contoh Iklan Menarik Penawaran Produk Barang,Jasa Bahasa Inggris dan  Indonesia">
            <a:extLst>
              <a:ext uri="{FF2B5EF4-FFF2-40B4-BE49-F238E27FC236}">
                <a16:creationId xmlns:a16="http://schemas.microsoft.com/office/drawing/2014/main" id="{7B9847BA-58F6-5215-0F95-DBB274B98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046" y="2004774"/>
            <a:ext cx="8486513" cy="485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348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41+ Contoh Iklan Menarik Lengkap dengan Gambar Dan Penjelasan">
            <a:extLst>
              <a:ext uri="{FF2B5EF4-FFF2-40B4-BE49-F238E27FC236}">
                <a16:creationId xmlns:a16="http://schemas.microsoft.com/office/drawing/2014/main" id="{D1E825EF-091A-55F5-A6A9-5D4695B33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263" y="761888"/>
            <a:ext cx="9347473" cy="533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7646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7">
            <a:extLst>
              <a:ext uri="{FF2B5EF4-FFF2-40B4-BE49-F238E27FC236}">
                <a16:creationId xmlns:a16="http://schemas.microsoft.com/office/drawing/2014/main" id="{1E7BF2A0-3209-6BC8-7688-71BCE5AE3BF4}"/>
              </a:ext>
            </a:extLst>
          </p:cNvPr>
          <p:cNvSpPr txBox="1">
            <a:spLocks/>
          </p:cNvSpPr>
          <p:nvPr/>
        </p:nvSpPr>
        <p:spPr>
          <a:xfrm>
            <a:off x="1030928" y="1615180"/>
            <a:ext cx="3099112" cy="42065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Aft>
                <a:spcPts val="600"/>
              </a:spcAft>
              <a:buNone/>
              <a:defRPr/>
            </a:pPr>
            <a:r>
              <a:rPr lang="en-GB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Iklan</a:t>
            </a:r>
            <a:r>
              <a:rPr lang="en-GB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Kolom</a:t>
            </a:r>
          </a:p>
          <a:p>
            <a:pPr marL="0" lvl="0" indent="0">
              <a:lnSpc>
                <a:spcPct val="100000"/>
              </a:lnSpc>
              <a:spcAft>
                <a:spcPts val="600"/>
              </a:spcAft>
              <a:buNone/>
              <a:defRPr/>
            </a:pPr>
            <a:r>
              <a:rPr lang="en-US" sz="24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iklan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ukuran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lebih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kecil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kategori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iklan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kolom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yaitu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kolom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 (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satu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kolom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2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kolom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sz="24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2" descr="Tuliskan Ciri Ciri Iklan Kolom - Data Dikdasmen">
            <a:extLst>
              <a:ext uri="{FF2B5EF4-FFF2-40B4-BE49-F238E27FC236}">
                <a16:creationId xmlns:a16="http://schemas.microsoft.com/office/drawing/2014/main" id="{006FE80A-E6AB-E886-C41D-3B7FC79F2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765" y="920591"/>
            <a:ext cx="7826235" cy="5016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4392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90880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7">
            <a:extLst>
              <a:ext uri="{FF2B5EF4-FFF2-40B4-BE49-F238E27FC236}">
                <a16:creationId xmlns:a16="http://schemas.microsoft.com/office/drawing/2014/main" id="{47A9D114-D6E4-578A-CB0E-A674891D7403}"/>
              </a:ext>
            </a:extLst>
          </p:cNvPr>
          <p:cNvSpPr txBox="1">
            <a:spLocks/>
          </p:cNvSpPr>
          <p:nvPr/>
        </p:nvSpPr>
        <p:spPr>
          <a:xfrm>
            <a:off x="1320488" y="837940"/>
            <a:ext cx="10185712" cy="42065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Aft>
                <a:spcPts val="600"/>
              </a:spcAft>
              <a:buNone/>
              <a:defRPr/>
            </a:pPr>
            <a:r>
              <a:rPr lang="en-GB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Tugas</a:t>
            </a:r>
            <a:r>
              <a:rPr lang="en-GB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 :</a:t>
            </a:r>
          </a:p>
          <a:p>
            <a:pPr marL="0" lvl="0" indent="0">
              <a:lnSpc>
                <a:spcPct val="100000"/>
              </a:lnSpc>
              <a:spcAft>
                <a:spcPts val="600"/>
              </a:spcAft>
              <a:buNone/>
              <a:defRPr/>
            </a:pPr>
            <a:r>
              <a:rPr lang="en-GB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Rancanglah</a:t>
            </a:r>
            <a:r>
              <a:rPr lang="en-GB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media </a:t>
            </a:r>
            <a:r>
              <a:rPr lang="en-GB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iklan</a:t>
            </a:r>
            <a:r>
              <a:rPr lang="en-GB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display </a:t>
            </a:r>
            <a:r>
              <a:rPr lang="en-GB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GB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surat</a:t>
            </a:r>
            <a:r>
              <a:rPr lang="en-GB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kabar</a:t>
            </a:r>
            <a:r>
              <a:rPr lang="en-GB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GB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ketentuan</a:t>
            </a:r>
            <a:r>
              <a:rPr lang="en-GB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sebagai</a:t>
            </a:r>
            <a:r>
              <a:rPr lang="en-GB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berikut</a:t>
            </a:r>
            <a:r>
              <a:rPr lang="en-GB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</a:t>
            </a:r>
          </a:p>
          <a:p>
            <a:pPr lvl="0">
              <a:lnSpc>
                <a:spcPct val="100000"/>
              </a:lnSpc>
              <a:spcAft>
                <a:spcPts val="600"/>
              </a:spcAft>
              <a:buFontTx/>
              <a:buChar char="-"/>
              <a:defRPr/>
            </a:pPr>
            <a:r>
              <a:rPr lang="en-GB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Desain </a:t>
            </a:r>
            <a:r>
              <a:rPr lang="en-GB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bukan</a:t>
            </a:r>
            <a:r>
              <a:rPr lang="en-GB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plagiat</a:t>
            </a:r>
            <a:r>
              <a:rPr lang="en-GB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>
              <a:lnSpc>
                <a:spcPct val="100000"/>
              </a:lnSpc>
              <a:spcAft>
                <a:spcPts val="600"/>
              </a:spcAft>
              <a:buFontTx/>
              <a:buChar char="-"/>
              <a:defRPr/>
            </a:pPr>
            <a:r>
              <a:rPr lang="en-GB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Melakukan</a:t>
            </a:r>
            <a:r>
              <a:rPr lang="en-GB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konsep</a:t>
            </a:r>
            <a:r>
              <a:rPr lang="en-GB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perancangan</a:t>
            </a:r>
            <a:r>
              <a:rPr lang="en-GB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terlebih</a:t>
            </a:r>
            <a:r>
              <a:rPr lang="en-GB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dahulu</a:t>
            </a:r>
            <a:r>
              <a:rPr lang="en-GB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>
              <a:lnSpc>
                <a:spcPct val="100000"/>
              </a:lnSpc>
              <a:spcAft>
                <a:spcPts val="600"/>
              </a:spcAft>
              <a:buFontTx/>
              <a:buChar char="-"/>
              <a:defRPr/>
            </a:pPr>
            <a:r>
              <a:rPr lang="en-GB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Disertai</a:t>
            </a:r>
            <a:r>
              <a:rPr lang="en-GB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GB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media </a:t>
            </a:r>
            <a:r>
              <a:rPr lang="en-GB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pendukung</a:t>
            </a:r>
            <a:r>
              <a:rPr lang="en-GB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(media </a:t>
            </a:r>
            <a:r>
              <a:rPr lang="en-GB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lini</a:t>
            </a:r>
            <a:r>
              <a:rPr lang="en-GB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bawah</a:t>
            </a:r>
            <a:r>
              <a:rPr lang="en-GB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0">
              <a:lnSpc>
                <a:spcPct val="100000"/>
              </a:lnSpc>
              <a:spcAft>
                <a:spcPts val="600"/>
              </a:spcAft>
              <a:buFontTx/>
              <a:buChar char="-"/>
              <a:defRPr/>
            </a:pPr>
            <a:r>
              <a:rPr lang="en-GB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Ukuran</a:t>
            </a:r>
            <a:r>
              <a:rPr lang="en-GB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iklan</a:t>
            </a:r>
            <a:r>
              <a:rPr lang="en-GB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yaitu</a:t>
            </a:r>
            <a:r>
              <a:rPr lang="en-GB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7 </a:t>
            </a:r>
            <a:r>
              <a:rPr lang="en-GB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kolom</a:t>
            </a:r>
            <a:r>
              <a:rPr lang="en-GB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(34 x 25)</a:t>
            </a:r>
          </a:p>
          <a:p>
            <a:pPr lvl="0">
              <a:lnSpc>
                <a:spcPct val="100000"/>
              </a:lnSpc>
              <a:spcAft>
                <a:spcPts val="600"/>
              </a:spcAft>
              <a:buFontTx/>
              <a:buChar char="-"/>
              <a:defRPr/>
            </a:pPr>
            <a:r>
              <a:rPr lang="en-GB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Ukuran</a:t>
            </a:r>
            <a:r>
              <a:rPr lang="en-GB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</a:t>
            </a:r>
            <a:r>
              <a:rPr lang="en-GB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GB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koran</a:t>
            </a:r>
            <a:r>
              <a:rPr lang="en-GB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(35.2 x 540 mm / 7 </a:t>
            </a:r>
            <a:r>
              <a:rPr lang="en-GB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kolom</a:t>
            </a:r>
            <a:r>
              <a:rPr lang="en-GB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x 540).</a:t>
            </a:r>
          </a:p>
        </p:txBody>
      </p:sp>
    </p:spTree>
    <p:extLst>
      <p:ext uri="{BB962C8B-B14F-4D97-AF65-F5344CB8AC3E}">
        <p14:creationId xmlns:p14="http://schemas.microsoft.com/office/powerpoint/2010/main" val="12887096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498222-6E3D-F461-1583-A6A2BEFF55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697" y="1493520"/>
            <a:ext cx="7106605" cy="522731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F88AE7C-F38E-DE6E-599F-7E3167223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1325"/>
            <a:ext cx="2407920" cy="701675"/>
          </a:xfr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GB" sz="2800" dirty="0"/>
              <a:t>    </a:t>
            </a:r>
            <a:r>
              <a:rPr lang="en-GB" sz="2800" dirty="0" err="1">
                <a:solidFill>
                  <a:schemeClr val="bg1"/>
                </a:solidFill>
              </a:rPr>
              <a:t>Contoh</a:t>
            </a:r>
            <a:r>
              <a:rPr lang="en-GB" sz="2800" dirty="0">
                <a:solidFill>
                  <a:schemeClr val="bg1"/>
                </a:solidFill>
              </a:rPr>
              <a:t> :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0906CE8-90FC-4020-63BA-A802417E3FE1}"/>
              </a:ext>
            </a:extLst>
          </p:cNvPr>
          <p:cNvCxnSpPr>
            <a:cxnSpLocks/>
          </p:cNvCxnSpPr>
          <p:nvPr/>
        </p:nvCxnSpPr>
        <p:spPr>
          <a:xfrm>
            <a:off x="2542697" y="1310640"/>
            <a:ext cx="71066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76F84AA-9148-4881-9F30-0A416BEAAB12}"/>
              </a:ext>
            </a:extLst>
          </p:cNvPr>
          <p:cNvSpPr txBox="1"/>
          <p:nvPr/>
        </p:nvSpPr>
        <p:spPr>
          <a:xfrm>
            <a:off x="4800600" y="792162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34 cm 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7DAB31E-E41C-C406-CDDA-3114592D670C}"/>
              </a:ext>
            </a:extLst>
          </p:cNvPr>
          <p:cNvCxnSpPr>
            <a:cxnSpLocks/>
          </p:cNvCxnSpPr>
          <p:nvPr/>
        </p:nvCxnSpPr>
        <p:spPr>
          <a:xfrm>
            <a:off x="9814560" y="1493520"/>
            <a:ext cx="0" cy="52273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8F0E5C0-9D51-E512-859E-A23A44E4E88B}"/>
              </a:ext>
            </a:extLst>
          </p:cNvPr>
          <p:cNvSpPr txBox="1"/>
          <p:nvPr/>
        </p:nvSpPr>
        <p:spPr>
          <a:xfrm>
            <a:off x="9296400" y="3737847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25 cm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4345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FC8C84A-4BB1-0CCF-D3DE-75B41787C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326" y="0"/>
            <a:ext cx="44713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618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626E3B3-DB0E-D569-C411-A9BC6AA71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298065"/>
            <a:ext cx="12192000" cy="2563495"/>
          </a:xfrm>
          <a:solidFill>
            <a:srgbClr val="002060"/>
          </a:solidFill>
        </p:spPr>
        <p:txBody>
          <a:bodyPr/>
          <a:lstStyle/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Media </a:t>
            </a:r>
            <a:r>
              <a:rPr lang="en-GB" dirty="0" err="1">
                <a:solidFill>
                  <a:schemeClr val="bg1"/>
                </a:solidFill>
              </a:rPr>
              <a:t>Iklan</a:t>
            </a:r>
            <a:r>
              <a:rPr lang="en-GB" dirty="0">
                <a:solidFill>
                  <a:schemeClr val="bg1"/>
                </a:solidFill>
              </a:rPr>
              <a:t> Café </a:t>
            </a:r>
            <a:r>
              <a:rPr lang="en-GB" dirty="0" err="1">
                <a:solidFill>
                  <a:schemeClr val="bg1"/>
                </a:solidFill>
              </a:rPr>
              <a:t>Rinjani</a:t>
            </a:r>
            <a:r>
              <a:rPr lang="en-GB" dirty="0">
                <a:solidFill>
                  <a:schemeClr val="bg1"/>
                </a:solidFill>
              </a:rPr>
              <a:t> View Kota Semarang </a:t>
            </a:r>
          </a:p>
          <a:p>
            <a:pPr marL="0" indent="0" algn="ctr">
              <a:buNone/>
            </a:pPr>
            <a:r>
              <a:rPr lang="en-GB" sz="2000" dirty="0">
                <a:solidFill>
                  <a:schemeClr val="bg1"/>
                </a:solidFill>
              </a:rPr>
              <a:t>Oleh : Hugo </a:t>
            </a:r>
            <a:r>
              <a:rPr lang="en-GB" sz="2000" dirty="0" err="1">
                <a:solidFill>
                  <a:schemeClr val="bg1"/>
                </a:solidFill>
              </a:rPr>
              <a:t>Bima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Wicaksana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GB" sz="2000" dirty="0">
                <a:solidFill>
                  <a:schemeClr val="bg1"/>
                </a:solidFill>
              </a:rPr>
              <a:t>Prodi DKV UDINUS, Semarang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BC6CB2-7E03-354F-1F5F-3F0C3A2C0373}"/>
              </a:ext>
            </a:extLst>
          </p:cNvPr>
          <p:cNvSpPr txBox="1"/>
          <p:nvPr/>
        </p:nvSpPr>
        <p:spPr>
          <a:xfrm>
            <a:off x="0" y="396240"/>
            <a:ext cx="3352800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     </a:t>
            </a:r>
            <a:r>
              <a:rPr lang="en-GB" sz="2800" dirty="0" err="1">
                <a:solidFill>
                  <a:schemeClr val="bg1"/>
                </a:solidFill>
              </a:rPr>
              <a:t>Contoh</a:t>
            </a:r>
            <a:r>
              <a:rPr lang="en-GB" sz="2800" dirty="0">
                <a:solidFill>
                  <a:schemeClr val="bg1"/>
                </a:solidFill>
              </a:rPr>
              <a:t> :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221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9F8EB3A-DDDD-E92F-B0D3-F39294F6A64E}"/>
              </a:ext>
            </a:extLst>
          </p:cNvPr>
          <p:cNvSpPr txBox="1"/>
          <p:nvPr/>
        </p:nvSpPr>
        <p:spPr>
          <a:xfrm>
            <a:off x="5882640" y="648176"/>
            <a:ext cx="507492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000" dirty="0" err="1"/>
              <a:t>Strenght</a:t>
            </a:r>
            <a:r>
              <a:rPr lang="en-US" sz="2000" dirty="0"/>
              <a:t> :</a:t>
            </a:r>
          </a:p>
          <a:p>
            <a:pPr algn="r"/>
            <a:endParaRPr lang="en-US" sz="2000" dirty="0"/>
          </a:p>
          <a:p>
            <a:pPr marL="285750" indent="-285750" algn="r">
              <a:buFontTx/>
              <a:buChar char="-"/>
            </a:pPr>
            <a:r>
              <a:rPr lang="en-US" sz="2000" dirty="0" err="1"/>
              <a:t>Rinjani</a:t>
            </a:r>
            <a:r>
              <a:rPr lang="en-US" sz="2000" dirty="0"/>
              <a:t> view Café and resto </a:t>
            </a:r>
            <a:r>
              <a:rPr lang="en-US" sz="2000" dirty="0" err="1"/>
              <a:t>memiliki</a:t>
            </a:r>
            <a:r>
              <a:rPr lang="en-US" sz="2000" dirty="0"/>
              <a:t> </a:t>
            </a:r>
            <a:r>
              <a:rPr lang="en-US" sz="2000" dirty="0" err="1"/>
              <a:t>berbagai</a:t>
            </a:r>
            <a:r>
              <a:rPr lang="en-US" sz="2000" dirty="0"/>
              <a:t> </a:t>
            </a:r>
            <a:r>
              <a:rPr lang="en-US" sz="2000" dirty="0" err="1"/>
              <a:t>variasi</a:t>
            </a:r>
            <a:r>
              <a:rPr lang="en-US" sz="2000" dirty="0"/>
              <a:t> </a:t>
            </a:r>
            <a:r>
              <a:rPr lang="en-US" sz="2000" dirty="0" err="1"/>
              <a:t>makanan</a:t>
            </a:r>
            <a:r>
              <a:rPr lang="en-US" sz="2000" dirty="0"/>
              <a:t>, </a:t>
            </a:r>
            <a:r>
              <a:rPr lang="en-US" sz="2000" dirty="0" err="1"/>
              <a:t>minuman</a:t>
            </a:r>
            <a:r>
              <a:rPr lang="en-US" sz="2000" dirty="0"/>
              <a:t> yang </a:t>
            </a:r>
            <a:r>
              <a:rPr lang="en-US" sz="2000" dirty="0" err="1"/>
              <a:t>banyak</a:t>
            </a:r>
            <a:r>
              <a:rPr lang="en-US" sz="2000" dirty="0"/>
              <a:t> ( kopi by the </a:t>
            </a:r>
            <a:r>
              <a:rPr lang="en-US" sz="2000" dirty="0" err="1"/>
              <a:t>angelo</a:t>
            </a:r>
            <a:r>
              <a:rPr lang="en-US" sz="2000" dirty="0"/>
              <a:t> &amp; </a:t>
            </a:r>
            <a:r>
              <a:rPr lang="en-US" sz="2000" dirty="0" err="1"/>
              <a:t>Pastesery</a:t>
            </a:r>
            <a:r>
              <a:rPr lang="en-US" sz="2000" dirty="0"/>
              <a:t> by </a:t>
            </a:r>
            <a:r>
              <a:rPr lang="en-US" sz="2000" dirty="0" err="1"/>
              <a:t>serafine</a:t>
            </a:r>
            <a:r>
              <a:rPr lang="en-US" sz="2000" dirty="0"/>
              <a:t> ) </a:t>
            </a:r>
            <a:r>
              <a:rPr lang="en-US" sz="2000" dirty="0" err="1"/>
              <a:t>serta</a:t>
            </a:r>
            <a:r>
              <a:rPr lang="en-US" sz="2000" dirty="0"/>
              <a:t> </a:t>
            </a:r>
            <a:r>
              <a:rPr lang="en-US" sz="2000" dirty="0" err="1"/>
              <a:t>menggunakan</a:t>
            </a:r>
            <a:r>
              <a:rPr lang="en-US" sz="2000" dirty="0"/>
              <a:t> </a:t>
            </a:r>
            <a:r>
              <a:rPr lang="en-US" sz="2000" dirty="0" err="1"/>
              <a:t>bumbu</a:t>
            </a:r>
            <a:r>
              <a:rPr lang="en-US" sz="2000" dirty="0"/>
              <a:t> </a:t>
            </a:r>
            <a:r>
              <a:rPr lang="en-US" sz="2000" dirty="0" err="1"/>
              <a:t>pilihan</a:t>
            </a:r>
            <a:r>
              <a:rPr lang="en-US" sz="2000" dirty="0"/>
              <a:t> dan di </a:t>
            </a:r>
            <a:r>
              <a:rPr lang="en-US" sz="2000" dirty="0" err="1"/>
              <a:t>masak</a:t>
            </a:r>
            <a:r>
              <a:rPr lang="en-US" sz="2000" dirty="0"/>
              <a:t> oleh </a:t>
            </a:r>
            <a:r>
              <a:rPr lang="en-US" sz="2000" dirty="0" err="1"/>
              <a:t>koki</a:t>
            </a:r>
            <a:r>
              <a:rPr lang="en-US" sz="2000" dirty="0"/>
              <a:t> professional </a:t>
            </a:r>
          </a:p>
          <a:p>
            <a:pPr marL="285750" indent="-285750" algn="r">
              <a:buFontTx/>
              <a:buChar char="-"/>
            </a:pPr>
            <a:endParaRPr lang="en-US" sz="2000" dirty="0"/>
          </a:p>
          <a:p>
            <a:pPr marL="285750" indent="-285750" algn="r">
              <a:buFontTx/>
              <a:buChar char="-"/>
            </a:pPr>
            <a:r>
              <a:rPr lang="en-US" sz="2000" dirty="0" err="1"/>
              <a:t>Memiliki</a:t>
            </a:r>
            <a:r>
              <a:rPr lang="en-US" sz="2000" dirty="0"/>
              <a:t> teras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pemandangan</a:t>
            </a:r>
            <a:r>
              <a:rPr lang="en-US" sz="2000" dirty="0"/>
              <a:t> </a:t>
            </a:r>
            <a:r>
              <a:rPr lang="en-US" sz="2000" dirty="0" err="1"/>
              <a:t>kota</a:t>
            </a:r>
            <a:r>
              <a:rPr lang="en-US" sz="2000" dirty="0"/>
              <a:t> Semarang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atas</a:t>
            </a: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EDDC17-A9AC-4FD3-CEBE-FF5C755556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432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0EEDCB6-5FA8-F4A2-9339-BA2ABAD77B55}"/>
              </a:ext>
            </a:extLst>
          </p:cNvPr>
          <p:cNvSpPr txBox="1"/>
          <p:nvPr/>
        </p:nvSpPr>
        <p:spPr>
          <a:xfrm>
            <a:off x="1158240" y="927854"/>
            <a:ext cx="397764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Weakness :</a:t>
            </a:r>
          </a:p>
          <a:p>
            <a:endParaRPr lang="en-US" sz="2000" dirty="0"/>
          </a:p>
          <a:p>
            <a:pPr marL="342900" indent="-342900">
              <a:buFontTx/>
              <a:buChar char="-"/>
            </a:pPr>
            <a:r>
              <a:rPr lang="en-US" sz="2000" dirty="0"/>
              <a:t>Lokasi </a:t>
            </a:r>
            <a:r>
              <a:rPr lang="en-US" sz="2000" dirty="0" err="1"/>
              <a:t>kurang</a:t>
            </a:r>
            <a:r>
              <a:rPr lang="en-US" sz="2000" dirty="0"/>
              <a:t> </a:t>
            </a:r>
            <a:r>
              <a:rPr lang="en-US" sz="2000" dirty="0" err="1"/>
              <a:t>Strategis</a:t>
            </a:r>
            <a:r>
              <a:rPr lang="en-US" sz="2000" dirty="0"/>
              <a:t> 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Harga </a:t>
            </a:r>
            <a:r>
              <a:rPr lang="en-US" sz="2000" dirty="0" err="1"/>
              <a:t>relatif</a:t>
            </a:r>
            <a:r>
              <a:rPr lang="en-US" sz="2000" dirty="0"/>
              <a:t> mahal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FDF3B7-26CA-D5A3-C075-581C282665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048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186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0172C4C-0973-0C26-040F-099EE6A753B9}"/>
              </a:ext>
            </a:extLst>
          </p:cNvPr>
          <p:cNvSpPr txBox="1"/>
          <p:nvPr/>
        </p:nvSpPr>
        <p:spPr>
          <a:xfrm>
            <a:off x="6598920" y="649516"/>
            <a:ext cx="463296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000" dirty="0"/>
              <a:t>Opportunity : </a:t>
            </a:r>
          </a:p>
          <a:p>
            <a:pPr algn="r"/>
            <a:endParaRPr lang="en-US" sz="2000" dirty="0"/>
          </a:p>
          <a:p>
            <a:pPr marL="285750" indent="-285750" algn="r">
              <a:buFontTx/>
              <a:buChar char="-"/>
            </a:pPr>
            <a:r>
              <a:rPr lang="en-US" sz="2000" dirty="0" err="1"/>
              <a:t>Berdekatan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Hotel </a:t>
            </a:r>
            <a:r>
              <a:rPr lang="en-US" sz="2000" dirty="0" err="1"/>
              <a:t>Rinjani,merupakan</a:t>
            </a:r>
            <a:r>
              <a:rPr lang="en-US" sz="2000" dirty="0"/>
              <a:t> </a:t>
            </a:r>
            <a:r>
              <a:rPr lang="en-US" sz="2000" dirty="0" err="1"/>
              <a:t>kesempatan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menarik</a:t>
            </a:r>
            <a:r>
              <a:rPr lang="en-US" sz="2000" dirty="0"/>
              <a:t> </a:t>
            </a:r>
            <a:r>
              <a:rPr lang="en-US" sz="2000" dirty="0" err="1"/>
              <a:t>pelanggan</a:t>
            </a:r>
            <a:r>
              <a:rPr lang="en-US" sz="2000" dirty="0"/>
              <a:t> hotel </a:t>
            </a:r>
            <a:r>
              <a:rPr lang="en-US" sz="2000" dirty="0" err="1"/>
              <a:t>tersebut</a:t>
            </a:r>
            <a:r>
              <a:rPr lang="en-US" sz="2000" dirty="0"/>
              <a:t>,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Rinjani</a:t>
            </a:r>
            <a:r>
              <a:rPr lang="en-US" sz="2000" dirty="0"/>
              <a:t> View .</a:t>
            </a:r>
          </a:p>
          <a:p>
            <a:pPr marL="285750" indent="-285750" algn="r">
              <a:buFontTx/>
              <a:buChar char="-"/>
            </a:pPr>
            <a:endParaRPr lang="en-US" sz="2000" dirty="0"/>
          </a:p>
          <a:p>
            <a:pPr marL="285750" indent="-285750" algn="r">
              <a:buFontTx/>
              <a:buChar char="-"/>
            </a:pPr>
            <a:r>
              <a:rPr lang="en-US" sz="2000" dirty="0" err="1"/>
              <a:t>Dekat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Pemukiman</a:t>
            </a:r>
            <a:r>
              <a:rPr lang="en-US" sz="2000" dirty="0"/>
              <a:t> </a:t>
            </a:r>
            <a:r>
              <a:rPr lang="en-US" sz="2000" dirty="0" err="1"/>
              <a:t>warga</a:t>
            </a:r>
            <a:r>
              <a:rPr lang="en-US" sz="2000" dirty="0"/>
              <a:t> yang </a:t>
            </a:r>
            <a:r>
              <a:rPr lang="en-US" sz="2000" dirty="0" err="1"/>
              <a:t>mayoritas</a:t>
            </a:r>
            <a:r>
              <a:rPr lang="en-US" sz="2000" dirty="0"/>
              <a:t> </a:t>
            </a:r>
            <a:r>
              <a:rPr lang="en-US" sz="2000" dirty="0" err="1"/>
              <a:t>ekonominya</a:t>
            </a:r>
            <a:r>
              <a:rPr lang="en-US" sz="2000" dirty="0"/>
              <a:t> </a:t>
            </a:r>
            <a:r>
              <a:rPr lang="en-US" sz="2000" dirty="0" err="1"/>
              <a:t>baik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kaya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3DE55D-254D-33FF-E4D0-6E1468EC1F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425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C177E46-48BB-C302-3540-A3DB958CC8C2}"/>
              </a:ext>
            </a:extLst>
          </p:cNvPr>
          <p:cNvSpPr txBox="1"/>
          <p:nvPr/>
        </p:nvSpPr>
        <p:spPr>
          <a:xfrm>
            <a:off x="5760720" y="1360438"/>
            <a:ext cx="513588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Threats : </a:t>
            </a:r>
          </a:p>
          <a:p>
            <a:endParaRPr lang="en-US" sz="2000" dirty="0"/>
          </a:p>
          <a:p>
            <a:pPr marL="285750" indent="-285750">
              <a:buFontTx/>
              <a:buChar char="-"/>
            </a:pPr>
            <a:r>
              <a:rPr lang="en-US" sz="2000" dirty="0"/>
              <a:t>Harga </a:t>
            </a:r>
            <a:r>
              <a:rPr lang="en-US" sz="2000" dirty="0" err="1"/>
              <a:t>relatife</a:t>
            </a:r>
            <a:r>
              <a:rPr lang="en-US" sz="2000" dirty="0"/>
              <a:t> </a:t>
            </a:r>
            <a:r>
              <a:rPr lang="en-US" sz="2000" dirty="0" err="1"/>
              <a:t>lebih</a:t>
            </a:r>
            <a:r>
              <a:rPr lang="en-US" sz="2000" dirty="0"/>
              <a:t> mahal </a:t>
            </a:r>
            <a:r>
              <a:rPr lang="en-US" sz="2000" dirty="0" err="1"/>
              <a:t>Dibanding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kompetitor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pPr marL="285750" indent="-285750">
              <a:buFontTx/>
              <a:buChar char="-"/>
            </a:pPr>
            <a:r>
              <a:rPr lang="en-US" sz="2000" dirty="0" err="1"/>
              <a:t>Pelanggan</a:t>
            </a:r>
            <a:r>
              <a:rPr lang="en-US" sz="2000" dirty="0"/>
              <a:t> rata – rata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kalangan</a:t>
            </a:r>
            <a:r>
              <a:rPr lang="en-US" sz="2000" dirty="0"/>
              <a:t> </a:t>
            </a:r>
            <a:r>
              <a:rPr lang="en-US" sz="2000" dirty="0" err="1"/>
              <a:t>kelas</a:t>
            </a:r>
            <a:r>
              <a:rPr lang="en-US" sz="2000" dirty="0"/>
              <a:t> </a:t>
            </a:r>
            <a:r>
              <a:rPr lang="en-US" sz="2000" dirty="0" err="1"/>
              <a:t>menengah</a:t>
            </a:r>
            <a:r>
              <a:rPr lang="en-US" sz="2000" dirty="0"/>
              <a:t> dan </a:t>
            </a:r>
            <a:r>
              <a:rPr lang="en-US" sz="2000" dirty="0" err="1"/>
              <a:t>kelas</a:t>
            </a:r>
            <a:r>
              <a:rPr lang="en-US" sz="2000" dirty="0"/>
              <a:t> </a:t>
            </a:r>
            <a:r>
              <a:rPr lang="en-US" sz="2000" dirty="0" err="1"/>
              <a:t>atas</a:t>
            </a:r>
            <a:r>
              <a:rPr lang="en-US" sz="2000" dirty="0"/>
              <a:t>, </a:t>
            </a:r>
            <a:r>
              <a:rPr lang="en-US" sz="2000" dirty="0" err="1"/>
              <a:t>sedangkan</a:t>
            </a:r>
            <a:r>
              <a:rPr lang="en-US" sz="2000" dirty="0"/>
              <a:t> </a:t>
            </a:r>
            <a:r>
              <a:rPr lang="en-US" sz="2000" dirty="0" err="1"/>
              <a:t>kompetitor</a:t>
            </a:r>
            <a:r>
              <a:rPr lang="en-US" sz="2000" dirty="0"/>
              <a:t> </a:t>
            </a:r>
            <a:r>
              <a:rPr lang="en-US" sz="2000" dirty="0" err="1"/>
              <a:t>semua</a:t>
            </a:r>
            <a:r>
              <a:rPr lang="en-US" sz="2000" dirty="0"/>
              <a:t> </a:t>
            </a:r>
            <a:r>
              <a:rPr lang="en-US" sz="2000" dirty="0" err="1"/>
              <a:t>kalangan</a:t>
            </a:r>
            <a:r>
              <a:rPr lang="en-US" sz="2000" dirty="0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489EC1-1A94-6CF5-2A85-1E9DF6C40F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97BDFE"/>
              </a:clrFrom>
              <a:clrTo>
                <a:srgbClr val="97BD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8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722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A3A1FA-2B8F-F6AD-63A6-64AF1FC1AB0F}"/>
              </a:ext>
            </a:extLst>
          </p:cNvPr>
          <p:cNvSpPr txBox="1"/>
          <p:nvPr/>
        </p:nvSpPr>
        <p:spPr>
          <a:xfrm>
            <a:off x="2849880" y="1741438"/>
            <a:ext cx="6096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 err="1"/>
              <a:t>Rinjani</a:t>
            </a:r>
            <a:r>
              <a:rPr lang="en-US" sz="2400" dirty="0"/>
              <a:t> view </a:t>
            </a:r>
            <a:r>
              <a:rPr lang="en-US" sz="2400" dirty="0" err="1"/>
              <a:t>membutuhkan</a:t>
            </a:r>
            <a:r>
              <a:rPr lang="en-US" sz="2400" dirty="0"/>
              <a:t> media </a:t>
            </a:r>
            <a:r>
              <a:rPr lang="en-US" sz="2400" dirty="0" err="1"/>
              <a:t>iklan</a:t>
            </a:r>
            <a:r>
              <a:rPr lang="en-US" sz="2400" dirty="0"/>
              <a:t> yang </a:t>
            </a:r>
            <a:r>
              <a:rPr lang="en-US" sz="2400" dirty="0" err="1"/>
              <a:t>terkesan</a:t>
            </a:r>
            <a:r>
              <a:rPr lang="en-US" sz="2400" dirty="0"/>
              <a:t> </a:t>
            </a:r>
            <a:r>
              <a:rPr lang="en-US" sz="2400" dirty="0" err="1"/>
              <a:t>mewah</a:t>
            </a:r>
            <a:r>
              <a:rPr lang="en-US" sz="2400" dirty="0"/>
              <a:t>, simple </a:t>
            </a:r>
            <a:r>
              <a:rPr lang="en-US" sz="2400" dirty="0" err="1"/>
              <a:t>serta</a:t>
            </a:r>
            <a:r>
              <a:rPr lang="en-US" sz="2400" dirty="0"/>
              <a:t> </a:t>
            </a:r>
            <a:r>
              <a:rPr lang="en-US" sz="2400" dirty="0" err="1"/>
              <a:t>menunjukan</a:t>
            </a:r>
            <a:r>
              <a:rPr lang="en-US" sz="2400" dirty="0"/>
              <a:t> </a:t>
            </a:r>
            <a:r>
              <a:rPr lang="en-US" sz="2400" dirty="0" err="1"/>
              <a:t>suasana</a:t>
            </a:r>
            <a:r>
              <a:rPr lang="en-US" sz="2400" dirty="0"/>
              <a:t> </a:t>
            </a:r>
            <a:r>
              <a:rPr lang="en-US" sz="2400" dirty="0" err="1"/>
              <a:t>rinjani</a:t>
            </a:r>
            <a:r>
              <a:rPr lang="en-US" sz="2400" dirty="0"/>
              <a:t> view, </a:t>
            </a:r>
            <a:r>
              <a:rPr lang="en-US" sz="2400" dirty="0" err="1"/>
              <a:t>supaya</a:t>
            </a:r>
            <a:r>
              <a:rPr lang="en-US" sz="2400" dirty="0"/>
              <a:t> </a:t>
            </a:r>
            <a:r>
              <a:rPr lang="en-US" sz="2400" dirty="0" err="1"/>
              <a:t>konsumen</a:t>
            </a:r>
            <a:r>
              <a:rPr lang="en-US" sz="2400" dirty="0"/>
              <a:t> </a:t>
            </a:r>
            <a:r>
              <a:rPr lang="en-US" sz="2400" dirty="0" err="1"/>
              <a:t>tertarik</a:t>
            </a:r>
            <a:r>
              <a:rPr lang="en-US" sz="2400" dirty="0"/>
              <a:t> dan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menghabiskan</a:t>
            </a:r>
            <a:r>
              <a:rPr lang="en-US" sz="2400" dirty="0"/>
              <a:t> </a:t>
            </a:r>
            <a:r>
              <a:rPr lang="en-US" sz="2400" dirty="0" err="1"/>
              <a:t>banyak</a:t>
            </a:r>
            <a:r>
              <a:rPr lang="en-US" sz="2400" dirty="0"/>
              <a:t> budget dan </a:t>
            </a:r>
            <a:r>
              <a:rPr lang="en-US" sz="2400" dirty="0" err="1"/>
              <a:t>efektif</a:t>
            </a:r>
            <a:r>
              <a:rPr lang="en-US" sz="2400" dirty="0"/>
              <a:t> </a:t>
            </a:r>
            <a:r>
              <a:rPr lang="en-US" sz="2400" dirty="0" err="1"/>
              <a:t>mengenalkan</a:t>
            </a:r>
            <a:r>
              <a:rPr lang="en-US" sz="2400" dirty="0"/>
              <a:t> </a:t>
            </a:r>
            <a:r>
              <a:rPr lang="en-US" sz="2400" dirty="0" err="1"/>
              <a:t>kembali</a:t>
            </a:r>
            <a:r>
              <a:rPr lang="en-US" sz="2400" dirty="0"/>
              <a:t> </a:t>
            </a:r>
            <a:r>
              <a:rPr lang="en-US" sz="2400" dirty="0" err="1"/>
              <a:t>Rinjani</a:t>
            </a:r>
            <a:r>
              <a:rPr lang="en-US" sz="2400" dirty="0"/>
              <a:t> View agar </a:t>
            </a:r>
            <a:r>
              <a:rPr lang="en-US" sz="2400" dirty="0" err="1"/>
              <a:t>omzet</a:t>
            </a:r>
            <a:r>
              <a:rPr lang="en-US" sz="2400" dirty="0"/>
              <a:t> naik.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F4671D-2CB1-69B8-237D-D4704A0AE3B1}"/>
              </a:ext>
            </a:extLst>
          </p:cNvPr>
          <p:cNvSpPr txBox="1"/>
          <p:nvPr/>
        </p:nvSpPr>
        <p:spPr>
          <a:xfrm>
            <a:off x="929640" y="430798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Kesimpulan</a:t>
            </a:r>
          </a:p>
        </p:txBody>
      </p:sp>
    </p:spTree>
    <p:extLst>
      <p:ext uri="{BB962C8B-B14F-4D97-AF65-F5344CB8AC3E}">
        <p14:creationId xmlns:p14="http://schemas.microsoft.com/office/powerpoint/2010/main" val="3893251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75B5E-FAE1-AC84-2819-B3A0B063F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66218"/>
            <a:ext cx="12192000" cy="1325563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en-GB" b="1" dirty="0" err="1">
                <a:solidFill>
                  <a:schemeClr val="bg1"/>
                </a:solidFill>
              </a:rPr>
              <a:t>Startegi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Komuikas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Periklanan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5800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513</Words>
  <Application>Microsoft Office PowerPoint</Application>
  <PresentationFormat>Widescreen</PresentationFormat>
  <Paragraphs>79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Calibri</vt:lpstr>
      <vt:lpstr>Calibri Light</vt:lpstr>
      <vt:lpstr>Muli</vt:lpstr>
      <vt:lpstr>Poppins</vt:lpstr>
      <vt:lpstr>Roboto</vt:lpstr>
      <vt:lpstr>Segoe UI</vt:lpstr>
      <vt:lpstr>Segoe UI Light</vt:lpstr>
      <vt:lpstr>Office Theme</vt:lpstr>
      <vt:lpstr>Perencanaan Kreatif.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Startegi Komuikas Periklanan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Defenisi</vt:lpstr>
      <vt:lpstr>Contoh Iklan Koran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Contoh 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 Komunikasi Perikalan</dc:title>
  <dc:creator>DELL</dc:creator>
  <cp:lastModifiedBy>DIKA</cp:lastModifiedBy>
  <cp:revision>12</cp:revision>
  <dcterms:created xsi:type="dcterms:W3CDTF">2022-10-02T09:30:00Z</dcterms:created>
  <dcterms:modified xsi:type="dcterms:W3CDTF">2024-03-19T01:54:33Z</dcterms:modified>
</cp:coreProperties>
</file>