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56" r:id="rId3"/>
    <p:sldId id="279" r:id="rId5"/>
    <p:sldId id="280" r:id="rId6"/>
    <p:sldId id="301" r:id="rId7"/>
    <p:sldId id="305" r:id="rId8"/>
    <p:sldId id="306" r:id="rId9"/>
    <p:sldId id="307" r:id="rId10"/>
    <p:sldId id="308" r:id="rId11"/>
    <p:sldId id="309" r:id="rId12"/>
    <p:sldId id="289" r:id="rId13"/>
    <p:sldId id="275" r:id="rId14"/>
  </p:sldIdLst>
  <p:sldSz cx="9144000" cy="6858000" type="screen4x3"/>
  <p:notesSz cx="9144000" cy="6858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41"/>
  </p:normalViewPr>
  <p:slideViewPr>
    <p:cSldViewPr showGuides="1">
      <p:cViewPr varScale="1">
        <p:scale>
          <a:sx n="72" d="100"/>
          <a:sy n="72" d="100"/>
        </p:scale>
        <p:origin x="1326" y="54"/>
      </p:cViewPr>
      <p:guideLst>
        <p:guide orient="horz" pos="21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9CFF3-854F-4396-8DA3-74A0D8E286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85AF5A-07A2-48DD-8D68-73C7F89B54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 indent="-285750"/>
            <a:r>
              <a:rPr lang="en-US" altLang="en-US" dirty="0"/>
              <a:t>Second level</a:t>
            </a:r>
            <a:endParaRPr lang="en-US" altLang="en-US" dirty="0"/>
          </a:p>
          <a:p>
            <a:pPr lvl="2" indent="-228600"/>
            <a:r>
              <a:rPr lang="en-US" altLang="en-US" dirty="0"/>
              <a:t>Third level</a:t>
            </a:r>
            <a:endParaRPr lang="en-US" altLang="en-US" dirty="0"/>
          </a:p>
          <a:p>
            <a:pPr lvl="3" indent="-228600"/>
            <a:r>
              <a:rPr lang="en-US" altLang="en-US" dirty="0"/>
              <a:t>Fourth level</a:t>
            </a:r>
            <a:endParaRPr lang="en-US" altLang="en-US" dirty="0"/>
          </a:p>
          <a:p>
            <a:pPr lvl="4" indent="-228600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D:\Picture\logo ibi 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0"/>
            <a:ext cx="1577975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187450" y="2804478"/>
            <a:ext cx="74898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603050405020304" pitchFamily="18" charset="0"/>
                <a:sym typeface="+mn-ea"/>
              </a:rPr>
              <a:t>INTERFACING PERIPHERAL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704020202020204" pitchFamily="34" charset="0"/>
              <a:ea typeface="+mn-ea"/>
              <a:cs typeface="Arial" panose="020B0704020202020204" pitchFamily="34" charset="0"/>
              <a:sym typeface="+mn-ea"/>
            </a:endParaRPr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499225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Rectangle 7"/>
          <p:cNvSpPr txBox="1"/>
          <p:nvPr/>
        </p:nvSpPr>
        <p:spPr>
          <a:xfrm>
            <a:off x="1187450" y="1127125"/>
            <a:ext cx="5899150" cy="1146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zh-CN" sz="2000" u="sng" dirty="0">
                <a:solidFill>
                  <a:srgbClr val="0070C0"/>
                </a:solidFill>
                <a:latin typeface="Calibri" pitchFamily="34" charset="0"/>
              </a:rPr>
              <a:t>Materi Pembelajaran</a:t>
            </a:r>
            <a:r>
              <a:rPr lang="en-US" altLang="zh-CN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altLang="zh-CN" sz="3200" dirty="0">
              <a:solidFill>
                <a:srgbClr val="0070C0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Matakuliah :</a:t>
            </a:r>
            <a:endParaRPr lang="en-US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103" name="Rectangle 7"/>
          <p:cNvSpPr txBox="1"/>
          <p:nvPr/>
        </p:nvSpPr>
        <p:spPr>
          <a:xfrm>
            <a:off x="1222375" y="3387725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Kode Matakuliah : SKO 21416</a:t>
            </a: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4104" name="Rectangle 7"/>
          <p:cNvSpPr txBox="1"/>
          <p:nvPr/>
        </p:nvSpPr>
        <p:spPr>
          <a:xfrm>
            <a:off x="1187450" y="4829175"/>
            <a:ext cx="6302375" cy="944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Dosen Pengampu </a:t>
            </a:r>
            <a:r>
              <a:rPr lang="en-US" altLang="en-ID" sz="1800" dirty="0">
                <a:solidFill>
                  <a:srgbClr val="0D0D0D"/>
                </a:solidFill>
                <a:latin typeface="Calibri" pitchFamily="34" charset="0"/>
              </a:rPr>
              <a:t>Matakuliah</a:t>
            </a: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: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 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Bayu Nugroho, </a:t>
            </a:r>
            <a:r>
              <a:rPr lang="en-US" altLang="en-ID" sz="2400" dirty="0">
                <a:solidFill>
                  <a:srgbClr val="0D0D0D"/>
                </a:solidFill>
                <a:latin typeface="Calibri" pitchFamily="34" charset="0"/>
              </a:rPr>
              <a:t>S.Kom., 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M.Eng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4105" name="Rectangle 7"/>
          <p:cNvSpPr txBox="1"/>
          <p:nvPr/>
        </p:nvSpPr>
        <p:spPr>
          <a:xfrm>
            <a:off x="1187450" y="298450"/>
            <a:ext cx="3062288" cy="38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en-ID" sz="1800" b="1" dirty="0">
                <a:solidFill>
                  <a:srgbClr val="595959"/>
                </a:solidFill>
                <a:latin typeface="Arial Narrow Bold" panose="020B0706020202030204" charset="0"/>
              </a:rPr>
              <a:t>Bahan Ajar</a:t>
            </a:r>
            <a:endParaRPr lang="en-US" altLang="en-ID" sz="1800" b="1" u="sng" dirty="0">
              <a:solidFill>
                <a:srgbClr val="595959"/>
              </a:solidFill>
              <a:latin typeface="Arial Narrow Bold" panose="020B0706020202030204" charset="0"/>
            </a:endParaRPr>
          </a:p>
        </p:txBody>
      </p:sp>
      <p:sp>
        <p:nvSpPr>
          <p:cNvPr id="3" name="Rectangle 7"/>
          <p:cNvSpPr txBox="1"/>
          <p:nvPr/>
        </p:nvSpPr>
        <p:spPr>
          <a:xfrm>
            <a:off x="1222375" y="3981450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None/>
            </a:pPr>
            <a:r>
              <a:rPr kumimoji="0" lang="en-US" sz="2400" b="0" i="0" u="none" strike="noStrike" kern="1200" cap="none" spc="0" normalizeH="0" baseline="0" noProof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704020202020204" pitchFamily="34" charset="0"/>
                <a:sym typeface="+mn-ea"/>
              </a:rPr>
              <a:t>Prodi : SISTEM KOMPUTER</a:t>
            </a:r>
            <a:endParaRPr kumimoji="0" lang="en-US" sz="2400" b="0" i="0" u="none" strike="noStrike" kern="1200" cap="none" spc="0" normalizeH="0" baseline="0" noProof="1" dirty="0">
              <a:solidFill>
                <a:schemeClr val="accent6">
                  <a:lumMod val="75000"/>
                </a:schemeClr>
              </a:solidFill>
              <a:latin typeface="+mn-lt"/>
              <a:ea typeface="Arial" panose="020B0704020202020204" pitchFamily="34" charset="0"/>
              <a:cs typeface="Arial" panose="020B0704020202020204" pitchFamily="34" charset="0"/>
              <a:sym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575" y="318135"/>
            <a:ext cx="2289175" cy="94234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5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714375"/>
            <a:ext cx="8608695" cy="269684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(teori):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400" dirty="0"/>
              <a:t> </a:t>
            </a:r>
            <a:endParaRPr lang="en-US" sz="1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You must import the Python math library in order to use the Python trigonometric functions. True or false? explained.</a:t>
            </a:r>
            <a:endParaRPr lang="en-US" sz="2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What data type should you use to store monetary values in Python?</a:t>
            </a:r>
            <a:endParaRPr lang="en-US" sz="24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hape 81"/>
          <p:cNvSpPr>
            <a:spLocks noGrp="1"/>
          </p:cNvSpPr>
          <p:nvPr/>
        </p:nvSpPr>
        <p:spPr>
          <a:xfrm>
            <a:off x="268605" y="4046855"/>
            <a:ext cx="8608695" cy="18999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(prakt):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000" dirty="0"/>
              <a:t>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/>
              <a:t>Tuliskan dan jelaskan script program python untuk menuliskan operasi matematika di terminal Raspberry Pi.</a:t>
            </a:r>
            <a:endParaRPr lang="en-US" sz="2400" dirty="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3500430" y="2629326"/>
            <a:ext cx="2428892" cy="13620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end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5pPr>
          </a:lstStyle>
          <a:p>
            <a:pPr lvl="0" indent="0" eaLnBrk="1" hangingPunct="1"/>
            <a:r>
              <a:rPr lang="en-US" altLang="en-US" sz="1200" dirty="0">
                <a:solidFill>
                  <a:srgbClr val="898989"/>
                </a:solidFill>
                <a:latin typeface="Calibri" pitchFamily="34" charset="0"/>
              </a:rPr>
              <a:t>*</a:t>
            </a:r>
            <a:endParaRPr lang="en-US" alt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hape 80"/>
          <p:cNvSpPr>
            <a:spLocks noGrp="1"/>
          </p:cNvSpPr>
          <p:nvPr>
            <p:ph type="title"/>
          </p:nvPr>
        </p:nvSpPr>
        <p:spPr>
          <a:xfrm>
            <a:off x="395288" y="85534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3200" b="1" u="sng" dirty="0">
                <a:latin typeface="Arial" panose="020B0704020202020204" pitchFamily="34" charset="0"/>
                <a:sym typeface="Arial" panose="020B0704020202020204" pitchFamily="34" charset="0"/>
              </a:rPr>
              <a:t>Tables of Content</a:t>
            </a:r>
            <a:endParaRPr lang="en-US" altLang="en-US" sz="32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8194" name="Shape 81"/>
          <p:cNvSpPr>
            <a:spLocks noGrp="1"/>
          </p:cNvSpPr>
          <p:nvPr>
            <p:ph idx="1"/>
          </p:nvPr>
        </p:nvSpPr>
        <p:spPr>
          <a:xfrm>
            <a:off x="395605" y="1721485"/>
            <a:ext cx="8608695" cy="426402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Python Decission Making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- </a:t>
            </a:r>
            <a:r>
              <a:rPr lang="en-US" sz="3000" dirty="0">
                <a:sym typeface="+mn-ea"/>
              </a:rPr>
              <a:t>Python Math Operators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- </a:t>
            </a:r>
            <a:r>
              <a:rPr lang="en-US" sz="3000" dirty="0">
                <a:sym typeface="+mn-ea"/>
              </a:rPr>
              <a:t>Built-in Math Functions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The Math Module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Math Constants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Tugas Mandiri</a:t>
            </a:r>
            <a:endParaRPr lang="zh-CN" altLang="x-none" sz="3000">
              <a:solidFill>
                <a:srgbClr val="000000"/>
              </a:solidFill>
              <a:cs typeface="SimSun" charset="0"/>
              <a:sym typeface="Arial" panose="020B07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Pct val="25000"/>
              <a:buNone/>
            </a:pPr>
            <a:endParaRPr lang="en-US" sz="3000" i="1" dirty="0">
              <a:solidFill>
                <a:srgbClr val="000000"/>
              </a:solidFill>
              <a:latin typeface="Arial" panose="020B0704020202020204" pitchFamily="34" charset="0"/>
              <a:sym typeface="Arial" panose="020B07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Pct val="25000"/>
              <a:buNone/>
            </a:pPr>
            <a:r>
              <a:rPr lang="en-US" sz="1000" i="1" dirty="0">
                <a:solidFill>
                  <a:srgbClr val="000000"/>
                </a:solidFill>
                <a:latin typeface="Arial" panose="020B0704020202020204" pitchFamily="34" charset="0"/>
                <a:sym typeface="Arial" panose="020B0704020202020204" pitchFamily="34" charset="0"/>
              </a:rPr>
              <a:t>https://www.w3schools.com/python/default.asp</a:t>
            </a:r>
            <a:endParaRPr lang="en-US" sz="1000" i="1" dirty="0">
              <a:solidFill>
                <a:srgbClr val="000000"/>
              </a:solidFill>
              <a:latin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1" name="Shape 80"/>
          <p:cNvSpPr>
            <a:spLocks noGrp="1"/>
          </p:cNvSpPr>
          <p:nvPr/>
        </p:nvSpPr>
        <p:spPr>
          <a:xfrm>
            <a:off x="395288" y="339725"/>
            <a:ext cx="8229600" cy="650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5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5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Python Math Operators</a:t>
            </a:r>
            <a:endParaRPr lang="en-US" sz="30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67335" y="1674495"/>
            <a:ext cx="487616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/>
              <a:t>all the Python mathematical operators available for you to use in your scripts.</a:t>
            </a:r>
            <a:endParaRPr lang="en-US" sz="2800"/>
          </a:p>
        </p:txBody>
      </p:sp>
      <p:pic>
        <p:nvPicPr>
          <p:cNvPr id="9" name="Picture 8" descr="Screen Shot 2022-01-31 at 21.47.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2765" y="1094740"/>
            <a:ext cx="3162935" cy="540321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5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/>
              <a:t>Built-in Math Functions</a:t>
            </a:r>
            <a:endParaRPr lang="en-US" sz="30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2270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 min() and max() functions can be used to find the lowest or highest value in an iterable:</a:t>
            </a:r>
            <a:endParaRPr lang="en-US" sz="2400"/>
          </a:p>
        </p:txBody>
      </p:sp>
      <p:pic>
        <p:nvPicPr>
          <p:cNvPr id="3" name="Picture 2" descr="Screen Shot 2022-01-31 at 21.54.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645" y="2617470"/>
            <a:ext cx="3526155" cy="3416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5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/>
              <a:t>Built-in Math Functions</a:t>
            </a:r>
            <a:endParaRPr lang="en-US" sz="30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2270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 abs() function returns the absolute (positive) value of the specified number:</a:t>
            </a:r>
            <a:endParaRPr lang="en-US" sz="2400"/>
          </a:p>
        </p:txBody>
      </p:sp>
      <p:pic>
        <p:nvPicPr>
          <p:cNvPr id="2" name="Picture 1" descr="Screen Shot 2022-01-31 at 21.55.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6455" y="1873885"/>
            <a:ext cx="1993900" cy="18288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87020" y="3910330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 pow(x, y) function returns the value of x to the power of y (xy).</a:t>
            </a:r>
            <a:endParaRPr lang="en-US" sz="2400"/>
          </a:p>
        </p:txBody>
      </p:sp>
      <p:pic>
        <p:nvPicPr>
          <p:cNvPr id="7" name="Picture 6" descr="Screen Shot 2022-01-31 at 21.56.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020" y="4528185"/>
            <a:ext cx="5226685" cy="196977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5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/>
              <a:t>The Math Module</a:t>
            </a:r>
            <a:endParaRPr lang="en-US" sz="30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22705"/>
            <a:ext cx="858901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Python has also a built-in module called math, which extends the list of mathematical functions.</a:t>
            </a:r>
            <a:endParaRPr lang="en-US" sz="2400"/>
          </a:p>
          <a:p>
            <a:endParaRPr lang="en-US" sz="1200"/>
          </a:p>
          <a:p>
            <a:r>
              <a:rPr lang="en-US" sz="2400"/>
              <a:t>To use it, you must import the math module:</a:t>
            </a:r>
            <a:endParaRPr lang="en-US" sz="2400"/>
          </a:p>
        </p:txBody>
      </p:sp>
      <p:sp>
        <p:nvSpPr>
          <p:cNvPr id="4" name="Text Box 3"/>
          <p:cNvSpPr txBox="1"/>
          <p:nvPr/>
        </p:nvSpPr>
        <p:spPr>
          <a:xfrm>
            <a:off x="248920" y="3544570"/>
            <a:ext cx="8589010" cy="1722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When you have imported the math module, you can start using methods and constants of the module.</a:t>
            </a:r>
            <a:endParaRPr lang="en-US" sz="2400"/>
          </a:p>
          <a:p>
            <a:endParaRPr lang="en-US" sz="1000"/>
          </a:p>
          <a:p>
            <a:r>
              <a:rPr lang="en-US" sz="2400"/>
              <a:t>The math.sqrt() method for example, returns the square root of a number:</a:t>
            </a:r>
            <a:endParaRPr lang="en-US" sz="2400"/>
          </a:p>
        </p:txBody>
      </p:sp>
      <p:pic>
        <p:nvPicPr>
          <p:cNvPr id="3" name="Picture 2" descr="Screen Shot 2022-01-31 at 21.57.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5355" y="2706370"/>
            <a:ext cx="1816100" cy="723900"/>
          </a:xfrm>
          <a:prstGeom prst="rect">
            <a:avLst/>
          </a:prstGeom>
        </p:spPr>
      </p:pic>
      <p:pic>
        <p:nvPicPr>
          <p:cNvPr id="8" name="Picture 7" descr="Screen Shot 2022-01-31 at 21.58.45"/>
          <p:cNvPicPr>
            <a:picLocks noChangeAspect="1"/>
          </p:cNvPicPr>
          <p:nvPr/>
        </p:nvPicPr>
        <p:blipFill>
          <a:blip r:embed="rId2"/>
          <a:srcRect t="25886"/>
          <a:stretch>
            <a:fillRect/>
          </a:stretch>
        </p:blipFill>
        <p:spPr>
          <a:xfrm>
            <a:off x="3540760" y="4942840"/>
            <a:ext cx="2081530" cy="155511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5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/>
              <a:t>The Math Module</a:t>
            </a:r>
            <a:endParaRPr lang="en-US" sz="30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22705"/>
            <a:ext cx="85890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math.ceil()</a:t>
            </a:r>
            <a:r>
              <a:rPr lang="en-US" sz="2400"/>
              <a:t> method rounds a number upwards to its nearest integer, and the math.floor() method rounds a number downwards to its nearest integer, and returns the result:</a:t>
            </a:r>
            <a:endParaRPr lang="en-US" sz="2400"/>
          </a:p>
          <a:p>
            <a:endParaRPr lang="en-US" sz="2400"/>
          </a:p>
        </p:txBody>
      </p:sp>
      <p:pic>
        <p:nvPicPr>
          <p:cNvPr id="2" name="Picture 1" descr="Screen Shot 2022-01-31 at 22.01.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1945" y="2638425"/>
            <a:ext cx="3420745" cy="374840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5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/>
              <a:t>The Math Module</a:t>
            </a:r>
            <a:endParaRPr lang="en-US" sz="30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2270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math.pi</a:t>
            </a:r>
            <a:r>
              <a:rPr lang="en-US" sz="2400"/>
              <a:t> constant, returns the value of PI (3.14...):</a:t>
            </a:r>
            <a:endParaRPr lang="en-US" sz="2400"/>
          </a:p>
          <a:p>
            <a:endParaRPr lang="en-US" sz="2400"/>
          </a:p>
        </p:txBody>
      </p:sp>
      <p:pic>
        <p:nvPicPr>
          <p:cNvPr id="3" name="Picture 2" descr="Screen Shot 2022-01-31 at 22.02.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2295" y="2152650"/>
            <a:ext cx="2522220" cy="330898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5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/>
              <a:t>Math Constants</a:t>
            </a:r>
            <a:endParaRPr lang="en-US" sz="30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Screen Shot 2022-01-31 at 22.03.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" y="1664335"/>
            <a:ext cx="8293735" cy="314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ags/tag1.xml><?xml version="1.0" encoding="utf-8"?>
<p:tagLst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1967</Words>
  <Application>WPS Writer</Application>
  <PresentationFormat>On-screen Show (4:3)</PresentationFormat>
  <Paragraphs>119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Helvetica Neue</vt:lpstr>
      <vt:lpstr>Book Antiqua</vt:lpstr>
      <vt:lpstr>苹方-简</vt:lpstr>
      <vt:lpstr>Times New Roman</vt:lpstr>
      <vt:lpstr>Arial Narrow Bold</vt:lpstr>
      <vt:lpstr>SimSun</vt:lpstr>
      <vt:lpstr>宋体-简</vt:lpstr>
      <vt:lpstr>Arial Black</vt:lpstr>
      <vt:lpstr>微软雅黑</vt:lpstr>
      <vt:lpstr>汉仪旗黑</vt:lpstr>
      <vt:lpstr>Arial Unicode MS</vt:lpstr>
      <vt:lpstr>Office Theme</vt:lpstr>
      <vt:lpstr>PowerPoint 演示文稿</vt:lpstr>
      <vt:lpstr>Tables of Content</vt:lpstr>
      <vt:lpstr>Chapter 5</vt:lpstr>
      <vt:lpstr>Chapter 5</vt:lpstr>
      <vt:lpstr>Chapter 5</vt:lpstr>
      <vt:lpstr>Chapter 5</vt:lpstr>
      <vt:lpstr>Chapter 5</vt:lpstr>
      <vt:lpstr>Chapter 5</vt:lpstr>
      <vt:lpstr>Chapter 5</vt:lpstr>
      <vt:lpstr>Chapter 5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bayunugroho</cp:lastModifiedBy>
  <cp:revision>347</cp:revision>
  <dcterms:created xsi:type="dcterms:W3CDTF">2023-09-27T16:40:52Z</dcterms:created>
  <dcterms:modified xsi:type="dcterms:W3CDTF">2023-09-27T16:40:52Z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