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317" r:id="rId3"/>
    <p:sldId id="318" r:id="rId4"/>
    <p:sldId id="319" r:id="rId5"/>
    <p:sldId id="320" r:id="rId6"/>
    <p:sldId id="321" r:id="rId7"/>
    <p:sldId id="322" r:id="rId8"/>
    <p:sldId id="323" r:id="rId9"/>
    <p:sldId id="274" r:id="rId10"/>
  </p:sldIdLst>
  <p:sldSz cx="9144000" cy="6858000" type="screen4x3"/>
  <p:notesSz cx="6761163" cy="9942513"/>
  <p:custDataLst>
    <p:tags r:id="rId1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9" autoAdjust="0"/>
    <p:restoredTop sz="94656" autoAdjust="0"/>
  </p:normalViewPr>
  <p:slideViewPr>
    <p:cSldViewPr>
      <p:cViewPr varScale="1">
        <p:scale>
          <a:sx n="65" d="100"/>
          <a:sy n="65" d="100"/>
        </p:scale>
        <p:origin x="143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6AC1020-F81D-4DEA-9BAD-2FE7A3A6DAB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929797-9537-42D8-B3E1-C49B8A8FBC5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710F8C-9524-4B8E-AFF5-6B9CFBE5648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76B4F9-E016-4C87-9882-A61D2061D47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641BB5D0-D9AB-4696-8490-76870F387A0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61B08FF-9A86-4DE3-8935-B4E17AD0603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FFC7F3-421A-465E-BD40-0F3CB8E0545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E649276-3DC2-4482-9041-AA714DACAF5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BE8540B-86BB-4CF2-8D2D-4726189230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C842AC-3786-4043-8BD2-5FD9DE7EC4D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6511B8-749C-484C-9F16-38A2D18B2A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E6116C5E-B3A8-4297-A739-AF0A27DAF30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id="{0B266D01-2333-4266-9369-45E232580EF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id="{99FD7BD7-75B3-4D19-AD59-1DFD2953B12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81829C1-054C-416D-BEF1-7B4120E3C5E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755ABD-4EC9-4E8A-A5DA-1315280B10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3177710-9EF0-43EC-A9A7-62CDB78CF526}" type="slidenum">
              <a:rPr lang="en-US" altLang="en-US">
                <a:latin typeface="Calibri" panose="020F0502020204030204" pitchFamily="34" charset="0"/>
              </a:rPr>
              <a:pPr eaLnBrk="1" hangingPunct="1"/>
              <a:t>1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CAA2AA-DA6D-4AFC-811D-D3A03D5589B2}"/>
              </a:ext>
            </a:extLst>
          </p:cNvPr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id="{92F9F168-0DBA-4733-B146-D49D60D9335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id="{A283561A-815C-4FCF-9138-1CCABE693F0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9696225-89CF-4171-9199-EB803F91F7A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6EFD44A-8901-49DB-8336-F032941884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80B661D-A691-45CF-9A08-98EAEC8897E8}" type="slidenum">
              <a:rPr lang="en-US" altLang="en-US">
                <a:latin typeface="Calibri" panose="020F0502020204030204" pitchFamily="34" charset="0"/>
              </a:rPr>
              <a:pPr eaLnBrk="1" hangingPunct="1"/>
              <a:t>2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AF311C-4BC6-45E4-AD9A-22704F51B0C4}"/>
              </a:ext>
            </a:extLst>
          </p:cNvPr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>
            <a:extLst>
              <a:ext uri="{FF2B5EF4-FFF2-40B4-BE49-F238E27FC236}">
                <a16:creationId xmlns:a16="http://schemas.microsoft.com/office/drawing/2014/main" id="{44FA76DD-44C7-4DF7-AE0E-A81129586E9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>
            <a:extLst>
              <a:ext uri="{FF2B5EF4-FFF2-40B4-BE49-F238E27FC236}">
                <a16:creationId xmlns:a16="http://schemas.microsoft.com/office/drawing/2014/main" id="{6049B83B-D875-4E02-8155-FF1104EC072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d-ID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A1CE83-22EB-4505-9830-5907118645D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AFFEA7-B834-4657-8BF0-EF4E1A7825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31ACD3B-194A-4C82-BB9B-296CFEF47DBC}" type="slidenum">
              <a:rPr lang="en-US" altLang="en-US">
                <a:latin typeface="Calibri" panose="020F0502020204030204" pitchFamily="34" charset="0"/>
              </a:rPr>
              <a:pPr eaLnBrk="1" hangingPunct="1"/>
              <a:t>9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199773FC-3BD6-4FD9-B103-1A75BF2D0CB7}"/>
              </a:ext>
            </a:extLst>
          </p:cNvPr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>
            <a:extLst>
              <a:ext uri="{FF2B5EF4-FFF2-40B4-BE49-F238E27FC236}">
                <a16:creationId xmlns:a16="http://schemas.microsoft.com/office/drawing/2014/main" id="{4B0BA4FE-6FC3-4810-B234-24AE8F1E41B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553200" y="6362700"/>
            <a:ext cx="2133600" cy="2778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id-ID" sz="1200"/>
              <a:t>Revisi: 00</a:t>
            </a:r>
            <a:endParaRPr lang="id-ID" sz="16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5D5B326-A07C-4AA5-9C35-9BC72CFEFDA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CF48157-1B89-4EE7-A01A-3F1414A8663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87425986"/>
      </p:ext>
    </p:extLst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509494-33A8-436E-8AFA-BCC0A02760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F3AB0B-2DAC-48E6-BCFD-1F3017C74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BF81ED-CD76-4BF0-882E-2E79E8EB2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8393A3-93AF-443D-8ED5-044C860439D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5132931"/>
      </p:ext>
    </p:extLst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B01633-F481-4130-B48B-A15B4A37E7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36B68-7356-48FD-B413-9D54F694F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9F0C24-8241-453E-9413-B96FCACAB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68F0FE-4FF6-45BD-B9C8-D41061B5AA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7923925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>
            <a:extLst>
              <a:ext uri="{FF2B5EF4-FFF2-40B4-BE49-F238E27FC236}">
                <a16:creationId xmlns:a16="http://schemas.microsoft.com/office/drawing/2014/main" id="{90845B82-071A-4B27-BAB9-0049348E7A7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553200" y="6362700"/>
            <a:ext cx="2133600" cy="2778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id-ID" sz="1200"/>
              <a:t>Revisi: 00</a:t>
            </a:r>
            <a:endParaRPr lang="id-ID" sz="16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DC11F31-EF4B-4091-BA7F-EB97DA17DD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6C70A47-F855-4E72-865D-89C5AA0A5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FE73F43-33CC-4F59-A68D-754146931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180E18E-2D59-485C-A201-89305E61081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6472407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>
            <a:extLst>
              <a:ext uri="{FF2B5EF4-FFF2-40B4-BE49-F238E27FC236}">
                <a16:creationId xmlns:a16="http://schemas.microsoft.com/office/drawing/2014/main" id="{0A4D1F92-4EEB-40AE-8A90-25C9AA725CF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553200" y="6362700"/>
            <a:ext cx="2133600" cy="2778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id-ID" sz="1200"/>
              <a:t>Versi : 01</a:t>
            </a:r>
            <a:endParaRPr lang="id-ID" sz="16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C17E544-79A9-4886-B806-23491132B7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FEC3FD0-8078-4F9C-B42D-4B7450552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CE56F98-7119-4B0A-A333-B631BE10C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4993E9-6E24-44D5-BB95-157BF2BAE19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2887505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>
            <a:extLst>
              <a:ext uri="{FF2B5EF4-FFF2-40B4-BE49-F238E27FC236}">
                <a16:creationId xmlns:a16="http://schemas.microsoft.com/office/drawing/2014/main" id="{77B8D2E8-981E-4983-A2AA-561BA840DB8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553200" y="6362700"/>
            <a:ext cx="2133600" cy="2778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id-ID" sz="1200"/>
              <a:t>Versi : 01</a:t>
            </a:r>
            <a:endParaRPr lang="id-ID" sz="160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5D7709A5-0311-4130-9945-3CD0F2E997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A58D20DD-70A6-4BB1-B74A-C43C8FFC5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BDB3E5DB-E036-4232-8728-CDABED609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6AC4BA-E991-4D5A-B970-4279FC4CC21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4501722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A2DD03F-4448-49F9-8E99-01DD669C65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2A87EC0-B36A-42D6-A1A8-37DE454B1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61612D-7BBC-4EFC-B10F-93BE290E6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6A1D3E-3D43-4AE7-99ED-89AC5543C2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6161862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99994A-29FE-45A5-B251-0C1807B11F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3C6CAF-847D-4152-B3D4-46FA05D76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260F8B-3A2E-4BF2-B9E7-2B0E09762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4DD072-25E6-4270-9934-129811BF210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4784831"/>
      </p:ext>
    </p:extLst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51E00D-1C98-4DB4-B320-6801B3CF6F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32C800-B242-4F58-9757-03201C6B5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DD3484-AA18-4AB2-96A1-47B6E9410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0888ED-9035-4C45-8E43-2E8E92F8D20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6526184"/>
      </p:ext>
    </p:extLst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0C43C0-05CE-4FD3-B1E5-92839FFCD2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9250FE-BB11-4043-AAEC-761FB5C99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133EBB-108B-4E5C-A90E-C47B5CE43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DCE018-9E43-478A-8EE8-C5E02A651C6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0309863"/>
      </p:ext>
    </p:extLst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083A90-D66E-4F34-9952-AC2D2115B1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1AC241-02E0-4104-A258-B0815695B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677D93-402E-4118-8399-F64A4E186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9CF233-E353-4E0F-B95F-CD225896F1F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03955609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CE3C7378-6F90-42B5-90AD-FB05F7D1EE9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D35E97CF-1CD4-49E8-A0C4-18369651D77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4BD2A6-7D9F-4F8B-8A26-5D5E24D867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F9BCEEDF-81C9-479D-8FA1-2C1A9A038306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29" name="TextBox 6">
            <a:extLst>
              <a:ext uri="{FF2B5EF4-FFF2-40B4-BE49-F238E27FC236}">
                <a16:creationId xmlns:a16="http://schemas.microsoft.com/office/drawing/2014/main" id="{F12AE2FB-10A1-4712-8777-0847104651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6362700"/>
            <a:ext cx="2133600" cy="2778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id-ID" sz="1200"/>
              <a:t>Versi : 01</a:t>
            </a:r>
            <a:endParaRPr lang="id-ID" sz="1600"/>
          </a:p>
        </p:txBody>
      </p:sp>
      <p:sp>
        <p:nvSpPr>
          <p:cNvPr id="1030" name="TextBox 7">
            <a:extLst>
              <a:ext uri="{FF2B5EF4-FFF2-40B4-BE49-F238E27FC236}">
                <a16:creationId xmlns:a16="http://schemas.microsoft.com/office/drawing/2014/main" id="{888E8057-CBEA-499F-9AF0-1BFC0701A2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404813"/>
            <a:ext cx="1655763" cy="2762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 b="1"/>
              <a:t>I.</a:t>
            </a:r>
            <a:fld id="{73396096-AE78-4DE0-80F6-08FE7C416417}" type="slidenum">
              <a:rPr lang="id-ID" altLang="en-US" sz="1200" b="1"/>
              <a:pPr eaLnBrk="1" hangingPunct="1"/>
              <a:t>‹#›</a:t>
            </a:fld>
            <a:endParaRPr lang="id-ID" altLang="en-US" sz="1200" b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ransition spd="slow">
    <p:fade thruBlk="1"/>
  </p:transition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231C8F5-0D1D-4947-AA65-663529F117B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2132856"/>
            <a:ext cx="9144000" cy="17543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</a:rPr>
              <a:t>KEPUASAN KERJA</a:t>
            </a:r>
            <a:endParaRPr lang="id-ID" sz="36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</a:endParaRPr>
          </a:p>
          <a:p>
            <a:pPr algn="ctr">
              <a:defRPr/>
            </a:pPr>
            <a:endParaRPr lang="en-US" sz="3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</a:endParaRPr>
          </a:p>
          <a:p>
            <a:pPr algn="ctr">
              <a:defRPr/>
            </a:pPr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</a:rPr>
              <a:t>MINGGU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</a:rPr>
              <a:t>11</a:t>
            </a:r>
          </a:p>
        </p:txBody>
      </p:sp>
      <p:pic>
        <p:nvPicPr>
          <p:cNvPr id="13315" name="Picture 2" descr="D:\Picture\logo ibi small.gif">
            <a:extLst>
              <a:ext uri="{FF2B5EF4-FFF2-40B4-BE49-F238E27FC236}">
                <a16:creationId xmlns:a16="http://schemas.microsoft.com/office/drawing/2014/main" id="{ACE5A91D-5CE1-46F9-B4BE-745F5A1AF9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Footer Placeholder 1">
            <a:extLst>
              <a:ext uri="{FF2B5EF4-FFF2-40B4-BE49-F238E27FC236}">
                <a16:creationId xmlns:a16="http://schemas.microsoft.com/office/drawing/2014/main" id="{CCD7E200-1C40-45B4-A85F-48BDE42BCA21}"/>
              </a:ext>
            </a:extLst>
          </p:cNvPr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dirty="0"/>
              <a:t>MK :</a:t>
            </a:r>
            <a:r>
              <a:rPr lang="id-ID" altLang="en-US" sz="1200" dirty="0"/>
              <a:t> Manajemen Sumber Daya Manusia Lanjutan</a:t>
            </a:r>
          </a:p>
          <a:p>
            <a:pPr algn="ctr"/>
            <a:r>
              <a:rPr lang="id-ID" altLang="en-US" sz="1200" dirty="0"/>
              <a:t>Kode </a:t>
            </a:r>
            <a:r>
              <a:rPr lang="en-US" altLang="en-US" sz="1200" dirty="0"/>
              <a:t>MK</a:t>
            </a:r>
            <a:r>
              <a:rPr lang="id-ID" altLang="en-US" sz="1200" dirty="0"/>
              <a:t> MAN19425</a:t>
            </a:r>
          </a:p>
          <a:p>
            <a:pPr algn="ctr" eaLnBrk="1" hangingPunct="1"/>
            <a:endParaRPr lang="en-US" altLang="en-US" sz="1200" dirty="0"/>
          </a:p>
        </p:txBody>
      </p:sp>
      <p:sp>
        <p:nvSpPr>
          <p:cNvPr id="13317" name="Date Placeholder 2">
            <a:extLst>
              <a:ext uri="{FF2B5EF4-FFF2-40B4-BE49-F238E27FC236}">
                <a16:creationId xmlns:a16="http://schemas.microsoft.com/office/drawing/2014/main" id="{A5DD6435-6795-442D-BCBF-DF30B6CB792D}"/>
              </a:ext>
            </a:extLst>
          </p:cNvPr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30-03-2020</a:t>
            </a:r>
            <a:endParaRPr lang="en-US" altLang="en-US" sz="1200"/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409E0344-8FA9-417E-8A89-3B01C2A56BC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260350"/>
            <a:ext cx="8229600" cy="1143000"/>
          </a:xfrm>
        </p:spPr>
        <p:txBody>
          <a:bodyPr/>
          <a:lstStyle/>
          <a:p>
            <a:pPr eaLnBrk="1" hangingPunct="1"/>
            <a:r>
              <a:rPr lang="id-ID" altLang="en-US"/>
              <a:t>OUTLINE</a:t>
            </a:r>
          </a:p>
        </p:txBody>
      </p:sp>
      <p:sp>
        <p:nvSpPr>
          <p:cNvPr id="14339" name="Content Placeholder 2">
            <a:extLst>
              <a:ext uri="{FF2B5EF4-FFF2-40B4-BE49-F238E27FC236}">
                <a16:creationId xmlns:a16="http://schemas.microsoft.com/office/drawing/2014/main" id="{F6D26035-999E-4DA2-A8A2-76BCEDF93F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747" y="2067892"/>
            <a:ext cx="8003232" cy="2722215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altLang="en-US" dirty="0" err="1"/>
              <a:t>Pengertian</a:t>
            </a:r>
            <a:r>
              <a:rPr lang="en-US" altLang="en-US" dirty="0"/>
              <a:t> </a:t>
            </a:r>
            <a:r>
              <a:rPr lang="en-US" altLang="en-US" dirty="0" err="1"/>
              <a:t>Kepuasan</a:t>
            </a:r>
            <a:r>
              <a:rPr lang="en-US" altLang="en-US" dirty="0"/>
              <a:t> </a:t>
            </a:r>
            <a:r>
              <a:rPr lang="en-US" altLang="en-US" dirty="0" err="1"/>
              <a:t>Kerja</a:t>
            </a:r>
            <a:endParaRPr lang="en-US" altLang="en-US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altLang="en-US" dirty="0" err="1"/>
              <a:t>Teori</a:t>
            </a:r>
            <a:r>
              <a:rPr lang="en-US" altLang="en-US" dirty="0"/>
              <a:t> </a:t>
            </a:r>
            <a:r>
              <a:rPr lang="en-US" altLang="en-US" dirty="0" err="1"/>
              <a:t>Kepuasan</a:t>
            </a:r>
            <a:r>
              <a:rPr lang="en-US" altLang="en-US" dirty="0"/>
              <a:t> </a:t>
            </a:r>
            <a:r>
              <a:rPr lang="en-US" altLang="en-US" dirty="0" err="1"/>
              <a:t>Kerja</a:t>
            </a:r>
            <a:endParaRPr lang="en-US" altLang="en-US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altLang="en-US" dirty="0" err="1"/>
              <a:t>Faktor-faktor</a:t>
            </a:r>
            <a:r>
              <a:rPr lang="en-US" altLang="en-US" dirty="0"/>
              <a:t> yang </a:t>
            </a:r>
            <a:r>
              <a:rPr lang="en-US" altLang="en-US" dirty="0" err="1"/>
              <a:t>Mempengaruhi</a:t>
            </a:r>
            <a:r>
              <a:rPr lang="en-US" altLang="en-US" dirty="0"/>
              <a:t> </a:t>
            </a:r>
            <a:r>
              <a:rPr lang="en-US" altLang="en-US" dirty="0" err="1"/>
              <a:t>Kepuasan</a:t>
            </a:r>
            <a:r>
              <a:rPr lang="en-US" altLang="en-US" dirty="0"/>
              <a:t> </a:t>
            </a:r>
            <a:r>
              <a:rPr lang="en-US" altLang="en-US" dirty="0" err="1"/>
              <a:t>Kerja</a:t>
            </a:r>
            <a:endParaRPr lang="en-US" altLang="en-US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altLang="en-US" dirty="0" err="1"/>
              <a:t>Aspek-aspek</a:t>
            </a:r>
            <a:r>
              <a:rPr lang="en-US" altLang="en-US" dirty="0"/>
              <a:t> lain yang </a:t>
            </a:r>
            <a:r>
              <a:rPr lang="en-US" altLang="en-US" dirty="0" err="1"/>
              <a:t>terdapat</a:t>
            </a:r>
            <a:r>
              <a:rPr lang="en-US" altLang="en-US" dirty="0"/>
              <a:t> </a:t>
            </a:r>
            <a:r>
              <a:rPr lang="en-US" altLang="en-US" dirty="0" err="1"/>
              <a:t>dalam</a:t>
            </a:r>
            <a:r>
              <a:rPr lang="en-US" altLang="en-US" dirty="0"/>
              <a:t> </a:t>
            </a:r>
            <a:r>
              <a:rPr lang="en-US" altLang="en-US" dirty="0" err="1"/>
              <a:t>Kepuasan</a:t>
            </a:r>
            <a:r>
              <a:rPr lang="en-US" altLang="en-US" dirty="0"/>
              <a:t> </a:t>
            </a:r>
            <a:r>
              <a:rPr lang="en-US" altLang="en-US" dirty="0" err="1"/>
              <a:t>Kerja</a:t>
            </a:r>
            <a:endParaRPr lang="en-US" altLang="en-US" dirty="0"/>
          </a:p>
          <a:p>
            <a:pPr>
              <a:buFont typeface="Wingdings" panose="05000000000000000000" pitchFamily="2" charset="2"/>
              <a:buChar char="q"/>
            </a:pPr>
            <a:endParaRPr lang="en-US" altLang="en-US" dirty="0"/>
          </a:p>
          <a:p>
            <a:pPr marL="0" indent="0">
              <a:buNone/>
            </a:pPr>
            <a:endParaRPr lang="en-US" altLang="en-US" dirty="0"/>
          </a:p>
          <a:p>
            <a:pPr>
              <a:buFont typeface="Wingdings" panose="05000000000000000000" pitchFamily="2" charset="2"/>
              <a:buChar char="q"/>
            </a:pPr>
            <a:endParaRPr lang="en-US" altLang="en-US" dirty="0"/>
          </a:p>
          <a:p>
            <a:pPr marL="0" indent="0">
              <a:buNone/>
            </a:pPr>
            <a:endParaRPr lang="en-US" altLang="en-US" dirty="0"/>
          </a:p>
        </p:txBody>
      </p:sp>
      <p:sp>
        <p:nvSpPr>
          <p:cNvPr id="14340" name="Date Placeholder 2">
            <a:extLst>
              <a:ext uri="{FF2B5EF4-FFF2-40B4-BE49-F238E27FC236}">
                <a16:creationId xmlns:a16="http://schemas.microsoft.com/office/drawing/2014/main" id="{A9EE4946-3588-4BB1-A404-BFF77724808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d-ID" altLang="en-US"/>
              <a:t>30-03-2020</a:t>
            </a:r>
            <a:endParaRPr lang="en-US" altLang="en-US"/>
          </a:p>
        </p:txBody>
      </p:sp>
      <p:sp>
        <p:nvSpPr>
          <p:cNvPr id="14341" name="Footer Placeholder 1">
            <a:extLst>
              <a:ext uri="{FF2B5EF4-FFF2-40B4-BE49-F238E27FC236}">
                <a16:creationId xmlns:a16="http://schemas.microsoft.com/office/drawing/2014/main" id="{F9566118-14B0-4151-A480-14AC0C422B68}"/>
              </a:ext>
            </a:extLst>
          </p:cNvPr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Manajemen Sumber Daya Manusia Lanjutan</a:t>
            </a:r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MAN19425</a:t>
            </a:r>
          </a:p>
          <a:p>
            <a:pPr algn="ctr" eaLnBrk="1" hangingPunct="1"/>
            <a:endParaRPr lang="en-US" altLang="en-US" sz="1200"/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2ED9FA5-6FA9-45AB-B7CC-BC937F8FB9C2}"/>
              </a:ext>
            </a:extLst>
          </p:cNvPr>
          <p:cNvSpPr txBox="1">
            <a:spLocks/>
          </p:cNvSpPr>
          <p:nvPr/>
        </p:nvSpPr>
        <p:spPr bwMode="auto">
          <a:xfrm>
            <a:off x="395536" y="260350"/>
            <a:ext cx="8229600" cy="720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3200" b="1" dirty="0" err="1">
                <a:ea typeface="+mj-ea"/>
              </a:rPr>
              <a:t>Pengertian</a:t>
            </a:r>
            <a:r>
              <a:rPr lang="en-US" sz="3200" b="1" dirty="0">
                <a:ea typeface="+mj-ea"/>
              </a:rPr>
              <a:t> </a:t>
            </a:r>
            <a:r>
              <a:rPr lang="en-US" sz="3200" b="1" dirty="0" err="1">
                <a:ea typeface="+mj-ea"/>
              </a:rPr>
              <a:t>Kepuasan</a:t>
            </a:r>
            <a:r>
              <a:rPr lang="en-US" sz="3200" b="1" dirty="0">
                <a:ea typeface="+mj-ea"/>
              </a:rPr>
              <a:t> </a:t>
            </a:r>
            <a:r>
              <a:rPr lang="en-US" sz="3200" b="1" dirty="0" err="1">
                <a:ea typeface="+mj-ea"/>
              </a:rPr>
              <a:t>Kerja</a:t>
            </a:r>
            <a:endParaRPr lang="id-ID" sz="3200" b="1" dirty="0">
              <a:ea typeface="+mj-ea"/>
            </a:endParaRPr>
          </a:p>
        </p:txBody>
      </p:sp>
      <p:sp>
        <p:nvSpPr>
          <p:cNvPr id="15364" name="Footer Placeholder 1">
            <a:extLst>
              <a:ext uri="{FF2B5EF4-FFF2-40B4-BE49-F238E27FC236}">
                <a16:creationId xmlns:a16="http://schemas.microsoft.com/office/drawing/2014/main" id="{0DFE0BC8-3801-408E-A442-DC500F47C8EB}"/>
              </a:ext>
            </a:extLst>
          </p:cNvPr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Manajemen Sumber Daya Manusia Lanjutan</a:t>
            </a:r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MAN19425</a:t>
            </a:r>
          </a:p>
        </p:txBody>
      </p:sp>
      <p:sp>
        <p:nvSpPr>
          <p:cNvPr id="15365" name="Date Placeholder 2">
            <a:extLst>
              <a:ext uri="{FF2B5EF4-FFF2-40B4-BE49-F238E27FC236}">
                <a16:creationId xmlns:a16="http://schemas.microsoft.com/office/drawing/2014/main" id="{84D405EC-DC01-4130-989A-CF2685D2DFF0}"/>
              </a:ext>
            </a:extLst>
          </p:cNvPr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30-03-2020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81F8CC2-D9EE-451D-A399-7AB2183BACE1}"/>
              </a:ext>
            </a:extLst>
          </p:cNvPr>
          <p:cNvSpPr/>
          <p:nvPr/>
        </p:nvSpPr>
        <p:spPr>
          <a:xfrm>
            <a:off x="693911" y="1164792"/>
            <a:ext cx="763284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n-NO" sz="2800" b="1" i="1" dirty="0"/>
              <a:t>Menurut para Ahli :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ID" sz="1600" dirty="0" err="1"/>
              <a:t>Kondisi</a:t>
            </a:r>
            <a:r>
              <a:rPr lang="en-ID" sz="1600" dirty="0"/>
              <a:t> </a:t>
            </a:r>
            <a:r>
              <a:rPr lang="en-ID" sz="1600" dirty="0" err="1"/>
              <a:t>menyenangkan</a:t>
            </a:r>
            <a:r>
              <a:rPr lang="en-ID" sz="1600" dirty="0"/>
              <a:t> </a:t>
            </a:r>
            <a:r>
              <a:rPr lang="en-ID" sz="1600" dirty="0" err="1"/>
              <a:t>atau</a:t>
            </a:r>
            <a:r>
              <a:rPr lang="en-ID" sz="1600" dirty="0"/>
              <a:t> </a:t>
            </a:r>
            <a:r>
              <a:rPr lang="en-ID" sz="1600" dirty="0" err="1"/>
              <a:t>secara</a:t>
            </a:r>
            <a:r>
              <a:rPr lang="en-ID" sz="1600" dirty="0"/>
              <a:t> </a:t>
            </a:r>
            <a:r>
              <a:rPr lang="en-ID" sz="1600" dirty="0" err="1"/>
              <a:t>emosional</a:t>
            </a:r>
            <a:r>
              <a:rPr lang="en-ID" sz="1600" dirty="0"/>
              <a:t> </a:t>
            </a:r>
            <a:r>
              <a:rPr lang="en-ID" sz="1600" dirty="0" err="1"/>
              <a:t>positif</a:t>
            </a:r>
            <a:r>
              <a:rPr lang="en-ID" sz="1600" dirty="0"/>
              <a:t> yang </a:t>
            </a:r>
            <a:r>
              <a:rPr lang="en-ID" sz="1600" dirty="0" err="1"/>
              <a:t>berasal</a:t>
            </a:r>
            <a:r>
              <a:rPr lang="en-ID" sz="1600" dirty="0"/>
              <a:t> </a:t>
            </a:r>
            <a:r>
              <a:rPr lang="en-ID" sz="1600" dirty="0" err="1"/>
              <a:t>dari</a:t>
            </a:r>
            <a:r>
              <a:rPr lang="en-ID" sz="1600" dirty="0"/>
              <a:t> </a:t>
            </a:r>
            <a:r>
              <a:rPr lang="en-ID" sz="1600" dirty="0" err="1"/>
              <a:t>penilaian</a:t>
            </a:r>
            <a:r>
              <a:rPr lang="en-ID" sz="1600" dirty="0"/>
              <a:t> </a:t>
            </a:r>
            <a:r>
              <a:rPr lang="en-ID" sz="1600" dirty="0" err="1"/>
              <a:t>seseorang</a:t>
            </a:r>
            <a:r>
              <a:rPr lang="en-ID" sz="1600" dirty="0"/>
              <a:t> </a:t>
            </a:r>
            <a:r>
              <a:rPr lang="en-ID" sz="1600" dirty="0" err="1"/>
              <a:t>atas</a:t>
            </a:r>
            <a:r>
              <a:rPr lang="en-ID" sz="1600" dirty="0"/>
              <a:t> </a:t>
            </a:r>
            <a:r>
              <a:rPr lang="en-ID" sz="1600" dirty="0" err="1"/>
              <a:t>pekerjaannya</a:t>
            </a:r>
            <a:r>
              <a:rPr lang="en-ID" sz="1600" dirty="0"/>
              <a:t> </a:t>
            </a:r>
            <a:r>
              <a:rPr lang="en-ID" sz="1600" dirty="0" err="1"/>
              <a:t>atau</a:t>
            </a:r>
            <a:r>
              <a:rPr lang="en-ID" sz="1600" dirty="0"/>
              <a:t> </a:t>
            </a:r>
            <a:r>
              <a:rPr lang="en-ID" sz="1600" dirty="0" err="1"/>
              <a:t>pengalaman</a:t>
            </a:r>
            <a:r>
              <a:rPr lang="en-ID" sz="1600" dirty="0"/>
              <a:t> </a:t>
            </a:r>
            <a:r>
              <a:rPr lang="en-ID" sz="1600" dirty="0" err="1"/>
              <a:t>kerjanya</a:t>
            </a:r>
            <a:r>
              <a:rPr lang="en-ID" sz="1600" dirty="0"/>
              <a:t> </a:t>
            </a:r>
            <a:r>
              <a:rPr lang="en-ID" sz="1600" b="1" i="1" dirty="0"/>
              <a:t>(Setiawan dan </a:t>
            </a:r>
            <a:r>
              <a:rPr lang="en-ID" sz="1600" b="1" i="1" dirty="0" err="1"/>
              <a:t>Ghozali</a:t>
            </a:r>
            <a:r>
              <a:rPr lang="en-ID" sz="1600" b="1" i="1" dirty="0"/>
              <a:t>, 2006)</a:t>
            </a:r>
            <a:r>
              <a:rPr lang="en-ID" sz="1600" b="1" dirty="0"/>
              <a:t>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ID" sz="1600" dirty="0" err="1"/>
              <a:t>Suatu</a:t>
            </a:r>
            <a:r>
              <a:rPr lang="en-ID" sz="1600" dirty="0"/>
              <a:t> </a:t>
            </a:r>
            <a:r>
              <a:rPr lang="en-ID" sz="1600" dirty="0" err="1"/>
              <a:t>perasaan</a:t>
            </a:r>
            <a:r>
              <a:rPr lang="en-ID" sz="1600" dirty="0"/>
              <a:t> </a:t>
            </a:r>
            <a:r>
              <a:rPr lang="en-ID" sz="1600" dirty="0" err="1"/>
              <a:t>positif</a:t>
            </a:r>
            <a:r>
              <a:rPr lang="en-ID" sz="1600" dirty="0"/>
              <a:t> </a:t>
            </a:r>
            <a:r>
              <a:rPr lang="en-ID" sz="1600" dirty="0" err="1"/>
              <a:t>tentang</a:t>
            </a:r>
            <a:r>
              <a:rPr lang="en-ID" sz="1600" dirty="0"/>
              <a:t> </a:t>
            </a:r>
            <a:r>
              <a:rPr lang="en-ID" sz="1600" dirty="0" err="1"/>
              <a:t>pekerjaan</a:t>
            </a:r>
            <a:r>
              <a:rPr lang="en-ID" sz="1600" dirty="0"/>
              <a:t> </a:t>
            </a:r>
            <a:r>
              <a:rPr lang="en-ID" sz="1600" dirty="0" err="1"/>
              <a:t>seseorang</a:t>
            </a:r>
            <a:r>
              <a:rPr lang="en-ID" sz="1600" dirty="0"/>
              <a:t> yang </a:t>
            </a:r>
            <a:r>
              <a:rPr lang="en-ID" sz="1600" dirty="0" err="1"/>
              <a:t>merupakan</a:t>
            </a:r>
            <a:r>
              <a:rPr lang="en-ID" sz="1600" dirty="0"/>
              <a:t> </a:t>
            </a:r>
            <a:r>
              <a:rPr lang="en-ID" sz="1600" dirty="0" err="1"/>
              <a:t>hasil</a:t>
            </a:r>
            <a:r>
              <a:rPr lang="en-ID" sz="1600" dirty="0"/>
              <a:t> </a:t>
            </a:r>
            <a:r>
              <a:rPr lang="en-ID" sz="1600" dirty="0" err="1"/>
              <a:t>dari</a:t>
            </a:r>
            <a:r>
              <a:rPr lang="en-ID" sz="1600" dirty="0"/>
              <a:t> </a:t>
            </a:r>
            <a:r>
              <a:rPr lang="en-ID" sz="1600" dirty="0" err="1"/>
              <a:t>sebuah</a:t>
            </a:r>
            <a:r>
              <a:rPr lang="en-ID" sz="1600" dirty="0"/>
              <a:t> </a:t>
            </a:r>
            <a:r>
              <a:rPr lang="en-ID" sz="1600" dirty="0" err="1"/>
              <a:t>evaluasi</a:t>
            </a:r>
            <a:r>
              <a:rPr lang="en-ID" sz="1600" dirty="0"/>
              <a:t> </a:t>
            </a:r>
            <a:r>
              <a:rPr lang="en-ID" sz="1600" dirty="0" err="1"/>
              <a:t>karakteristiknya</a:t>
            </a:r>
            <a:r>
              <a:rPr lang="en-ID" sz="1600" dirty="0"/>
              <a:t> </a:t>
            </a:r>
            <a:r>
              <a:rPr lang="en-ID" sz="1600" b="1" i="1" dirty="0"/>
              <a:t>(Robbins &amp; Judge, 2008).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ID" sz="1600" dirty="0" err="1"/>
              <a:t>Keadaan</a:t>
            </a:r>
            <a:r>
              <a:rPr lang="en-ID" sz="1600" dirty="0"/>
              <a:t> </a:t>
            </a:r>
            <a:r>
              <a:rPr lang="en-ID" sz="1600" dirty="0" err="1"/>
              <a:t>emosional</a:t>
            </a:r>
            <a:r>
              <a:rPr lang="en-ID" sz="1600" dirty="0"/>
              <a:t> yang </a:t>
            </a:r>
            <a:r>
              <a:rPr lang="en-ID" sz="1600" dirty="0" err="1"/>
              <a:t>menyenangkan</a:t>
            </a:r>
            <a:r>
              <a:rPr lang="en-ID" sz="1600" dirty="0"/>
              <a:t> </a:t>
            </a:r>
            <a:r>
              <a:rPr lang="en-ID" sz="1600" dirty="0" err="1"/>
              <a:t>atau</a:t>
            </a:r>
            <a:r>
              <a:rPr lang="en-ID" sz="1600" dirty="0"/>
              <a:t> </a:t>
            </a:r>
            <a:r>
              <a:rPr lang="en-ID" sz="1600" dirty="0" err="1"/>
              <a:t>tidak</a:t>
            </a:r>
            <a:r>
              <a:rPr lang="en-ID" sz="1600" dirty="0"/>
              <a:t> </a:t>
            </a:r>
            <a:r>
              <a:rPr lang="en-ID" sz="1600" dirty="0" err="1"/>
              <a:t>menyenangkan</a:t>
            </a:r>
            <a:r>
              <a:rPr lang="en-ID" sz="1600" dirty="0"/>
              <a:t> </a:t>
            </a:r>
            <a:r>
              <a:rPr lang="en-ID" sz="1600" dirty="0" err="1"/>
              <a:t>dengan</a:t>
            </a:r>
            <a:r>
              <a:rPr lang="en-ID" sz="1600" dirty="0"/>
              <a:t> mana para </a:t>
            </a:r>
            <a:r>
              <a:rPr lang="en-ID" sz="1600" dirty="0" err="1"/>
              <a:t>karyawan</a:t>
            </a:r>
            <a:r>
              <a:rPr lang="en-ID" sz="1600" dirty="0"/>
              <a:t> </a:t>
            </a:r>
            <a:r>
              <a:rPr lang="en-ID" sz="1600" dirty="0" err="1"/>
              <a:t>memandang</a:t>
            </a:r>
            <a:r>
              <a:rPr lang="en-ID" sz="1600" dirty="0"/>
              <a:t> </a:t>
            </a:r>
            <a:r>
              <a:rPr lang="en-ID" sz="1600" dirty="0" err="1"/>
              <a:t>pekerjaan</a:t>
            </a:r>
            <a:r>
              <a:rPr lang="en-ID" sz="1600" dirty="0"/>
              <a:t> </a:t>
            </a:r>
            <a:r>
              <a:rPr lang="en-ID" sz="1600" dirty="0" err="1"/>
              <a:t>mereka</a:t>
            </a:r>
            <a:r>
              <a:rPr lang="en-ID" sz="1600" dirty="0"/>
              <a:t>. </a:t>
            </a:r>
            <a:r>
              <a:rPr lang="en-ID" sz="1600" dirty="0" err="1"/>
              <a:t>Kepuasan</a:t>
            </a:r>
            <a:r>
              <a:rPr lang="en-ID" sz="1600" dirty="0"/>
              <a:t> </a:t>
            </a:r>
            <a:r>
              <a:rPr lang="en-ID" sz="1600" dirty="0" err="1"/>
              <a:t>kerja</a:t>
            </a:r>
            <a:r>
              <a:rPr lang="en-ID" sz="1600" dirty="0"/>
              <a:t> </a:t>
            </a:r>
            <a:r>
              <a:rPr lang="en-ID" sz="1600" dirty="0" err="1"/>
              <a:t>mencerminkan</a:t>
            </a:r>
            <a:r>
              <a:rPr lang="en-ID" sz="1600" dirty="0"/>
              <a:t> </a:t>
            </a:r>
            <a:r>
              <a:rPr lang="en-ID" sz="1600" dirty="0" err="1"/>
              <a:t>perasaan</a:t>
            </a:r>
            <a:r>
              <a:rPr lang="en-ID" sz="1600" dirty="0"/>
              <a:t> </a:t>
            </a:r>
            <a:r>
              <a:rPr lang="en-ID" sz="1600" dirty="0" err="1"/>
              <a:t>seseorang</a:t>
            </a:r>
            <a:r>
              <a:rPr lang="en-ID" sz="1600" dirty="0"/>
              <a:t> </a:t>
            </a:r>
            <a:r>
              <a:rPr lang="en-ID" sz="1600" dirty="0" err="1"/>
              <a:t>terhadap</a:t>
            </a:r>
            <a:r>
              <a:rPr lang="en-ID" sz="1600" dirty="0"/>
              <a:t> </a:t>
            </a:r>
            <a:r>
              <a:rPr lang="en-ID" sz="1600" dirty="0" err="1"/>
              <a:t>pekerjaannya</a:t>
            </a:r>
            <a:r>
              <a:rPr lang="en-ID" sz="1600" dirty="0"/>
              <a:t> </a:t>
            </a:r>
            <a:r>
              <a:rPr lang="en-ID" sz="1600" b="1" i="1" dirty="0"/>
              <a:t>(</a:t>
            </a:r>
            <a:r>
              <a:rPr lang="en-ID" sz="1600" b="1" i="1" dirty="0" err="1"/>
              <a:t>Handoko</a:t>
            </a:r>
            <a:r>
              <a:rPr lang="en-ID" sz="1600" b="1" i="1" dirty="0"/>
              <a:t>, 2001).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ID" sz="1600" dirty="0"/>
              <a:t>Hasil </a:t>
            </a:r>
            <a:r>
              <a:rPr lang="en-ID" sz="1600" dirty="0" err="1"/>
              <a:t>dari</a:t>
            </a:r>
            <a:r>
              <a:rPr lang="en-ID" sz="1600" dirty="0"/>
              <a:t> </a:t>
            </a:r>
            <a:r>
              <a:rPr lang="en-ID" sz="1600" dirty="0" err="1"/>
              <a:t>persepsi</a:t>
            </a:r>
            <a:r>
              <a:rPr lang="en-ID" sz="1600" dirty="0"/>
              <a:t> </a:t>
            </a:r>
            <a:r>
              <a:rPr lang="en-ID" sz="1600" dirty="0" err="1"/>
              <a:t>karyawan</a:t>
            </a:r>
            <a:r>
              <a:rPr lang="en-ID" sz="1600" dirty="0"/>
              <a:t> </a:t>
            </a:r>
            <a:r>
              <a:rPr lang="en-ID" sz="1600" dirty="0" err="1"/>
              <a:t>mengenai</a:t>
            </a:r>
            <a:r>
              <a:rPr lang="en-ID" sz="1600" dirty="0"/>
              <a:t> </a:t>
            </a:r>
            <a:r>
              <a:rPr lang="en-ID" sz="1600" dirty="0" err="1"/>
              <a:t>seberapa</a:t>
            </a:r>
            <a:r>
              <a:rPr lang="en-ID" sz="1600" dirty="0"/>
              <a:t> </a:t>
            </a:r>
            <a:r>
              <a:rPr lang="en-ID" sz="1600" dirty="0" err="1"/>
              <a:t>baik</a:t>
            </a:r>
            <a:r>
              <a:rPr lang="en-ID" sz="1600" dirty="0"/>
              <a:t> </a:t>
            </a:r>
            <a:r>
              <a:rPr lang="en-ID" sz="1600" dirty="0" err="1"/>
              <a:t>pekerjaan</a:t>
            </a:r>
            <a:r>
              <a:rPr lang="en-ID" sz="1600" dirty="0"/>
              <a:t> </a:t>
            </a:r>
            <a:r>
              <a:rPr lang="en-ID" sz="1600" dirty="0" err="1"/>
              <a:t>mereka</a:t>
            </a:r>
            <a:r>
              <a:rPr lang="en-ID" sz="1600" dirty="0"/>
              <a:t> </a:t>
            </a:r>
            <a:r>
              <a:rPr lang="en-ID" sz="1600" dirty="0" err="1"/>
              <a:t>memberikan</a:t>
            </a:r>
            <a:r>
              <a:rPr lang="en-ID" sz="1600" dirty="0"/>
              <a:t> </a:t>
            </a:r>
            <a:r>
              <a:rPr lang="en-ID" sz="1600" dirty="0" err="1"/>
              <a:t>hal</a:t>
            </a:r>
            <a:r>
              <a:rPr lang="en-ID" sz="1600" dirty="0"/>
              <a:t> yang </a:t>
            </a:r>
            <a:r>
              <a:rPr lang="en-ID" sz="1600" dirty="0" err="1"/>
              <a:t>dinilai</a:t>
            </a:r>
            <a:r>
              <a:rPr lang="en-ID" sz="1600" dirty="0"/>
              <a:t> </a:t>
            </a:r>
            <a:r>
              <a:rPr lang="en-ID" sz="1600" dirty="0" err="1"/>
              <a:t>penting</a:t>
            </a:r>
            <a:r>
              <a:rPr lang="en-ID" sz="1600" dirty="0"/>
              <a:t> </a:t>
            </a:r>
            <a:r>
              <a:rPr lang="en-ID" sz="1600" b="1" i="1" dirty="0"/>
              <a:t>(Luthans, 2006)</a:t>
            </a:r>
            <a:r>
              <a:rPr lang="en-ID" sz="1600" b="1" dirty="0"/>
              <a:t>.</a:t>
            </a:r>
          </a:p>
          <a:p>
            <a:r>
              <a:rPr lang="en-ID" sz="2800" dirty="0"/>
              <a:t> </a:t>
            </a:r>
          </a:p>
          <a:p>
            <a:pPr algn="just"/>
            <a:r>
              <a:rPr lang="en-ID" sz="2000" b="1" i="1" dirty="0" err="1"/>
              <a:t>Kepuasan</a:t>
            </a:r>
            <a:r>
              <a:rPr lang="en-ID" sz="2000" b="1" i="1" dirty="0"/>
              <a:t> </a:t>
            </a:r>
            <a:r>
              <a:rPr lang="en-ID" sz="2000" b="1" i="1" dirty="0" err="1"/>
              <a:t>Kerja</a:t>
            </a:r>
            <a:r>
              <a:rPr lang="en-ID" sz="2000" b="1" i="1" dirty="0"/>
              <a:t> </a:t>
            </a:r>
            <a:r>
              <a:rPr lang="en-ID" sz="2000" b="1" i="1" dirty="0" err="1"/>
              <a:t>yaitu</a:t>
            </a:r>
            <a:r>
              <a:rPr lang="en-ID" sz="2000" b="1" i="1" dirty="0"/>
              <a:t> :</a:t>
            </a:r>
            <a:r>
              <a:rPr lang="en-ID" sz="2000" dirty="0"/>
              <a:t> Hasil </a:t>
            </a:r>
            <a:r>
              <a:rPr lang="en-ID" sz="2000" dirty="0" err="1"/>
              <a:t>interaksi</a:t>
            </a:r>
            <a:r>
              <a:rPr lang="en-ID" sz="2000" dirty="0"/>
              <a:t> </a:t>
            </a:r>
            <a:r>
              <a:rPr lang="en-ID" sz="2000" dirty="0" err="1"/>
              <a:t>manusia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lingkungan</a:t>
            </a:r>
            <a:r>
              <a:rPr lang="en-ID" sz="2000" dirty="0"/>
              <a:t> </a:t>
            </a:r>
            <a:r>
              <a:rPr lang="en-ID" sz="2000" dirty="0" err="1"/>
              <a:t>kerjanya</a:t>
            </a:r>
            <a:r>
              <a:rPr lang="en-ID" sz="2000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076623-E4CE-444A-B12C-A534ECE1C5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9277" y="4797152"/>
            <a:ext cx="1902117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772636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2ED9FA5-6FA9-45AB-B7CC-BC937F8FB9C2}"/>
              </a:ext>
            </a:extLst>
          </p:cNvPr>
          <p:cNvSpPr txBox="1">
            <a:spLocks/>
          </p:cNvSpPr>
          <p:nvPr/>
        </p:nvSpPr>
        <p:spPr bwMode="auto">
          <a:xfrm>
            <a:off x="395536" y="260350"/>
            <a:ext cx="8229600" cy="720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2800" b="1" dirty="0" err="1">
                <a:ea typeface="+mj-ea"/>
              </a:rPr>
              <a:t>Teori</a:t>
            </a:r>
            <a:r>
              <a:rPr lang="en-US" sz="2800" b="1" dirty="0">
                <a:ea typeface="+mj-ea"/>
              </a:rPr>
              <a:t> </a:t>
            </a:r>
            <a:r>
              <a:rPr lang="en-US" sz="2800" b="1" dirty="0" err="1">
                <a:ea typeface="+mj-ea"/>
              </a:rPr>
              <a:t>Kepusan</a:t>
            </a:r>
            <a:r>
              <a:rPr lang="en-US" sz="2800" b="1" dirty="0">
                <a:ea typeface="+mj-ea"/>
              </a:rPr>
              <a:t> </a:t>
            </a:r>
            <a:r>
              <a:rPr lang="en-US" sz="2800" b="1" dirty="0" err="1">
                <a:ea typeface="+mj-ea"/>
              </a:rPr>
              <a:t>Kerja</a:t>
            </a:r>
            <a:endParaRPr lang="id-ID" sz="2800" b="1" dirty="0">
              <a:ea typeface="+mj-ea"/>
            </a:endParaRPr>
          </a:p>
        </p:txBody>
      </p:sp>
      <p:sp>
        <p:nvSpPr>
          <p:cNvPr id="15364" name="Footer Placeholder 1">
            <a:extLst>
              <a:ext uri="{FF2B5EF4-FFF2-40B4-BE49-F238E27FC236}">
                <a16:creationId xmlns:a16="http://schemas.microsoft.com/office/drawing/2014/main" id="{0DFE0BC8-3801-408E-A442-DC500F47C8EB}"/>
              </a:ext>
            </a:extLst>
          </p:cNvPr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Manajemen Sumber Daya Manusia Lanjutan</a:t>
            </a:r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MAN19425</a:t>
            </a:r>
          </a:p>
        </p:txBody>
      </p:sp>
      <p:sp>
        <p:nvSpPr>
          <p:cNvPr id="15365" name="Date Placeholder 2">
            <a:extLst>
              <a:ext uri="{FF2B5EF4-FFF2-40B4-BE49-F238E27FC236}">
                <a16:creationId xmlns:a16="http://schemas.microsoft.com/office/drawing/2014/main" id="{84D405EC-DC01-4130-989A-CF2685D2DFF0}"/>
              </a:ext>
            </a:extLst>
          </p:cNvPr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30-03-2020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81F8CC2-D9EE-451D-A399-7AB2183BACE1}"/>
              </a:ext>
            </a:extLst>
          </p:cNvPr>
          <p:cNvSpPr/>
          <p:nvPr/>
        </p:nvSpPr>
        <p:spPr>
          <a:xfrm>
            <a:off x="395536" y="1628800"/>
            <a:ext cx="82296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en-ID" sz="2400" b="1" dirty="0" err="1"/>
              <a:t>Teori</a:t>
            </a:r>
            <a:r>
              <a:rPr lang="en-ID" sz="2400" b="1" dirty="0"/>
              <a:t> </a:t>
            </a:r>
            <a:r>
              <a:rPr lang="en-ID" sz="2400" b="1" dirty="0" err="1"/>
              <a:t>Pertentangan</a:t>
            </a:r>
            <a:r>
              <a:rPr lang="en-ID" sz="2400" b="1" dirty="0"/>
              <a:t> </a:t>
            </a:r>
            <a:r>
              <a:rPr lang="en-ID" sz="2400" b="1" i="1" dirty="0"/>
              <a:t>(Discrepancy Theory)</a:t>
            </a:r>
          </a:p>
          <a:p>
            <a:endParaRPr lang="en-ID" sz="2400" dirty="0"/>
          </a:p>
          <a:p>
            <a:pPr algn="just"/>
            <a:r>
              <a:rPr lang="en-ID" sz="2400" dirty="0" err="1"/>
              <a:t>Teori</a:t>
            </a:r>
            <a:r>
              <a:rPr lang="en-ID" sz="2400" dirty="0"/>
              <a:t> </a:t>
            </a:r>
            <a:r>
              <a:rPr lang="en-ID" sz="2400" dirty="0" err="1"/>
              <a:t>pertentangan</a:t>
            </a:r>
            <a:r>
              <a:rPr lang="en-ID" sz="2400" dirty="0"/>
              <a:t> </a:t>
            </a:r>
            <a:r>
              <a:rPr lang="en-ID" sz="2400" dirty="0" err="1"/>
              <a:t>dari</a:t>
            </a:r>
            <a:r>
              <a:rPr lang="en-ID" sz="2400" dirty="0"/>
              <a:t> Locke </a:t>
            </a:r>
            <a:r>
              <a:rPr lang="en-ID" sz="2400" dirty="0" err="1"/>
              <a:t>menyatakan</a:t>
            </a:r>
            <a:r>
              <a:rPr lang="en-ID" sz="2400" dirty="0"/>
              <a:t> </a:t>
            </a:r>
            <a:r>
              <a:rPr lang="en-ID" sz="2400" dirty="0" err="1"/>
              <a:t>bahwa</a:t>
            </a:r>
            <a:r>
              <a:rPr lang="en-ID" sz="2400" dirty="0"/>
              <a:t> </a:t>
            </a:r>
            <a:r>
              <a:rPr lang="en-ID" sz="2400" dirty="0" err="1"/>
              <a:t>kepuasan</a:t>
            </a:r>
            <a:r>
              <a:rPr lang="en-ID" sz="2400" dirty="0"/>
              <a:t> </a:t>
            </a:r>
            <a:r>
              <a:rPr lang="en-ID" sz="2400" dirty="0" err="1"/>
              <a:t>atau</a:t>
            </a:r>
            <a:r>
              <a:rPr lang="en-ID" sz="2400" dirty="0"/>
              <a:t> </a:t>
            </a:r>
            <a:r>
              <a:rPr lang="en-ID" sz="2400" dirty="0" err="1"/>
              <a:t>ketidakpuasan</a:t>
            </a:r>
            <a:r>
              <a:rPr lang="en-ID" sz="2400" dirty="0"/>
              <a:t> </a:t>
            </a:r>
            <a:r>
              <a:rPr lang="en-ID" sz="2400" dirty="0" err="1"/>
              <a:t>terhadap</a:t>
            </a:r>
            <a:r>
              <a:rPr lang="en-ID" sz="2400" dirty="0"/>
              <a:t> </a:t>
            </a:r>
            <a:r>
              <a:rPr lang="en-ID" sz="2400" dirty="0" err="1"/>
              <a:t>beberapa</a:t>
            </a:r>
            <a:r>
              <a:rPr lang="en-ID" sz="2400" dirty="0"/>
              <a:t> </a:t>
            </a:r>
            <a:r>
              <a:rPr lang="en-ID" sz="2400" dirty="0" err="1"/>
              <a:t>aspek</a:t>
            </a:r>
            <a:r>
              <a:rPr lang="en-ID" sz="2400" dirty="0"/>
              <a:t> </a:t>
            </a:r>
            <a:r>
              <a:rPr lang="en-ID" sz="2400" dirty="0" err="1"/>
              <a:t>dari</a:t>
            </a:r>
            <a:r>
              <a:rPr lang="en-ID" sz="2400" dirty="0"/>
              <a:t> </a:t>
            </a:r>
            <a:r>
              <a:rPr lang="en-ID" sz="2400" dirty="0" err="1"/>
              <a:t>pekerjaan</a:t>
            </a:r>
            <a:r>
              <a:rPr lang="en-ID" sz="2400" dirty="0"/>
              <a:t> </a:t>
            </a:r>
            <a:r>
              <a:rPr lang="en-ID" sz="2400" dirty="0" err="1"/>
              <a:t>mencerminkan</a:t>
            </a:r>
            <a:r>
              <a:rPr lang="en-ID" sz="2400" dirty="0"/>
              <a:t> </a:t>
            </a:r>
            <a:r>
              <a:rPr lang="en-ID" sz="2400" dirty="0" err="1"/>
              <a:t>pertimbangan</a:t>
            </a:r>
            <a:r>
              <a:rPr lang="en-ID" sz="2400" dirty="0"/>
              <a:t> </a:t>
            </a:r>
            <a:r>
              <a:rPr lang="en-ID" sz="2400" dirty="0" err="1"/>
              <a:t>dua</a:t>
            </a:r>
            <a:r>
              <a:rPr lang="en-ID" sz="2400" dirty="0"/>
              <a:t> </a:t>
            </a:r>
            <a:r>
              <a:rPr lang="en-ID" sz="2400" dirty="0" err="1"/>
              <a:t>hal</a:t>
            </a:r>
            <a:r>
              <a:rPr lang="en-ID" sz="2400" dirty="0"/>
              <a:t>:</a:t>
            </a:r>
          </a:p>
          <a:p>
            <a:pPr marL="457200" indent="-457200" algn="just">
              <a:buAutoNum type="arabicParenR"/>
            </a:pPr>
            <a:r>
              <a:rPr lang="en-ID" sz="2400" dirty="0" err="1"/>
              <a:t>Pertentangan</a:t>
            </a:r>
            <a:r>
              <a:rPr lang="en-ID" sz="2400" dirty="0"/>
              <a:t> yang </a:t>
            </a:r>
            <a:r>
              <a:rPr lang="en-ID" sz="2400" dirty="0" err="1"/>
              <a:t>dipersepsikan</a:t>
            </a:r>
            <a:r>
              <a:rPr lang="en-ID" sz="2400" dirty="0"/>
              <a:t> </a:t>
            </a:r>
            <a:r>
              <a:rPr lang="en-ID" sz="2400" dirty="0" err="1"/>
              <a:t>antara</a:t>
            </a:r>
            <a:r>
              <a:rPr lang="en-ID" sz="2400" dirty="0"/>
              <a:t> </a:t>
            </a:r>
            <a:r>
              <a:rPr lang="en-ID" sz="2400" dirty="0" err="1"/>
              <a:t>apa</a:t>
            </a:r>
            <a:r>
              <a:rPr lang="en-ID" sz="2400" dirty="0"/>
              <a:t> yang </a:t>
            </a:r>
            <a:r>
              <a:rPr lang="en-ID" sz="2400" dirty="0" err="1"/>
              <a:t>diinginkan</a:t>
            </a:r>
            <a:r>
              <a:rPr lang="en-ID" sz="2400" dirty="0"/>
              <a:t> </a:t>
            </a:r>
            <a:r>
              <a:rPr lang="en-ID" sz="2400" dirty="0" err="1"/>
              <a:t>seseorang</a:t>
            </a:r>
            <a:r>
              <a:rPr lang="en-ID" sz="2400" dirty="0"/>
              <a:t> </a:t>
            </a:r>
            <a:r>
              <a:rPr lang="en-ID" sz="2400" dirty="0" err="1"/>
              <a:t>individu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apa</a:t>
            </a:r>
            <a:r>
              <a:rPr lang="en-ID" sz="2400" dirty="0"/>
              <a:t> yang </a:t>
            </a:r>
            <a:r>
              <a:rPr lang="en-ID" sz="2400" dirty="0" err="1"/>
              <a:t>ia</a:t>
            </a:r>
            <a:r>
              <a:rPr lang="en-ID" sz="2400" dirty="0"/>
              <a:t> </a:t>
            </a:r>
            <a:r>
              <a:rPr lang="en-ID" sz="2400" dirty="0" err="1"/>
              <a:t>terima</a:t>
            </a:r>
            <a:r>
              <a:rPr lang="en-ID" sz="2400" dirty="0"/>
              <a:t>.</a:t>
            </a:r>
          </a:p>
          <a:p>
            <a:pPr marL="457200" indent="-457200" algn="just">
              <a:buAutoNum type="arabicParenR"/>
            </a:pPr>
            <a:r>
              <a:rPr lang="en-ID" sz="2400" dirty="0" err="1"/>
              <a:t>Pentingnya</a:t>
            </a:r>
            <a:r>
              <a:rPr lang="en-ID" sz="2400" dirty="0"/>
              <a:t> </a:t>
            </a:r>
            <a:r>
              <a:rPr lang="en-ID" sz="2400" dirty="0" err="1"/>
              <a:t>apa</a:t>
            </a:r>
            <a:r>
              <a:rPr lang="en-ID" sz="2400" dirty="0"/>
              <a:t> yang </a:t>
            </a:r>
            <a:r>
              <a:rPr lang="en-ID" sz="2400" dirty="0" err="1"/>
              <a:t>diinginkan</a:t>
            </a:r>
            <a:r>
              <a:rPr lang="en-ID" sz="2400" dirty="0"/>
              <a:t> </a:t>
            </a:r>
            <a:r>
              <a:rPr lang="en-ID" sz="2400" dirty="0" err="1"/>
              <a:t>bagi</a:t>
            </a:r>
            <a:r>
              <a:rPr lang="en-ID" sz="2400" dirty="0"/>
              <a:t> </a:t>
            </a:r>
            <a:r>
              <a:rPr lang="en-ID" sz="2400" dirty="0" err="1"/>
              <a:t>individu</a:t>
            </a:r>
            <a:r>
              <a:rPr lang="en-ID" sz="2400" dirty="0"/>
              <a:t>.</a:t>
            </a:r>
          </a:p>
          <a:p>
            <a:endParaRPr lang="en-ID" sz="2400" i="1" dirty="0"/>
          </a:p>
          <a:p>
            <a:pPr algn="just"/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39094442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2ED9FA5-6FA9-45AB-B7CC-BC937F8FB9C2}"/>
              </a:ext>
            </a:extLst>
          </p:cNvPr>
          <p:cNvSpPr txBox="1">
            <a:spLocks/>
          </p:cNvSpPr>
          <p:nvPr/>
        </p:nvSpPr>
        <p:spPr bwMode="auto">
          <a:xfrm>
            <a:off x="395536" y="155848"/>
            <a:ext cx="8229600" cy="720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2800" b="1" dirty="0" err="1">
                <a:ea typeface="+mj-ea"/>
              </a:rPr>
              <a:t>Teori</a:t>
            </a:r>
            <a:r>
              <a:rPr lang="en-US" sz="2800" b="1" dirty="0">
                <a:ea typeface="+mj-ea"/>
              </a:rPr>
              <a:t> </a:t>
            </a:r>
            <a:r>
              <a:rPr lang="en-US" sz="2800" b="1" dirty="0" err="1">
                <a:ea typeface="+mj-ea"/>
              </a:rPr>
              <a:t>Kepusan</a:t>
            </a:r>
            <a:r>
              <a:rPr lang="en-US" sz="2800" b="1" dirty="0">
                <a:ea typeface="+mj-ea"/>
              </a:rPr>
              <a:t> </a:t>
            </a:r>
            <a:r>
              <a:rPr lang="en-US" sz="2800" b="1" dirty="0" err="1">
                <a:ea typeface="+mj-ea"/>
              </a:rPr>
              <a:t>Kerja</a:t>
            </a:r>
            <a:r>
              <a:rPr lang="en-US" sz="2800" b="1" dirty="0">
                <a:ea typeface="+mj-ea"/>
              </a:rPr>
              <a:t> &lt;</a:t>
            </a:r>
            <a:r>
              <a:rPr lang="en-US" sz="2800" b="1" dirty="0" err="1">
                <a:ea typeface="+mj-ea"/>
              </a:rPr>
              <a:t>cont</a:t>
            </a:r>
            <a:r>
              <a:rPr lang="en-US" sz="2800" b="1" dirty="0">
                <a:ea typeface="+mj-ea"/>
              </a:rPr>
              <a:t>…&gt;</a:t>
            </a:r>
            <a:endParaRPr lang="id-ID" sz="2800" b="1" dirty="0">
              <a:ea typeface="+mj-ea"/>
            </a:endParaRPr>
          </a:p>
        </p:txBody>
      </p:sp>
      <p:sp>
        <p:nvSpPr>
          <p:cNvPr id="15364" name="Footer Placeholder 1">
            <a:extLst>
              <a:ext uri="{FF2B5EF4-FFF2-40B4-BE49-F238E27FC236}">
                <a16:creationId xmlns:a16="http://schemas.microsoft.com/office/drawing/2014/main" id="{0DFE0BC8-3801-408E-A442-DC500F47C8EB}"/>
              </a:ext>
            </a:extLst>
          </p:cNvPr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Manajemen Sumber Daya Manusia Lanjutan</a:t>
            </a:r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MAN19425</a:t>
            </a:r>
          </a:p>
        </p:txBody>
      </p:sp>
      <p:sp>
        <p:nvSpPr>
          <p:cNvPr id="15365" name="Date Placeholder 2">
            <a:extLst>
              <a:ext uri="{FF2B5EF4-FFF2-40B4-BE49-F238E27FC236}">
                <a16:creationId xmlns:a16="http://schemas.microsoft.com/office/drawing/2014/main" id="{84D405EC-DC01-4130-989A-CF2685D2DFF0}"/>
              </a:ext>
            </a:extLst>
          </p:cNvPr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30-03-2020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81F8CC2-D9EE-451D-A399-7AB2183BACE1}"/>
              </a:ext>
            </a:extLst>
          </p:cNvPr>
          <p:cNvSpPr/>
          <p:nvPr/>
        </p:nvSpPr>
        <p:spPr>
          <a:xfrm>
            <a:off x="457200" y="1775713"/>
            <a:ext cx="82296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2400" b="1" dirty="0"/>
              <a:t>2. Model </a:t>
            </a:r>
            <a:r>
              <a:rPr lang="en-ID" sz="2400" b="1" dirty="0" err="1"/>
              <a:t>dari</a:t>
            </a:r>
            <a:r>
              <a:rPr lang="en-ID" sz="2400" b="1" dirty="0"/>
              <a:t> </a:t>
            </a:r>
            <a:r>
              <a:rPr lang="en-ID" sz="2400" b="1" dirty="0" err="1"/>
              <a:t>Kepuasan</a:t>
            </a:r>
            <a:r>
              <a:rPr lang="en-ID" sz="2400" b="1" dirty="0"/>
              <a:t> </a:t>
            </a:r>
            <a:r>
              <a:rPr lang="en-ID" sz="2400" b="1" dirty="0" err="1"/>
              <a:t>Bidang</a:t>
            </a:r>
            <a:r>
              <a:rPr lang="en-ID" sz="2400" b="1" dirty="0"/>
              <a:t> </a:t>
            </a:r>
            <a:r>
              <a:rPr lang="en-ID" sz="2400" b="1" i="1" dirty="0"/>
              <a:t>(Facet Satisfaction)</a:t>
            </a:r>
          </a:p>
          <a:p>
            <a:endParaRPr lang="en-ID" sz="2400" dirty="0"/>
          </a:p>
          <a:p>
            <a:pPr algn="just"/>
            <a:r>
              <a:rPr lang="en-ID" sz="2400" dirty="0" err="1"/>
              <a:t>Kepuasan</a:t>
            </a:r>
            <a:r>
              <a:rPr lang="en-ID" sz="2400" dirty="0"/>
              <a:t> pada </a:t>
            </a:r>
            <a:r>
              <a:rPr lang="en-ID" sz="2400" dirty="0" err="1"/>
              <a:t>bidang</a:t>
            </a:r>
            <a:r>
              <a:rPr lang="en-ID" sz="2400" dirty="0"/>
              <a:t> </a:t>
            </a:r>
            <a:r>
              <a:rPr lang="en-ID" sz="2400" dirty="0" err="1"/>
              <a:t>tertentu</a:t>
            </a:r>
            <a:r>
              <a:rPr lang="en-ID" sz="2400" dirty="0"/>
              <a:t> </a:t>
            </a:r>
            <a:r>
              <a:rPr lang="en-ID" sz="2400" dirty="0" err="1"/>
              <a:t>dari</a:t>
            </a:r>
            <a:r>
              <a:rPr lang="en-ID" sz="2400" dirty="0"/>
              <a:t> </a:t>
            </a:r>
            <a:r>
              <a:rPr lang="en-ID" sz="2400" dirty="0" err="1"/>
              <a:t>pekerjaan</a:t>
            </a:r>
            <a:r>
              <a:rPr lang="en-ID" sz="2400" dirty="0"/>
              <a:t> </a:t>
            </a:r>
            <a:r>
              <a:rPr lang="en-ID" sz="2400" dirty="0" err="1"/>
              <a:t>adalah</a:t>
            </a:r>
            <a:r>
              <a:rPr lang="en-ID" sz="2400" dirty="0"/>
              <a:t> </a:t>
            </a:r>
            <a:r>
              <a:rPr lang="en-ID" sz="2400" dirty="0" err="1"/>
              <a:t>ketika</a:t>
            </a:r>
            <a:r>
              <a:rPr lang="en-ID" sz="2400" dirty="0"/>
              <a:t> </a:t>
            </a:r>
            <a:r>
              <a:rPr lang="en-ID" sz="2400" dirty="0" err="1"/>
              <a:t>seorang</a:t>
            </a:r>
            <a:r>
              <a:rPr lang="en-ID" sz="2400" dirty="0"/>
              <a:t> </a:t>
            </a:r>
            <a:r>
              <a:rPr lang="en-ID" sz="2400" dirty="0" err="1"/>
              <a:t>karyawan</a:t>
            </a:r>
            <a:r>
              <a:rPr lang="en-ID" sz="2400" dirty="0"/>
              <a:t> </a:t>
            </a:r>
            <a:r>
              <a:rPr lang="en-ID" sz="2400" dirty="0" err="1"/>
              <a:t>menerima</a:t>
            </a:r>
            <a:r>
              <a:rPr lang="en-ID" sz="2400" dirty="0"/>
              <a:t> “</a:t>
            </a:r>
            <a:r>
              <a:rPr lang="en-ID" sz="2400" dirty="0" err="1"/>
              <a:t>sama</a:t>
            </a:r>
            <a:r>
              <a:rPr lang="en-ID" sz="2400" dirty="0"/>
              <a:t>” </a:t>
            </a:r>
            <a:r>
              <a:rPr lang="en-ID" sz="2400" dirty="0" err="1"/>
              <a:t>atas</a:t>
            </a:r>
            <a:r>
              <a:rPr lang="en-ID" sz="2400" dirty="0"/>
              <a:t> </a:t>
            </a:r>
            <a:r>
              <a:rPr lang="en-ID" sz="2400" dirty="0" err="1"/>
              <a:t>apa</a:t>
            </a:r>
            <a:r>
              <a:rPr lang="en-ID" sz="2400" dirty="0"/>
              <a:t> yang </a:t>
            </a:r>
            <a:r>
              <a:rPr lang="en-ID" sz="2400" dirty="0" err="1"/>
              <a:t>diharapkan</a:t>
            </a:r>
            <a:r>
              <a:rPr lang="en-ID" sz="2400" dirty="0"/>
              <a:t>. </a:t>
            </a:r>
          </a:p>
          <a:p>
            <a:pPr algn="just"/>
            <a:r>
              <a:rPr lang="en-ID" sz="2400" dirty="0" err="1"/>
              <a:t>Ketidakpuasan</a:t>
            </a:r>
            <a:r>
              <a:rPr lang="en-ID" sz="2400" dirty="0"/>
              <a:t> </a:t>
            </a:r>
            <a:r>
              <a:rPr lang="en-ID" sz="2400" dirty="0" err="1"/>
              <a:t>adalah</a:t>
            </a:r>
            <a:r>
              <a:rPr lang="en-ID" sz="2400" dirty="0"/>
              <a:t> </a:t>
            </a:r>
            <a:r>
              <a:rPr lang="en-ID" sz="2400" dirty="0" err="1"/>
              <a:t>ketika</a:t>
            </a:r>
            <a:r>
              <a:rPr lang="en-ID" sz="2400" dirty="0"/>
              <a:t> </a:t>
            </a:r>
            <a:r>
              <a:rPr lang="en-ID" sz="2400" dirty="0" err="1"/>
              <a:t>dia</a:t>
            </a:r>
            <a:r>
              <a:rPr lang="en-ID" sz="2400" dirty="0"/>
              <a:t> </a:t>
            </a:r>
            <a:r>
              <a:rPr lang="en-ID" sz="2400" dirty="0" err="1"/>
              <a:t>mendapatkan</a:t>
            </a:r>
            <a:r>
              <a:rPr lang="en-ID" sz="2400" dirty="0"/>
              <a:t> “</a:t>
            </a:r>
            <a:r>
              <a:rPr lang="en-ID" sz="2400" dirty="0" err="1"/>
              <a:t>kurang</a:t>
            </a:r>
            <a:r>
              <a:rPr lang="en-ID" sz="2400" dirty="0"/>
              <a:t>” </a:t>
            </a:r>
            <a:r>
              <a:rPr lang="en-ID" sz="2400" dirty="0" err="1"/>
              <a:t>dari</a:t>
            </a:r>
            <a:r>
              <a:rPr lang="en-ID" sz="2400" dirty="0"/>
              <a:t> </a:t>
            </a:r>
            <a:r>
              <a:rPr lang="en-ID" sz="2400" dirty="0" err="1"/>
              <a:t>apa</a:t>
            </a:r>
            <a:r>
              <a:rPr lang="en-ID" sz="2400" dirty="0"/>
              <a:t> yang </a:t>
            </a:r>
            <a:r>
              <a:rPr lang="en-ID" sz="2400" dirty="0" err="1"/>
              <a:t>diharapkan</a:t>
            </a:r>
            <a:r>
              <a:rPr lang="en-ID" sz="2400" dirty="0"/>
              <a:t>. </a:t>
            </a:r>
            <a:r>
              <a:rPr lang="en-ID" sz="2400" dirty="0" err="1"/>
              <a:t>Namun</a:t>
            </a:r>
            <a:r>
              <a:rPr lang="en-ID" sz="2400" dirty="0"/>
              <a:t>, </a:t>
            </a:r>
            <a:r>
              <a:rPr lang="en-ID" sz="2400" dirty="0" err="1"/>
              <a:t>jika</a:t>
            </a:r>
            <a:r>
              <a:rPr lang="en-ID" sz="2400" dirty="0"/>
              <a:t> </a:t>
            </a:r>
            <a:r>
              <a:rPr lang="en-ID" sz="2400" dirty="0" err="1"/>
              <a:t>individu</a:t>
            </a:r>
            <a:r>
              <a:rPr lang="en-ID" sz="2400" dirty="0"/>
              <a:t> </a:t>
            </a:r>
            <a:r>
              <a:rPr lang="en-ID" sz="2400" dirty="0" err="1"/>
              <a:t>mempersepsikan</a:t>
            </a:r>
            <a:r>
              <a:rPr lang="en-ID" sz="2400" dirty="0"/>
              <a:t> </a:t>
            </a:r>
            <a:r>
              <a:rPr lang="en-ID" sz="2400" dirty="0" err="1"/>
              <a:t>jumlah</a:t>
            </a:r>
            <a:r>
              <a:rPr lang="en-ID" sz="2400" dirty="0"/>
              <a:t> yang </a:t>
            </a:r>
            <a:r>
              <a:rPr lang="en-ID" sz="2400" dirty="0" err="1"/>
              <a:t>ia</a:t>
            </a:r>
            <a:r>
              <a:rPr lang="en-ID" sz="2400" dirty="0"/>
              <a:t> </a:t>
            </a:r>
            <a:r>
              <a:rPr lang="en-ID" sz="2400" dirty="0" err="1"/>
              <a:t>terima</a:t>
            </a:r>
            <a:r>
              <a:rPr lang="en-ID" sz="2400" dirty="0"/>
              <a:t> </a:t>
            </a:r>
            <a:r>
              <a:rPr lang="en-ID" sz="2400" dirty="0" err="1"/>
              <a:t>sebagai</a:t>
            </a:r>
            <a:r>
              <a:rPr lang="en-ID" sz="2400" dirty="0"/>
              <a:t> “</a:t>
            </a:r>
            <a:r>
              <a:rPr lang="en-ID" sz="2400" dirty="0" err="1"/>
              <a:t>lebih</a:t>
            </a:r>
            <a:r>
              <a:rPr lang="en-ID" sz="2400" dirty="0"/>
              <a:t> </a:t>
            </a:r>
            <a:r>
              <a:rPr lang="en-ID" sz="2400" dirty="0" err="1"/>
              <a:t>besar</a:t>
            </a:r>
            <a:r>
              <a:rPr lang="en-ID" sz="2400" dirty="0"/>
              <a:t>” </a:t>
            </a:r>
            <a:r>
              <a:rPr lang="en-ID" sz="2400" dirty="0" err="1"/>
              <a:t>daripada</a:t>
            </a:r>
            <a:r>
              <a:rPr lang="en-ID" sz="2400" dirty="0"/>
              <a:t> yang </a:t>
            </a:r>
            <a:r>
              <a:rPr lang="en-ID" sz="2400" dirty="0" err="1"/>
              <a:t>sepatutnya</a:t>
            </a:r>
            <a:r>
              <a:rPr lang="en-ID" sz="2400" dirty="0"/>
              <a:t> </a:t>
            </a:r>
            <a:r>
              <a:rPr lang="en-ID" sz="2400" dirty="0" err="1"/>
              <a:t>ia</a:t>
            </a:r>
            <a:r>
              <a:rPr lang="en-ID" sz="2400" dirty="0"/>
              <a:t> </a:t>
            </a:r>
            <a:r>
              <a:rPr lang="en-ID" sz="2400" dirty="0" err="1"/>
              <a:t>terima</a:t>
            </a:r>
            <a:r>
              <a:rPr lang="en-ID" sz="2400" dirty="0"/>
              <a:t>, </a:t>
            </a:r>
            <a:r>
              <a:rPr lang="en-ID" sz="2400" dirty="0" err="1"/>
              <a:t>ia</a:t>
            </a:r>
            <a:r>
              <a:rPr lang="en-ID" sz="2400" dirty="0"/>
              <a:t> </a:t>
            </a:r>
            <a:r>
              <a:rPr lang="en-ID" sz="2400" dirty="0" err="1"/>
              <a:t>akan</a:t>
            </a:r>
            <a:r>
              <a:rPr lang="en-ID" sz="2400" dirty="0"/>
              <a:t> </a:t>
            </a:r>
            <a:r>
              <a:rPr lang="en-ID" sz="2400" dirty="0" err="1"/>
              <a:t>merasa</a:t>
            </a:r>
            <a:r>
              <a:rPr lang="en-ID" sz="2400" dirty="0"/>
              <a:t> salah dan </a:t>
            </a:r>
            <a:r>
              <a:rPr lang="en-ID" sz="2400" dirty="0" err="1"/>
              <a:t>tidak</a:t>
            </a:r>
            <a:r>
              <a:rPr lang="en-ID" sz="2400" dirty="0"/>
              <a:t> </a:t>
            </a:r>
            <a:r>
              <a:rPr lang="en-ID" sz="2400" dirty="0" err="1"/>
              <a:t>adil</a:t>
            </a:r>
            <a:r>
              <a:rPr lang="en-ID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98149701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2ED9FA5-6FA9-45AB-B7CC-BC937F8FB9C2}"/>
              </a:ext>
            </a:extLst>
          </p:cNvPr>
          <p:cNvSpPr txBox="1">
            <a:spLocks/>
          </p:cNvSpPr>
          <p:nvPr/>
        </p:nvSpPr>
        <p:spPr bwMode="auto">
          <a:xfrm>
            <a:off x="395536" y="155848"/>
            <a:ext cx="8229600" cy="720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2800" b="1" dirty="0" err="1">
                <a:ea typeface="+mj-ea"/>
              </a:rPr>
              <a:t>Teori</a:t>
            </a:r>
            <a:r>
              <a:rPr lang="en-US" sz="2800" b="1" dirty="0">
                <a:ea typeface="+mj-ea"/>
              </a:rPr>
              <a:t> </a:t>
            </a:r>
            <a:r>
              <a:rPr lang="en-US" sz="2800" b="1" dirty="0" err="1">
                <a:ea typeface="+mj-ea"/>
              </a:rPr>
              <a:t>Kepusan</a:t>
            </a:r>
            <a:r>
              <a:rPr lang="en-US" sz="2800" b="1" dirty="0">
                <a:ea typeface="+mj-ea"/>
              </a:rPr>
              <a:t> </a:t>
            </a:r>
            <a:r>
              <a:rPr lang="en-US" sz="2800" b="1" dirty="0" err="1">
                <a:ea typeface="+mj-ea"/>
              </a:rPr>
              <a:t>Kerja</a:t>
            </a:r>
            <a:r>
              <a:rPr lang="en-US" sz="2800" b="1" dirty="0">
                <a:ea typeface="+mj-ea"/>
              </a:rPr>
              <a:t> &lt;</a:t>
            </a:r>
            <a:r>
              <a:rPr lang="en-US" sz="2800" b="1" dirty="0" err="1">
                <a:ea typeface="+mj-ea"/>
              </a:rPr>
              <a:t>cont</a:t>
            </a:r>
            <a:r>
              <a:rPr lang="en-US" sz="2800" b="1" dirty="0">
                <a:ea typeface="+mj-ea"/>
              </a:rPr>
              <a:t>…&gt;</a:t>
            </a:r>
            <a:endParaRPr lang="id-ID" sz="2800" b="1" dirty="0">
              <a:ea typeface="+mj-ea"/>
            </a:endParaRPr>
          </a:p>
        </p:txBody>
      </p:sp>
      <p:sp>
        <p:nvSpPr>
          <p:cNvPr id="15364" name="Footer Placeholder 1">
            <a:extLst>
              <a:ext uri="{FF2B5EF4-FFF2-40B4-BE49-F238E27FC236}">
                <a16:creationId xmlns:a16="http://schemas.microsoft.com/office/drawing/2014/main" id="{0DFE0BC8-3801-408E-A442-DC500F47C8EB}"/>
              </a:ext>
            </a:extLst>
          </p:cNvPr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Manajemen Sumber Daya Manusia Lanjutan</a:t>
            </a:r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MAN19425</a:t>
            </a:r>
          </a:p>
        </p:txBody>
      </p:sp>
      <p:sp>
        <p:nvSpPr>
          <p:cNvPr id="15365" name="Date Placeholder 2">
            <a:extLst>
              <a:ext uri="{FF2B5EF4-FFF2-40B4-BE49-F238E27FC236}">
                <a16:creationId xmlns:a16="http://schemas.microsoft.com/office/drawing/2014/main" id="{84D405EC-DC01-4130-989A-CF2685D2DFF0}"/>
              </a:ext>
            </a:extLst>
          </p:cNvPr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30-03-2020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81F8CC2-D9EE-451D-A399-7AB2183BACE1}"/>
              </a:ext>
            </a:extLst>
          </p:cNvPr>
          <p:cNvSpPr/>
          <p:nvPr/>
        </p:nvSpPr>
        <p:spPr>
          <a:xfrm>
            <a:off x="457200" y="1184853"/>
            <a:ext cx="8229600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2000" b="1" dirty="0"/>
              <a:t>3. </a:t>
            </a:r>
            <a:r>
              <a:rPr lang="en-ID" sz="2000" b="1" dirty="0" err="1"/>
              <a:t>Teori</a:t>
            </a:r>
            <a:r>
              <a:rPr lang="en-ID" sz="2000" b="1" dirty="0"/>
              <a:t> Proses </a:t>
            </a:r>
            <a:r>
              <a:rPr lang="en-ID" sz="2000" b="1" dirty="0" err="1"/>
              <a:t>Bertentangan</a:t>
            </a:r>
            <a:r>
              <a:rPr lang="en-ID" sz="2000" b="1" dirty="0"/>
              <a:t> </a:t>
            </a:r>
            <a:r>
              <a:rPr lang="en-ID" sz="2000" b="1" i="1" dirty="0"/>
              <a:t>(Opponent Process Theory)</a:t>
            </a:r>
          </a:p>
          <a:p>
            <a:endParaRPr lang="en-ID" sz="2000" b="1" i="1" dirty="0"/>
          </a:p>
          <a:p>
            <a:pPr algn="just"/>
            <a:r>
              <a:rPr lang="en-ID" dirty="0" err="1"/>
              <a:t>Teori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menekankan</a:t>
            </a:r>
            <a:r>
              <a:rPr lang="en-ID" dirty="0"/>
              <a:t> </a:t>
            </a:r>
            <a:r>
              <a:rPr lang="en-ID" dirty="0" err="1"/>
              <a:t>bahwa</a:t>
            </a:r>
            <a:r>
              <a:rPr lang="en-ID" dirty="0"/>
              <a:t> </a:t>
            </a:r>
            <a:r>
              <a:rPr lang="en-ID" dirty="0" err="1"/>
              <a:t>individu</a:t>
            </a:r>
            <a:r>
              <a:rPr lang="en-ID" dirty="0"/>
              <a:t> </a:t>
            </a:r>
            <a:r>
              <a:rPr lang="en-ID" dirty="0" err="1"/>
              <a:t>ingin</a:t>
            </a:r>
            <a:r>
              <a:rPr lang="en-ID" dirty="0"/>
              <a:t> </a:t>
            </a:r>
            <a:r>
              <a:rPr lang="en-ID" dirty="0" err="1"/>
              <a:t>mempertahankan</a:t>
            </a:r>
            <a:r>
              <a:rPr lang="en-ID" dirty="0"/>
              <a:t> </a:t>
            </a:r>
            <a:r>
              <a:rPr lang="en-ID" dirty="0" err="1"/>
              <a:t>suatu</a:t>
            </a:r>
            <a:r>
              <a:rPr lang="en-ID" dirty="0"/>
              <a:t> </a:t>
            </a:r>
            <a:r>
              <a:rPr lang="en-ID" dirty="0" err="1"/>
              <a:t>keseimbangan</a:t>
            </a:r>
            <a:r>
              <a:rPr lang="en-ID" dirty="0"/>
              <a:t> </a:t>
            </a:r>
            <a:r>
              <a:rPr lang="en-ID" dirty="0" err="1"/>
              <a:t>emosional</a:t>
            </a:r>
            <a:r>
              <a:rPr lang="en-ID" dirty="0"/>
              <a:t>. </a:t>
            </a:r>
          </a:p>
          <a:p>
            <a:pPr algn="just"/>
            <a:r>
              <a:rPr lang="en-ID" dirty="0" err="1"/>
              <a:t>Teori</a:t>
            </a:r>
            <a:r>
              <a:rPr lang="en-ID" dirty="0"/>
              <a:t> proses </a:t>
            </a:r>
            <a:r>
              <a:rPr lang="en-ID" dirty="0" err="1"/>
              <a:t>bertentangan</a:t>
            </a:r>
            <a:r>
              <a:rPr lang="en-ID" dirty="0"/>
              <a:t> </a:t>
            </a:r>
            <a:r>
              <a:rPr lang="en-ID" dirty="0" err="1"/>
              <a:t>mengasumsikan</a:t>
            </a:r>
            <a:r>
              <a:rPr lang="en-ID" dirty="0"/>
              <a:t> </a:t>
            </a:r>
            <a:r>
              <a:rPr lang="en-ID" dirty="0" err="1"/>
              <a:t>bahwa</a:t>
            </a:r>
            <a:r>
              <a:rPr lang="en-ID" dirty="0"/>
              <a:t> </a:t>
            </a:r>
            <a:r>
              <a:rPr lang="en-ID" dirty="0" err="1"/>
              <a:t>kondisi</a:t>
            </a:r>
            <a:r>
              <a:rPr lang="en-ID" dirty="0"/>
              <a:t> </a:t>
            </a:r>
            <a:r>
              <a:rPr lang="en-ID" dirty="0" err="1"/>
              <a:t>emosional</a:t>
            </a:r>
            <a:r>
              <a:rPr lang="en-ID" dirty="0"/>
              <a:t> yang </a:t>
            </a:r>
            <a:r>
              <a:rPr lang="en-ID" dirty="0" err="1"/>
              <a:t>ekstrim</a:t>
            </a:r>
            <a:r>
              <a:rPr lang="en-ID" dirty="0"/>
              <a:t>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memberikan</a:t>
            </a:r>
            <a:r>
              <a:rPr lang="en-ID" dirty="0"/>
              <a:t> </a:t>
            </a:r>
            <a:r>
              <a:rPr lang="en-ID" dirty="0" err="1"/>
              <a:t>kemaslahatan</a:t>
            </a:r>
            <a:r>
              <a:rPr lang="en-ID" dirty="0"/>
              <a:t>. </a:t>
            </a:r>
          </a:p>
          <a:p>
            <a:pPr algn="just"/>
            <a:r>
              <a:rPr lang="en-ID" dirty="0" err="1"/>
              <a:t>Kepuasan</a:t>
            </a:r>
            <a:r>
              <a:rPr lang="en-ID" dirty="0"/>
              <a:t> dan </a:t>
            </a:r>
            <a:r>
              <a:rPr lang="en-ID" dirty="0" err="1"/>
              <a:t>ketidakpuasan</a:t>
            </a:r>
            <a:r>
              <a:rPr lang="en-ID" dirty="0"/>
              <a:t> </a:t>
            </a:r>
            <a:r>
              <a:rPr lang="en-ID" dirty="0" err="1"/>
              <a:t>memacu</a:t>
            </a:r>
            <a:r>
              <a:rPr lang="en-ID" dirty="0"/>
              <a:t> </a:t>
            </a:r>
            <a:r>
              <a:rPr lang="en-ID" dirty="0" err="1"/>
              <a:t>mekanisme</a:t>
            </a:r>
            <a:r>
              <a:rPr lang="en-ID" dirty="0"/>
              <a:t> </a:t>
            </a:r>
            <a:r>
              <a:rPr lang="en-ID" dirty="0" err="1"/>
              <a:t>fisiologikal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sistem</a:t>
            </a:r>
            <a:r>
              <a:rPr lang="en-ID" dirty="0"/>
              <a:t> </a:t>
            </a:r>
            <a:r>
              <a:rPr lang="en-ID" dirty="0" err="1"/>
              <a:t>pusat</a:t>
            </a:r>
            <a:r>
              <a:rPr lang="en-ID" dirty="0"/>
              <a:t> </a:t>
            </a:r>
            <a:r>
              <a:rPr lang="en-ID" dirty="0" err="1"/>
              <a:t>saraf</a:t>
            </a:r>
            <a:r>
              <a:rPr lang="en-ID" dirty="0"/>
              <a:t> yang </a:t>
            </a:r>
            <a:r>
              <a:rPr lang="en-ID" dirty="0" err="1"/>
              <a:t>membuat</a:t>
            </a:r>
            <a:r>
              <a:rPr lang="en-ID" dirty="0"/>
              <a:t> </a:t>
            </a:r>
            <a:r>
              <a:rPr lang="en-ID" dirty="0" err="1"/>
              <a:t>aktif</a:t>
            </a:r>
            <a:r>
              <a:rPr lang="en-ID" dirty="0"/>
              <a:t> </a:t>
            </a:r>
            <a:r>
              <a:rPr lang="en-ID" dirty="0" err="1"/>
              <a:t>emosi</a:t>
            </a:r>
            <a:r>
              <a:rPr lang="en-ID" dirty="0"/>
              <a:t> yang </a:t>
            </a:r>
            <a:r>
              <a:rPr lang="en-ID" dirty="0" err="1"/>
              <a:t>bertentangan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berlawanan</a:t>
            </a:r>
            <a:r>
              <a:rPr lang="en-ID" dirty="0"/>
              <a:t>. </a:t>
            </a:r>
          </a:p>
          <a:p>
            <a:pPr algn="just"/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suatu</a:t>
            </a:r>
            <a:r>
              <a:rPr lang="en-ID" dirty="0"/>
              <a:t> </a:t>
            </a:r>
            <a:r>
              <a:rPr lang="en-ID" dirty="0" err="1"/>
              <a:t>hipotesis</a:t>
            </a:r>
            <a:r>
              <a:rPr lang="en-ID" dirty="0"/>
              <a:t> </a:t>
            </a:r>
            <a:r>
              <a:rPr lang="en-ID" dirty="0" err="1"/>
              <a:t>dinyatakan</a:t>
            </a:r>
            <a:r>
              <a:rPr lang="en-ID" dirty="0"/>
              <a:t> </a:t>
            </a:r>
            <a:r>
              <a:rPr lang="en-ID" dirty="0" err="1"/>
              <a:t>bahwa</a:t>
            </a:r>
            <a:r>
              <a:rPr lang="en-ID" dirty="0"/>
              <a:t> </a:t>
            </a:r>
            <a:r>
              <a:rPr lang="en-ID" dirty="0" err="1"/>
              <a:t>emosi</a:t>
            </a:r>
            <a:r>
              <a:rPr lang="en-ID" dirty="0"/>
              <a:t> yang </a:t>
            </a:r>
            <a:r>
              <a:rPr lang="en-ID" dirty="0" err="1"/>
              <a:t>berlawanan</a:t>
            </a:r>
            <a:r>
              <a:rPr lang="en-ID" dirty="0"/>
              <a:t>, </a:t>
            </a:r>
            <a:r>
              <a:rPr lang="en-ID" dirty="0" err="1"/>
              <a:t>meskipun</a:t>
            </a:r>
            <a:r>
              <a:rPr lang="en-ID" dirty="0"/>
              <a:t>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lemah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emosi</a:t>
            </a:r>
            <a:r>
              <a:rPr lang="en-ID" dirty="0"/>
              <a:t> yang </a:t>
            </a:r>
            <a:r>
              <a:rPr lang="en-ID" dirty="0" err="1"/>
              <a:t>asli</a:t>
            </a:r>
            <a:r>
              <a:rPr lang="en-ID" dirty="0"/>
              <a:t>,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dirty="0" err="1"/>
              <a:t>terus</a:t>
            </a:r>
            <a:r>
              <a:rPr lang="en-ID" dirty="0"/>
              <a:t> </a:t>
            </a:r>
            <a:r>
              <a:rPr lang="en-ID" dirty="0" err="1"/>
              <a:t>ada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jangka</a:t>
            </a:r>
            <a:r>
              <a:rPr lang="en-ID" dirty="0"/>
              <a:t> </a:t>
            </a:r>
            <a:r>
              <a:rPr lang="en-ID" dirty="0" err="1"/>
              <a:t>waktu</a:t>
            </a:r>
            <a:r>
              <a:rPr lang="en-ID" dirty="0"/>
              <a:t> yang </a:t>
            </a:r>
            <a:r>
              <a:rPr lang="en-ID" dirty="0" err="1"/>
              <a:t>lebih</a:t>
            </a:r>
            <a:r>
              <a:rPr lang="en-ID" dirty="0"/>
              <a:t> lama.</a:t>
            </a:r>
          </a:p>
          <a:p>
            <a:pPr algn="just"/>
            <a:r>
              <a:rPr lang="en-ID" dirty="0" err="1"/>
              <a:t>Teori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menyatakan</a:t>
            </a:r>
            <a:r>
              <a:rPr lang="en-ID" dirty="0"/>
              <a:t> </a:t>
            </a:r>
            <a:r>
              <a:rPr lang="en-ID" dirty="0" err="1"/>
              <a:t>bahwa</a:t>
            </a:r>
            <a:r>
              <a:rPr lang="en-ID" dirty="0"/>
              <a:t> </a:t>
            </a:r>
            <a:r>
              <a:rPr lang="en-ID" dirty="0" err="1"/>
              <a:t>jika</a:t>
            </a:r>
            <a:r>
              <a:rPr lang="en-ID" dirty="0"/>
              <a:t> orang </a:t>
            </a:r>
            <a:r>
              <a:rPr lang="en-ID" dirty="0" err="1"/>
              <a:t>memperoleh</a:t>
            </a:r>
            <a:r>
              <a:rPr lang="en-ID" dirty="0"/>
              <a:t> </a:t>
            </a:r>
            <a:r>
              <a:rPr lang="en-ID" dirty="0" err="1"/>
              <a:t>ganjaran</a:t>
            </a:r>
            <a:r>
              <a:rPr lang="en-ID" dirty="0"/>
              <a:t> pada </a:t>
            </a:r>
            <a:r>
              <a:rPr lang="en-ID" dirty="0" err="1"/>
              <a:t>pekerjaan</a:t>
            </a:r>
            <a:r>
              <a:rPr lang="en-ID" dirty="0"/>
              <a:t>, </a:t>
            </a:r>
            <a:r>
              <a:rPr lang="en-ID" dirty="0" err="1"/>
              <a:t>mereka</a:t>
            </a:r>
            <a:r>
              <a:rPr lang="en-ID" dirty="0"/>
              <a:t> </a:t>
            </a:r>
            <a:r>
              <a:rPr lang="en-ID" dirty="0" err="1"/>
              <a:t>merasa</a:t>
            </a:r>
            <a:r>
              <a:rPr lang="en-ID" dirty="0"/>
              <a:t> </a:t>
            </a:r>
            <a:r>
              <a:rPr lang="en-ID" dirty="0" err="1"/>
              <a:t>senang</a:t>
            </a:r>
            <a:r>
              <a:rPr lang="en-ID" dirty="0"/>
              <a:t>, </a:t>
            </a:r>
            <a:r>
              <a:rPr lang="en-ID" dirty="0" err="1"/>
              <a:t>sekaligus</a:t>
            </a:r>
            <a:r>
              <a:rPr lang="en-ID" dirty="0"/>
              <a:t> </a:t>
            </a:r>
            <a:r>
              <a:rPr lang="en-ID" dirty="0" err="1"/>
              <a:t>ada</a:t>
            </a:r>
            <a:r>
              <a:rPr lang="en-ID" dirty="0"/>
              <a:t> rasa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senang</a:t>
            </a:r>
            <a:r>
              <a:rPr lang="en-ID" dirty="0"/>
              <a:t> (yang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lemah</a:t>
            </a:r>
            <a:r>
              <a:rPr lang="en-ID" dirty="0"/>
              <a:t>). Setelah </a:t>
            </a:r>
            <a:r>
              <a:rPr lang="en-ID" dirty="0" err="1"/>
              <a:t>beberapa</a:t>
            </a:r>
            <a:r>
              <a:rPr lang="en-ID" dirty="0"/>
              <a:t> </a:t>
            </a:r>
            <a:r>
              <a:rPr lang="en-ID" dirty="0" err="1"/>
              <a:t>saat</a:t>
            </a:r>
            <a:r>
              <a:rPr lang="en-ID" dirty="0"/>
              <a:t> rasa </a:t>
            </a:r>
            <a:r>
              <a:rPr lang="en-ID" dirty="0" err="1"/>
              <a:t>senang</a:t>
            </a:r>
            <a:r>
              <a:rPr lang="en-ID" dirty="0"/>
              <a:t> </a:t>
            </a:r>
            <a:r>
              <a:rPr lang="en-ID" dirty="0" err="1"/>
              <a:t>menurun</a:t>
            </a:r>
            <a:r>
              <a:rPr lang="en-ID" dirty="0"/>
              <a:t> dan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menurun</a:t>
            </a:r>
            <a:r>
              <a:rPr lang="en-ID" dirty="0"/>
              <a:t> </a:t>
            </a:r>
            <a:r>
              <a:rPr lang="en-ID" dirty="0" err="1"/>
              <a:t>sedemikian</a:t>
            </a:r>
            <a:r>
              <a:rPr lang="en-ID" dirty="0"/>
              <a:t> </a:t>
            </a:r>
            <a:r>
              <a:rPr lang="en-ID" dirty="0" err="1"/>
              <a:t>rupa</a:t>
            </a:r>
            <a:r>
              <a:rPr lang="en-ID" dirty="0"/>
              <a:t> </a:t>
            </a:r>
            <a:r>
              <a:rPr lang="en-ID" dirty="0" err="1"/>
              <a:t>sehingga</a:t>
            </a:r>
            <a:r>
              <a:rPr lang="en-ID" dirty="0"/>
              <a:t> orang </a:t>
            </a:r>
            <a:r>
              <a:rPr lang="en-ID" dirty="0" err="1"/>
              <a:t>merasa</a:t>
            </a:r>
            <a:r>
              <a:rPr lang="en-ID" dirty="0"/>
              <a:t> </a:t>
            </a:r>
            <a:r>
              <a:rPr lang="en-ID" dirty="0" err="1"/>
              <a:t>agak</a:t>
            </a:r>
            <a:r>
              <a:rPr lang="en-ID" dirty="0"/>
              <a:t> </a:t>
            </a:r>
            <a:r>
              <a:rPr lang="en-ID" dirty="0" err="1"/>
              <a:t>sedih</a:t>
            </a:r>
            <a:r>
              <a:rPr lang="en-ID" dirty="0"/>
              <a:t>  </a:t>
            </a:r>
            <a:r>
              <a:rPr lang="en-ID" dirty="0" err="1"/>
              <a:t>sebelum</a:t>
            </a:r>
            <a:r>
              <a:rPr lang="en-ID" dirty="0"/>
              <a:t> </a:t>
            </a:r>
            <a:r>
              <a:rPr lang="en-ID" dirty="0" err="1"/>
              <a:t>kembali</a:t>
            </a:r>
            <a:r>
              <a:rPr lang="en-ID" dirty="0"/>
              <a:t> </a:t>
            </a:r>
            <a:r>
              <a:rPr lang="en-ID" dirty="0" err="1"/>
              <a:t>ke</a:t>
            </a:r>
            <a:r>
              <a:rPr lang="en-ID" dirty="0"/>
              <a:t> normal. Hal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terjadi</a:t>
            </a:r>
            <a:r>
              <a:rPr lang="en-ID" dirty="0"/>
              <a:t> </a:t>
            </a:r>
            <a:r>
              <a:rPr lang="en-ID" dirty="0" err="1"/>
              <a:t>karena</a:t>
            </a:r>
            <a:r>
              <a:rPr lang="en-ID" dirty="0"/>
              <a:t> </a:t>
            </a:r>
            <a:r>
              <a:rPr lang="en-ID" dirty="0" err="1"/>
              <a:t>emosi</a:t>
            </a:r>
            <a:r>
              <a:rPr lang="en-ID" dirty="0"/>
              <a:t>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senang</a:t>
            </a:r>
            <a:r>
              <a:rPr lang="en-ID" dirty="0"/>
              <a:t> (</a:t>
            </a:r>
            <a:r>
              <a:rPr lang="en-ID" dirty="0" err="1"/>
              <a:t>emosi</a:t>
            </a:r>
            <a:r>
              <a:rPr lang="en-ID" dirty="0"/>
              <a:t> yang </a:t>
            </a:r>
            <a:r>
              <a:rPr lang="en-ID" dirty="0" err="1"/>
              <a:t>berlawanan</a:t>
            </a:r>
            <a:r>
              <a:rPr lang="en-ID" dirty="0"/>
              <a:t>) </a:t>
            </a:r>
            <a:r>
              <a:rPr lang="en-ID" dirty="0" err="1"/>
              <a:t>berlangsung</a:t>
            </a:r>
            <a:r>
              <a:rPr lang="en-ID" dirty="0"/>
              <a:t> </a:t>
            </a:r>
            <a:r>
              <a:rPr lang="en-ID" dirty="0" err="1"/>
              <a:t>lebih</a:t>
            </a:r>
            <a:r>
              <a:rPr lang="en-ID" dirty="0"/>
              <a:t> lama.</a:t>
            </a:r>
          </a:p>
        </p:txBody>
      </p:sp>
    </p:spTree>
    <p:extLst>
      <p:ext uri="{BB962C8B-B14F-4D97-AF65-F5344CB8AC3E}">
        <p14:creationId xmlns:p14="http://schemas.microsoft.com/office/powerpoint/2010/main" val="4144864994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2ED9FA5-6FA9-45AB-B7CC-BC937F8FB9C2}"/>
              </a:ext>
            </a:extLst>
          </p:cNvPr>
          <p:cNvSpPr txBox="1">
            <a:spLocks/>
          </p:cNvSpPr>
          <p:nvPr/>
        </p:nvSpPr>
        <p:spPr bwMode="auto">
          <a:xfrm>
            <a:off x="395536" y="155848"/>
            <a:ext cx="8229600" cy="720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ea typeface="+mj-ea"/>
              </a:rPr>
              <a:t>Faktor-faktor</a:t>
            </a:r>
            <a:r>
              <a:rPr lang="en-US" sz="2400" b="1" dirty="0">
                <a:ea typeface="+mj-ea"/>
              </a:rPr>
              <a:t> Yang </a:t>
            </a:r>
            <a:r>
              <a:rPr lang="en-US" sz="2400" b="1" dirty="0" err="1">
                <a:ea typeface="+mj-ea"/>
              </a:rPr>
              <a:t>Mempengarugi</a:t>
            </a:r>
            <a:r>
              <a:rPr lang="en-US" sz="2400" b="1" dirty="0">
                <a:ea typeface="+mj-ea"/>
              </a:rPr>
              <a:t> </a:t>
            </a:r>
            <a:r>
              <a:rPr lang="en-US" sz="2400" b="1" dirty="0" err="1">
                <a:ea typeface="+mj-ea"/>
              </a:rPr>
              <a:t>Kepuasan</a:t>
            </a:r>
            <a:r>
              <a:rPr lang="en-US" sz="2400" b="1" dirty="0">
                <a:ea typeface="+mj-ea"/>
              </a:rPr>
              <a:t> </a:t>
            </a:r>
            <a:r>
              <a:rPr lang="en-US" sz="2400" b="1" dirty="0" err="1">
                <a:ea typeface="+mj-ea"/>
              </a:rPr>
              <a:t>Kerja</a:t>
            </a:r>
            <a:endParaRPr lang="id-ID" sz="2400" b="1" dirty="0">
              <a:ea typeface="+mj-ea"/>
            </a:endParaRPr>
          </a:p>
        </p:txBody>
      </p:sp>
      <p:sp>
        <p:nvSpPr>
          <p:cNvPr id="15364" name="Footer Placeholder 1">
            <a:extLst>
              <a:ext uri="{FF2B5EF4-FFF2-40B4-BE49-F238E27FC236}">
                <a16:creationId xmlns:a16="http://schemas.microsoft.com/office/drawing/2014/main" id="{0DFE0BC8-3801-408E-A442-DC500F47C8EB}"/>
              </a:ext>
            </a:extLst>
          </p:cNvPr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Manajemen Sumber Daya Manusia Lanjutan</a:t>
            </a:r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MAN19425</a:t>
            </a:r>
          </a:p>
        </p:txBody>
      </p:sp>
      <p:sp>
        <p:nvSpPr>
          <p:cNvPr id="15365" name="Date Placeholder 2">
            <a:extLst>
              <a:ext uri="{FF2B5EF4-FFF2-40B4-BE49-F238E27FC236}">
                <a16:creationId xmlns:a16="http://schemas.microsoft.com/office/drawing/2014/main" id="{84D405EC-DC01-4130-989A-CF2685D2DFF0}"/>
              </a:ext>
            </a:extLst>
          </p:cNvPr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30-03-2020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57D362D-B9E7-439C-8B47-9AD93A0E5CE2}"/>
              </a:ext>
            </a:extLst>
          </p:cNvPr>
          <p:cNvSpPr/>
          <p:nvPr/>
        </p:nvSpPr>
        <p:spPr>
          <a:xfrm>
            <a:off x="1115616" y="1124744"/>
            <a:ext cx="5472608" cy="4365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Menurut</a:t>
            </a:r>
            <a:r>
              <a:rPr lang="en-ID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Sutrisno</a:t>
            </a:r>
            <a:r>
              <a:rPr lang="en-ID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2009 :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ID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Kesempatan</a:t>
            </a:r>
            <a:r>
              <a:rPr lang="en-ID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maju</a:t>
            </a:r>
            <a:r>
              <a:rPr lang="en-ID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ID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Keamanan</a:t>
            </a:r>
            <a:r>
              <a:rPr lang="en-ID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kerja</a:t>
            </a:r>
            <a:r>
              <a:rPr lang="en-ID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ID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Gaji</a:t>
            </a:r>
            <a:r>
              <a:rPr lang="en-ID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ID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 dan </a:t>
            </a:r>
            <a:r>
              <a:rPr lang="en-ID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manajemen</a:t>
            </a:r>
            <a:r>
              <a:rPr lang="en-ID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ID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Pengawasan</a:t>
            </a:r>
            <a:r>
              <a:rPr lang="en-ID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ID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Faktor</a:t>
            </a:r>
            <a:r>
              <a:rPr lang="en-ID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Intrinsik</a:t>
            </a:r>
            <a:r>
              <a:rPr lang="en-ID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pekerjaan</a:t>
            </a:r>
            <a:r>
              <a:rPr lang="en-ID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ID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Kondisi</a:t>
            </a:r>
            <a:r>
              <a:rPr lang="en-ID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kerja</a:t>
            </a:r>
            <a:r>
              <a:rPr lang="en-ID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ID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Aspek</a:t>
            </a:r>
            <a:r>
              <a:rPr lang="en-ID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sosial</a:t>
            </a:r>
            <a:r>
              <a:rPr lang="en-ID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pekerjaan</a:t>
            </a:r>
            <a:r>
              <a:rPr lang="en-ID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ID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Komunikasi</a:t>
            </a:r>
            <a:r>
              <a:rPr lang="en-ID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ID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Fasilitas</a:t>
            </a:r>
            <a:r>
              <a:rPr lang="en-ID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2632654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2ED9FA5-6FA9-45AB-B7CC-BC937F8FB9C2}"/>
              </a:ext>
            </a:extLst>
          </p:cNvPr>
          <p:cNvSpPr txBox="1">
            <a:spLocks/>
          </p:cNvSpPr>
          <p:nvPr/>
        </p:nvSpPr>
        <p:spPr bwMode="auto">
          <a:xfrm>
            <a:off x="395536" y="155848"/>
            <a:ext cx="8229600" cy="720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ea typeface="+mj-ea"/>
              </a:rPr>
              <a:t>Aspek-aspek</a:t>
            </a:r>
            <a:r>
              <a:rPr lang="en-US" sz="2400" b="1" dirty="0">
                <a:ea typeface="+mj-ea"/>
              </a:rPr>
              <a:t> lain yang </a:t>
            </a:r>
            <a:r>
              <a:rPr lang="en-US" sz="2400" b="1" dirty="0" err="1">
                <a:ea typeface="+mj-ea"/>
              </a:rPr>
              <a:t>terdapat</a:t>
            </a:r>
            <a:r>
              <a:rPr lang="en-US" sz="2400" b="1" dirty="0">
                <a:ea typeface="+mj-ea"/>
              </a:rPr>
              <a:t> </a:t>
            </a:r>
            <a:r>
              <a:rPr lang="en-US" sz="2400" b="1" dirty="0" err="1">
                <a:ea typeface="+mj-ea"/>
              </a:rPr>
              <a:t>dalam</a:t>
            </a:r>
            <a:r>
              <a:rPr lang="en-US" sz="2400" b="1" dirty="0">
                <a:ea typeface="+mj-ea"/>
              </a:rPr>
              <a:t> </a:t>
            </a:r>
            <a:r>
              <a:rPr lang="en-US" sz="2400" b="1" dirty="0" err="1">
                <a:ea typeface="+mj-ea"/>
              </a:rPr>
              <a:t>kepuasan</a:t>
            </a:r>
            <a:r>
              <a:rPr lang="en-US" sz="2400" b="1" dirty="0">
                <a:ea typeface="+mj-ea"/>
              </a:rPr>
              <a:t> </a:t>
            </a:r>
            <a:r>
              <a:rPr lang="en-US" sz="2400" b="1" dirty="0" err="1">
                <a:ea typeface="+mj-ea"/>
              </a:rPr>
              <a:t>kerja</a:t>
            </a:r>
            <a:endParaRPr lang="id-ID" sz="2400" b="1" dirty="0">
              <a:ea typeface="+mj-ea"/>
            </a:endParaRPr>
          </a:p>
        </p:txBody>
      </p:sp>
      <p:sp>
        <p:nvSpPr>
          <p:cNvPr id="15364" name="Footer Placeholder 1">
            <a:extLst>
              <a:ext uri="{FF2B5EF4-FFF2-40B4-BE49-F238E27FC236}">
                <a16:creationId xmlns:a16="http://schemas.microsoft.com/office/drawing/2014/main" id="{0DFE0BC8-3801-408E-A442-DC500F47C8EB}"/>
              </a:ext>
            </a:extLst>
          </p:cNvPr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Manajemen Sumber Daya Manusia Lanjutan</a:t>
            </a:r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MAN19425</a:t>
            </a:r>
          </a:p>
        </p:txBody>
      </p:sp>
      <p:sp>
        <p:nvSpPr>
          <p:cNvPr id="15365" name="Date Placeholder 2">
            <a:extLst>
              <a:ext uri="{FF2B5EF4-FFF2-40B4-BE49-F238E27FC236}">
                <a16:creationId xmlns:a16="http://schemas.microsoft.com/office/drawing/2014/main" id="{84D405EC-DC01-4130-989A-CF2685D2DFF0}"/>
              </a:ext>
            </a:extLst>
          </p:cNvPr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30-03-2020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57D362D-B9E7-439C-8B47-9AD93A0E5CE2}"/>
              </a:ext>
            </a:extLst>
          </p:cNvPr>
          <p:cNvSpPr/>
          <p:nvPr/>
        </p:nvSpPr>
        <p:spPr>
          <a:xfrm>
            <a:off x="433900" y="971995"/>
            <a:ext cx="816793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en-ID" b="1" i="1" dirty="0" err="1"/>
              <a:t>Kerja</a:t>
            </a:r>
            <a:r>
              <a:rPr lang="en-ID" b="1" i="1" dirty="0"/>
              <a:t> yang </a:t>
            </a:r>
            <a:r>
              <a:rPr lang="en-ID" b="1" i="1" dirty="0" err="1"/>
              <a:t>secara</a:t>
            </a:r>
            <a:r>
              <a:rPr lang="en-ID" b="1" i="1" dirty="0"/>
              <a:t> mental </a:t>
            </a:r>
            <a:r>
              <a:rPr lang="en-ID" b="1" i="1" dirty="0" err="1"/>
              <a:t>menantang</a:t>
            </a:r>
            <a:r>
              <a:rPr lang="en-ID" b="1" dirty="0"/>
              <a:t>,</a:t>
            </a:r>
            <a:r>
              <a:rPr lang="en-ID" dirty="0"/>
              <a:t> </a:t>
            </a:r>
            <a:r>
              <a:rPr lang="en-ID" dirty="0" err="1"/>
              <a:t>Kebanyakan</a:t>
            </a:r>
            <a:r>
              <a:rPr lang="en-ID" dirty="0"/>
              <a:t> </a:t>
            </a:r>
            <a:r>
              <a:rPr lang="en-ID" dirty="0" err="1"/>
              <a:t>Karyawan</a:t>
            </a:r>
            <a:r>
              <a:rPr lang="en-ID" dirty="0"/>
              <a:t> </a:t>
            </a:r>
            <a:r>
              <a:rPr lang="en-ID" dirty="0" err="1"/>
              <a:t>menyukai</a:t>
            </a:r>
            <a:r>
              <a:rPr lang="en-ID" dirty="0"/>
              <a:t> </a:t>
            </a:r>
            <a:r>
              <a:rPr lang="en-ID" dirty="0" err="1"/>
              <a:t>pekerjaan-pekerjaan</a:t>
            </a:r>
            <a:r>
              <a:rPr lang="en-ID" dirty="0"/>
              <a:t> yang </a:t>
            </a:r>
            <a:r>
              <a:rPr lang="en-ID" dirty="0" err="1"/>
              <a:t>memberi</a:t>
            </a:r>
            <a:r>
              <a:rPr lang="en-ID" dirty="0"/>
              <a:t> </a:t>
            </a:r>
            <a:r>
              <a:rPr lang="en-ID" dirty="0" err="1"/>
              <a:t>mereka</a:t>
            </a:r>
            <a:r>
              <a:rPr lang="en-ID" dirty="0"/>
              <a:t> </a:t>
            </a:r>
            <a:r>
              <a:rPr lang="en-ID" dirty="0" err="1"/>
              <a:t>kesempatan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menggunakan</a:t>
            </a:r>
            <a:r>
              <a:rPr lang="en-ID" dirty="0"/>
              <a:t> </a:t>
            </a:r>
            <a:r>
              <a:rPr lang="en-ID" dirty="0" err="1"/>
              <a:t>keterampilan</a:t>
            </a:r>
            <a:r>
              <a:rPr lang="en-ID" dirty="0"/>
              <a:t> dan </a:t>
            </a:r>
            <a:r>
              <a:rPr lang="en-ID" dirty="0" err="1"/>
              <a:t>kemampuan</a:t>
            </a:r>
            <a:r>
              <a:rPr lang="en-ID" dirty="0"/>
              <a:t> </a:t>
            </a:r>
            <a:r>
              <a:rPr lang="en-ID" dirty="0" err="1"/>
              <a:t>mereka</a:t>
            </a:r>
            <a:r>
              <a:rPr lang="en-ID" dirty="0"/>
              <a:t> dan </a:t>
            </a:r>
            <a:r>
              <a:rPr lang="en-ID" dirty="0" err="1"/>
              <a:t>menawarkan</a:t>
            </a:r>
            <a:r>
              <a:rPr lang="en-ID" dirty="0"/>
              <a:t> </a:t>
            </a:r>
            <a:r>
              <a:rPr lang="en-ID" dirty="0" err="1"/>
              <a:t>tugas</a:t>
            </a:r>
            <a:r>
              <a:rPr lang="en-ID" dirty="0"/>
              <a:t>, </a:t>
            </a:r>
            <a:r>
              <a:rPr lang="en-ID" dirty="0" err="1"/>
              <a:t>kebebasan</a:t>
            </a:r>
            <a:r>
              <a:rPr lang="en-ID" dirty="0"/>
              <a:t> dan </a:t>
            </a:r>
            <a:r>
              <a:rPr lang="en-ID" dirty="0" err="1"/>
              <a:t>umpan</a:t>
            </a:r>
            <a:r>
              <a:rPr lang="en-ID" dirty="0"/>
              <a:t> </a:t>
            </a:r>
            <a:r>
              <a:rPr lang="en-ID" dirty="0" err="1"/>
              <a:t>balik</a:t>
            </a:r>
            <a:r>
              <a:rPr lang="en-ID" dirty="0"/>
              <a:t> </a:t>
            </a:r>
            <a:r>
              <a:rPr lang="en-ID" dirty="0" err="1"/>
              <a:t>mengenai</a:t>
            </a:r>
            <a:r>
              <a:rPr lang="en-ID" dirty="0"/>
              <a:t> </a:t>
            </a:r>
            <a:r>
              <a:rPr lang="en-ID" dirty="0" err="1"/>
              <a:t>betapa</a:t>
            </a:r>
            <a:r>
              <a:rPr lang="en-ID" dirty="0"/>
              <a:t> </a:t>
            </a:r>
            <a:r>
              <a:rPr lang="en-ID" dirty="0" err="1"/>
              <a:t>baik</a:t>
            </a:r>
            <a:r>
              <a:rPr lang="en-ID" dirty="0"/>
              <a:t> </a:t>
            </a:r>
            <a:r>
              <a:rPr lang="en-ID" dirty="0" err="1"/>
              <a:t>mereka</a:t>
            </a:r>
            <a:r>
              <a:rPr lang="en-ID" dirty="0"/>
              <a:t> </a:t>
            </a:r>
            <a:r>
              <a:rPr lang="en-ID" dirty="0" err="1"/>
              <a:t>mengerjakan</a:t>
            </a:r>
            <a:r>
              <a:rPr lang="en-ID" dirty="0"/>
              <a:t>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ID" b="1" i="1" dirty="0" err="1"/>
              <a:t>Ganjaran</a:t>
            </a:r>
            <a:r>
              <a:rPr lang="en-ID" b="1" i="1" dirty="0"/>
              <a:t> yang </a:t>
            </a:r>
            <a:r>
              <a:rPr lang="en-ID" b="1" i="1" dirty="0" err="1"/>
              <a:t>pantas</a:t>
            </a:r>
            <a:r>
              <a:rPr lang="en-ID" b="1" i="1" dirty="0"/>
              <a:t>,</a:t>
            </a:r>
            <a:r>
              <a:rPr lang="en-ID" i="1" dirty="0"/>
              <a:t> </a:t>
            </a:r>
            <a:r>
              <a:rPr lang="en-ID" dirty="0"/>
              <a:t>Para </a:t>
            </a:r>
            <a:r>
              <a:rPr lang="en-ID" dirty="0" err="1"/>
              <a:t>karyawan</a:t>
            </a:r>
            <a:r>
              <a:rPr lang="en-ID" dirty="0"/>
              <a:t> </a:t>
            </a:r>
            <a:r>
              <a:rPr lang="en-ID" dirty="0" err="1"/>
              <a:t>menginginkan</a:t>
            </a:r>
            <a:r>
              <a:rPr lang="en-ID" dirty="0"/>
              <a:t> </a:t>
            </a:r>
            <a:r>
              <a:rPr lang="en-ID" dirty="0" err="1"/>
              <a:t>sistem</a:t>
            </a:r>
            <a:r>
              <a:rPr lang="en-ID" dirty="0"/>
              <a:t> </a:t>
            </a:r>
            <a:r>
              <a:rPr lang="en-ID" dirty="0" err="1"/>
              <a:t>upah</a:t>
            </a:r>
            <a:r>
              <a:rPr lang="en-ID" dirty="0"/>
              <a:t> dan </a:t>
            </a:r>
            <a:r>
              <a:rPr lang="en-ID" dirty="0" err="1"/>
              <a:t>kebijakan</a:t>
            </a:r>
            <a:r>
              <a:rPr lang="en-ID" dirty="0"/>
              <a:t> </a:t>
            </a:r>
            <a:r>
              <a:rPr lang="en-ID" dirty="0" err="1"/>
              <a:t>promosi</a:t>
            </a:r>
            <a:r>
              <a:rPr lang="en-ID" dirty="0"/>
              <a:t> yang </a:t>
            </a:r>
            <a:r>
              <a:rPr lang="en-ID" dirty="0" err="1"/>
              <a:t>mereka</a:t>
            </a:r>
            <a:r>
              <a:rPr lang="en-ID" dirty="0"/>
              <a:t> </a:t>
            </a:r>
            <a:r>
              <a:rPr lang="en-ID" dirty="0" err="1"/>
              <a:t>persepsikan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adil,dan</a:t>
            </a:r>
            <a:r>
              <a:rPr lang="en-ID" dirty="0"/>
              <a:t> </a:t>
            </a:r>
            <a:r>
              <a:rPr lang="en-ID" dirty="0" err="1"/>
              <a:t>segaris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pengharapan</a:t>
            </a:r>
            <a:r>
              <a:rPr lang="en-ID" dirty="0"/>
              <a:t> </a:t>
            </a:r>
            <a:r>
              <a:rPr lang="en-ID" dirty="0" err="1"/>
              <a:t>mereka</a:t>
            </a:r>
            <a:r>
              <a:rPr lang="en-ID" dirty="0"/>
              <a:t>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ID" b="1" i="1" dirty="0" err="1"/>
              <a:t>Kondisi</a:t>
            </a:r>
            <a:r>
              <a:rPr lang="en-ID" b="1" i="1" dirty="0"/>
              <a:t> </a:t>
            </a:r>
            <a:r>
              <a:rPr lang="en-ID" b="1" i="1" dirty="0" err="1"/>
              <a:t>kerja</a:t>
            </a:r>
            <a:r>
              <a:rPr lang="en-ID" b="1" i="1" dirty="0"/>
              <a:t> yang </a:t>
            </a:r>
            <a:r>
              <a:rPr lang="en-ID" b="1" i="1" dirty="0" err="1"/>
              <a:t>mendukung</a:t>
            </a:r>
            <a:r>
              <a:rPr lang="en-ID" b="1" i="1" dirty="0"/>
              <a:t>,</a:t>
            </a:r>
            <a:r>
              <a:rPr lang="en-ID" i="1" dirty="0"/>
              <a:t> </a:t>
            </a:r>
            <a:r>
              <a:rPr lang="en-ID" dirty="0" err="1"/>
              <a:t>Karyawan</a:t>
            </a:r>
            <a:r>
              <a:rPr lang="en-ID" dirty="0"/>
              <a:t> </a:t>
            </a:r>
            <a:r>
              <a:rPr lang="en-ID" dirty="0" err="1"/>
              <a:t>peduli</a:t>
            </a:r>
            <a:r>
              <a:rPr lang="en-ID" dirty="0"/>
              <a:t>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dirty="0" err="1"/>
              <a:t>lingkungan</a:t>
            </a:r>
            <a:r>
              <a:rPr lang="en-ID" dirty="0"/>
              <a:t> </a:t>
            </a:r>
            <a:r>
              <a:rPr lang="en-ID" dirty="0" err="1"/>
              <a:t>kerja</a:t>
            </a:r>
            <a:r>
              <a:rPr lang="en-ID" dirty="0"/>
              <a:t> </a:t>
            </a:r>
            <a:r>
              <a:rPr lang="en-ID" dirty="0" err="1"/>
              <a:t>baik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kenyamanan</a:t>
            </a:r>
            <a:r>
              <a:rPr lang="en-ID" dirty="0"/>
              <a:t> </a:t>
            </a:r>
            <a:r>
              <a:rPr lang="en-ID" dirty="0" err="1"/>
              <a:t>pribadi</a:t>
            </a:r>
            <a:r>
              <a:rPr lang="en-ID" dirty="0"/>
              <a:t> </a:t>
            </a:r>
            <a:r>
              <a:rPr lang="en-ID" dirty="0" err="1"/>
              <a:t>maupun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memudahkan</a:t>
            </a:r>
            <a:r>
              <a:rPr lang="en-ID" dirty="0"/>
              <a:t> </a:t>
            </a:r>
            <a:r>
              <a:rPr lang="en-ID" dirty="0" err="1"/>
              <a:t>mengerjakan</a:t>
            </a:r>
            <a:r>
              <a:rPr lang="en-ID" dirty="0"/>
              <a:t> </a:t>
            </a:r>
            <a:r>
              <a:rPr lang="en-ID" dirty="0" err="1"/>
              <a:t>tugas</a:t>
            </a:r>
            <a:r>
              <a:rPr lang="en-ID" dirty="0"/>
              <a:t>.</a:t>
            </a:r>
            <a:endParaRPr lang="en-ID" i="1" dirty="0"/>
          </a:p>
          <a:p>
            <a:pPr marL="342900" indent="-342900" algn="just">
              <a:buFont typeface="+mj-lt"/>
              <a:buAutoNum type="arabicPeriod"/>
            </a:pPr>
            <a:r>
              <a:rPr lang="en-ID" b="1" i="1" dirty="0" err="1"/>
              <a:t>Rekan</a:t>
            </a:r>
            <a:r>
              <a:rPr lang="en-ID" b="1" i="1" dirty="0"/>
              <a:t> </a:t>
            </a:r>
            <a:r>
              <a:rPr lang="en-ID" b="1" i="1" dirty="0" err="1"/>
              <a:t>kerja</a:t>
            </a:r>
            <a:r>
              <a:rPr lang="en-ID" b="1" i="1" dirty="0"/>
              <a:t> yang </a:t>
            </a:r>
            <a:r>
              <a:rPr lang="en-ID" b="1" i="1" dirty="0" err="1"/>
              <a:t>mendukung</a:t>
            </a:r>
            <a:r>
              <a:rPr lang="en-ID" b="1" dirty="0"/>
              <a:t>,</a:t>
            </a:r>
            <a:r>
              <a:rPr lang="en-ID" dirty="0"/>
              <a:t> Orang-orang </a:t>
            </a:r>
            <a:r>
              <a:rPr lang="en-ID" dirty="0" err="1"/>
              <a:t>mendapatkan</a:t>
            </a:r>
            <a:r>
              <a:rPr lang="en-ID" dirty="0"/>
              <a:t>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daripada</a:t>
            </a:r>
            <a:r>
              <a:rPr lang="en-ID" dirty="0"/>
              <a:t> </a:t>
            </a:r>
            <a:r>
              <a:rPr lang="en-ID" dirty="0" err="1"/>
              <a:t>sekadar</a:t>
            </a:r>
            <a:r>
              <a:rPr lang="en-ID" dirty="0"/>
              <a:t> </a:t>
            </a:r>
            <a:r>
              <a:rPr lang="en-ID" dirty="0" err="1"/>
              <a:t>uang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prestasi</a:t>
            </a:r>
            <a:r>
              <a:rPr lang="en-ID" dirty="0"/>
              <a:t> yang </a:t>
            </a:r>
            <a:r>
              <a:rPr lang="en-ID" dirty="0" err="1"/>
              <a:t>berwujud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kerja</a:t>
            </a:r>
            <a:r>
              <a:rPr lang="en-ID" dirty="0"/>
              <a:t>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ID" b="1" i="1" dirty="0" err="1"/>
              <a:t>Kesesuaian</a:t>
            </a:r>
            <a:r>
              <a:rPr lang="en-ID" b="1" i="1" dirty="0"/>
              <a:t> </a:t>
            </a:r>
            <a:r>
              <a:rPr lang="en-ID" b="1" i="1" dirty="0" err="1"/>
              <a:t>kepribadian</a:t>
            </a:r>
            <a:r>
              <a:rPr lang="en-ID" b="1" i="1" dirty="0"/>
              <a:t> </a:t>
            </a:r>
            <a:r>
              <a:rPr lang="en-ID" b="1" i="1" dirty="0" err="1"/>
              <a:t>dengan</a:t>
            </a:r>
            <a:r>
              <a:rPr lang="en-ID" b="1" i="1" dirty="0"/>
              <a:t> </a:t>
            </a:r>
            <a:r>
              <a:rPr lang="en-ID" b="1" i="1" dirty="0" err="1"/>
              <a:t>pekerjaan</a:t>
            </a:r>
            <a:r>
              <a:rPr lang="en-ID" b="1" dirty="0"/>
              <a:t>,</a:t>
            </a:r>
            <a:r>
              <a:rPr lang="en-ID" dirty="0"/>
              <a:t> Pada </a:t>
            </a:r>
            <a:r>
              <a:rPr lang="en-ID" dirty="0" err="1"/>
              <a:t>hakikatnya</a:t>
            </a:r>
            <a:r>
              <a:rPr lang="en-ID" dirty="0"/>
              <a:t> orang yang </a:t>
            </a:r>
            <a:r>
              <a:rPr lang="en-ID" dirty="0" err="1"/>
              <a:t>tipe</a:t>
            </a:r>
            <a:r>
              <a:rPr lang="en-ID" dirty="0"/>
              <a:t> </a:t>
            </a:r>
            <a:r>
              <a:rPr lang="en-ID" dirty="0" err="1"/>
              <a:t>kepribadiannya</a:t>
            </a:r>
            <a:r>
              <a:rPr lang="en-ID" dirty="0"/>
              <a:t> </a:t>
            </a:r>
            <a:r>
              <a:rPr lang="en-ID" dirty="0" err="1"/>
              <a:t>kongruen</a:t>
            </a:r>
            <a:r>
              <a:rPr lang="en-ID" dirty="0"/>
              <a:t> (</a:t>
            </a:r>
            <a:r>
              <a:rPr lang="en-ID" dirty="0" err="1"/>
              <a:t>sama</a:t>
            </a:r>
            <a:r>
              <a:rPr lang="en-ID" dirty="0"/>
              <a:t> dan </a:t>
            </a:r>
            <a:r>
              <a:rPr lang="en-ID" dirty="0" err="1"/>
              <a:t>sebangun</a:t>
            </a:r>
            <a:r>
              <a:rPr lang="en-ID" dirty="0"/>
              <a:t>)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pekerjaan</a:t>
            </a:r>
            <a:r>
              <a:rPr lang="en-ID" dirty="0"/>
              <a:t> yang </a:t>
            </a:r>
            <a:r>
              <a:rPr lang="en-ID" dirty="0" err="1"/>
              <a:t>mereka</a:t>
            </a:r>
            <a:r>
              <a:rPr lang="en-ID" dirty="0"/>
              <a:t> </a:t>
            </a:r>
            <a:r>
              <a:rPr lang="en-ID" dirty="0" err="1"/>
              <a:t>pilih</a:t>
            </a:r>
            <a:r>
              <a:rPr lang="en-ID" dirty="0"/>
              <a:t> </a:t>
            </a:r>
            <a:r>
              <a:rPr lang="en-ID" dirty="0" err="1"/>
              <a:t>seharusnya</a:t>
            </a:r>
            <a:r>
              <a:rPr lang="en-ID" dirty="0"/>
              <a:t> </a:t>
            </a:r>
            <a:r>
              <a:rPr lang="en-ID" dirty="0" err="1"/>
              <a:t>mendapatkan</a:t>
            </a:r>
            <a:r>
              <a:rPr lang="en-ID" dirty="0"/>
              <a:t> </a:t>
            </a:r>
            <a:r>
              <a:rPr lang="en-ID" dirty="0" err="1"/>
              <a:t>bahwa</a:t>
            </a:r>
            <a:r>
              <a:rPr lang="en-ID" dirty="0"/>
              <a:t> </a:t>
            </a:r>
            <a:r>
              <a:rPr lang="en-ID" dirty="0" err="1"/>
              <a:t>mereka</a:t>
            </a:r>
            <a:r>
              <a:rPr lang="en-ID" dirty="0"/>
              <a:t> </a:t>
            </a:r>
            <a:r>
              <a:rPr lang="en-ID" dirty="0" err="1"/>
              <a:t>mempunyai</a:t>
            </a:r>
            <a:r>
              <a:rPr lang="en-ID" dirty="0"/>
              <a:t> </a:t>
            </a:r>
            <a:r>
              <a:rPr lang="en-ID" dirty="0" err="1"/>
              <a:t>bakat</a:t>
            </a:r>
            <a:r>
              <a:rPr lang="en-ID" dirty="0"/>
              <a:t> dan </a:t>
            </a:r>
            <a:r>
              <a:rPr lang="en-ID" dirty="0" err="1"/>
              <a:t>kemampuan</a:t>
            </a:r>
            <a:r>
              <a:rPr lang="en-ID" dirty="0"/>
              <a:t> yang </a:t>
            </a:r>
            <a:r>
              <a:rPr lang="en-ID" dirty="0" err="1"/>
              <a:t>tepat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memenuhi</a:t>
            </a:r>
            <a:r>
              <a:rPr lang="en-ID" dirty="0"/>
              <a:t> </a:t>
            </a:r>
            <a:r>
              <a:rPr lang="en-ID" dirty="0" err="1"/>
              <a:t>tuntutan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pekerjaan</a:t>
            </a:r>
            <a:r>
              <a:rPr lang="en-ID" dirty="0"/>
              <a:t> </a:t>
            </a:r>
            <a:r>
              <a:rPr lang="en-ID" dirty="0" err="1"/>
              <a:t>mereka</a:t>
            </a:r>
            <a:r>
              <a:rPr lang="en-ID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83645390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ontent Placeholder 2">
            <a:extLst>
              <a:ext uri="{FF2B5EF4-FFF2-40B4-BE49-F238E27FC236}">
                <a16:creationId xmlns:a16="http://schemas.microsoft.com/office/drawing/2014/main" id="{0281C556-C118-41C0-A6C9-0D11313EC7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en-US" sz="4000" b="1" dirty="0"/>
              <a:t>	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en-US" sz="4000" b="1" dirty="0"/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id-ID" altLang="en-US" sz="4000" b="1" dirty="0">
                <a:sym typeface="Wingdings" panose="05000000000000000000" pitchFamily="2" charset="2"/>
              </a:rPr>
              <a:t> </a:t>
            </a:r>
            <a:r>
              <a:rPr lang="en-US" altLang="en-US" sz="4000" b="1" dirty="0">
                <a:sym typeface="Wingdings" panose="05000000000000000000" pitchFamily="2" charset="2"/>
              </a:rPr>
              <a:t>Thankyou </a:t>
            </a:r>
            <a:r>
              <a:rPr lang="id-ID" altLang="en-US" sz="4000" b="1" dirty="0">
                <a:sym typeface="Wingdings" panose="05000000000000000000" pitchFamily="2" charset="2"/>
              </a:rPr>
              <a:t></a:t>
            </a:r>
            <a:endParaRPr lang="en-US" altLang="en-US" sz="4000" b="1" dirty="0"/>
          </a:p>
        </p:txBody>
      </p:sp>
      <p:sp>
        <p:nvSpPr>
          <p:cNvPr id="27651" name="Date Placeholder 2">
            <a:extLst>
              <a:ext uri="{FF2B5EF4-FFF2-40B4-BE49-F238E27FC236}">
                <a16:creationId xmlns:a16="http://schemas.microsoft.com/office/drawing/2014/main" id="{1DF52FCB-2DCC-4BE6-B394-7760962287D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d-ID" altLang="en-US"/>
              <a:t>30-03-2020</a:t>
            </a:r>
            <a:endParaRPr lang="en-US" altLang="en-US"/>
          </a:p>
        </p:txBody>
      </p:sp>
      <p:sp>
        <p:nvSpPr>
          <p:cNvPr id="27652" name="Footer Placeholder 1">
            <a:extLst>
              <a:ext uri="{FF2B5EF4-FFF2-40B4-BE49-F238E27FC236}">
                <a16:creationId xmlns:a16="http://schemas.microsoft.com/office/drawing/2014/main" id="{FE5F5310-8413-4871-9B06-6DA3F1949463}"/>
              </a:ext>
            </a:extLst>
          </p:cNvPr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Manajemen Sumber Daya Manusia Lanjutan</a:t>
            </a:r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MAN19425</a:t>
            </a:r>
          </a:p>
        </p:txBody>
      </p:sp>
    </p:spTree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21605</TotalTime>
  <Words>698</Words>
  <Application>Microsoft Office PowerPoint</Application>
  <PresentationFormat>On-screen Show (4:3)</PresentationFormat>
  <Paragraphs>88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OUTLINE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Kurnia Fadila</cp:lastModifiedBy>
  <cp:revision>554</cp:revision>
  <cp:lastPrinted>2015-09-17T08:41:14Z</cp:lastPrinted>
  <dcterms:created xsi:type="dcterms:W3CDTF">2010-04-18T12:06:30Z</dcterms:created>
  <dcterms:modified xsi:type="dcterms:W3CDTF">2020-06-15T03:13:33Z</dcterms:modified>
</cp:coreProperties>
</file>