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274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56" autoAdjust="0"/>
  </p:normalViewPr>
  <p:slideViewPr>
    <p:cSldViewPr>
      <p:cViewPr varScale="1">
        <p:scale>
          <a:sx n="65" d="100"/>
          <a:sy n="65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AC1020-F81D-4DEA-9BAD-2FE7A3A6DA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29797-9537-42D8-B3E1-C49B8A8FB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710F8C-9524-4B8E-AFF5-6B9CFBE564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6B4F9-E016-4C87-9882-A61D2061D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1BB5D0-D9AB-4696-8490-76870F387A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1B08FF-9A86-4DE3-8935-B4E17AD060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FC7F3-421A-465E-BD40-0F3CB8E0545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649276-3DC2-4482-9041-AA714DACAF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BE8540B-86BB-4CF2-8D2D-472618923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842AC-3786-4043-8BD2-5FD9DE7EC4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511B8-749C-484C-9F16-38A2D18B2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6116C5E-B3A8-4297-A739-AF0A27DAF3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B266D01-2333-4266-9369-45E232580E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9FD7BD7-75B3-4D19-AD59-1DFD2953B1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1829C1-054C-416D-BEF1-7B4120E3C5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755ABD-4EC9-4E8A-A5DA-1315280B1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177710-9EF0-43EC-A9A7-62CDB78CF526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AA2AA-DA6D-4AFC-811D-D3A03D5589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44FA76DD-44C7-4DF7-AE0E-A81129586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6049B83B-D875-4E02-8155-FF1104EC07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1CE83-22EB-4505-9830-5907118645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FFEA7-B834-4657-8BF0-EF4E1A782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1ACD3B-194A-4C82-BB9B-296CFEF47DBC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99773FC-3BD6-4FD9-B103-1A75BF2D0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4B0BA4FE-6FC3-4810-B234-24AE8F1E41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5D5B326-A07C-4AA5-9C35-9BC72CFEF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F48157-1B89-4EE7-A01A-3F1414A86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25986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09494-33A8-436E-8AFA-BCC0A027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AB0B-2DAC-48E6-BCFD-1F3017C7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F81ED-CD76-4BF0-882E-2E79E8EB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393A3-93AF-443D-8ED5-044C86043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32931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01633-F481-4130-B48B-A15B4A37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36B68-7356-48FD-B413-9D54F694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0C24-8241-453E-9413-B96FCACA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8F0FE-4FF6-45BD-B9C8-D41061B5A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92392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90845B82-071A-4B27-BAB9-0049348E7A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C11F31-EF4B-4091-BA7F-EB97DA17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C70A47-F855-4E72-865D-89C5AA0A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E73F43-33CC-4F59-A68D-75414693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80E18E-2D59-485C-A201-89305E6108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47240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0A4D1F92-4EEB-40AE-8A90-25C9AA725C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17E544-79A9-4886-B806-23491132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EC3FD0-8078-4F9C-B42D-4B7450552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E56F98-7119-4B0A-A333-B631BE10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993E9-6E24-44D5-BB95-157BF2BAE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88750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>
            <a:extLst>
              <a:ext uri="{FF2B5EF4-FFF2-40B4-BE49-F238E27FC236}">
                <a16:creationId xmlns:a16="http://schemas.microsoft.com/office/drawing/2014/main" id="{77B8D2E8-981E-4983-A2AA-561BA840DB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D7709A5-0311-4130-9945-3CD0F2E9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58D20DD-70A6-4BB1-B74A-C43C8FFC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DB3E5DB-E036-4232-8728-CDABED6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AC4BA-E991-4D5A-B970-4279FC4CC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50172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DD03F-4448-49F9-8E99-01DD669C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87EC0-B36A-42D6-A1A8-37DE454B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1612D-7BBC-4EFC-B10F-93BE290E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1D3E-3D43-4AE7-99ED-89AC5543C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161862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99994A-29FE-45A5-B251-0C1807B1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C6CAF-847D-4152-B3D4-46FA05D7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60F8B-3A2E-4BF2-B9E7-2B0E0976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DD072-25E6-4270-9934-129811BF2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78483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1E00D-1C98-4DB4-B320-6801B3CF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2C800-B242-4F58-9757-03201C6B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D3484-AA18-4AB2-96A1-47B6E941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888ED-9035-4C45-8E43-2E8E92F8D2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52618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C43C0-05CE-4FD3-B1E5-92839FFC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250FE-BB11-4043-AAEC-761FB5C9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33EBB-108B-4E5C-A90E-C47B5CE4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CE018-9E43-478A-8EE8-C5E02A651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30986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83A90-D66E-4F34-9952-AC2D2115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AC241-02E0-4104-A258-B0815695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677D93-402E-4118-8399-F64A4E18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CF233-E353-4E0F-B95F-CD225896F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95560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E3C7378-6F90-42B5-90AD-FB05F7D1EE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35E97CF-1CD4-49E8-A0C4-18369651D7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BD2A6-7D9F-4F8B-8A26-5D5E24D86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9BCEEDF-81C9-479D-8FA1-2C1A9A0383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TextBox 6">
            <a:extLst>
              <a:ext uri="{FF2B5EF4-FFF2-40B4-BE49-F238E27FC236}">
                <a16:creationId xmlns:a16="http://schemas.microsoft.com/office/drawing/2014/main" id="{F12AE2FB-10A1-4712-8777-084710465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1030" name="TextBox 7">
            <a:extLst>
              <a:ext uri="{FF2B5EF4-FFF2-40B4-BE49-F238E27FC236}">
                <a16:creationId xmlns:a16="http://schemas.microsoft.com/office/drawing/2014/main" id="{888E8057-CBEA-499F-9AF0-1BFC0701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4813"/>
            <a:ext cx="165576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 b="1"/>
              <a:t>I.</a:t>
            </a:r>
            <a:fld id="{73396096-AE78-4DE0-80F6-08FE7C416417}" type="slidenum">
              <a:rPr lang="id-ID" altLang="en-US" sz="1200" b="1"/>
              <a:pPr eaLnBrk="1" hangingPunct="1"/>
              <a:t>‹#›</a:t>
            </a:fld>
            <a:endParaRPr lang="id-ID" altLang="en-US" sz="12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31C8F5-0D1D-4947-AA65-663529F117B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132856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KEPUASAN KERJA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MINGGU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11</a:t>
            </a:r>
          </a:p>
        </p:txBody>
      </p:sp>
      <p:pic>
        <p:nvPicPr>
          <p:cNvPr id="13315" name="Picture 2" descr="D:\Picture\logo ibi small.gif">
            <a:extLst>
              <a:ext uri="{FF2B5EF4-FFF2-40B4-BE49-F238E27FC236}">
                <a16:creationId xmlns:a16="http://schemas.microsoft.com/office/drawing/2014/main" id="{ACE5A91D-5CE1-46F9-B4BE-745F5A1A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Footer Placeholder 1">
            <a:extLst>
              <a:ext uri="{FF2B5EF4-FFF2-40B4-BE49-F238E27FC236}">
                <a16:creationId xmlns:a16="http://schemas.microsoft.com/office/drawing/2014/main" id="{CCD7E200-1C40-45B4-A85F-48BDE42BCA21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/>
              <a:t>MK :</a:t>
            </a:r>
            <a:r>
              <a:rPr lang="id-ID" altLang="en-US" sz="1200" dirty="0"/>
              <a:t> Manajemen Sumber Daya Manusia Lanjutan</a:t>
            </a:r>
          </a:p>
          <a:p>
            <a:pPr algn="ctr"/>
            <a:r>
              <a:rPr lang="id-ID" altLang="en-US" sz="1200" dirty="0"/>
              <a:t>Kode </a:t>
            </a:r>
            <a:r>
              <a:rPr lang="en-US" altLang="en-US" sz="1200" dirty="0"/>
              <a:t>MK</a:t>
            </a:r>
            <a:r>
              <a:rPr lang="id-ID" altLang="en-US" sz="1200" dirty="0"/>
              <a:t> MAN19425</a:t>
            </a:r>
          </a:p>
          <a:p>
            <a:pPr algn="ctr" eaLnBrk="1" hangingPunct="1"/>
            <a:endParaRPr lang="en-US" altLang="en-US" sz="1200" dirty="0"/>
          </a:p>
        </p:txBody>
      </p:sp>
      <p:sp>
        <p:nvSpPr>
          <p:cNvPr id="13317" name="Date Placeholder 2">
            <a:extLst>
              <a:ext uri="{FF2B5EF4-FFF2-40B4-BE49-F238E27FC236}">
                <a16:creationId xmlns:a16="http://schemas.microsoft.com/office/drawing/2014/main" id="{A5DD6435-6795-442D-BCBF-DF30B6CB792D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id-ID" altLang="en-US"/>
              <a:t>OUTLINE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47" y="2067892"/>
            <a:ext cx="8003232" cy="27222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/>
              <a:t>Kepuasan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Kepuasan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Faktor-faktor</a:t>
            </a:r>
            <a:r>
              <a:rPr lang="en-US" altLang="en-US" dirty="0"/>
              <a:t> yang </a:t>
            </a:r>
            <a:r>
              <a:rPr lang="en-US" altLang="en-US" dirty="0" err="1"/>
              <a:t>Mempengaruhi</a:t>
            </a:r>
            <a:r>
              <a:rPr lang="en-US" altLang="en-US" dirty="0"/>
              <a:t> </a:t>
            </a:r>
            <a:r>
              <a:rPr lang="en-US" altLang="en-US" dirty="0" err="1"/>
              <a:t>Kepuasan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Aspek-aspek</a:t>
            </a:r>
            <a:r>
              <a:rPr lang="en-US" altLang="en-US" dirty="0"/>
              <a:t> lain yang </a:t>
            </a:r>
            <a:r>
              <a:rPr lang="en-US" altLang="en-US" dirty="0" err="1"/>
              <a:t>terdapat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Kepuasan</a:t>
            </a:r>
            <a:r>
              <a:rPr lang="en-US" altLang="en-US" dirty="0"/>
              <a:t> </a:t>
            </a:r>
            <a:r>
              <a:rPr lang="en-US" altLang="en-US" dirty="0" err="1"/>
              <a:t>Kerja</a:t>
            </a: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Pengertian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Kepuasan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Kerja</a:t>
            </a:r>
            <a:endParaRPr lang="id-ID" sz="32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693911" y="1164792"/>
            <a:ext cx="763284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n-NO" sz="2800" b="1" i="1" dirty="0"/>
              <a:t>Menurut para Ahli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1600" dirty="0" err="1"/>
              <a:t>Kondisi</a:t>
            </a:r>
            <a:r>
              <a:rPr lang="en-ID" sz="1600" dirty="0"/>
              <a:t> </a:t>
            </a:r>
            <a:r>
              <a:rPr lang="en-ID" sz="1600" dirty="0" err="1"/>
              <a:t>menyenangkan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secara</a:t>
            </a:r>
            <a:r>
              <a:rPr lang="en-ID" sz="1600" dirty="0"/>
              <a:t> </a:t>
            </a:r>
            <a:r>
              <a:rPr lang="en-ID" sz="1600" dirty="0" err="1"/>
              <a:t>emosional</a:t>
            </a:r>
            <a:r>
              <a:rPr lang="en-ID" sz="1600" dirty="0"/>
              <a:t> </a:t>
            </a:r>
            <a:r>
              <a:rPr lang="en-ID" sz="1600" dirty="0" err="1"/>
              <a:t>positif</a:t>
            </a:r>
            <a:r>
              <a:rPr lang="en-ID" sz="1600" dirty="0"/>
              <a:t> yang </a:t>
            </a:r>
            <a:r>
              <a:rPr lang="en-ID" sz="1600" dirty="0" err="1"/>
              <a:t>berasal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penilaian</a:t>
            </a:r>
            <a:r>
              <a:rPr lang="en-ID" sz="1600" dirty="0"/>
              <a:t> </a:t>
            </a:r>
            <a:r>
              <a:rPr lang="en-ID" sz="1600" dirty="0" err="1"/>
              <a:t>seseorang</a:t>
            </a:r>
            <a:r>
              <a:rPr lang="en-ID" sz="1600" dirty="0"/>
              <a:t> </a:t>
            </a:r>
            <a:r>
              <a:rPr lang="en-ID" sz="1600" dirty="0" err="1"/>
              <a:t>atas</a:t>
            </a:r>
            <a:r>
              <a:rPr lang="en-ID" sz="1600" dirty="0"/>
              <a:t> </a:t>
            </a:r>
            <a:r>
              <a:rPr lang="en-ID" sz="1600" dirty="0" err="1"/>
              <a:t>pekerjaannya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pengalaman</a:t>
            </a:r>
            <a:r>
              <a:rPr lang="en-ID" sz="1600" dirty="0"/>
              <a:t> </a:t>
            </a:r>
            <a:r>
              <a:rPr lang="en-ID" sz="1600" dirty="0" err="1"/>
              <a:t>kerjanya</a:t>
            </a:r>
            <a:r>
              <a:rPr lang="en-ID" sz="1600" dirty="0"/>
              <a:t> </a:t>
            </a:r>
            <a:r>
              <a:rPr lang="en-ID" sz="1600" b="1" i="1" dirty="0"/>
              <a:t>(Setiawan dan </a:t>
            </a:r>
            <a:r>
              <a:rPr lang="en-ID" sz="1600" b="1" i="1" dirty="0" err="1"/>
              <a:t>Ghozali</a:t>
            </a:r>
            <a:r>
              <a:rPr lang="en-ID" sz="1600" b="1" i="1" dirty="0"/>
              <a:t>, 2006)</a:t>
            </a:r>
            <a:r>
              <a:rPr lang="en-ID" sz="16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1600" dirty="0" err="1"/>
              <a:t>Suatu</a:t>
            </a:r>
            <a:r>
              <a:rPr lang="en-ID" sz="1600" dirty="0"/>
              <a:t> </a:t>
            </a:r>
            <a:r>
              <a:rPr lang="en-ID" sz="1600" dirty="0" err="1"/>
              <a:t>perasaan</a:t>
            </a:r>
            <a:r>
              <a:rPr lang="en-ID" sz="1600" dirty="0"/>
              <a:t> </a:t>
            </a:r>
            <a:r>
              <a:rPr lang="en-ID" sz="1600" dirty="0" err="1"/>
              <a:t>positif</a:t>
            </a:r>
            <a:r>
              <a:rPr lang="en-ID" sz="1600" dirty="0"/>
              <a:t>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pekerjaan</a:t>
            </a:r>
            <a:r>
              <a:rPr lang="en-ID" sz="1600" dirty="0"/>
              <a:t> </a:t>
            </a:r>
            <a:r>
              <a:rPr lang="en-ID" sz="1600" dirty="0" err="1"/>
              <a:t>seseorang</a:t>
            </a:r>
            <a:r>
              <a:rPr lang="en-ID" sz="1600" dirty="0"/>
              <a:t> yang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hasil</a:t>
            </a:r>
            <a:r>
              <a:rPr lang="en-ID" sz="1600" dirty="0"/>
              <a:t>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sebuah</a:t>
            </a:r>
            <a:r>
              <a:rPr lang="en-ID" sz="1600" dirty="0"/>
              <a:t> </a:t>
            </a:r>
            <a:r>
              <a:rPr lang="en-ID" sz="1600" dirty="0" err="1"/>
              <a:t>evaluasi</a:t>
            </a:r>
            <a:r>
              <a:rPr lang="en-ID" sz="1600" dirty="0"/>
              <a:t> </a:t>
            </a:r>
            <a:r>
              <a:rPr lang="en-ID" sz="1600" dirty="0" err="1"/>
              <a:t>karakteristiknya</a:t>
            </a:r>
            <a:r>
              <a:rPr lang="en-ID" sz="1600" dirty="0"/>
              <a:t> </a:t>
            </a:r>
            <a:r>
              <a:rPr lang="en-ID" sz="1600" b="1" i="1" dirty="0"/>
              <a:t>(Robbins &amp; Judge, 2008).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1600" dirty="0" err="1"/>
              <a:t>Keadaan</a:t>
            </a:r>
            <a:r>
              <a:rPr lang="en-ID" sz="1600" dirty="0"/>
              <a:t> </a:t>
            </a:r>
            <a:r>
              <a:rPr lang="en-ID" sz="1600" dirty="0" err="1"/>
              <a:t>emosional</a:t>
            </a:r>
            <a:r>
              <a:rPr lang="en-ID" sz="1600" dirty="0"/>
              <a:t> yang </a:t>
            </a:r>
            <a:r>
              <a:rPr lang="en-ID" sz="1600" dirty="0" err="1"/>
              <a:t>menyenangkan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menyenangkan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mana para </a:t>
            </a:r>
            <a:r>
              <a:rPr lang="en-ID" sz="1600" dirty="0" err="1"/>
              <a:t>karyawan</a:t>
            </a:r>
            <a:r>
              <a:rPr lang="en-ID" sz="1600" dirty="0"/>
              <a:t> </a:t>
            </a:r>
            <a:r>
              <a:rPr lang="en-ID" sz="1600" dirty="0" err="1"/>
              <a:t>memandang</a:t>
            </a:r>
            <a:r>
              <a:rPr lang="en-ID" sz="1600" dirty="0"/>
              <a:t> </a:t>
            </a:r>
            <a:r>
              <a:rPr lang="en-ID" sz="1600" dirty="0" err="1"/>
              <a:t>pekerjaan</a:t>
            </a:r>
            <a:r>
              <a:rPr lang="en-ID" sz="1600" dirty="0"/>
              <a:t> </a:t>
            </a:r>
            <a:r>
              <a:rPr lang="en-ID" sz="1600" dirty="0" err="1"/>
              <a:t>mereka</a:t>
            </a:r>
            <a:r>
              <a:rPr lang="en-ID" sz="1600" dirty="0"/>
              <a:t>. </a:t>
            </a:r>
            <a:r>
              <a:rPr lang="en-ID" sz="1600" dirty="0" err="1"/>
              <a:t>Kepuasan</a:t>
            </a:r>
            <a:r>
              <a:rPr lang="en-ID" sz="1600" dirty="0"/>
              <a:t> </a:t>
            </a:r>
            <a:r>
              <a:rPr lang="en-ID" sz="1600" dirty="0" err="1"/>
              <a:t>kerja</a:t>
            </a:r>
            <a:r>
              <a:rPr lang="en-ID" sz="1600" dirty="0"/>
              <a:t> </a:t>
            </a:r>
            <a:r>
              <a:rPr lang="en-ID" sz="1600" dirty="0" err="1"/>
              <a:t>mencerminkan</a:t>
            </a:r>
            <a:r>
              <a:rPr lang="en-ID" sz="1600" dirty="0"/>
              <a:t> </a:t>
            </a:r>
            <a:r>
              <a:rPr lang="en-ID" sz="1600" dirty="0" err="1"/>
              <a:t>perasaan</a:t>
            </a:r>
            <a:r>
              <a:rPr lang="en-ID" sz="1600" dirty="0"/>
              <a:t> </a:t>
            </a:r>
            <a:r>
              <a:rPr lang="en-ID" sz="1600" dirty="0" err="1"/>
              <a:t>seseorang</a:t>
            </a:r>
            <a:r>
              <a:rPr lang="en-ID" sz="1600" dirty="0"/>
              <a:t> </a:t>
            </a:r>
            <a:r>
              <a:rPr lang="en-ID" sz="1600" dirty="0" err="1"/>
              <a:t>terhadap</a:t>
            </a:r>
            <a:r>
              <a:rPr lang="en-ID" sz="1600" dirty="0"/>
              <a:t> </a:t>
            </a:r>
            <a:r>
              <a:rPr lang="en-ID" sz="1600" dirty="0" err="1"/>
              <a:t>pekerjaannya</a:t>
            </a:r>
            <a:r>
              <a:rPr lang="en-ID" sz="1600" dirty="0"/>
              <a:t> </a:t>
            </a:r>
            <a:r>
              <a:rPr lang="en-ID" sz="1600" b="1" i="1" dirty="0"/>
              <a:t>(</a:t>
            </a:r>
            <a:r>
              <a:rPr lang="en-ID" sz="1600" b="1" i="1" dirty="0" err="1"/>
              <a:t>Handoko</a:t>
            </a:r>
            <a:r>
              <a:rPr lang="en-ID" sz="1600" b="1" i="1" dirty="0"/>
              <a:t>, 2001).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1600" dirty="0"/>
              <a:t>Hasil </a:t>
            </a:r>
            <a:r>
              <a:rPr lang="en-ID" sz="1600" dirty="0" err="1"/>
              <a:t>dari</a:t>
            </a:r>
            <a:r>
              <a:rPr lang="en-ID" sz="1600" dirty="0"/>
              <a:t> </a:t>
            </a:r>
            <a:r>
              <a:rPr lang="en-ID" sz="1600" dirty="0" err="1"/>
              <a:t>persepsi</a:t>
            </a:r>
            <a:r>
              <a:rPr lang="en-ID" sz="1600" dirty="0"/>
              <a:t> </a:t>
            </a:r>
            <a:r>
              <a:rPr lang="en-ID" sz="1600" dirty="0" err="1"/>
              <a:t>karyawan</a:t>
            </a:r>
            <a:r>
              <a:rPr lang="en-ID" sz="1600" dirty="0"/>
              <a:t> </a:t>
            </a:r>
            <a:r>
              <a:rPr lang="en-ID" sz="1600" dirty="0" err="1"/>
              <a:t>mengenai</a:t>
            </a:r>
            <a:r>
              <a:rPr lang="en-ID" sz="1600" dirty="0"/>
              <a:t> </a:t>
            </a:r>
            <a:r>
              <a:rPr lang="en-ID" sz="1600" dirty="0" err="1"/>
              <a:t>seberapa</a:t>
            </a:r>
            <a:r>
              <a:rPr lang="en-ID" sz="1600" dirty="0"/>
              <a:t> </a:t>
            </a:r>
            <a:r>
              <a:rPr lang="en-ID" sz="1600" dirty="0" err="1"/>
              <a:t>baik</a:t>
            </a:r>
            <a:r>
              <a:rPr lang="en-ID" sz="1600" dirty="0"/>
              <a:t> </a:t>
            </a:r>
            <a:r>
              <a:rPr lang="en-ID" sz="1600" dirty="0" err="1"/>
              <a:t>pekerjaan</a:t>
            </a:r>
            <a:r>
              <a:rPr lang="en-ID" sz="1600" dirty="0"/>
              <a:t> </a:t>
            </a:r>
            <a:r>
              <a:rPr lang="en-ID" sz="1600" dirty="0" err="1"/>
              <a:t>mereka</a:t>
            </a:r>
            <a:r>
              <a:rPr lang="en-ID" sz="1600" dirty="0"/>
              <a:t> </a:t>
            </a:r>
            <a:r>
              <a:rPr lang="en-ID" sz="1600" dirty="0" err="1"/>
              <a:t>memberikan</a:t>
            </a:r>
            <a:r>
              <a:rPr lang="en-ID" sz="1600" dirty="0"/>
              <a:t> </a:t>
            </a:r>
            <a:r>
              <a:rPr lang="en-ID" sz="1600" dirty="0" err="1"/>
              <a:t>hal</a:t>
            </a:r>
            <a:r>
              <a:rPr lang="en-ID" sz="1600" dirty="0"/>
              <a:t> yang </a:t>
            </a:r>
            <a:r>
              <a:rPr lang="en-ID" sz="1600" dirty="0" err="1"/>
              <a:t>dinilai</a:t>
            </a:r>
            <a:r>
              <a:rPr lang="en-ID" sz="1600" dirty="0"/>
              <a:t> </a:t>
            </a:r>
            <a:r>
              <a:rPr lang="en-ID" sz="1600" dirty="0" err="1"/>
              <a:t>penting</a:t>
            </a:r>
            <a:r>
              <a:rPr lang="en-ID" sz="1600" dirty="0"/>
              <a:t> </a:t>
            </a:r>
            <a:r>
              <a:rPr lang="en-ID" sz="1600" b="1" i="1" dirty="0"/>
              <a:t>(Luthans, 2006)</a:t>
            </a:r>
            <a:r>
              <a:rPr lang="en-ID" sz="1600" b="1" dirty="0"/>
              <a:t>.</a:t>
            </a:r>
          </a:p>
          <a:p>
            <a:r>
              <a:rPr lang="en-ID" sz="2800" dirty="0"/>
              <a:t> </a:t>
            </a:r>
          </a:p>
          <a:p>
            <a:pPr algn="just"/>
            <a:r>
              <a:rPr lang="en-ID" sz="2000" b="1" i="1" dirty="0" err="1"/>
              <a:t>Kepuasan</a:t>
            </a:r>
            <a:r>
              <a:rPr lang="en-ID" sz="2000" b="1" i="1" dirty="0"/>
              <a:t> </a:t>
            </a:r>
            <a:r>
              <a:rPr lang="en-ID" sz="2000" b="1" i="1" dirty="0" err="1"/>
              <a:t>Kerja</a:t>
            </a:r>
            <a:r>
              <a:rPr lang="en-ID" sz="2000" b="1" i="1" dirty="0"/>
              <a:t> </a:t>
            </a:r>
            <a:r>
              <a:rPr lang="en-ID" sz="2000" b="1" i="1" dirty="0" err="1"/>
              <a:t>yaitu</a:t>
            </a:r>
            <a:r>
              <a:rPr lang="en-ID" sz="2000" b="1" i="1" dirty="0"/>
              <a:t> :</a:t>
            </a:r>
            <a:r>
              <a:rPr lang="en-ID" sz="2000" dirty="0"/>
              <a:t> Hasil </a:t>
            </a:r>
            <a:r>
              <a:rPr lang="en-ID" sz="2000" dirty="0" err="1"/>
              <a:t>interaksi</a:t>
            </a:r>
            <a:r>
              <a:rPr lang="en-ID" sz="2000" dirty="0"/>
              <a:t> </a:t>
            </a:r>
            <a:r>
              <a:rPr lang="en-ID" sz="2000" dirty="0" err="1"/>
              <a:t>manusia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kerjanya</a:t>
            </a:r>
            <a:r>
              <a:rPr lang="en-ID" sz="20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076623-E4CE-444A-B12C-A534ECE1C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277" y="4797152"/>
            <a:ext cx="1902117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7726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Teori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Kepusan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Kerja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ID" sz="2400" b="1" dirty="0" err="1"/>
              <a:t>Teori</a:t>
            </a:r>
            <a:r>
              <a:rPr lang="en-ID" sz="2400" b="1" dirty="0"/>
              <a:t> </a:t>
            </a:r>
            <a:r>
              <a:rPr lang="en-ID" sz="2400" b="1" dirty="0" err="1"/>
              <a:t>Pertentangan</a:t>
            </a:r>
            <a:r>
              <a:rPr lang="en-ID" sz="2400" b="1" dirty="0"/>
              <a:t> </a:t>
            </a:r>
            <a:r>
              <a:rPr lang="en-ID" sz="2400" b="1" i="1" dirty="0"/>
              <a:t>(Discrepancy Theory)</a:t>
            </a:r>
          </a:p>
          <a:p>
            <a:endParaRPr lang="en-ID" sz="2400" dirty="0"/>
          </a:p>
          <a:p>
            <a:pPr algn="just"/>
            <a:r>
              <a:rPr lang="en-ID" sz="2400" dirty="0" err="1"/>
              <a:t>Teori</a:t>
            </a:r>
            <a:r>
              <a:rPr lang="en-ID" sz="2400" dirty="0"/>
              <a:t> </a:t>
            </a:r>
            <a:r>
              <a:rPr lang="en-ID" sz="2400" dirty="0" err="1"/>
              <a:t>pertentangan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Locke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kepuasan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ketidakpuasan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aspek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mencerminkan</a:t>
            </a:r>
            <a:r>
              <a:rPr lang="en-ID" sz="2400" dirty="0"/>
              <a:t> </a:t>
            </a:r>
            <a:r>
              <a:rPr lang="en-ID" sz="2400" dirty="0" err="1"/>
              <a:t>pertimbangan</a:t>
            </a:r>
            <a:r>
              <a:rPr lang="en-ID" sz="2400" dirty="0"/>
              <a:t> </a:t>
            </a:r>
            <a:r>
              <a:rPr lang="en-ID" sz="2400" dirty="0" err="1"/>
              <a:t>dua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:</a:t>
            </a:r>
          </a:p>
          <a:p>
            <a:pPr marL="457200" indent="-457200" algn="just">
              <a:buAutoNum type="arabicParenR"/>
            </a:pPr>
            <a:r>
              <a:rPr lang="en-ID" sz="2400" dirty="0" err="1"/>
              <a:t>Pertentangan</a:t>
            </a:r>
            <a:r>
              <a:rPr lang="en-ID" sz="2400" dirty="0"/>
              <a:t> yang </a:t>
            </a:r>
            <a:r>
              <a:rPr lang="en-ID" sz="2400" dirty="0" err="1"/>
              <a:t>dipersepsikan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diinginkan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terima</a:t>
            </a:r>
            <a:r>
              <a:rPr lang="en-ID" sz="2400" dirty="0"/>
              <a:t>.</a:t>
            </a:r>
          </a:p>
          <a:p>
            <a:pPr marL="457200" indent="-457200" algn="just">
              <a:buAutoNum type="arabicParenR"/>
            </a:pPr>
            <a:r>
              <a:rPr lang="en-ID" sz="2400" dirty="0" err="1"/>
              <a:t>Pentingnya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diinginkan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.</a:t>
            </a:r>
          </a:p>
          <a:p>
            <a:endParaRPr lang="en-ID" sz="2400" i="1" dirty="0"/>
          </a:p>
          <a:p>
            <a:pPr algn="just"/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90944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155848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Teori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Kepusan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Kerja</a:t>
            </a:r>
            <a:r>
              <a:rPr lang="en-US" sz="2800" b="1" dirty="0">
                <a:ea typeface="+mj-ea"/>
              </a:rPr>
              <a:t> &lt;</a:t>
            </a:r>
            <a:r>
              <a:rPr lang="en-US" sz="2800" b="1" dirty="0" err="1">
                <a:ea typeface="+mj-ea"/>
              </a:rPr>
              <a:t>cont</a:t>
            </a:r>
            <a:r>
              <a:rPr lang="en-US" sz="2800" b="1" dirty="0">
                <a:ea typeface="+mj-ea"/>
              </a:rPr>
              <a:t>…&gt;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57200" y="1775713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/>
              <a:t>2. Model </a:t>
            </a:r>
            <a:r>
              <a:rPr lang="en-ID" sz="2400" b="1" dirty="0" err="1"/>
              <a:t>dari</a:t>
            </a:r>
            <a:r>
              <a:rPr lang="en-ID" sz="2400" b="1" dirty="0"/>
              <a:t> </a:t>
            </a:r>
            <a:r>
              <a:rPr lang="en-ID" sz="2400" b="1" dirty="0" err="1"/>
              <a:t>Kepuasan</a:t>
            </a:r>
            <a:r>
              <a:rPr lang="en-ID" sz="2400" b="1" dirty="0"/>
              <a:t> </a:t>
            </a:r>
            <a:r>
              <a:rPr lang="en-ID" sz="2400" b="1" dirty="0" err="1"/>
              <a:t>Bidang</a:t>
            </a:r>
            <a:r>
              <a:rPr lang="en-ID" sz="2400" b="1" dirty="0"/>
              <a:t> </a:t>
            </a:r>
            <a:r>
              <a:rPr lang="en-ID" sz="2400" b="1" i="1" dirty="0"/>
              <a:t>(Facet Satisfaction)</a:t>
            </a:r>
          </a:p>
          <a:p>
            <a:endParaRPr lang="en-ID" sz="2400" dirty="0"/>
          </a:p>
          <a:p>
            <a:pPr algn="just"/>
            <a:r>
              <a:rPr lang="en-ID" sz="2400" dirty="0" err="1"/>
              <a:t>Kepuasan</a:t>
            </a:r>
            <a:r>
              <a:rPr lang="en-ID" sz="2400" dirty="0"/>
              <a:t> pada </a:t>
            </a:r>
            <a:r>
              <a:rPr lang="en-ID" sz="2400" dirty="0" err="1"/>
              <a:t>bidang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karyawan</a:t>
            </a:r>
            <a:r>
              <a:rPr lang="en-ID" sz="2400" dirty="0"/>
              <a:t> </a:t>
            </a:r>
            <a:r>
              <a:rPr lang="en-ID" sz="2400" dirty="0" err="1"/>
              <a:t>menerima</a:t>
            </a:r>
            <a:r>
              <a:rPr lang="en-ID" sz="2400" dirty="0"/>
              <a:t> “</a:t>
            </a:r>
            <a:r>
              <a:rPr lang="en-ID" sz="2400" dirty="0" err="1"/>
              <a:t>sama</a:t>
            </a:r>
            <a:r>
              <a:rPr lang="en-ID" sz="2400" dirty="0"/>
              <a:t>”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diharapkan</a:t>
            </a:r>
            <a:r>
              <a:rPr lang="en-ID" sz="2400" dirty="0"/>
              <a:t>. </a:t>
            </a:r>
          </a:p>
          <a:p>
            <a:pPr algn="just"/>
            <a:r>
              <a:rPr lang="en-ID" sz="2400" dirty="0" err="1"/>
              <a:t>Ketidakpuasan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</a:t>
            </a:r>
            <a:r>
              <a:rPr lang="en-ID" sz="2400" dirty="0" err="1"/>
              <a:t>dia</a:t>
            </a:r>
            <a:r>
              <a:rPr lang="en-ID" sz="2400" dirty="0"/>
              <a:t> </a:t>
            </a:r>
            <a:r>
              <a:rPr lang="en-ID" sz="2400" dirty="0" err="1"/>
              <a:t>mendapatkan</a:t>
            </a:r>
            <a:r>
              <a:rPr lang="en-ID" sz="2400" dirty="0"/>
              <a:t> “</a:t>
            </a:r>
            <a:r>
              <a:rPr lang="en-ID" sz="2400" dirty="0" err="1"/>
              <a:t>kurang</a:t>
            </a:r>
            <a:r>
              <a:rPr lang="en-ID" sz="2400" dirty="0"/>
              <a:t>”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yang </a:t>
            </a:r>
            <a:r>
              <a:rPr lang="en-ID" sz="2400" dirty="0" err="1"/>
              <a:t>diharapkan</a:t>
            </a:r>
            <a:r>
              <a:rPr lang="en-ID" sz="2400" dirty="0"/>
              <a:t>. </a:t>
            </a:r>
            <a:r>
              <a:rPr lang="en-ID" sz="2400" dirty="0" err="1"/>
              <a:t>Namun</a:t>
            </a:r>
            <a:r>
              <a:rPr lang="en-ID" sz="2400" dirty="0"/>
              <a:t>,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</a:t>
            </a:r>
            <a:r>
              <a:rPr lang="en-ID" sz="2400" dirty="0" err="1"/>
              <a:t>mempersepsikan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yang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terima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“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besar</a:t>
            </a:r>
            <a:r>
              <a:rPr lang="en-ID" sz="2400" dirty="0"/>
              <a:t>” </a:t>
            </a:r>
            <a:r>
              <a:rPr lang="en-ID" sz="2400" dirty="0" err="1"/>
              <a:t>daripada</a:t>
            </a:r>
            <a:r>
              <a:rPr lang="en-ID" sz="2400" dirty="0"/>
              <a:t> yang </a:t>
            </a:r>
            <a:r>
              <a:rPr lang="en-ID" sz="2400" dirty="0" err="1"/>
              <a:t>sepatutnya</a:t>
            </a:r>
            <a:r>
              <a:rPr lang="en-ID" sz="2400" dirty="0"/>
              <a:t>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terima</a:t>
            </a:r>
            <a:r>
              <a:rPr lang="en-ID" sz="2400" dirty="0"/>
              <a:t>, </a:t>
            </a:r>
            <a:r>
              <a:rPr lang="en-ID" sz="2400" dirty="0" err="1"/>
              <a:t>ia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merasa</a:t>
            </a:r>
            <a:r>
              <a:rPr lang="en-ID" sz="2400" dirty="0"/>
              <a:t> salah dan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adil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814970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155848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Teori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Kepusan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Kerja</a:t>
            </a:r>
            <a:r>
              <a:rPr lang="en-US" sz="2800" b="1" dirty="0">
                <a:ea typeface="+mj-ea"/>
              </a:rPr>
              <a:t> &lt;</a:t>
            </a:r>
            <a:r>
              <a:rPr lang="en-US" sz="2800" b="1" dirty="0" err="1">
                <a:ea typeface="+mj-ea"/>
              </a:rPr>
              <a:t>cont</a:t>
            </a:r>
            <a:r>
              <a:rPr lang="en-US" sz="2800" b="1" dirty="0">
                <a:ea typeface="+mj-ea"/>
              </a:rPr>
              <a:t>…&gt;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57200" y="1184853"/>
            <a:ext cx="82296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/>
              <a:t>3. </a:t>
            </a:r>
            <a:r>
              <a:rPr lang="en-ID" sz="2000" b="1" dirty="0" err="1"/>
              <a:t>Teori</a:t>
            </a:r>
            <a:r>
              <a:rPr lang="en-ID" sz="2000" b="1" dirty="0"/>
              <a:t> Proses </a:t>
            </a:r>
            <a:r>
              <a:rPr lang="en-ID" sz="2000" b="1" dirty="0" err="1"/>
              <a:t>Bertentangan</a:t>
            </a:r>
            <a:r>
              <a:rPr lang="en-ID" sz="2000" b="1" dirty="0"/>
              <a:t> </a:t>
            </a:r>
            <a:r>
              <a:rPr lang="en-ID" sz="2000" b="1" i="1" dirty="0"/>
              <a:t>(Opponent Process Theory)</a:t>
            </a:r>
          </a:p>
          <a:p>
            <a:endParaRPr lang="en-ID" sz="2000" b="1" i="1" dirty="0"/>
          </a:p>
          <a:p>
            <a:pPr algn="just"/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mempertahankan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keseimbangan</a:t>
            </a:r>
            <a:r>
              <a:rPr lang="en-ID" dirty="0"/>
              <a:t> </a:t>
            </a:r>
            <a:r>
              <a:rPr lang="en-ID" dirty="0" err="1"/>
              <a:t>emosional</a:t>
            </a:r>
            <a:r>
              <a:rPr lang="en-ID" dirty="0"/>
              <a:t>. </a:t>
            </a:r>
          </a:p>
          <a:p>
            <a:pPr algn="just"/>
            <a:r>
              <a:rPr lang="en-ID" dirty="0" err="1"/>
              <a:t>Teori</a:t>
            </a:r>
            <a:r>
              <a:rPr lang="en-ID" dirty="0"/>
              <a:t> proses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mengasumsikan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emosional</a:t>
            </a:r>
            <a:r>
              <a:rPr lang="en-ID" dirty="0"/>
              <a:t> yang </a:t>
            </a:r>
            <a:r>
              <a:rPr lang="en-ID" dirty="0" err="1"/>
              <a:t>ekstrim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kemaslahatan</a:t>
            </a:r>
            <a:r>
              <a:rPr lang="en-ID" dirty="0"/>
              <a:t>. </a:t>
            </a:r>
          </a:p>
          <a:p>
            <a:pPr algn="just"/>
            <a:r>
              <a:rPr lang="en-ID" dirty="0" err="1"/>
              <a:t>Kepuasan</a:t>
            </a:r>
            <a:r>
              <a:rPr lang="en-ID" dirty="0"/>
              <a:t> dan </a:t>
            </a:r>
            <a:r>
              <a:rPr lang="en-ID" dirty="0" err="1"/>
              <a:t>ketidakpuasan</a:t>
            </a:r>
            <a:r>
              <a:rPr lang="en-ID" dirty="0"/>
              <a:t> </a:t>
            </a:r>
            <a:r>
              <a:rPr lang="en-ID" dirty="0" err="1"/>
              <a:t>memacu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fisiologikal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pusat</a:t>
            </a:r>
            <a:r>
              <a:rPr lang="en-ID" dirty="0"/>
              <a:t> </a:t>
            </a:r>
            <a:r>
              <a:rPr lang="en-ID" dirty="0" err="1"/>
              <a:t>saraf</a:t>
            </a:r>
            <a:r>
              <a:rPr lang="en-ID" dirty="0"/>
              <a:t> yang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emosi</a:t>
            </a:r>
            <a:r>
              <a:rPr lang="en-ID" dirty="0"/>
              <a:t> yang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berlawanan</a:t>
            </a:r>
            <a:r>
              <a:rPr lang="en-ID" dirty="0"/>
              <a:t>. </a:t>
            </a:r>
          </a:p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hipotesis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emosi</a:t>
            </a:r>
            <a:r>
              <a:rPr lang="en-ID" dirty="0"/>
              <a:t> yang </a:t>
            </a:r>
            <a:r>
              <a:rPr lang="en-ID" dirty="0" err="1"/>
              <a:t>berlawanan</a:t>
            </a:r>
            <a:r>
              <a:rPr lang="en-ID" dirty="0"/>
              <a:t>,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lemah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emosi</a:t>
            </a:r>
            <a:r>
              <a:rPr lang="en-ID" dirty="0"/>
              <a:t> yang </a:t>
            </a:r>
            <a:r>
              <a:rPr lang="en-ID" dirty="0" err="1"/>
              <a:t>asli</a:t>
            </a:r>
            <a:r>
              <a:rPr lang="en-ID" dirty="0"/>
              <a:t>,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lama.</a:t>
            </a:r>
          </a:p>
          <a:p>
            <a:pPr algn="just"/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orang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ganjaran</a:t>
            </a:r>
            <a:r>
              <a:rPr lang="en-ID" dirty="0"/>
              <a:t> pada </a:t>
            </a:r>
            <a:r>
              <a:rPr lang="en-ID" dirty="0" err="1"/>
              <a:t>pekerjaan</a:t>
            </a:r>
            <a:r>
              <a:rPr lang="en-ID" dirty="0"/>
              <a:t>,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senang</a:t>
            </a:r>
            <a:r>
              <a:rPr lang="en-ID" dirty="0"/>
              <a:t>, </a:t>
            </a:r>
            <a:r>
              <a:rPr lang="en-ID" dirty="0" err="1"/>
              <a:t>sekaligus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rasa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senang</a:t>
            </a:r>
            <a:r>
              <a:rPr lang="en-ID" dirty="0"/>
              <a:t> (yang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lemah</a:t>
            </a:r>
            <a:r>
              <a:rPr lang="en-ID" dirty="0"/>
              <a:t>). Setelah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rasa </a:t>
            </a:r>
            <a:r>
              <a:rPr lang="en-ID" dirty="0" err="1"/>
              <a:t>senang</a:t>
            </a:r>
            <a:r>
              <a:rPr lang="en-ID" dirty="0"/>
              <a:t> </a:t>
            </a:r>
            <a:r>
              <a:rPr lang="en-ID" dirty="0" err="1"/>
              <a:t>menurun</a:t>
            </a:r>
            <a:r>
              <a:rPr lang="en-ID" dirty="0"/>
              <a:t> dan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menurun</a:t>
            </a:r>
            <a:r>
              <a:rPr lang="en-ID" dirty="0"/>
              <a:t> </a:t>
            </a:r>
            <a:r>
              <a:rPr lang="en-ID" dirty="0" err="1"/>
              <a:t>sedemikian</a:t>
            </a:r>
            <a:r>
              <a:rPr lang="en-ID" dirty="0"/>
              <a:t> </a:t>
            </a:r>
            <a:r>
              <a:rPr lang="en-ID" dirty="0" err="1"/>
              <a:t>rupa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orang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agak</a:t>
            </a:r>
            <a:r>
              <a:rPr lang="en-ID" dirty="0"/>
              <a:t> </a:t>
            </a:r>
            <a:r>
              <a:rPr lang="en-ID" dirty="0" err="1"/>
              <a:t>sedih</a:t>
            </a:r>
            <a:r>
              <a:rPr lang="en-ID" dirty="0"/>
              <a:t> 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normal.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emosi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senang</a:t>
            </a:r>
            <a:r>
              <a:rPr lang="en-ID" dirty="0"/>
              <a:t> (</a:t>
            </a:r>
            <a:r>
              <a:rPr lang="en-ID" dirty="0" err="1"/>
              <a:t>emosi</a:t>
            </a:r>
            <a:r>
              <a:rPr lang="en-ID" dirty="0"/>
              <a:t> yang </a:t>
            </a:r>
            <a:r>
              <a:rPr lang="en-ID" dirty="0" err="1"/>
              <a:t>berlawanan</a:t>
            </a:r>
            <a:r>
              <a:rPr lang="en-ID" dirty="0"/>
              <a:t>) </a:t>
            </a:r>
            <a:r>
              <a:rPr lang="en-ID" dirty="0" err="1"/>
              <a:t>berlangsung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lama.</a:t>
            </a:r>
          </a:p>
        </p:txBody>
      </p:sp>
    </p:spTree>
    <p:extLst>
      <p:ext uri="{BB962C8B-B14F-4D97-AF65-F5344CB8AC3E}">
        <p14:creationId xmlns:p14="http://schemas.microsoft.com/office/powerpoint/2010/main" val="41448649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155848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ea typeface="+mj-ea"/>
              </a:rPr>
              <a:t>Faktor-faktor</a:t>
            </a:r>
            <a:r>
              <a:rPr lang="en-US" sz="2400" b="1" dirty="0">
                <a:ea typeface="+mj-ea"/>
              </a:rPr>
              <a:t> Yang </a:t>
            </a:r>
            <a:r>
              <a:rPr lang="en-US" sz="2400" b="1" dirty="0" err="1">
                <a:ea typeface="+mj-ea"/>
              </a:rPr>
              <a:t>Mempengarugi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Kepuasan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Kerja</a:t>
            </a:r>
            <a:endParaRPr lang="id-ID" sz="24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7D362D-B9E7-439C-8B47-9AD93A0E5CE2}"/>
              </a:ext>
            </a:extLst>
          </p:cNvPr>
          <p:cNvSpPr/>
          <p:nvPr/>
        </p:nvSpPr>
        <p:spPr>
          <a:xfrm>
            <a:off x="1115616" y="1124744"/>
            <a:ext cx="5472608" cy="4365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Menurut</a:t>
            </a:r>
            <a:r>
              <a:rPr lang="en-ID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Sutrisno</a:t>
            </a:r>
            <a:r>
              <a:rPr lang="en-ID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2009 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Kesempatan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maju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Keamanan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Gaji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dan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Intrinsik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Fasilitas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63265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155848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ea typeface="+mj-ea"/>
              </a:rPr>
              <a:t>Aspek-aspek</a:t>
            </a:r>
            <a:r>
              <a:rPr lang="en-US" sz="2400" b="1" dirty="0">
                <a:ea typeface="+mj-ea"/>
              </a:rPr>
              <a:t> lain yang </a:t>
            </a:r>
            <a:r>
              <a:rPr lang="en-US" sz="2400" b="1" dirty="0" err="1">
                <a:ea typeface="+mj-ea"/>
              </a:rPr>
              <a:t>terdapat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dalam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kepuasan</a:t>
            </a:r>
            <a:r>
              <a:rPr lang="en-US" sz="2400" b="1" dirty="0">
                <a:ea typeface="+mj-ea"/>
              </a:rPr>
              <a:t> </a:t>
            </a:r>
            <a:r>
              <a:rPr lang="en-US" sz="2400" b="1" dirty="0" err="1">
                <a:ea typeface="+mj-ea"/>
              </a:rPr>
              <a:t>kerja</a:t>
            </a:r>
            <a:endParaRPr lang="id-ID" sz="24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7D362D-B9E7-439C-8B47-9AD93A0E5CE2}"/>
              </a:ext>
            </a:extLst>
          </p:cNvPr>
          <p:cNvSpPr/>
          <p:nvPr/>
        </p:nvSpPr>
        <p:spPr>
          <a:xfrm>
            <a:off x="433900" y="971995"/>
            <a:ext cx="8167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ID" b="1" i="1" dirty="0" err="1"/>
              <a:t>Kerja</a:t>
            </a:r>
            <a:r>
              <a:rPr lang="en-ID" b="1" i="1" dirty="0"/>
              <a:t> yang </a:t>
            </a:r>
            <a:r>
              <a:rPr lang="en-ID" b="1" i="1" dirty="0" err="1"/>
              <a:t>secara</a:t>
            </a:r>
            <a:r>
              <a:rPr lang="en-ID" b="1" i="1" dirty="0"/>
              <a:t> mental </a:t>
            </a:r>
            <a:r>
              <a:rPr lang="en-ID" b="1" i="1" dirty="0" err="1"/>
              <a:t>menantang</a:t>
            </a:r>
            <a:r>
              <a:rPr lang="en-ID" b="1" dirty="0"/>
              <a:t>,</a:t>
            </a:r>
            <a:r>
              <a:rPr lang="en-ID" dirty="0"/>
              <a:t> </a:t>
            </a:r>
            <a:r>
              <a:rPr lang="en-ID" dirty="0" err="1"/>
              <a:t>Kebanyakan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menyukai</a:t>
            </a:r>
            <a:r>
              <a:rPr lang="en-ID" dirty="0"/>
              <a:t> </a:t>
            </a:r>
            <a:r>
              <a:rPr lang="en-ID" dirty="0" err="1"/>
              <a:t>pekerjaan-pekerjaan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dan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dan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, </a:t>
            </a:r>
            <a:r>
              <a:rPr lang="en-ID" dirty="0" err="1"/>
              <a:t>kebebasan</a:t>
            </a:r>
            <a:r>
              <a:rPr lang="en-ID" dirty="0"/>
              <a:t> dan </a:t>
            </a:r>
            <a:r>
              <a:rPr lang="en-ID" dirty="0" err="1"/>
              <a:t>umpan</a:t>
            </a:r>
            <a:r>
              <a:rPr lang="en-ID" dirty="0"/>
              <a:t> </a:t>
            </a:r>
            <a:r>
              <a:rPr lang="en-ID" dirty="0" err="1"/>
              <a:t>balik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betapa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b="1" i="1" dirty="0" err="1"/>
              <a:t>Ganjaran</a:t>
            </a:r>
            <a:r>
              <a:rPr lang="en-ID" b="1" i="1" dirty="0"/>
              <a:t> yang </a:t>
            </a:r>
            <a:r>
              <a:rPr lang="en-ID" b="1" i="1" dirty="0" err="1"/>
              <a:t>pantas</a:t>
            </a:r>
            <a:r>
              <a:rPr lang="en-ID" b="1" i="1" dirty="0"/>
              <a:t>,</a:t>
            </a:r>
            <a:r>
              <a:rPr lang="en-ID" i="1" dirty="0"/>
              <a:t> </a:t>
            </a:r>
            <a:r>
              <a:rPr lang="en-ID" dirty="0"/>
              <a:t>Para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menginginkan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upah</a:t>
            </a:r>
            <a:r>
              <a:rPr lang="en-ID" dirty="0"/>
              <a:t> dan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promosi</a:t>
            </a:r>
            <a:r>
              <a:rPr lang="en-ID" dirty="0"/>
              <a:t> yang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persepsikan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adil,dan</a:t>
            </a:r>
            <a:r>
              <a:rPr lang="en-ID" dirty="0"/>
              <a:t> </a:t>
            </a:r>
            <a:r>
              <a:rPr lang="en-ID" dirty="0" err="1"/>
              <a:t>segaris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pengharapan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b="1" i="1" dirty="0" err="1"/>
              <a:t>Kondisi</a:t>
            </a:r>
            <a:r>
              <a:rPr lang="en-ID" b="1" i="1" dirty="0"/>
              <a:t> </a:t>
            </a:r>
            <a:r>
              <a:rPr lang="en-ID" b="1" i="1" dirty="0" err="1"/>
              <a:t>kerja</a:t>
            </a:r>
            <a:r>
              <a:rPr lang="en-ID" b="1" i="1" dirty="0"/>
              <a:t> yang </a:t>
            </a:r>
            <a:r>
              <a:rPr lang="en-ID" b="1" i="1" dirty="0" err="1"/>
              <a:t>mendukung</a:t>
            </a:r>
            <a:r>
              <a:rPr lang="en-ID" b="1" i="1" dirty="0"/>
              <a:t>,</a:t>
            </a:r>
            <a:r>
              <a:rPr lang="en-ID" i="1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peduli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kenyamanan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.</a:t>
            </a:r>
            <a:endParaRPr lang="en-ID" i="1" dirty="0"/>
          </a:p>
          <a:p>
            <a:pPr marL="342900" indent="-342900" algn="just">
              <a:buFont typeface="+mj-lt"/>
              <a:buAutoNum type="arabicPeriod"/>
            </a:pPr>
            <a:r>
              <a:rPr lang="en-ID" b="1" i="1" dirty="0" err="1"/>
              <a:t>Rekan</a:t>
            </a:r>
            <a:r>
              <a:rPr lang="en-ID" b="1" i="1" dirty="0"/>
              <a:t> </a:t>
            </a:r>
            <a:r>
              <a:rPr lang="en-ID" b="1" i="1" dirty="0" err="1"/>
              <a:t>kerja</a:t>
            </a:r>
            <a:r>
              <a:rPr lang="en-ID" b="1" i="1" dirty="0"/>
              <a:t> yang </a:t>
            </a:r>
            <a:r>
              <a:rPr lang="en-ID" b="1" i="1" dirty="0" err="1"/>
              <a:t>mendukung</a:t>
            </a:r>
            <a:r>
              <a:rPr lang="en-ID" b="1" dirty="0"/>
              <a:t>,</a:t>
            </a:r>
            <a:r>
              <a:rPr lang="en-ID" dirty="0"/>
              <a:t> Orang-orang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uang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prestasi</a:t>
            </a:r>
            <a:r>
              <a:rPr lang="en-ID" dirty="0"/>
              <a:t> yang </a:t>
            </a:r>
            <a:r>
              <a:rPr lang="en-ID" dirty="0" err="1"/>
              <a:t>berwujud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b="1" i="1" dirty="0" err="1"/>
              <a:t>Kesesuaian</a:t>
            </a:r>
            <a:r>
              <a:rPr lang="en-ID" b="1" i="1" dirty="0"/>
              <a:t> </a:t>
            </a:r>
            <a:r>
              <a:rPr lang="en-ID" b="1" i="1" dirty="0" err="1"/>
              <a:t>kepribadian</a:t>
            </a:r>
            <a:r>
              <a:rPr lang="en-ID" b="1" i="1" dirty="0"/>
              <a:t> </a:t>
            </a:r>
            <a:r>
              <a:rPr lang="en-ID" b="1" i="1" dirty="0" err="1"/>
              <a:t>dengan</a:t>
            </a:r>
            <a:r>
              <a:rPr lang="en-ID" b="1" i="1" dirty="0"/>
              <a:t> </a:t>
            </a:r>
            <a:r>
              <a:rPr lang="en-ID" b="1" i="1" dirty="0" err="1"/>
              <a:t>pekerjaan</a:t>
            </a:r>
            <a:r>
              <a:rPr lang="en-ID" b="1" dirty="0"/>
              <a:t>,</a:t>
            </a:r>
            <a:r>
              <a:rPr lang="en-ID" dirty="0"/>
              <a:t> Pada </a:t>
            </a:r>
            <a:r>
              <a:rPr lang="en-ID" dirty="0" err="1"/>
              <a:t>hakikatnya</a:t>
            </a:r>
            <a:r>
              <a:rPr lang="en-ID" dirty="0"/>
              <a:t> orang yang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kepribadiannya</a:t>
            </a:r>
            <a:r>
              <a:rPr lang="en-ID" dirty="0"/>
              <a:t> </a:t>
            </a:r>
            <a:r>
              <a:rPr lang="en-ID" dirty="0" err="1"/>
              <a:t>kongruen</a:t>
            </a:r>
            <a:r>
              <a:rPr lang="en-ID" dirty="0"/>
              <a:t> (</a:t>
            </a:r>
            <a:r>
              <a:rPr lang="en-ID" dirty="0" err="1"/>
              <a:t>sama</a:t>
            </a:r>
            <a:r>
              <a:rPr lang="en-ID" dirty="0"/>
              <a:t> dan </a:t>
            </a:r>
            <a:r>
              <a:rPr lang="en-ID" dirty="0" err="1"/>
              <a:t>sebangun</a:t>
            </a:r>
            <a:r>
              <a:rPr lang="en-ID" dirty="0"/>
              <a:t>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pilih</a:t>
            </a:r>
            <a:r>
              <a:rPr lang="en-ID" dirty="0"/>
              <a:t>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bakat</a:t>
            </a:r>
            <a:r>
              <a:rPr lang="en-ID" dirty="0"/>
              <a:t> dan </a:t>
            </a:r>
            <a:r>
              <a:rPr lang="en-ID" dirty="0" err="1"/>
              <a:t>kemampuan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tuntutan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36453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281C556-C118-41C0-A6C9-0D11313EC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4000" b="1" dirty="0"/>
              <a:t>	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4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id-ID" altLang="en-US" sz="4000" b="1" dirty="0">
                <a:sym typeface="Wingdings" panose="05000000000000000000" pitchFamily="2" charset="2"/>
              </a:rPr>
              <a:t> </a:t>
            </a:r>
            <a:r>
              <a:rPr lang="en-US" altLang="en-US" sz="4000" b="1" dirty="0">
                <a:sym typeface="Wingdings" panose="05000000000000000000" pitchFamily="2" charset="2"/>
              </a:rPr>
              <a:t>Thankyou </a:t>
            </a:r>
            <a:r>
              <a:rPr lang="id-ID" altLang="en-US" sz="4000" b="1" dirty="0">
                <a:sym typeface="Wingdings" panose="05000000000000000000" pitchFamily="2" charset="2"/>
              </a:rPr>
              <a:t></a:t>
            </a:r>
            <a:endParaRPr lang="en-US" altLang="en-US" sz="4000" b="1" dirty="0"/>
          </a:p>
        </p:txBody>
      </p:sp>
      <p:sp>
        <p:nvSpPr>
          <p:cNvPr id="27651" name="Date Placeholder 2">
            <a:extLst>
              <a:ext uri="{FF2B5EF4-FFF2-40B4-BE49-F238E27FC236}">
                <a16:creationId xmlns:a16="http://schemas.microsoft.com/office/drawing/2014/main" id="{1DF52FCB-2DCC-4BE6-B394-7760962287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27652" name="Footer Placeholder 1">
            <a:extLst>
              <a:ext uri="{FF2B5EF4-FFF2-40B4-BE49-F238E27FC236}">
                <a16:creationId xmlns:a16="http://schemas.microsoft.com/office/drawing/2014/main" id="{FE5F5310-8413-4871-9B06-6DA3F1949463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21605</TotalTime>
  <Words>698</Words>
  <Application>Microsoft Office PowerPoint</Application>
  <PresentationFormat>On-screen Show (4:3)</PresentationFormat>
  <Paragraphs>88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Kurnia Fadila</cp:lastModifiedBy>
  <cp:revision>554</cp:revision>
  <cp:lastPrinted>2015-09-17T08:41:14Z</cp:lastPrinted>
  <dcterms:created xsi:type="dcterms:W3CDTF">2010-04-18T12:06:30Z</dcterms:created>
  <dcterms:modified xsi:type="dcterms:W3CDTF">2020-06-15T03:13:33Z</dcterms:modified>
</cp:coreProperties>
</file>