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59" r:id="rId6"/>
    <p:sldId id="260" r:id="rId7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7FD82-9213-4DC8-BFFB-205D059B29BA}" type="datetimeFigureOut">
              <a:rPr lang="id-ID" smtClean="0"/>
              <a:pPr/>
              <a:t>20/03/2020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76A7-8E44-49D0-AE12-AD833302EE2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7FD82-9213-4DC8-BFFB-205D059B29BA}" type="datetimeFigureOut">
              <a:rPr lang="id-ID" smtClean="0"/>
              <a:pPr/>
              <a:t>20/03/2020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76A7-8E44-49D0-AE12-AD833302EE2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7FD82-9213-4DC8-BFFB-205D059B29BA}" type="datetimeFigureOut">
              <a:rPr lang="id-ID" smtClean="0"/>
              <a:pPr/>
              <a:t>20/03/2020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76A7-8E44-49D0-AE12-AD833302EE2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7FD82-9213-4DC8-BFFB-205D059B29BA}" type="datetimeFigureOut">
              <a:rPr lang="id-ID" smtClean="0"/>
              <a:pPr/>
              <a:t>20/03/2020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76A7-8E44-49D0-AE12-AD833302EE2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7FD82-9213-4DC8-BFFB-205D059B29BA}" type="datetimeFigureOut">
              <a:rPr lang="id-ID" smtClean="0"/>
              <a:pPr/>
              <a:t>20/03/2020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76A7-8E44-49D0-AE12-AD833302EE2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7FD82-9213-4DC8-BFFB-205D059B29BA}" type="datetimeFigureOut">
              <a:rPr lang="id-ID" smtClean="0"/>
              <a:pPr/>
              <a:t>20/03/2020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76A7-8E44-49D0-AE12-AD833302EE2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7FD82-9213-4DC8-BFFB-205D059B29BA}" type="datetimeFigureOut">
              <a:rPr lang="id-ID" smtClean="0"/>
              <a:pPr/>
              <a:t>20/03/2020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76A7-8E44-49D0-AE12-AD833302EE2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7FD82-9213-4DC8-BFFB-205D059B29BA}" type="datetimeFigureOut">
              <a:rPr lang="id-ID" smtClean="0"/>
              <a:pPr/>
              <a:t>20/03/2020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76A7-8E44-49D0-AE12-AD833302EE2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7FD82-9213-4DC8-BFFB-205D059B29BA}" type="datetimeFigureOut">
              <a:rPr lang="id-ID" smtClean="0"/>
              <a:pPr/>
              <a:t>20/03/2020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76A7-8E44-49D0-AE12-AD833302EE2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7FD82-9213-4DC8-BFFB-205D059B29BA}" type="datetimeFigureOut">
              <a:rPr lang="id-ID" smtClean="0"/>
              <a:pPr/>
              <a:t>20/03/2020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76A7-8E44-49D0-AE12-AD833302EE2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7FD82-9213-4DC8-BFFB-205D059B29BA}" type="datetimeFigureOut">
              <a:rPr lang="id-ID" smtClean="0"/>
              <a:pPr/>
              <a:t>20/03/2020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76A7-8E44-49D0-AE12-AD833302EE2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17FD82-9213-4DC8-BFFB-205D059B29BA}" type="datetimeFigureOut">
              <a:rPr lang="id-ID" smtClean="0"/>
              <a:pPr/>
              <a:t>20/03/2020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E176A7-8E44-49D0-AE12-AD833302EE2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Picture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00174"/>
            <a:ext cx="8229600" cy="714380"/>
          </a:xfrm>
        </p:spPr>
        <p:txBody>
          <a:bodyPr>
            <a:normAutofit/>
          </a:bodyPr>
          <a:lstStyle/>
          <a:p>
            <a:pPr algn="r"/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Pertemuan ke-2</a:t>
            </a:r>
            <a:endParaRPr lang="id-ID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714620"/>
            <a:ext cx="8229600" cy="3411543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FUNGSI, KEDUDUKAN DAN, RAGAM BAHASA INDONESIA</a:t>
            </a:r>
            <a:endParaRPr lang="id-ID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9" descr="Picture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0958" y="285728"/>
            <a:ext cx="1285884" cy="1000132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000101" y="6198990"/>
            <a:ext cx="135732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IBI </a:t>
            </a:r>
            <a:r>
              <a:rPr lang="en-US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19202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985942" y="6215082"/>
            <a:ext cx="18005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571636"/>
          </a:xfrm>
        </p:spPr>
        <p:txBody>
          <a:bodyPr>
            <a:noAutofit/>
          </a:bodyPr>
          <a:lstStyle/>
          <a:p>
            <a:pPr algn="l"/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Fungsi Bahasa Indonesia dalam Kedudukannya sebagai Bahasa Nasional</a:t>
            </a:r>
            <a:endParaRPr lang="id-ID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86058"/>
            <a:ext cx="8229600" cy="3643338"/>
          </a:xfrm>
        </p:spPr>
        <p:txBody>
          <a:bodyPr>
            <a:normAutofit/>
          </a:bodyPr>
          <a:lstStyle/>
          <a:p>
            <a:pPr>
              <a:buNone/>
            </a:pPr>
            <a:endParaRPr lang="id-ID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0101" y="6198990"/>
            <a:ext cx="135732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IBI </a:t>
            </a:r>
            <a:r>
              <a:rPr lang="en-US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19202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85942" y="6215082"/>
            <a:ext cx="18005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1472" y="2857496"/>
            <a:ext cx="8072494" cy="307183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22288" indent="-522288">
              <a:spcBef>
                <a:spcPct val="50000"/>
              </a:spcBef>
              <a:buFontTx/>
              <a:buAutoNum type="arabicPeriod"/>
              <a:defRPr/>
            </a:pP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Lambang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kebanggaan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nasional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marL="522288" indent="-522288">
              <a:spcBef>
                <a:spcPct val="50000"/>
              </a:spcBef>
              <a:buFontTx/>
              <a:buAutoNum type="arabicPeriod"/>
              <a:defRPr/>
            </a:pP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Lambang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identitas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nasional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marL="522288" indent="-522288">
              <a:spcBef>
                <a:spcPct val="50000"/>
              </a:spcBef>
              <a:buFontTx/>
              <a:buAutoNum type="arabicPeriod"/>
              <a:defRPr/>
            </a:pP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Alat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pemersatu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berbagai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suku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bangsa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marL="522288" indent="-522288">
              <a:spcBef>
                <a:spcPct val="50000"/>
              </a:spcBef>
              <a:buFontTx/>
              <a:buAutoNum type="arabicPeriod"/>
              <a:defRPr/>
            </a:pP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Alat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perhubungan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antarbudaya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antardaerah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000132"/>
          </a:xfrm>
        </p:spPr>
        <p:txBody>
          <a:bodyPr>
            <a:noAutofit/>
          </a:bodyPr>
          <a:lstStyle/>
          <a:p>
            <a:pPr algn="l"/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Fungsi Bahasa Indonesia dalam Kedudukan sebagai Bahasa Negara</a:t>
            </a:r>
            <a:endParaRPr lang="id-ID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429156"/>
          </a:xfrm>
        </p:spPr>
        <p:txBody>
          <a:bodyPr>
            <a:normAutofit/>
          </a:bodyPr>
          <a:lstStyle/>
          <a:p>
            <a:pPr>
              <a:buNone/>
            </a:pPr>
            <a:endParaRPr lang="id-ID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0101" y="6198990"/>
            <a:ext cx="135732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IBI </a:t>
            </a:r>
            <a:r>
              <a:rPr lang="en-US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19202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85942" y="6215082"/>
            <a:ext cx="18005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0034" y="2214554"/>
            <a:ext cx="8215370" cy="40005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pPr lvl="0">
              <a:buNone/>
            </a:pP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1.  Bahasa resmi kenegaraan</a:t>
            </a:r>
          </a:p>
          <a:p>
            <a:pPr lvl="0">
              <a:buNone/>
            </a:pP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2.  Bahasa pengantar di dalam dunia pendidikan</a:t>
            </a:r>
          </a:p>
          <a:p>
            <a:pPr marL="354013" lvl="0" indent="-354013">
              <a:buNone/>
            </a:pP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3.  Alat perhubungan pada tingkat nasional untuk kepentingan perencanaan dan pelaksanaan pembangunan nasional serta kepentingan pemerintahan</a:t>
            </a:r>
          </a:p>
          <a:p>
            <a:pPr marL="354013" lvl="0" indent="-354013">
              <a:buNone/>
            </a:pP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4.  Alat pengembangan kebudayaan, ilmu pengetahuan, dan teknologi.</a:t>
            </a:r>
          </a:p>
          <a:p>
            <a:pPr>
              <a:buNone/>
            </a:pPr>
            <a:endParaRPr lang="id-ID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785818"/>
          </a:xfrm>
        </p:spPr>
        <p:txBody>
          <a:bodyPr>
            <a:noAutofit/>
          </a:bodyPr>
          <a:lstStyle/>
          <a:p>
            <a:pPr algn="l"/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Fungsi Bahasa Daerah</a:t>
            </a:r>
            <a:endParaRPr lang="id-ID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429288"/>
          </a:xfrm>
        </p:spPr>
        <p:txBody>
          <a:bodyPr>
            <a:normAutofit/>
          </a:bodyPr>
          <a:lstStyle/>
          <a:p>
            <a:pPr marL="522288" indent="-522288">
              <a:spcBef>
                <a:spcPct val="50000"/>
              </a:spcBef>
              <a:buFontTx/>
              <a:buAutoNum type="arabicPeriod"/>
              <a:defRPr/>
            </a:pP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Lambang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kebanggaan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daerah</a:t>
            </a:r>
            <a:endParaRPr lang="en-US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522288" indent="-522288">
              <a:spcBef>
                <a:spcPct val="50000"/>
              </a:spcBef>
              <a:buFontTx/>
              <a:buAutoNum type="arabicPeriod"/>
              <a:defRPr/>
            </a:pP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Lambang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identitas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daerah</a:t>
            </a:r>
            <a:endParaRPr lang="en-US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522288" indent="-522288">
              <a:spcBef>
                <a:spcPct val="50000"/>
              </a:spcBef>
              <a:buFontTx/>
              <a:buAutoNum type="arabicPeriod"/>
              <a:defRPr/>
            </a:pP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Alat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penghubung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antarwarga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daera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id-ID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522288" indent="-522288">
              <a:spcBef>
                <a:spcPct val="50000"/>
              </a:spcBef>
              <a:buNone/>
              <a:defRPr/>
            </a:pPr>
            <a:endParaRPr lang="id-ID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522288" indent="-522288">
              <a:spcBef>
                <a:spcPct val="50000"/>
              </a:spcBef>
              <a:buNone/>
              <a:defRPr/>
            </a:pPr>
            <a:r>
              <a:rPr lang="id-ID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Fungsi Bahasa Asing</a:t>
            </a:r>
          </a:p>
          <a:p>
            <a:pPr marL="522288" indent="-522288">
              <a:spcBef>
                <a:spcPct val="50000"/>
              </a:spcBef>
              <a:buFontTx/>
              <a:buAutoNum type="arabicPeriod"/>
            </a:pP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Alat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penghubung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antarbangsa</a:t>
            </a:r>
            <a:endParaRPr lang="en-US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522288" indent="-522288">
              <a:spcBef>
                <a:spcPct val="50000"/>
              </a:spcBef>
              <a:buFontTx/>
              <a:buAutoNum type="arabicPeriod"/>
            </a:pP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Alat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pembantu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pengembangan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Indonesia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menjadi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modern</a:t>
            </a:r>
          </a:p>
          <a:p>
            <a:pPr marL="522288" indent="-522288">
              <a:spcBef>
                <a:spcPct val="50000"/>
              </a:spcBef>
              <a:buFontTx/>
              <a:buAutoNum type="arabicPeriod"/>
            </a:pP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Alat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pemanfaatan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ilmu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pengetahuan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teknologi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modern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nasional</a:t>
            </a:r>
            <a:endParaRPr lang="en-US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id-ID" sz="2400" dirty="0" smtClean="0">
              <a:latin typeface="Arial" pitchFamily="34" charset="0"/>
              <a:cs typeface="Arial" pitchFamily="34" charset="0"/>
            </a:endParaRPr>
          </a:p>
          <a:p>
            <a:pPr marL="522288" indent="-522288">
              <a:spcBef>
                <a:spcPct val="50000"/>
              </a:spcBef>
              <a:buNone/>
              <a:defRPr/>
            </a:pPr>
            <a:endParaRPr lang="id-ID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522288" indent="-522288">
              <a:spcBef>
                <a:spcPct val="50000"/>
              </a:spcBef>
              <a:buNone/>
              <a:defRPr/>
            </a:pPr>
            <a:endParaRPr lang="en-US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id-ID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0101" y="6198990"/>
            <a:ext cx="135732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IBI </a:t>
            </a:r>
            <a:r>
              <a:rPr lang="en-US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19202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85942" y="6215082"/>
            <a:ext cx="18005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785818"/>
          </a:xfrm>
        </p:spPr>
        <p:txBody>
          <a:bodyPr>
            <a:noAutofit/>
          </a:bodyPr>
          <a:lstStyle/>
          <a:p>
            <a:pPr algn="r"/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Faktor pemuncul ragam/laras bahasa</a:t>
            </a:r>
            <a:endParaRPr lang="id-ID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4143404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Berdasarkan kajian sosiolinguistik</a:t>
            </a:r>
          </a:p>
          <a:p>
            <a:pPr marL="457200" indent="-457200">
              <a:buNone/>
            </a:pPr>
            <a:r>
              <a:rPr lang="id-ID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1) Waktu	 </a:t>
            </a:r>
          </a:p>
          <a:p>
            <a:pPr marL="457200" indent="-457200">
              <a:buNone/>
            </a:pPr>
            <a:r>
              <a:rPr lang="id-ID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2) Tempat</a:t>
            </a:r>
          </a:p>
          <a:p>
            <a:pPr marL="457200" indent="-457200">
              <a:buNone/>
            </a:pP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3) Sosiokultural</a:t>
            </a:r>
          </a:p>
          <a:p>
            <a:pPr marL="457200" indent="-457200">
              <a:buNone/>
            </a:pPr>
            <a:r>
              <a:rPr lang="id-ID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4) Situasi</a:t>
            </a:r>
            <a:endParaRPr lang="id-ID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0101" y="6198990"/>
            <a:ext cx="135732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IBI </a:t>
            </a:r>
            <a:r>
              <a:rPr lang="en-US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19202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85942" y="6215082"/>
            <a:ext cx="18005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571504"/>
          </a:xfrm>
        </p:spPr>
        <p:txBody>
          <a:bodyPr>
            <a:noAutofit/>
          </a:bodyPr>
          <a:lstStyle/>
          <a:p>
            <a:pPr algn="l"/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Faktor Pemuncul Ragam/Laras Bahasa</a:t>
            </a:r>
            <a:endParaRPr lang="id-ID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8577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2. Berdasarkan fungsi</a:t>
            </a:r>
          </a:p>
          <a:p>
            <a:pPr>
              <a:buNone/>
            </a:pP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1) Ragam ringkas dan ragam lengkap</a:t>
            </a:r>
          </a:p>
          <a:p>
            <a:pPr>
              <a:buNone/>
            </a:pPr>
            <a:r>
              <a:rPr lang="id-ID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2) Ragam lisan dan ragam tulisan</a:t>
            </a:r>
          </a:p>
          <a:p>
            <a:pPr>
              <a:buNone/>
            </a:pPr>
            <a:r>
              <a:rPr lang="id-ID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3. Ragam baku dan ragam nonbaku</a:t>
            </a:r>
            <a:endParaRPr lang="id-ID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0101" y="6198990"/>
            <a:ext cx="135732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IBI </a:t>
            </a:r>
            <a:r>
              <a:rPr lang="en-US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19202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85942" y="6215082"/>
            <a:ext cx="18005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124</Words>
  <Application>Microsoft Office PowerPoint</Application>
  <PresentationFormat>On-screen Show (4:3)</PresentationFormat>
  <Paragraphs>47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Pertemuan ke-2</vt:lpstr>
      <vt:lpstr>Fungsi Bahasa Indonesia dalam Kedudukannya sebagai Bahasa Nasional</vt:lpstr>
      <vt:lpstr>Fungsi Bahasa Indonesia dalam Kedudukan sebagai Bahasa Negara</vt:lpstr>
      <vt:lpstr>Fungsi Bahasa Daerah</vt:lpstr>
      <vt:lpstr>Faktor pemuncul ragam/laras bahasa</vt:lpstr>
      <vt:lpstr>Faktor Pemuncul Ragam/Laras Bahasa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Pertemuan ke-2</dc:title>
  <dc:creator>USER</dc:creator>
  <cp:lastModifiedBy>acer</cp:lastModifiedBy>
  <cp:revision>17</cp:revision>
  <dcterms:created xsi:type="dcterms:W3CDTF">2015-09-15T01:29:41Z</dcterms:created>
  <dcterms:modified xsi:type="dcterms:W3CDTF">2020-03-20T12:48:02Z</dcterms:modified>
</cp:coreProperties>
</file>