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3" r:id="rId8"/>
    <p:sldId id="264" r:id="rId9"/>
    <p:sldId id="265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1491-F6C3-435F-A2B8-D69BA777B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62C425-BC01-455D-B8A2-65B2AFF323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A8D9B-69AA-4531-B1FF-E5B992F2E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9CBC-07BF-43C2-BEBD-D5A87F643FE1}" type="datetimeFigureOut">
              <a:rPr lang="en-ID" smtClean="0"/>
              <a:t>15/03/2024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7A88A-CEC0-4BB9-BB6F-0C461FB99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EC3EC7-8BC9-41DE-95E4-96C4E3AF6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4A99-90E5-44D8-9E47-3049494586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37339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79B7B-7709-46AB-BEB6-8422D1B8C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CF2B2-463C-4628-9FC7-0A09F833E0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72978-EE55-4E07-96C7-8B1402F80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9CBC-07BF-43C2-BEBD-D5A87F643FE1}" type="datetimeFigureOut">
              <a:rPr lang="en-ID" smtClean="0"/>
              <a:t>15/03/2024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55277-124C-4001-8CE0-DD3C7393C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889A6-B7AC-4E74-9A5E-8FB63D632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4A99-90E5-44D8-9E47-3049494586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90140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68735B-2EAF-42CD-A7E7-F21DA0EB34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1A679-47A3-4E29-9A72-39F3F0CD5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60038-4E35-4149-A4D5-AAA4F971B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9CBC-07BF-43C2-BEBD-D5A87F643FE1}" type="datetimeFigureOut">
              <a:rPr lang="en-ID" smtClean="0"/>
              <a:t>15/03/2024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20019-B51B-4F7D-8A93-8CD319328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EB6DF-2D34-406D-A3D9-A88A5B8A5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4A99-90E5-44D8-9E47-3049494586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01935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2C46C-53F3-46F3-BC18-6B02B600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F6699-994C-44F8-9687-A8341DAFD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BFF8E-B4DC-4C09-B4E8-59FDECB8E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9CBC-07BF-43C2-BEBD-D5A87F643FE1}" type="datetimeFigureOut">
              <a:rPr lang="en-ID" smtClean="0"/>
              <a:t>15/03/2024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3B29E-2DB4-4AD1-9292-A2ED1FED4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FE764-D81E-4FA1-8210-007CBC62D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4A99-90E5-44D8-9E47-3049494586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43410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32B93-EFEB-491F-82C5-111913F3C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62962-29FA-4B6A-8754-CB7A95212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0315-E49D-4396-BC78-B48FEC58E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9CBC-07BF-43C2-BEBD-D5A87F643FE1}" type="datetimeFigureOut">
              <a:rPr lang="en-ID" smtClean="0"/>
              <a:t>15/03/2024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15590-BC86-48EA-B96B-431979C82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A64CD-DE78-4B94-BA2D-770889C0B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4A99-90E5-44D8-9E47-3049494586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86949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6D0A5-808B-497C-87BF-CEC472D8F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C18C6-F256-4287-965E-40B4B6793E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3D54C8-B251-4AE8-A435-28E2427B5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86E4BB-8FF8-42DC-8CEC-62AA572F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9CBC-07BF-43C2-BEBD-D5A87F643FE1}" type="datetimeFigureOut">
              <a:rPr lang="en-ID" smtClean="0"/>
              <a:t>15/03/2024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A948C-20BB-4C48-9E45-686D72A92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A5D79D-0575-4442-B5F8-30BECC36A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4A99-90E5-44D8-9E47-3049494586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5429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29A88-5DC1-4F28-AD05-A83BF5FF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7271F-8249-4988-B4E2-E6DF3455F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6AFE93-07A0-4E6C-AE99-71FFE2DBCF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18E059-1A7E-4073-AAA9-BB72BBD27F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D1809E-4568-4EBE-A21C-D46A606024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BFBCAE-81C2-4E3A-88FE-5ECD5A55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9CBC-07BF-43C2-BEBD-D5A87F643FE1}" type="datetimeFigureOut">
              <a:rPr lang="en-ID" smtClean="0"/>
              <a:t>15/03/2024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D1B152-70C0-4FB4-B8A1-EA3D5168C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C5B100-A890-4EBF-B75F-BD0711693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4A99-90E5-44D8-9E47-3049494586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3370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AD3A7-241F-45C5-A669-5C32D0CED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B9B7E0-E3EE-4D84-A328-1160323AB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9CBC-07BF-43C2-BEBD-D5A87F643FE1}" type="datetimeFigureOut">
              <a:rPr lang="en-ID" smtClean="0"/>
              <a:t>15/03/2024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9D84BB-07C2-4818-A72C-041D883C1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566DDD-031F-4C8A-AE5E-1B7497DA4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4A99-90E5-44D8-9E47-3049494586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86604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3F28FA-2503-46FF-A85E-99A419314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9CBC-07BF-43C2-BEBD-D5A87F643FE1}" type="datetimeFigureOut">
              <a:rPr lang="en-ID" smtClean="0"/>
              <a:t>15/03/2024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511A5A-AE61-45BE-828B-5FBE44F7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67D245-03BC-4E31-8979-A436C27B0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4A99-90E5-44D8-9E47-3049494586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58909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8AD39-DA48-4E8C-9B31-A7B99764E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7490D-FF45-4B98-A70E-CB250E3B3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C5EAB2-7791-449F-AF82-BFEF14DA7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597730-8BC9-4402-B1FD-7BCA7A38C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9CBC-07BF-43C2-BEBD-D5A87F643FE1}" type="datetimeFigureOut">
              <a:rPr lang="en-ID" smtClean="0"/>
              <a:t>15/03/2024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6AF3B2-0324-44A3-8924-995992302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14854-6C71-4A40-885A-F652563F4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4A99-90E5-44D8-9E47-3049494586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3136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0AE51-F11C-43DB-A9D6-CA86129AE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AC74BA-B03F-4CA1-B4B5-FBA75051FD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E494E2-6EDD-49D4-B8A9-FB5542D207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ECF38E-44BD-43B0-A911-E17239D17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9CBC-07BF-43C2-BEBD-D5A87F643FE1}" type="datetimeFigureOut">
              <a:rPr lang="en-ID" smtClean="0"/>
              <a:t>15/03/2024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3B091A-39C3-4B93-827B-C8828FC2E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DD217-118F-4E33-9864-F8740A312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4A99-90E5-44D8-9E47-3049494586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06107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D8FEA-4549-4C7C-9F3E-8577B6B43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F9AA29-ACB2-4ACD-A3C7-CE5ACA51C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B9562-DA4E-49AD-8D1E-5B26C7609A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59CBC-07BF-43C2-BEBD-D5A87F643FE1}" type="datetimeFigureOut">
              <a:rPr lang="en-ID" smtClean="0"/>
              <a:t>15/03/2024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6B80E-D94F-4E19-B66D-8500114D90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073BE-D7CC-48CA-A902-D78BDB17CE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74A99-90E5-44D8-9E47-3049494586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59018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B69D7A6-55B1-EC62-A6E1-E706990F84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493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89B3C4A-B15E-87C6-56C4-44D4473C0D12}"/>
              </a:ext>
            </a:extLst>
          </p:cNvPr>
          <p:cNvSpPr txBox="1"/>
          <p:nvPr/>
        </p:nvSpPr>
        <p:spPr>
          <a:xfrm>
            <a:off x="202131" y="1193533"/>
            <a:ext cx="4167738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2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RESEARCH GAP</a:t>
            </a:r>
            <a:endParaRPr lang="en-ID" sz="4200" b="1" dirty="0">
              <a:ln>
                <a:solidFill>
                  <a:schemeClr val="tx1"/>
                </a:solidFill>
              </a:ln>
              <a:solidFill>
                <a:srgbClr val="FFC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6C218A-5F58-CCF2-2807-8B6393B441FD}"/>
              </a:ext>
            </a:extLst>
          </p:cNvPr>
          <p:cNvSpPr txBox="1"/>
          <p:nvPr/>
        </p:nvSpPr>
        <p:spPr>
          <a:xfrm>
            <a:off x="8171848" y="5457524"/>
            <a:ext cx="41196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Aptos Display" panose="020B0004020202020204" pitchFamily="34" charset="0"/>
              </a:rPr>
              <a:t>Trufi</a:t>
            </a:r>
            <a:r>
              <a:rPr lang="en-US" sz="3200" dirty="0">
                <a:latin typeface="Aptos Display" panose="020B0004020202020204" pitchFamily="34" charset="0"/>
              </a:rPr>
              <a:t> </a:t>
            </a:r>
            <a:r>
              <a:rPr lang="en-US" sz="3200" dirty="0" err="1">
                <a:latin typeface="Aptos Display" panose="020B0004020202020204" pitchFamily="34" charset="0"/>
              </a:rPr>
              <a:t>Murdiani</a:t>
            </a:r>
            <a:r>
              <a:rPr lang="en-US" sz="3200" dirty="0">
                <a:latin typeface="Aptos Display" panose="020B0004020202020204" pitchFamily="34" charset="0"/>
              </a:rPr>
              <a:t>, ST., MA.</a:t>
            </a:r>
            <a:endParaRPr lang="en-ID" sz="3200" dirty="0"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251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F1A9F42-DCB1-41A2-BE1C-29B372D2D9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DB5C67C-35F2-4F9B-A173-B8721C2AB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625" y="168671"/>
            <a:ext cx="7430789" cy="1325563"/>
          </a:xfrm>
        </p:spPr>
        <p:txBody>
          <a:bodyPr/>
          <a:lstStyle/>
          <a:p>
            <a:r>
              <a:rPr lang="en-US" b="1" dirty="0" err="1"/>
              <a:t>Mengisi</a:t>
            </a:r>
            <a:r>
              <a:rPr lang="en-US" b="1" dirty="0"/>
              <a:t> Gap </a:t>
            </a:r>
            <a:r>
              <a:rPr lang="en-US" b="1" dirty="0" err="1"/>
              <a:t>dengan</a:t>
            </a:r>
            <a:r>
              <a:rPr lang="en-US" b="1" dirty="0"/>
              <a:t> Moderator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FA97C-F6B5-4C73-9377-67C4C0A9E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1304" y="1825625"/>
            <a:ext cx="4432495" cy="377331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Sebuah</a:t>
            </a:r>
            <a:r>
              <a:rPr lang="en-US" dirty="0"/>
              <a:t> research gap </a:t>
            </a:r>
            <a:r>
              <a:rPr lang="en-US" dirty="0" err="1"/>
              <a:t>dapat</a:t>
            </a:r>
            <a:r>
              <a:rPr lang="en-US" dirty="0"/>
              <a:t> juga </a:t>
            </a:r>
            <a:r>
              <a:rPr lang="en-US" dirty="0" err="1"/>
              <a:t>diatasi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variable-variable yang uncontrollable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external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unit </a:t>
            </a:r>
            <a:r>
              <a:rPr lang="en-US" dirty="0" err="1"/>
              <a:t>analisis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ID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A82E87-148B-4365-847E-1A840D587F52}"/>
              </a:ext>
            </a:extLst>
          </p:cNvPr>
          <p:cNvSpPr/>
          <p:nvPr/>
        </p:nvSpPr>
        <p:spPr>
          <a:xfrm>
            <a:off x="3764265" y="1825625"/>
            <a:ext cx="2180492" cy="1220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KONSEP MODERATOR MAPAN DARI ILMUWAN LAIN</a:t>
            </a:r>
            <a:endParaRPr lang="en-ID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EF49DD2-3C09-430F-9AB6-587203C5D04C}"/>
              </a:ext>
            </a:extLst>
          </p:cNvPr>
          <p:cNvSpPr/>
          <p:nvPr/>
        </p:nvSpPr>
        <p:spPr>
          <a:xfrm>
            <a:off x="607226" y="2923772"/>
            <a:ext cx="2180492" cy="1220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SOLUSI GAP DENGAN MODERATOR</a:t>
            </a:r>
            <a:endParaRPr lang="en-ID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81AB65C-26CD-4B27-97EE-E0908BBC38BD}"/>
              </a:ext>
            </a:extLst>
          </p:cNvPr>
          <p:cNvSpPr/>
          <p:nvPr/>
        </p:nvSpPr>
        <p:spPr>
          <a:xfrm>
            <a:off x="3764265" y="4370572"/>
            <a:ext cx="2180492" cy="1220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KONSEP MODERATOR BARU-HASIL SINTESIS KONSEP</a:t>
            </a:r>
            <a:endParaRPr lang="en-ID" dirty="0"/>
          </a:p>
        </p:txBody>
      </p:sp>
      <p:cxnSp>
        <p:nvCxnSpPr>
          <p:cNvPr id="5" name="Connector: Elbow 4">
            <a:extLst>
              <a:ext uri="{FF2B5EF4-FFF2-40B4-BE49-F238E27FC236}">
                <a16:creationId xmlns:a16="http://schemas.microsoft.com/office/drawing/2014/main" id="{5804B690-8E04-44C3-84A3-BCE6A13E9D07}"/>
              </a:ext>
            </a:extLst>
          </p:cNvPr>
          <p:cNvCxnSpPr>
            <a:stCxn id="17" idx="0"/>
          </p:cNvCxnSpPr>
          <p:nvPr/>
        </p:nvCxnSpPr>
        <p:spPr>
          <a:xfrm rot="5400000" flipH="1" flipV="1">
            <a:off x="2422533" y="1582041"/>
            <a:ext cx="616670" cy="206679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3451EEC2-314E-48C9-866C-541111F1F6CD}"/>
              </a:ext>
            </a:extLst>
          </p:cNvPr>
          <p:cNvCxnSpPr>
            <a:stCxn id="17" idx="2"/>
            <a:endCxn id="19" idx="1"/>
          </p:cNvCxnSpPr>
          <p:nvPr/>
        </p:nvCxnSpPr>
        <p:spPr>
          <a:xfrm rot="16200000" flipH="1">
            <a:off x="2312561" y="3529054"/>
            <a:ext cx="836614" cy="206679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158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8F75BCC8-5837-4D85-9AEC-949BFBEB8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3FD18D8-3CB6-4DD9-839F-F8B425B0A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3604" y="279602"/>
            <a:ext cx="7264791" cy="1325563"/>
          </a:xfrm>
        </p:spPr>
        <p:txBody>
          <a:bodyPr/>
          <a:lstStyle/>
          <a:p>
            <a:r>
              <a:rPr lang="en-US" b="1" dirty="0" err="1"/>
              <a:t>Mengisi</a:t>
            </a:r>
            <a:r>
              <a:rPr lang="en-US" b="1" dirty="0"/>
              <a:t> Gap </a:t>
            </a:r>
            <a:r>
              <a:rPr lang="en-US" b="1" dirty="0" err="1"/>
              <a:t>dengan</a:t>
            </a:r>
            <a:r>
              <a:rPr lang="en-US" b="1" dirty="0"/>
              <a:t> Moderator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C74A8-13EB-42A8-B88F-1A86A5ADB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8258" y="1825625"/>
            <a:ext cx="5065542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meneliti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salesman,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(yang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i="1" dirty="0"/>
              <a:t>uncontrollable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i="1" dirty="0"/>
              <a:t>given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salesman) </a:t>
            </a:r>
            <a:r>
              <a:rPr lang="en-US" dirty="0" err="1"/>
              <a:t>sebagai</a:t>
            </a:r>
            <a:r>
              <a:rPr lang="en-US" dirty="0"/>
              <a:t> variable </a:t>
            </a:r>
            <a:r>
              <a:rPr lang="en-US" dirty="0" err="1"/>
              <a:t>penguat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pelemah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salestalk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.</a:t>
            </a:r>
          </a:p>
          <a:p>
            <a:r>
              <a:rPr lang="en-US" dirty="0" err="1"/>
              <a:t>Hipotesis</a:t>
            </a:r>
            <a:r>
              <a:rPr lang="en-US" dirty="0"/>
              <a:t> moderator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memperlemah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salestalk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bagus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salestalk</a:t>
            </a:r>
            <a:r>
              <a:rPr lang="en-US" dirty="0"/>
              <a:t> pada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.</a:t>
            </a:r>
            <a:endParaRPr lang="en-ID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C7A944C-B27E-47AD-A162-07CD0FF7CF60}"/>
              </a:ext>
            </a:extLst>
          </p:cNvPr>
          <p:cNvSpPr/>
          <p:nvPr/>
        </p:nvSpPr>
        <p:spPr>
          <a:xfrm>
            <a:off x="3614224" y="2025747"/>
            <a:ext cx="1674056" cy="108321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Kinerja </a:t>
            </a:r>
            <a:r>
              <a:rPr lang="en-US" sz="1600" dirty="0" err="1">
                <a:solidFill>
                  <a:schemeClr val="tx1"/>
                </a:solidFill>
              </a:rPr>
              <a:t>Penjualan</a:t>
            </a:r>
            <a:endParaRPr lang="en-ID" sz="1600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B10FAA8-210F-48E0-B095-C1B2F35E2F25}"/>
              </a:ext>
            </a:extLst>
          </p:cNvPr>
          <p:cNvSpPr/>
          <p:nvPr/>
        </p:nvSpPr>
        <p:spPr>
          <a:xfrm>
            <a:off x="838200" y="2025746"/>
            <a:ext cx="1674056" cy="108321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Kompetensi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Salestalk</a:t>
            </a:r>
            <a:endParaRPr lang="en-ID" sz="1600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DF49EC-F321-4BC0-A118-5C2E93CDC392}"/>
              </a:ext>
            </a:extLst>
          </p:cNvPr>
          <p:cNvSpPr/>
          <p:nvPr/>
        </p:nvSpPr>
        <p:spPr>
          <a:xfrm>
            <a:off x="1334085" y="3749041"/>
            <a:ext cx="1674056" cy="108321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Kompetensi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Salestalk</a:t>
            </a:r>
            <a:endParaRPr lang="en-ID" sz="1600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31D906A-C596-4B22-B611-1F30C3DA935A}"/>
              </a:ext>
            </a:extLst>
          </p:cNvPr>
          <p:cNvSpPr/>
          <p:nvPr/>
        </p:nvSpPr>
        <p:spPr>
          <a:xfrm>
            <a:off x="4229687" y="3749041"/>
            <a:ext cx="1674056" cy="108321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Kinerja </a:t>
            </a:r>
            <a:r>
              <a:rPr lang="en-US" sz="1600" dirty="0" err="1">
                <a:solidFill>
                  <a:schemeClr val="tx1"/>
                </a:solidFill>
              </a:rPr>
              <a:t>Penjualan</a:t>
            </a:r>
            <a:endParaRPr lang="en-ID" sz="1600" dirty="0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AEAB9C1-B1A2-47A5-84EA-42FD47DA4300}"/>
              </a:ext>
            </a:extLst>
          </p:cNvPr>
          <p:cNvSpPr/>
          <p:nvPr/>
        </p:nvSpPr>
        <p:spPr>
          <a:xfrm>
            <a:off x="2777196" y="5195449"/>
            <a:ext cx="1674056" cy="108321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Mutu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Produk</a:t>
            </a:r>
            <a:endParaRPr lang="en-ID" sz="1600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40783B7-1CCD-42E4-A891-7C12E1AEB6C9}"/>
              </a:ext>
            </a:extLst>
          </p:cNvPr>
          <p:cNvCxnSpPr>
            <a:stCxn id="5" idx="6"/>
            <a:endCxn id="4" idx="2"/>
          </p:cNvCxnSpPr>
          <p:nvPr/>
        </p:nvCxnSpPr>
        <p:spPr>
          <a:xfrm>
            <a:off x="2512256" y="2567353"/>
            <a:ext cx="110196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AA07697-1D21-49A1-80B1-D7A6DD9CAF3B}"/>
              </a:ext>
            </a:extLst>
          </p:cNvPr>
          <p:cNvCxnSpPr>
            <a:stCxn id="5" idx="4"/>
            <a:endCxn id="6" idx="0"/>
          </p:cNvCxnSpPr>
          <p:nvPr/>
        </p:nvCxnSpPr>
        <p:spPr>
          <a:xfrm>
            <a:off x="1675228" y="3108959"/>
            <a:ext cx="495885" cy="640082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F013EF2-8B51-421F-A3A6-BA9AA74B9526}"/>
              </a:ext>
            </a:extLst>
          </p:cNvPr>
          <p:cNvCxnSpPr>
            <a:stCxn id="6" idx="6"/>
            <a:endCxn id="7" idx="2"/>
          </p:cNvCxnSpPr>
          <p:nvPr/>
        </p:nvCxnSpPr>
        <p:spPr>
          <a:xfrm>
            <a:off x="3008141" y="4290648"/>
            <a:ext cx="12215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580554A-7BCA-4553-9FF4-770A2A00ADC6}"/>
              </a:ext>
            </a:extLst>
          </p:cNvPr>
          <p:cNvCxnSpPr>
            <a:stCxn id="8" idx="0"/>
          </p:cNvCxnSpPr>
          <p:nvPr/>
        </p:nvCxnSpPr>
        <p:spPr>
          <a:xfrm flipV="1">
            <a:off x="3614224" y="4290647"/>
            <a:ext cx="0" cy="9048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9080914E-8EA2-48A9-9130-1D01E5337DA3}"/>
              </a:ext>
            </a:extLst>
          </p:cNvPr>
          <p:cNvSpPr txBox="1"/>
          <p:nvPr/>
        </p:nvSpPr>
        <p:spPr>
          <a:xfrm>
            <a:off x="2931332" y="2194954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>
                <a:sym typeface="Wingdings" panose="05000000000000000000" pitchFamily="2" charset="2"/>
              </a:rPr>
              <a:t></a:t>
            </a:r>
            <a:endParaRPr lang="en-ID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7825C89-35B7-4DC4-9BAC-3820F7B004DC}"/>
              </a:ext>
            </a:extLst>
          </p:cNvPr>
          <p:cNvSpPr txBox="1"/>
          <p:nvPr/>
        </p:nvSpPr>
        <p:spPr>
          <a:xfrm>
            <a:off x="2931332" y="263853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X</a:t>
            </a:r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1540009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62FA082-0FAD-4EE7-BA8C-48AA447A27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37DF0A-CF13-428A-9611-3EB8810D0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85" y="322922"/>
            <a:ext cx="8108852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4 </a:t>
            </a:r>
            <a:r>
              <a:rPr lang="en-US" sz="3600" b="1" dirty="0" err="1"/>
              <a:t>Kesulitan</a:t>
            </a:r>
            <a:r>
              <a:rPr lang="en-US" sz="3600" b="1" dirty="0"/>
              <a:t> dan </a:t>
            </a:r>
            <a:r>
              <a:rPr lang="en-US" sz="3600" b="1" dirty="0" err="1"/>
              <a:t>Kesalahan</a:t>
            </a:r>
            <a:r>
              <a:rPr lang="en-US" sz="3600" b="1" dirty="0"/>
              <a:t> Langkah </a:t>
            </a:r>
            <a:r>
              <a:rPr lang="en-US" sz="3600" b="1" dirty="0" err="1"/>
              <a:t>Dalam</a:t>
            </a:r>
            <a:r>
              <a:rPr lang="en-US" sz="3600" b="1" dirty="0"/>
              <a:t> </a:t>
            </a:r>
            <a:r>
              <a:rPr lang="en-US" sz="3600" b="1" dirty="0" err="1"/>
              <a:t>Pengembangan</a:t>
            </a:r>
            <a:r>
              <a:rPr lang="en-US" sz="3600" b="1" dirty="0"/>
              <a:t> Model </a:t>
            </a:r>
            <a:r>
              <a:rPr lang="en-US" sz="3600" b="1" dirty="0" err="1"/>
              <a:t>Baru</a:t>
            </a:r>
            <a:endParaRPr lang="en-ID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43509-5A90-4BAC-AD9C-9DD48090D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Fokuslah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pada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yang </a:t>
            </a:r>
            <a:r>
              <a:rPr lang="en-US" dirty="0" err="1"/>
              <a:t>dikuasai</a:t>
            </a:r>
            <a:endParaRPr lang="en-US" dirty="0"/>
          </a:p>
          <a:p>
            <a:r>
              <a:rPr lang="en-US" dirty="0" err="1"/>
              <a:t>Kebanyakan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, dan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.</a:t>
            </a:r>
          </a:p>
          <a:p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disintesa</a:t>
            </a:r>
            <a:r>
              <a:rPr lang="en-US" dirty="0"/>
              <a:t> </a:t>
            </a:r>
            <a:r>
              <a:rPr lang="en-US" dirty="0" err="1"/>
              <a:t>kedalam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manajemen</a:t>
            </a:r>
            <a:endParaRPr lang="en-US" dirty="0"/>
          </a:p>
          <a:p>
            <a:r>
              <a:rPr lang="en-US" dirty="0" err="1"/>
              <a:t>Kembangkan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akar</a:t>
            </a:r>
            <a:r>
              <a:rPr lang="en-US" dirty="0"/>
              <a:t>/</a:t>
            </a:r>
            <a:r>
              <a:rPr lang="en-US" dirty="0" err="1"/>
              <a:t>batang</a:t>
            </a:r>
            <a:r>
              <a:rPr lang="en-US" dirty="0"/>
              <a:t>/</a:t>
            </a:r>
            <a:r>
              <a:rPr lang="en-US" dirty="0" err="1"/>
              <a:t>cabang</a:t>
            </a:r>
            <a:r>
              <a:rPr lang="en-US" dirty="0"/>
              <a:t>/ranting/</a:t>
            </a:r>
            <a:r>
              <a:rPr lang="en-US" dirty="0" err="1"/>
              <a:t>daun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,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disintesakan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lain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psikologi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28812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3747777-7724-5D09-F9FB-903762FE5002}"/>
              </a:ext>
            </a:extLst>
          </p:cNvPr>
          <p:cNvSpPr txBox="1"/>
          <p:nvPr/>
        </p:nvSpPr>
        <p:spPr>
          <a:xfrm>
            <a:off x="567891" y="2040556"/>
            <a:ext cx="114636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/>
              <a:t>THANK YOU</a:t>
            </a:r>
            <a:endParaRPr lang="en-ID" sz="9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737AA8-1115-DA4F-CE0B-824CD7746F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351" y="5929160"/>
            <a:ext cx="2961864" cy="692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13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2B984B-93B5-4B3A-8354-068B1C858D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78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1BAC1A-FEA4-4F94-8E34-E43E409AD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8871" y="724486"/>
            <a:ext cx="6884963" cy="947359"/>
          </a:xfrm>
        </p:spPr>
        <p:txBody>
          <a:bodyPr/>
          <a:lstStyle/>
          <a:p>
            <a:r>
              <a:rPr lang="en-US" b="1" dirty="0"/>
              <a:t>Research Gap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9DBE1-A540-4AE1-8A5D-C19AE59BE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7440"/>
            <a:ext cx="10515600" cy="3962266"/>
          </a:xfrm>
        </p:spPr>
        <p:txBody>
          <a:bodyPr/>
          <a:lstStyle/>
          <a:p>
            <a:r>
              <a:rPr lang="en-ID" dirty="0" err="1">
                <a:solidFill>
                  <a:srgbClr val="202124"/>
                </a:solidFill>
                <a:latin typeface="Google Sans"/>
              </a:rPr>
              <a:t>A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Google Sans"/>
              </a:rPr>
              <a:t>dalah</a:t>
            </a:r>
            <a:r>
              <a:rPr lang="en-ID" b="0" i="0" dirty="0">
                <a:solidFill>
                  <a:srgbClr val="202124"/>
                </a:solidFill>
                <a:effectLst/>
                <a:latin typeface="Google Sans"/>
              </a:rPr>
              <a:t> 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celah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atau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senjang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penelitian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dapat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dimasuki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oleh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seorang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peneliti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berdasarkan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pengalaman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atau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penelitian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terdahulu</a:t>
            </a:r>
            <a:r>
              <a:rPr lang="en-ID" b="0" i="0" dirty="0">
                <a:solidFill>
                  <a:srgbClr val="202124"/>
                </a:solidFill>
                <a:effectLst/>
                <a:latin typeface="Google Sans"/>
              </a:rPr>
              <a:t>.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Google Sans"/>
              </a:rPr>
              <a:t>Penelitian</a:t>
            </a:r>
            <a:r>
              <a:rPr lang="en-ID" b="0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Google Sans"/>
              </a:rPr>
              <a:t>ilmiah</a:t>
            </a:r>
            <a:r>
              <a:rPr lang="en-ID" b="0" i="0" dirty="0">
                <a:solidFill>
                  <a:srgbClr val="202124"/>
                </a:solidFill>
                <a:effectLst/>
                <a:latin typeface="Google Sans"/>
              </a:rPr>
              <a:t> pada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Google Sans"/>
              </a:rPr>
              <a:t>dasarnya</a:t>
            </a:r>
            <a:r>
              <a:rPr lang="en-ID" b="0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Google Sans"/>
              </a:rPr>
              <a:t>bertujuan</a:t>
            </a:r>
            <a:r>
              <a:rPr lang="en-ID" b="0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Google Sans"/>
              </a:rPr>
              <a:t>untuk</a:t>
            </a:r>
            <a:r>
              <a:rPr lang="en-ID" b="0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Google Sans"/>
              </a:rPr>
              <a:t>mendapatkan</a:t>
            </a:r>
            <a:r>
              <a:rPr lang="en-ID" b="0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Google Sans"/>
              </a:rPr>
              <a:t>sebuah</a:t>
            </a:r>
            <a:r>
              <a:rPr lang="en-ID" b="0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Google Sans"/>
              </a:rPr>
              <a:t>jawaban</a:t>
            </a:r>
            <a:r>
              <a:rPr lang="en-ID" b="0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Google Sans"/>
              </a:rPr>
              <a:t>baru</a:t>
            </a:r>
            <a:r>
              <a:rPr lang="en-ID" b="0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Google Sans"/>
              </a:rPr>
              <a:t>terhadap</a:t>
            </a:r>
            <a:r>
              <a:rPr lang="en-ID" b="0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Google Sans"/>
              </a:rPr>
              <a:t>sesuatu</a:t>
            </a:r>
            <a:r>
              <a:rPr lang="en-ID" b="0" i="0" dirty="0">
                <a:solidFill>
                  <a:srgbClr val="202124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Google Sans"/>
              </a:rPr>
              <a:t>dianggap</a:t>
            </a:r>
            <a:r>
              <a:rPr lang="en-ID" b="0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Google Sans"/>
              </a:rPr>
              <a:t>sebagai</a:t>
            </a:r>
            <a:r>
              <a:rPr lang="en-ID" b="0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Google Sans"/>
              </a:rPr>
              <a:t>masalah</a:t>
            </a:r>
            <a:r>
              <a:rPr lang="en-ID" b="0" i="0" dirty="0">
                <a:solidFill>
                  <a:srgbClr val="202124"/>
                </a:solidFill>
                <a:effectLst/>
                <a:latin typeface="Google Sans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33574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0E71E6A-E060-4B19-BEA3-A3E74BD9DF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E1C125-D2C3-49A3-9B8A-EFF3747EB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2938" y="843428"/>
            <a:ext cx="8826305" cy="493004"/>
          </a:xfrm>
        </p:spPr>
        <p:txBody>
          <a:bodyPr>
            <a:noAutofit/>
          </a:bodyPr>
          <a:lstStyle/>
          <a:p>
            <a:r>
              <a:rPr lang="en-US" sz="3200" b="1" dirty="0" err="1"/>
              <a:t>Mengelola</a:t>
            </a:r>
            <a:r>
              <a:rPr lang="en-US" sz="3200" b="1" dirty="0"/>
              <a:t> Research Gap dan </a:t>
            </a:r>
            <a:r>
              <a:rPr lang="en-US" sz="3200" b="1" dirty="0" err="1"/>
              <a:t>Membangun</a:t>
            </a:r>
            <a:r>
              <a:rPr lang="en-US" sz="3200" b="1" dirty="0"/>
              <a:t> </a:t>
            </a:r>
            <a:r>
              <a:rPr lang="en-US" sz="3200" b="1" dirty="0" err="1"/>
              <a:t>Kebaruan</a:t>
            </a:r>
            <a:r>
              <a:rPr lang="en-US" sz="3200" b="1" dirty="0"/>
              <a:t> </a:t>
            </a:r>
            <a:r>
              <a:rPr lang="en-US" sz="3200" b="1" dirty="0" err="1"/>
              <a:t>Riset</a:t>
            </a:r>
            <a:r>
              <a:rPr lang="en-US" sz="3200" b="1" dirty="0"/>
              <a:t> Kita?</a:t>
            </a:r>
            <a:endParaRPr lang="en-ID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0DBD8-6875-4ABB-9AC8-13C4C38DA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9769" y="2035394"/>
            <a:ext cx="5134708" cy="435133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Pada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sebelah</a:t>
            </a:r>
            <a:r>
              <a:rPr lang="en-US" dirty="0"/>
              <a:t> </a:t>
            </a:r>
            <a:r>
              <a:rPr lang="en-US" dirty="0" err="1"/>
              <a:t>kiri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sajikan</a:t>
            </a:r>
            <a:r>
              <a:rPr lang="en-US" dirty="0"/>
              <a:t> variable </a:t>
            </a:r>
            <a:r>
              <a:rPr lang="en-US" dirty="0" err="1"/>
              <a:t>independen</a:t>
            </a:r>
            <a:r>
              <a:rPr lang="en-US" dirty="0"/>
              <a:t> dan </a:t>
            </a:r>
            <a:r>
              <a:rPr lang="en-US" dirty="0" err="1"/>
              <a:t>sebelah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 </a:t>
            </a:r>
            <a:r>
              <a:rPr lang="en-US" dirty="0" err="1"/>
              <a:t>sajikan</a:t>
            </a:r>
            <a:r>
              <a:rPr lang="en-US" dirty="0"/>
              <a:t> variable </a:t>
            </a:r>
            <a:r>
              <a:rPr lang="en-US" dirty="0" err="1"/>
              <a:t>dependen</a:t>
            </a:r>
            <a:r>
              <a:rPr lang="en-US" dirty="0"/>
              <a:t>. </a:t>
            </a:r>
          </a:p>
          <a:p>
            <a:r>
              <a:rPr lang="en-US" dirty="0" err="1"/>
              <a:t>Peneliti</a:t>
            </a:r>
            <a:r>
              <a:rPr lang="en-US" dirty="0"/>
              <a:t> A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variable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variable </a:t>
            </a:r>
            <a:r>
              <a:rPr lang="en-US" dirty="0" err="1"/>
              <a:t>dependen</a:t>
            </a:r>
            <a:r>
              <a:rPr lang="en-US" dirty="0"/>
              <a:t>. </a:t>
            </a:r>
            <a:r>
              <a:rPr lang="en-US" dirty="0" err="1"/>
              <a:t>Peneliti</a:t>
            </a:r>
            <a:r>
              <a:rPr lang="en-US" dirty="0"/>
              <a:t> B </a:t>
            </a: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. </a:t>
            </a:r>
          </a:p>
          <a:p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gap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mengisi</a:t>
            </a:r>
            <a:r>
              <a:rPr lang="en-US" dirty="0"/>
              <a:t> gap (</a:t>
            </a:r>
            <a:r>
              <a:rPr lang="en-US" dirty="0" err="1"/>
              <a:t>celah</a:t>
            </a:r>
            <a:r>
              <a:rPr lang="en-US" dirty="0"/>
              <a:t> yang </a:t>
            </a:r>
            <a:r>
              <a:rPr lang="en-US" dirty="0" err="1"/>
              <a:t>ditengah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)</a:t>
            </a:r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5F06DE-FE12-451B-B1FE-AAC9EBC3F1B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69" t="13539" r="30423" b="-1"/>
          <a:stretch/>
        </p:blipFill>
        <p:spPr>
          <a:xfrm>
            <a:off x="697523" y="1826977"/>
            <a:ext cx="5138514" cy="4559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257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1A52980-4475-46C7-9BC1-B3FD564727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A0F9EC8-5BF1-4141-8806-36ABB38013F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77" r="30538"/>
          <a:stretch/>
        </p:blipFill>
        <p:spPr>
          <a:xfrm>
            <a:off x="623668" y="1507002"/>
            <a:ext cx="4839287" cy="4914900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7641D9B-1A1E-40BF-86C6-9CF5571D4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4306" y="1507002"/>
            <a:ext cx="5509847" cy="4351338"/>
          </a:xfrm>
        </p:spPr>
        <p:txBody>
          <a:bodyPr>
            <a:normAutofit/>
          </a:bodyPr>
          <a:lstStyle/>
          <a:p>
            <a:r>
              <a:rPr lang="en-US" sz="2400" dirty="0" err="1"/>
              <a:t>Jembatan</a:t>
            </a:r>
            <a:r>
              <a:rPr lang="en-US" sz="2400" dirty="0"/>
              <a:t> </a:t>
            </a:r>
            <a:r>
              <a:rPr lang="en-US" sz="2400" dirty="0" err="1"/>
              <a:t>disajikan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variety seeking </a:t>
            </a:r>
            <a:r>
              <a:rPr lang="en-US" sz="2400" dirty="0" err="1"/>
              <a:t>behaviour</a:t>
            </a:r>
            <a:r>
              <a:rPr lang="en-US" sz="2400" dirty="0"/>
              <a:t> dan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berteori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kepuasan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loyalitas</a:t>
            </a:r>
            <a:r>
              <a:rPr lang="en-US" sz="2400" dirty="0"/>
              <a:t> </a:t>
            </a:r>
            <a:r>
              <a:rPr lang="en-US" sz="2400" dirty="0" err="1"/>
              <a:t>bila</a:t>
            </a:r>
            <a:r>
              <a:rPr lang="en-US" sz="2400" dirty="0"/>
              <a:t> </a:t>
            </a:r>
            <a:r>
              <a:rPr lang="en-US" sz="2400" dirty="0" err="1"/>
              <a:t>perilaku</a:t>
            </a:r>
            <a:r>
              <a:rPr lang="en-US" sz="2400" dirty="0"/>
              <a:t>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variasi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diredam</a:t>
            </a:r>
            <a:r>
              <a:rPr lang="en-US" sz="2400" dirty="0"/>
              <a:t>. </a:t>
            </a:r>
            <a:r>
              <a:rPr lang="en-US" sz="2400" dirty="0" err="1"/>
              <a:t>Temuan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menjawab</a:t>
            </a:r>
            <a:r>
              <a:rPr lang="en-US" sz="2400" dirty="0"/>
              <a:t> </a:t>
            </a:r>
            <a:r>
              <a:rPr lang="en-US" sz="2400" dirty="0" err="1"/>
              <a:t>kontroversi</a:t>
            </a:r>
            <a:r>
              <a:rPr lang="en-US" sz="2400" dirty="0"/>
              <a:t> </a:t>
            </a:r>
            <a:r>
              <a:rPr lang="en-US" sz="2400" dirty="0" err="1"/>
              <a:t>pandangan</a:t>
            </a:r>
            <a:r>
              <a:rPr lang="en-US" sz="2400" dirty="0"/>
              <a:t> yang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tsb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Kebaruan</a:t>
            </a:r>
            <a:r>
              <a:rPr lang="en-US" sz="2400" dirty="0"/>
              <a:t> – </a:t>
            </a:r>
            <a:r>
              <a:rPr lang="en-US" sz="2400" i="1" dirty="0" err="1"/>
              <a:t>novelities</a:t>
            </a:r>
            <a:r>
              <a:rPr lang="en-US" sz="2400" dirty="0"/>
              <a:t> yang </a:t>
            </a:r>
            <a:r>
              <a:rPr lang="en-US" sz="2400" dirty="0" err="1"/>
              <a:t>dihasilkan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mengisi</a:t>
            </a:r>
            <a:r>
              <a:rPr lang="en-US" sz="2400" dirty="0"/>
              <a:t> research gap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“</a:t>
            </a:r>
            <a:r>
              <a:rPr lang="en-US" sz="2400" dirty="0" err="1"/>
              <a:t>varienty</a:t>
            </a:r>
            <a:r>
              <a:rPr lang="en-US" sz="2400" dirty="0"/>
              <a:t> seeking behavior”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tabiat</a:t>
            </a:r>
            <a:r>
              <a:rPr lang="en-US" sz="2400" dirty="0"/>
              <a:t>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variasi</a:t>
            </a:r>
            <a:r>
              <a:rPr lang="en-US" sz="2400" dirty="0"/>
              <a:t>.</a:t>
            </a:r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930803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2E350272-B4D2-4CBF-BE61-0DA4983208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C07FC4-1362-4BE2-8EE1-16B13E4B7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1542" y="5095"/>
            <a:ext cx="6828693" cy="1009651"/>
          </a:xfrm>
        </p:spPr>
        <p:txBody>
          <a:bodyPr>
            <a:normAutofit/>
          </a:bodyPr>
          <a:lstStyle/>
          <a:p>
            <a:r>
              <a:rPr lang="en-US" b="1" dirty="0" err="1"/>
              <a:t>Mengelola</a:t>
            </a:r>
            <a:r>
              <a:rPr lang="en-US" b="1" dirty="0"/>
              <a:t> Gap </a:t>
            </a:r>
            <a:r>
              <a:rPr lang="en-US" b="1" dirty="0" err="1"/>
              <a:t>Penelitian</a:t>
            </a:r>
            <a:endParaRPr lang="en-ID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A1452B5-D50C-4261-8BEF-1E0C4253366E}"/>
              </a:ext>
            </a:extLst>
          </p:cNvPr>
          <p:cNvSpPr/>
          <p:nvPr/>
        </p:nvSpPr>
        <p:spPr>
          <a:xfrm>
            <a:off x="970672" y="3089763"/>
            <a:ext cx="1997612" cy="84406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PENYELESAIAN</a:t>
            </a:r>
          </a:p>
          <a:p>
            <a:pPr algn="ctr"/>
            <a:r>
              <a:rPr lang="en-US" dirty="0"/>
              <a:t>RESEARCH GAP</a:t>
            </a:r>
          </a:p>
          <a:p>
            <a:pPr algn="ctr"/>
            <a:r>
              <a:rPr lang="en-US" dirty="0"/>
              <a:t>A → B</a:t>
            </a:r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902CC8-42BF-4EAE-85CE-95B1F373A2A3}"/>
              </a:ext>
            </a:extLst>
          </p:cNvPr>
          <p:cNvSpPr/>
          <p:nvPr/>
        </p:nvSpPr>
        <p:spPr>
          <a:xfrm>
            <a:off x="3936610" y="1255518"/>
            <a:ext cx="2042159" cy="100965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PENDEKATAN </a:t>
            </a:r>
          </a:p>
          <a:p>
            <a:pPr algn="ctr"/>
            <a:r>
              <a:rPr lang="en-US" dirty="0"/>
              <a:t>A-AKSEN (A’)</a:t>
            </a:r>
            <a:endParaRPr lang="en-ID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07325A-271A-4269-BA9C-7165F696074A}"/>
              </a:ext>
            </a:extLst>
          </p:cNvPr>
          <p:cNvSpPr/>
          <p:nvPr/>
        </p:nvSpPr>
        <p:spPr>
          <a:xfrm>
            <a:off x="3936609" y="3006969"/>
            <a:ext cx="2042159" cy="100965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PENDEKATAN</a:t>
            </a:r>
          </a:p>
          <a:p>
            <a:pPr algn="ctr"/>
            <a:r>
              <a:rPr lang="en-US" dirty="0"/>
              <a:t>MEDIASI</a:t>
            </a:r>
            <a:endParaRPr lang="en-ID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2D5286-E699-4490-BE6F-39A5C1F88F45}"/>
              </a:ext>
            </a:extLst>
          </p:cNvPr>
          <p:cNvSpPr/>
          <p:nvPr/>
        </p:nvSpPr>
        <p:spPr>
          <a:xfrm>
            <a:off x="3936609" y="4793602"/>
            <a:ext cx="2042159" cy="100965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PENDEKATAN MODERATOR</a:t>
            </a:r>
          </a:p>
          <a:p>
            <a:pPr algn="ctr"/>
            <a:r>
              <a:rPr lang="en-US" sz="1100" dirty="0" err="1"/>
              <a:t>Dengan</a:t>
            </a:r>
            <a:r>
              <a:rPr lang="en-US" sz="1100" dirty="0"/>
              <a:t> </a:t>
            </a:r>
            <a:r>
              <a:rPr lang="en-US" sz="1100" dirty="0" err="1"/>
              <a:t>konsep</a:t>
            </a:r>
            <a:r>
              <a:rPr lang="en-US" sz="1100" dirty="0"/>
              <a:t> </a:t>
            </a:r>
            <a:r>
              <a:rPr lang="en-US" sz="1100" dirty="0" err="1"/>
              <a:t>konsep</a:t>
            </a:r>
            <a:r>
              <a:rPr lang="en-US" sz="1100" dirty="0"/>
              <a:t> </a:t>
            </a:r>
            <a:r>
              <a:rPr lang="en-US" sz="1100" dirty="0" err="1"/>
              <a:t>enxternal</a:t>
            </a:r>
            <a:r>
              <a:rPr lang="en-US" sz="1100" dirty="0"/>
              <a:t> yang </a:t>
            </a:r>
            <a:r>
              <a:rPr lang="en-US" sz="1100" dirty="0" err="1"/>
              <a:t>uncontrolable</a:t>
            </a:r>
            <a:endParaRPr lang="en-ID" sz="11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443927D-D97F-4619-9B55-1DBC32B4EAEA}"/>
              </a:ext>
            </a:extLst>
          </p:cNvPr>
          <p:cNvSpPr/>
          <p:nvPr/>
        </p:nvSpPr>
        <p:spPr>
          <a:xfrm>
            <a:off x="8374967" y="991819"/>
            <a:ext cx="2499361" cy="67087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Dengan</a:t>
            </a:r>
            <a:r>
              <a:rPr lang="en-US" dirty="0"/>
              <a:t> A-</a:t>
            </a:r>
            <a:r>
              <a:rPr lang="en-US" dirty="0" err="1"/>
              <a:t>Aksen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yang </a:t>
            </a:r>
            <a:r>
              <a:rPr lang="en-US" dirty="0" err="1"/>
              <a:t>Mapan</a:t>
            </a:r>
            <a:endParaRPr lang="en-ID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F45C9A-E70D-4212-B651-4A0095652F6A}"/>
              </a:ext>
            </a:extLst>
          </p:cNvPr>
          <p:cNvSpPr/>
          <p:nvPr/>
        </p:nvSpPr>
        <p:spPr>
          <a:xfrm>
            <a:off x="8377897" y="1832082"/>
            <a:ext cx="2499361" cy="67087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Dengan</a:t>
            </a:r>
            <a:r>
              <a:rPr lang="en-US" dirty="0"/>
              <a:t> A-</a:t>
            </a:r>
            <a:r>
              <a:rPr lang="en-US" dirty="0" err="1"/>
              <a:t>Aksen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yang </a:t>
            </a:r>
            <a:r>
              <a:rPr lang="en-US" dirty="0" err="1"/>
              <a:t>Baru</a:t>
            </a:r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AC240CB-D3CE-4E54-B555-F08ABE106471}"/>
              </a:ext>
            </a:extLst>
          </p:cNvPr>
          <p:cNvSpPr/>
          <p:nvPr/>
        </p:nvSpPr>
        <p:spPr>
          <a:xfrm>
            <a:off x="8372037" y="2675331"/>
            <a:ext cx="2499361" cy="67087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Mediasi</a:t>
            </a:r>
            <a:r>
              <a:rPr lang="en-US" dirty="0"/>
              <a:t> yang </a:t>
            </a:r>
            <a:r>
              <a:rPr lang="en-US" dirty="0" err="1"/>
              <a:t>mapan</a:t>
            </a:r>
            <a:endParaRPr lang="en-ID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C3089C2-CCB8-4F43-AC5F-F843AB1894F1}"/>
              </a:ext>
            </a:extLst>
          </p:cNvPr>
          <p:cNvSpPr/>
          <p:nvPr/>
        </p:nvSpPr>
        <p:spPr>
          <a:xfrm>
            <a:off x="8372037" y="3518580"/>
            <a:ext cx="2499361" cy="67087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Mediasi</a:t>
            </a:r>
            <a:r>
              <a:rPr lang="en-US" dirty="0"/>
              <a:t> yang </a:t>
            </a:r>
            <a:r>
              <a:rPr lang="en-US" dirty="0" err="1"/>
              <a:t>Baru</a:t>
            </a:r>
            <a:endParaRPr lang="en-ID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8A78617-3787-45A7-8A70-D7997A99EBB0}"/>
              </a:ext>
            </a:extLst>
          </p:cNvPr>
          <p:cNvSpPr/>
          <p:nvPr/>
        </p:nvSpPr>
        <p:spPr>
          <a:xfrm>
            <a:off x="8372036" y="4458165"/>
            <a:ext cx="2499361" cy="67087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Moderator yang </a:t>
            </a:r>
            <a:r>
              <a:rPr lang="en-US" dirty="0" err="1"/>
              <a:t>mapan</a:t>
            </a:r>
            <a:endParaRPr lang="en-ID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F54C555-A290-45EE-8CE0-F45A138C92BA}"/>
              </a:ext>
            </a:extLst>
          </p:cNvPr>
          <p:cNvSpPr/>
          <p:nvPr/>
        </p:nvSpPr>
        <p:spPr>
          <a:xfrm>
            <a:off x="8372036" y="5348758"/>
            <a:ext cx="2499361" cy="67087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Moderator yang </a:t>
            </a:r>
            <a:r>
              <a:rPr lang="en-US" dirty="0" err="1"/>
              <a:t>Baru</a:t>
            </a:r>
            <a:endParaRPr lang="en-ID" dirty="0"/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2C107D27-8895-4BD5-AEAD-C1942CC82FEB}"/>
              </a:ext>
            </a:extLst>
          </p:cNvPr>
          <p:cNvCxnSpPr>
            <a:cxnSpLocks/>
            <a:stCxn id="4" idx="0"/>
            <a:endCxn id="5" idx="1"/>
          </p:cNvCxnSpPr>
          <p:nvPr/>
        </p:nvCxnSpPr>
        <p:spPr>
          <a:xfrm rot="5400000" flipH="1" flipV="1">
            <a:off x="2288335" y="1441488"/>
            <a:ext cx="1329419" cy="196713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8C537B66-41FD-49CB-8AD8-7706F0CC0962}"/>
              </a:ext>
            </a:extLst>
          </p:cNvPr>
          <p:cNvCxnSpPr>
            <a:cxnSpLocks/>
            <a:stCxn id="4" idx="2"/>
          </p:cNvCxnSpPr>
          <p:nvPr/>
        </p:nvCxnSpPr>
        <p:spPr>
          <a:xfrm rot="16200000" flipH="1">
            <a:off x="2245577" y="3657725"/>
            <a:ext cx="1414933" cy="196713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C18AC05-496A-4D1B-9699-770BE8F00D9F}"/>
              </a:ext>
            </a:extLst>
          </p:cNvPr>
          <p:cNvCxnSpPr>
            <a:stCxn id="4" idx="3"/>
            <a:endCxn id="6" idx="1"/>
          </p:cNvCxnSpPr>
          <p:nvPr/>
        </p:nvCxnSpPr>
        <p:spPr>
          <a:xfrm>
            <a:off x="2968284" y="3511794"/>
            <a:ext cx="96832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BE212FF-9F6D-4242-8BE9-20FC907A88BB}"/>
              </a:ext>
            </a:extLst>
          </p:cNvPr>
          <p:cNvCxnSpPr>
            <a:stCxn id="5" idx="3"/>
            <a:endCxn id="10" idx="1"/>
          </p:cNvCxnSpPr>
          <p:nvPr/>
        </p:nvCxnSpPr>
        <p:spPr>
          <a:xfrm flipV="1">
            <a:off x="5978769" y="1327256"/>
            <a:ext cx="2396198" cy="433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8EB0F57-23B0-4FCC-BB3B-20E83E0DCB39}"/>
              </a:ext>
            </a:extLst>
          </p:cNvPr>
          <p:cNvCxnSpPr>
            <a:stCxn id="5" idx="3"/>
            <a:endCxn id="11" idx="1"/>
          </p:cNvCxnSpPr>
          <p:nvPr/>
        </p:nvCxnSpPr>
        <p:spPr>
          <a:xfrm>
            <a:off x="5978769" y="1760344"/>
            <a:ext cx="2399128" cy="407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630708E-D01C-4BD5-BAA6-1CB99D7B6490}"/>
              </a:ext>
            </a:extLst>
          </p:cNvPr>
          <p:cNvCxnSpPr/>
          <p:nvPr/>
        </p:nvCxnSpPr>
        <p:spPr>
          <a:xfrm flipV="1">
            <a:off x="5972907" y="3094168"/>
            <a:ext cx="2396198" cy="433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2E39034-D48C-4D2B-B07A-BF1CD6A90CC6}"/>
              </a:ext>
            </a:extLst>
          </p:cNvPr>
          <p:cNvCxnSpPr/>
          <p:nvPr/>
        </p:nvCxnSpPr>
        <p:spPr>
          <a:xfrm>
            <a:off x="5972907" y="3527256"/>
            <a:ext cx="2399128" cy="407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C9F1518-B733-4268-B53E-FA61D263DCBE}"/>
              </a:ext>
            </a:extLst>
          </p:cNvPr>
          <p:cNvCxnSpPr/>
          <p:nvPr/>
        </p:nvCxnSpPr>
        <p:spPr>
          <a:xfrm flipV="1">
            <a:off x="5978769" y="4848907"/>
            <a:ext cx="2396198" cy="433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07C629CB-7F3F-4D30-9C9C-102DA09F7FE7}"/>
              </a:ext>
            </a:extLst>
          </p:cNvPr>
          <p:cNvCxnSpPr/>
          <p:nvPr/>
        </p:nvCxnSpPr>
        <p:spPr>
          <a:xfrm>
            <a:off x="5978769" y="5281995"/>
            <a:ext cx="2399128" cy="407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3896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241B28E3-AB10-4CE8-BF74-2D16F46DB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A0AD21-6C18-469A-A634-178DFB3C0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054" y="393260"/>
            <a:ext cx="7686822" cy="1325563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Mengisi</a:t>
            </a:r>
            <a:r>
              <a:rPr lang="en-US" sz="3600" b="1" dirty="0"/>
              <a:t> Gap </a:t>
            </a:r>
            <a:r>
              <a:rPr lang="en-US" sz="3600" b="1" dirty="0" err="1"/>
              <a:t>dengan</a:t>
            </a:r>
            <a:r>
              <a:rPr lang="en-US" sz="3600" b="1" dirty="0"/>
              <a:t> </a:t>
            </a:r>
            <a:r>
              <a:rPr lang="en-US" sz="3600" b="1" dirty="0" err="1"/>
              <a:t>Konsep</a:t>
            </a:r>
            <a:r>
              <a:rPr lang="en-US" sz="3600" b="1" dirty="0"/>
              <a:t> </a:t>
            </a:r>
            <a:r>
              <a:rPr lang="en-US" sz="3600" b="1" dirty="0" err="1"/>
              <a:t>Baru</a:t>
            </a:r>
            <a:r>
              <a:rPr lang="en-US" sz="3600" b="1" dirty="0"/>
              <a:t> </a:t>
            </a:r>
            <a:r>
              <a:rPr lang="en-US" sz="3600" b="1" dirty="0" err="1"/>
              <a:t>Berupa</a:t>
            </a:r>
            <a:r>
              <a:rPr lang="en-US" sz="3600" b="1" dirty="0"/>
              <a:t> </a:t>
            </a:r>
            <a:r>
              <a:rPr lang="en-US" sz="3600" b="1" dirty="0" err="1"/>
              <a:t>Konsep</a:t>
            </a:r>
            <a:r>
              <a:rPr lang="en-US" sz="3600" b="1" dirty="0"/>
              <a:t> “A-</a:t>
            </a:r>
            <a:r>
              <a:rPr lang="en-US" sz="3600" b="1" dirty="0" err="1"/>
              <a:t>Aksen</a:t>
            </a:r>
            <a:r>
              <a:rPr lang="en-US" sz="3600" b="1" dirty="0"/>
              <a:t>” (A)</a:t>
            </a:r>
            <a:endParaRPr lang="en-ID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2407B-BA6C-41EF-A023-1F377144A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4522" y="1825625"/>
            <a:ext cx="4332850" cy="4351338"/>
          </a:xfrm>
        </p:spPr>
        <p:txBody>
          <a:bodyPr>
            <a:normAutofit/>
          </a:bodyPr>
          <a:lstStyle/>
          <a:p>
            <a:pPr algn="just"/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menggali</a:t>
            </a:r>
            <a:r>
              <a:rPr lang="en-US" sz="2000" dirty="0"/>
              <a:t> </a:t>
            </a:r>
            <a:r>
              <a:rPr lang="en-US" sz="2000" dirty="0" err="1"/>
              <a:t>gagasan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bertanya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yang salah pada variable instrument </a:t>
            </a:r>
            <a:r>
              <a:rPr lang="en-US" sz="2000" dirty="0" err="1"/>
              <a:t>atau</a:t>
            </a:r>
            <a:r>
              <a:rPr lang="en-US" sz="2000" dirty="0"/>
              <a:t> independent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mempengaruhi</a:t>
            </a:r>
            <a:r>
              <a:rPr lang="en-US" sz="2000" dirty="0"/>
              <a:t> variable </a:t>
            </a:r>
            <a:r>
              <a:rPr lang="en-US" sz="2000" dirty="0" err="1"/>
              <a:t>kinerja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dependen</a:t>
            </a:r>
            <a:r>
              <a:rPr lang="en-US" sz="2000" dirty="0"/>
              <a:t>. </a:t>
            </a:r>
          </a:p>
          <a:p>
            <a:pPr algn="just"/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berfikir</a:t>
            </a:r>
            <a:r>
              <a:rPr lang="en-US" sz="2000" dirty="0"/>
              <a:t> </a:t>
            </a:r>
            <a:r>
              <a:rPr lang="en-US" sz="2000" dirty="0" err="1"/>
              <a:t>motivasi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yang </a:t>
            </a:r>
            <a:r>
              <a:rPr lang="en-US" sz="2000" dirty="0" err="1"/>
              <a:t>sesungguhnya</a:t>
            </a:r>
            <a:r>
              <a:rPr lang="en-US" sz="2000" dirty="0"/>
              <a:t> </a:t>
            </a:r>
            <a:r>
              <a:rPr lang="en-US" sz="2000" dirty="0" err="1"/>
              <a:t>menghasilkan</a:t>
            </a:r>
            <a:r>
              <a:rPr lang="en-US" sz="2000" dirty="0"/>
              <a:t> </a:t>
            </a:r>
            <a:r>
              <a:rPr lang="en-US" sz="2000" dirty="0" err="1"/>
              <a:t>kinerja</a:t>
            </a:r>
            <a:r>
              <a:rPr lang="en-US" sz="2000" dirty="0"/>
              <a:t> dan </a:t>
            </a:r>
            <a:r>
              <a:rPr lang="en-US" sz="2000" dirty="0" err="1"/>
              <a:t>ia</a:t>
            </a:r>
            <a:r>
              <a:rPr lang="en-US" sz="2000" dirty="0"/>
              <a:t> </a:t>
            </a:r>
            <a:r>
              <a:rPr lang="en-US" sz="2000" dirty="0" err="1"/>
              <a:t>datang</a:t>
            </a:r>
            <a:r>
              <a:rPr lang="en-US" sz="2000" dirty="0"/>
              <a:t> pada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solusi</a:t>
            </a:r>
            <a:r>
              <a:rPr lang="en-US" sz="2000" dirty="0"/>
              <a:t>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bukannya</a:t>
            </a:r>
            <a:r>
              <a:rPr lang="en-US" sz="2000" dirty="0"/>
              <a:t> </a:t>
            </a:r>
            <a:r>
              <a:rPr lang="en-US" sz="2000" dirty="0" err="1"/>
              <a:t>motivasi</a:t>
            </a:r>
            <a:r>
              <a:rPr lang="en-US" sz="2000" dirty="0"/>
              <a:t>, </a:t>
            </a:r>
            <a:r>
              <a:rPr lang="en-US" sz="2000" dirty="0" err="1"/>
              <a:t>melainkan</a:t>
            </a:r>
            <a:r>
              <a:rPr lang="en-US" sz="2000" dirty="0"/>
              <a:t> </a:t>
            </a:r>
            <a:r>
              <a:rPr lang="en-US" sz="2000" dirty="0" err="1"/>
              <a:t>motivasi</a:t>
            </a:r>
            <a:r>
              <a:rPr lang="en-US" sz="2000" dirty="0"/>
              <a:t> </a:t>
            </a:r>
            <a:r>
              <a:rPr lang="en-US" sz="2000" dirty="0" err="1"/>
              <a:t>berprestasi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kebutuhan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prestasi</a:t>
            </a:r>
            <a:r>
              <a:rPr lang="en-US" sz="2000" dirty="0"/>
              <a:t> – </a:t>
            </a:r>
            <a:r>
              <a:rPr lang="en-US" sz="2000" i="1" dirty="0"/>
              <a:t>need for achievement</a:t>
            </a:r>
            <a:r>
              <a:rPr lang="en-US" sz="2000" dirty="0"/>
              <a:t>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kinerja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yang </a:t>
            </a:r>
            <a:r>
              <a:rPr lang="en-US" sz="2000" dirty="0" err="1"/>
              <a:t>dikembangkan</a:t>
            </a:r>
            <a:r>
              <a:rPr lang="en-US" sz="2000" dirty="0"/>
              <a:t> oleh David </a:t>
            </a:r>
            <a:r>
              <a:rPr lang="en-US" sz="2000" dirty="0" err="1"/>
              <a:t>McCleland</a:t>
            </a:r>
            <a:r>
              <a:rPr lang="en-US" sz="2000" dirty="0"/>
              <a:t>. </a:t>
            </a:r>
            <a:endParaRPr lang="en-ID" sz="2000" i="1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E3155C2-C13C-4286-A882-3C116F2EA1CC}"/>
              </a:ext>
            </a:extLst>
          </p:cNvPr>
          <p:cNvSpPr/>
          <p:nvPr/>
        </p:nvSpPr>
        <p:spPr>
          <a:xfrm>
            <a:off x="1041009" y="1941341"/>
            <a:ext cx="2194560" cy="132556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MOTIVASI KARYAWAN</a:t>
            </a:r>
            <a:endParaRPr lang="en-ID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9151177-41B6-4B93-9A58-0B8BD1D4FCF8}"/>
              </a:ext>
            </a:extLst>
          </p:cNvPr>
          <p:cNvSpPr/>
          <p:nvPr/>
        </p:nvSpPr>
        <p:spPr>
          <a:xfrm>
            <a:off x="4118905" y="1941340"/>
            <a:ext cx="2194560" cy="132556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KINERJA KARYAWAN</a:t>
            </a:r>
            <a:endParaRPr lang="en-ID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FA46D8C-BC62-4029-B80D-D3FDD3AEE61C}"/>
              </a:ext>
            </a:extLst>
          </p:cNvPr>
          <p:cNvSpPr/>
          <p:nvPr/>
        </p:nvSpPr>
        <p:spPr>
          <a:xfrm>
            <a:off x="1041009" y="3489422"/>
            <a:ext cx="2194560" cy="132556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MOTIVASI SEPERTI APA ???</a:t>
            </a:r>
            <a:endParaRPr lang="en-ID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01678AA-AFE1-4318-9780-61F1EC3BBB94}"/>
              </a:ext>
            </a:extLst>
          </p:cNvPr>
          <p:cNvSpPr/>
          <p:nvPr/>
        </p:nvSpPr>
        <p:spPr>
          <a:xfrm>
            <a:off x="4118905" y="3489420"/>
            <a:ext cx="2194560" cy="132556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KINERJA KARYAWAN</a:t>
            </a:r>
            <a:endParaRPr lang="en-ID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671C9A4-BA08-4057-82B4-F39CF38C951E}"/>
              </a:ext>
            </a:extLst>
          </p:cNvPr>
          <p:cNvSpPr/>
          <p:nvPr/>
        </p:nvSpPr>
        <p:spPr>
          <a:xfrm>
            <a:off x="2233834" y="5044537"/>
            <a:ext cx="1873932" cy="131852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NEED FOR ACHIEVEMENT</a:t>
            </a:r>
            <a:endParaRPr lang="en-ID" sz="1400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465D4AF-F85A-4C7E-B427-3CC017C7F4E9}"/>
              </a:ext>
            </a:extLst>
          </p:cNvPr>
          <p:cNvSpPr/>
          <p:nvPr/>
        </p:nvSpPr>
        <p:spPr>
          <a:xfrm>
            <a:off x="5035945" y="5044536"/>
            <a:ext cx="1873932" cy="131852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KINERJA KARYAWAN</a:t>
            </a:r>
            <a:endParaRPr lang="en-ID" sz="16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B80EB30-63AA-44F9-BCC4-9FA98D0411B7}"/>
              </a:ext>
            </a:extLst>
          </p:cNvPr>
          <p:cNvCxnSpPr>
            <a:stCxn id="6" idx="6"/>
            <a:endCxn id="7" idx="2"/>
          </p:cNvCxnSpPr>
          <p:nvPr/>
        </p:nvCxnSpPr>
        <p:spPr>
          <a:xfrm flipV="1">
            <a:off x="3235569" y="2604122"/>
            <a:ext cx="883336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8C36591-1F00-46AC-8655-B3664BB2AE20}"/>
              </a:ext>
            </a:extLst>
          </p:cNvPr>
          <p:cNvCxnSpPr/>
          <p:nvPr/>
        </p:nvCxnSpPr>
        <p:spPr>
          <a:xfrm flipV="1">
            <a:off x="3224430" y="4152200"/>
            <a:ext cx="883336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510069C7-F694-4C15-8111-027C1F57DC8E}"/>
              </a:ext>
            </a:extLst>
          </p:cNvPr>
          <p:cNvCxnSpPr>
            <a:cxnSpLocks/>
          </p:cNvCxnSpPr>
          <p:nvPr/>
        </p:nvCxnSpPr>
        <p:spPr>
          <a:xfrm rot="16200000" flipH="1">
            <a:off x="1460302" y="4902130"/>
            <a:ext cx="888815" cy="658249"/>
          </a:xfrm>
          <a:prstGeom prst="bentConnector2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11501B7-5BD3-4AE8-9A6B-07B9BBEAE8B0}"/>
              </a:ext>
            </a:extLst>
          </p:cNvPr>
          <p:cNvCxnSpPr>
            <a:stCxn id="10" idx="6"/>
            <a:endCxn id="11" idx="2"/>
          </p:cNvCxnSpPr>
          <p:nvPr/>
        </p:nvCxnSpPr>
        <p:spPr>
          <a:xfrm>
            <a:off x="4107766" y="5703800"/>
            <a:ext cx="92817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AA82582-1DEB-444A-9592-3128ED8BDF63}"/>
              </a:ext>
            </a:extLst>
          </p:cNvPr>
          <p:cNvCxnSpPr/>
          <p:nvPr/>
        </p:nvCxnSpPr>
        <p:spPr>
          <a:xfrm>
            <a:off x="3460652" y="2110154"/>
            <a:ext cx="267286" cy="239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1572414-C328-4C88-8F09-C5E91D80DE40}"/>
              </a:ext>
            </a:extLst>
          </p:cNvPr>
          <p:cNvCxnSpPr>
            <a:cxnSpLocks/>
          </p:cNvCxnSpPr>
          <p:nvPr/>
        </p:nvCxnSpPr>
        <p:spPr>
          <a:xfrm flipH="1">
            <a:off x="3460652" y="2110154"/>
            <a:ext cx="267286" cy="239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7352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EA9CAFFC-D169-437A-B2A8-827C120098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A0AD21-6C18-469A-A634-178DFB3C0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054" y="393260"/>
            <a:ext cx="7686822" cy="1325563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Mengisi</a:t>
            </a:r>
            <a:r>
              <a:rPr lang="en-US" sz="3600" b="1" dirty="0"/>
              <a:t> Gap </a:t>
            </a:r>
            <a:r>
              <a:rPr lang="en-US" sz="3600" b="1" dirty="0" err="1"/>
              <a:t>dengan</a:t>
            </a:r>
            <a:r>
              <a:rPr lang="en-US" sz="3600" b="1" dirty="0"/>
              <a:t> </a:t>
            </a:r>
            <a:r>
              <a:rPr lang="en-US" sz="3600" b="1" dirty="0" err="1"/>
              <a:t>Konsep</a:t>
            </a:r>
            <a:r>
              <a:rPr lang="en-US" sz="3600" b="1" dirty="0"/>
              <a:t> </a:t>
            </a:r>
            <a:r>
              <a:rPr lang="en-US" sz="3600" b="1" dirty="0" err="1"/>
              <a:t>Baru</a:t>
            </a:r>
            <a:r>
              <a:rPr lang="en-US" sz="3600" b="1" dirty="0"/>
              <a:t> </a:t>
            </a:r>
            <a:r>
              <a:rPr lang="en-US" sz="3600" b="1" dirty="0" err="1"/>
              <a:t>Berupa</a:t>
            </a:r>
            <a:r>
              <a:rPr lang="en-US" sz="3600" b="1" dirty="0"/>
              <a:t> </a:t>
            </a:r>
            <a:r>
              <a:rPr lang="en-US" sz="3600" b="1" dirty="0" err="1"/>
              <a:t>Konsep</a:t>
            </a:r>
            <a:r>
              <a:rPr lang="en-US" sz="3600" b="1" dirty="0"/>
              <a:t> “A-</a:t>
            </a:r>
            <a:r>
              <a:rPr lang="en-US" sz="3600" b="1" dirty="0" err="1"/>
              <a:t>Aksen</a:t>
            </a:r>
            <a:r>
              <a:rPr lang="en-US" sz="3600" b="1" dirty="0"/>
              <a:t>” (A)</a:t>
            </a:r>
            <a:endParaRPr lang="en-ID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2407B-BA6C-41EF-A023-1F377144A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3352" y="1718823"/>
            <a:ext cx="5373851" cy="4351338"/>
          </a:xfrm>
        </p:spPr>
        <p:txBody>
          <a:bodyPr>
            <a:noAutofit/>
          </a:bodyPr>
          <a:lstStyle/>
          <a:p>
            <a:pPr algn="just"/>
            <a:r>
              <a:rPr lang="en-US" sz="1800" dirty="0" err="1"/>
              <a:t>Pendekatan</a:t>
            </a:r>
            <a:r>
              <a:rPr lang="en-US" sz="1800" dirty="0"/>
              <a:t> A-</a:t>
            </a:r>
            <a:r>
              <a:rPr lang="en-US" sz="1800" dirty="0" err="1"/>
              <a:t>aksen</a:t>
            </a:r>
            <a:r>
              <a:rPr lang="en-US" sz="1800" dirty="0"/>
              <a:t> </a:t>
            </a:r>
            <a:r>
              <a:rPr lang="en-US" sz="1800" dirty="0" err="1"/>
              <a:t>seorang</a:t>
            </a:r>
            <a:r>
              <a:rPr lang="en-US" sz="1800" dirty="0"/>
              <a:t> </a:t>
            </a:r>
            <a:r>
              <a:rPr lang="en-US" sz="1800" dirty="0" err="1"/>
              <a:t>peneliti</a:t>
            </a:r>
            <a:r>
              <a:rPr lang="en-US" sz="1800" dirty="0"/>
              <a:t> </a:t>
            </a:r>
            <a:r>
              <a:rPr lang="en-US" sz="1800" dirty="0" err="1"/>
              <a:t>melihat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bukannya</a:t>
            </a:r>
            <a:r>
              <a:rPr lang="en-US" sz="1800" dirty="0"/>
              <a:t> </a:t>
            </a:r>
            <a:r>
              <a:rPr lang="en-US" sz="1800" dirty="0" err="1"/>
              <a:t>Frekuensi</a:t>
            </a:r>
            <a:r>
              <a:rPr lang="en-US" sz="1800" dirty="0"/>
              <a:t> </a:t>
            </a:r>
            <a:r>
              <a:rPr lang="en-US" sz="1800" dirty="0" err="1"/>
              <a:t>Iklan</a:t>
            </a:r>
            <a:r>
              <a:rPr lang="en-US" sz="1800" dirty="0"/>
              <a:t> yang </a:t>
            </a:r>
            <a:r>
              <a:rPr lang="en-US" sz="1800" dirty="0" err="1"/>
              <a:t>berdampak</a:t>
            </a:r>
            <a:r>
              <a:rPr lang="en-US" sz="1800" dirty="0"/>
              <a:t> pada </a:t>
            </a:r>
            <a:r>
              <a:rPr lang="en-US" sz="1800" dirty="0" err="1"/>
              <a:t>Efektivitas</a:t>
            </a:r>
            <a:r>
              <a:rPr lang="en-US" sz="1800" dirty="0"/>
              <a:t> </a:t>
            </a:r>
            <a:r>
              <a:rPr lang="en-US" sz="1800" dirty="0" err="1"/>
              <a:t>Iklan</a:t>
            </a:r>
            <a:r>
              <a:rPr lang="en-US" sz="1800" dirty="0"/>
              <a:t>, </a:t>
            </a:r>
            <a:r>
              <a:rPr lang="en-US" sz="1800" dirty="0" err="1"/>
              <a:t>tetapi</a:t>
            </a:r>
            <a:r>
              <a:rPr lang="en-US" sz="1800" dirty="0"/>
              <a:t> </a:t>
            </a:r>
            <a:r>
              <a:rPr lang="en-US" sz="1800" dirty="0" err="1"/>
              <a:t>frekuensi</a:t>
            </a:r>
            <a:r>
              <a:rPr lang="en-US" sz="1800" dirty="0"/>
              <a:t> </a:t>
            </a:r>
            <a:r>
              <a:rPr lang="en-US" sz="1800" dirty="0" err="1"/>
              <a:t>iklan</a:t>
            </a:r>
            <a:r>
              <a:rPr lang="en-US" sz="1800" dirty="0"/>
              <a:t> prime time yang </a:t>
            </a:r>
            <a:r>
              <a:rPr lang="en-US" sz="1800" dirty="0" err="1"/>
              <a:t>dipandang</a:t>
            </a:r>
            <a:r>
              <a:rPr lang="en-US" sz="1800" dirty="0"/>
              <a:t> </a:t>
            </a:r>
            <a:r>
              <a:rPr lang="en-US" sz="1800" dirty="0" err="1"/>
              <a:t>lebih</a:t>
            </a:r>
            <a:r>
              <a:rPr lang="en-US" sz="1800" dirty="0"/>
              <a:t> </a:t>
            </a:r>
            <a:r>
              <a:rPr lang="en-US" sz="1800" dirty="0" err="1"/>
              <a:t>tepat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menghasilkan</a:t>
            </a:r>
            <a:r>
              <a:rPr lang="en-US" sz="1800" dirty="0"/>
              <a:t> </a:t>
            </a:r>
            <a:r>
              <a:rPr lang="en-US" sz="1800" dirty="0" err="1"/>
              <a:t>efektivitas</a:t>
            </a:r>
            <a:r>
              <a:rPr lang="en-US" sz="1800" dirty="0"/>
              <a:t> </a:t>
            </a:r>
            <a:r>
              <a:rPr lang="en-US" sz="1800" dirty="0" err="1"/>
              <a:t>iklan</a:t>
            </a:r>
            <a:r>
              <a:rPr lang="en-US" sz="1800" dirty="0"/>
              <a:t> </a:t>
            </a:r>
            <a:r>
              <a:rPr lang="en-US" sz="1800" dirty="0" err="1"/>
              <a:t>berupa</a:t>
            </a:r>
            <a:r>
              <a:rPr lang="en-US" sz="1800" dirty="0"/>
              <a:t> </a:t>
            </a:r>
            <a:r>
              <a:rPr lang="en-US" sz="1800" dirty="0" err="1"/>
              <a:t>kesadaran</a:t>
            </a:r>
            <a:r>
              <a:rPr lang="en-US" sz="1800" dirty="0"/>
              <a:t>/</a:t>
            </a:r>
            <a:r>
              <a:rPr lang="en-US" sz="1800" dirty="0" err="1"/>
              <a:t>pengetahuan</a:t>
            </a:r>
            <a:r>
              <a:rPr lang="en-US" sz="1800" dirty="0"/>
              <a:t> </a:t>
            </a:r>
            <a:r>
              <a:rPr lang="en-US" sz="1800" dirty="0" err="1"/>
              <a:t>khalayak</a:t>
            </a:r>
            <a:r>
              <a:rPr lang="en-US" sz="1800" dirty="0"/>
              <a:t> </a:t>
            </a:r>
            <a:r>
              <a:rPr lang="en-US" sz="1800" dirty="0" err="1"/>
              <a:t>mengenai</a:t>
            </a:r>
            <a:r>
              <a:rPr lang="en-US" sz="1800" dirty="0"/>
              <a:t> </a:t>
            </a:r>
            <a:r>
              <a:rPr lang="en-US" sz="1800" dirty="0" err="1"/>
              <a:t>apa</a:t>
            </a:r>
            <a:r>
              <a:rPr lang="en-US" sz="1800" dirty="0"/>
              <a:t> yang </a:t>
            </a:r>
            <a:r>
              <a:rPr lang="en-US" sz="1800" dirty="0" err="1"/>
              <a:t>diiklankan</a:t>
            </a:r>
            <a:r>
              <a:rPr lang="en-US" sz="1800" dirty="0"/>
              <a:t>. </a:t>
            </a:r>
          </a:p>
          <a:p>
            <a:pPr algn="just"/>
            <a:r>
              <a:rPr lang="en-US" sz="1800" dirty="0" err="1"/>
              <a:t>Diuraikan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A-</a:t>
            </a:r>
            <a:r>
              <a:rPr lang="en-US" sz="1800" dirty="0" err="1"/>
              <a:t>aksen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Frekuensi</a:t>
            </a:r>
            <a:r>
              <a:rPr lang="en-US" sz="1800" dirty="0"/>
              <a:t> </a:t>
            </a:r>
            <a:r>
              <a:rPr lang="en-US" sz="1800" dirty="0" err="1"/>
              <a:t>iklan</a:t>
            </a:r>
            <a:r>
              <a:rPr lang="en-US" sz="1800" dirty="0"/>
              <a:t> yang </a:t>
            </a:r>
            <a:r>
              <a:rPr lang="en-US" sz="1800" dirty="0" err="1"/>
              <a:t>dikembangkannya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Frekuensi</a:t>
            </a:r>
            <a:r>
              <a:rPr lang="en-US" sz="1800" dirty="0"/>
              <a:t> </a:t>
            </a:r>
            <a:r>
              <a:rPr lang="en-US" sz="1800" dirty="0" err="1"/>
              <a:t>iklan</a:t>
            </a:r>
            <a:r>
              <a:rPr lang="en-US" sz="1800" dirty="0"/>
              <a:t> prime time yang </a:t>
            </a:r>
            <a:r>
              <a:rPr lang="en-US" sz="1800" dirty="0" err="1"/>
              <a:t>sesungguhnya</a:t>
            </a:r>
            <a:r>
              <a:rPr lang="en-US" sz="1800" dirty="0"/>
              <a:t> </a:t>
            </a:r>
            <a:r>
              <a:rPr lang="en-US" sz="1800" dirty="0" err="1"/>
              <a:t>berada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ranah</a:t>
            </a:r>
            <a:r>
              <a:rPr lang="en-US" sz="1800" dirty="0"/>
              <a:t> rating </a:t>
            </a:r>
            <a:r>
              <a:rPr lang="en-US" sz="1800" dirty="0" err="1"/>
              <a:t>ilmu</a:t>
            </a:r>
            <a:r>
              <a:rPr lang="en-US" sz="1800" dirty="0"/>
              <a:t> </a:t>
            </a:r>
            <a:r>
              <a:rPr lang="en-US" sz="1800" dirty="0" err="1"/>
              <a:t>pemasaran</a:t>
            </a:r>
            <a:r>
              <a:rPr lang="en-US" sz="1800" dirty="0"/>
              <a:t>/ </a:t>
            </a:r>
            <a:r>
              <a:rPr lang="en-US" sz="1800" dirty="0" err="1"/>
              <a:t>promosi</a:t>
            </a:r>
            <a:r>
              <a:rPr lang="en-US" sz="1800" dirty="0"/>
              <a:t>/ </a:t>
            </a:r>
            <a:r>
              <a:rPr lang="en-US" sz="1800" dirty="0" err="1"/>
              <a:t>periklanan</a:t>
            </a:r>
            <a:r>
              <a:rPr lang="en-US" sz="1800" dirty="0"/>
              <a:t>. </a:t>
            </a:r>
          </a:p>
          <a:p>
            <a:pPr algn="just"/>
            <a:r>
              <a:rPr lang="en-US" sz="1800" dirty="0"/>
              <a:t>Dari </a:t>
            </a:r>
            <a:r>
              <a:rPr lang="en-US" sz="1800" dirty="0" err="1"/>
              <a:t>Contoh</a:t>
            </a:r>
            <a:r>
              <a:rPr lang="en-US" sz="1800" dirty="0"/>
              <a:t> </a:t>
            </a:r>
            <a:r>
              <a:rPr lang="en-US" sz="1800" dirty="0" err="1"/>
              <a:t>tsb</a:t>
            </a:r>
            <a:r>
              <a:rPr lang="en-US" sz="1800" dirty="0"/>
              <a:t>,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disimpulkan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konsep</a:t>
            </a:r>
            <a:r>
              <a:rPr lang="en-US" sz="1800" dirty="0"/>
              <a:t> A-</a:t>
            </a:r>
            <a:r>
              <a:rPr lang="en-US" sz="1800" dirty="0" err="1"/>
              <a:t>Aksen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diambil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dua</a:t>
            </a:r>
            <a:r>
              <a:rPr lang="en-US" sz="1800" dirty="0"/>
              <a:t> </a:t>
            </a:r>
            <a:r>
              <a:rPr lang="en-US" sz="1800" dirty="0" err="1"/>
              <a:t>sumber</a:t>
            </a:r>
            <a:r>
              <a:rPr lang="en-US" sz="1800" dirty="0"/>
              <a:t> </a:t>
            </a:r>
            <a:r>
              <a:rPr lang="en-US" sz="1800" dirty="0" err="1"/>
              <a:t>yaitu</a:t>
            </a:r>
            <a:r>
              <a:rPr lang="en-US" sz="1800" dirty="0"/>
              <a:t> yang </a:t>
            </a:r>
            <a:r>
              <a:rPr lang="en-US" sz="1800" dirty="0" err="1"/>
              <a:t>pertama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menggunakan</a:t>
            </a:r>
            <a:r>
              <a:rPr lang="en-US" sz="1800" dirty="0"/>
              <a:t> </a:t>
            </a:r>
            <a:r>
              <a:rPr lang="en-US" sz="1800" dirty="0" err="1"/>
              <a:t>konsep-konsep</a:t>
            </a:r>
            <a:r>
              <a:rPr lang="en-US" sz="1800" dirty="0"/>
              <a:t> </a:t>
            </a:r>
            <a:r>
              <a:rPr lang="en-US" sz="1800" dirty="0" err="1"/>
              <a:t>mapan</a:t>
            </a:r>
            <a:r>
              <a:rPr lang="en-US" sz="1800" dirty="0"/>
              <a:t> yang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dikembangkan</a:t>
            </a:r>
            <a:r>
              <a:rPr lang="en-US" sz="1800" dirty="0"/>
              <a:t> oleh </a:t>
            </a:r>
            <a:r>
              <a:rPr lang="en-US" sz="1800" dirty="0" err="1"/>
              <a:t>ilmuwan</a:t>
            </a:r>
            <a:r>
              <a:rPr lang="en-US" sz="1800" dirty="0"/>
              <a:t> </a:t>
            </a:r>
            <a:r>
              <a:rPr lang="en-US" sz="1800" dirty="0" err="1"/>
              <a:t>terdahulu</a:t>
            </a:r>
            <a:r>
              <a:rPr lang="en-US" sz="1800" dirty="0"/>
              <a:t> dan yang </a:t>
            </a:r>
            <a:r>
              <a:rPr lang="en-US" sz="1800" dirty="0" err="1"/>
              <a:t>kedua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sendiri</a:t>
            </a:r>
            <a:r>
              <a:rPr lang="en-US" sz="1800" dirty="0"/>
              <a:t> </a:t>
            </a:r>
            <a:r>
              <a:rPr lang="en-US" sz="1800" dirty="0" err="1"/>
              <a:t>sintesa</a:t>
            </a:r>
            <a:r>
              <a:rPr lang="en-US" sz="1800" dirty="0"/>
              <a:t> </a:t>
            </a:r>
            <a:r>
              <a:rPr lang="en-US" sz="1800" dirty="0" err="1"/>
              <a:t>konsep</a:t>
            </a:r>
            <a:r>
              <a:rPr lang="en-US" sz="1800" dirty="0"/>
              <a:t> </a:t>
            </a:r>
            <a:r>
              <a:rPr lang="en-US" sz="1800" dirty="0" err="1"/>
              <a:t>baru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digunakan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sebuah</a:t>
            </a:r>
            <a:r>
              <a:rPr lang="en-US" sz="1800" dirty="0"/>
              <a:t> </a:t>
            </a:r>
            <a:r>
              <a:rPr lang="en-US" sz="1800" dirty="0" err="1"/>
              <a:t>konsep</a:t>
            </a:r>
            <a:r>
              <a:rPr lang="en-US" sz="1800" dirty="0"/>
              <a:t> A-</a:t>
            </a:r>
            <a:r>
              <a:rPr lang="en-US" sz="1800" dirty="0" err="1"/>
              <a:t>Aksen</a:t>
            </a:r>
            <a:r>
              <a:rPr lang="en-US" sz="1800" dirty="0"/>
              <a:t> yang </a:t>
            </a:r>
            <a:r>
              <a:rPr lang="en-US" sz="1800" dirty="0" err="1"/>
              <a:t>baru</a:t>
            </a:r>
            <a:r>
              <a:rPr lang="en-US" sz="1800" dirty="0"/>
              <a:t> yang </a:t>
            </a:r>
            <a:r>
              <a:rPr lang="en-US" sz="1800" dirty="0" err="1"/>
              <a:t>merupakan</a:t>
            </a:r>
            <a:r>
              <a:rPr lang="en-US" sz="1800" dirty="0"/>
              <a:t> novelty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kebaruan</a:t>
            </a:r>
            <a:r>
              <a:rPr lang="en-US" sz="1800" dirty="0"/>
              <a:t> </a:t>
            </a:r>
            <a:r>
              <a:rPr lang="en-US" sz="1800" dirty="0" err="1"/>
              <a:t>bagi</a:t>
            </a:r>
            <a:r>
              <a:rPr lang="en-US" sz="1800" dirty="0"/>
              <a:t> </a:t>
            </a:r>
            <a:r>
              <a:rPr lang="en-US" sz="1800" dirty="0" err="1"/>
              <a:t>penelitian</a:t>
            </a:r>
            <a:r>
              <a:rPr lang="en-US" sz="1800" dirty="0"/>
              <a:t> </a:t>
            </a:r>
            <a:r>
              <a:rPr lang="en-US" sz="1800" dirty="0" err="1"/>
              <a:t>kita</a:t>
            </a:r>
            <a:endParaRPr lang="en-ID" sz="1800" i="1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E3155C2-C13C-4286-A882-3C116F2EA1CC}"/>
              </a:ext>
            </a:extLst>
          </p:cNvPr>
          <p:cNvSpPr/>
          <p:nvPr/>
        </p:nvSpPr>
        <p:spPr>
          <a:xfrm>
            <a:off x="1041009" y="1729192"/>
            <a:ext cx="1977095" cy="115788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FREKUENSI IKLAN</a:t>
            </a:r>
            <a:endParaRPr lang="en-ID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9151177-41B6-4B93-9A58-0B8BD1D4FCF8}"/>
              </a:ext>
            </a:extLst>
          </p:cNvPr>
          <p:cNvSpPr/>
          <p:nvPr/>
        </p:nvSpPr>
        <p:spPr>
          <a:xfrm>
            <a:off x="4118905" y="1729191"/>
            <a:ext cx="1977095" cy="115788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EFEKTIVITAS</a:t>
            </a:r>
          </a:p>
          <a:p>
            <a:pPr algn="ctr"/>
            <a:r>
              <a:rPr lang="en-US" dirty="0"/>
              <a:t>IKLAN</a:t>
            </a:r>
            <a:endParaRPr lang="en-ID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FA46D8C-BC62-4029-B80D-D3FDD3AEE61C}"/>
              </a:ext>
            </a:extLst>
          </p:cNvPr>
          <p:cNvSpPr/>
          <p:nvPr/>
        </p:nvSpPr>
        <p:spPr>
          <a:xfrm>
            <a:off x="1041009" y="3277273"/>
            <a:ext cx="1977095" cy="115788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FREKUENSI IKLAN PRIME TIME</a:t>
            </a:r>
            <a:endParaRPr lang="en-ID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01678AA-AFE1-4318-9780-61F1EC3BBB94}"/>
              </a:ext>
            </a:extLst>
          </p:cNvPr>
          <p:cNvSpPr/>
          <p:nvPr/>
        </p:nvSpPr>
        <p:spPr>
          <a:xfrm>
            <a:off x="4118905" y="3277271"/>
            <a:ext cx="1977095" cy="115788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EFEKTIVITAS</a:t>
            </a:r>
          </a:p>
          <a:p>
            <a:pPr algn="ctr"/>
            <a:r>
              <a:rPr lang="en-US" dirty="0"/>
              <a:t>IKLAN</a:t>
            </a:r>
            <a:endParaRPr lang="en-ID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B80EB30-63AA-44F9-BCC4-9FA98D0411B7}"/>
              </a:ext>
            </a:extLst>
          </p:cNvPr>
          <p:cNvCxnSpPr>
            <a:stCxn id="6" idx="6"/>
            <a:endCxn id="7" idx="2"/>
          </p:cNvCxnSpPr>
          <p:nvPr/>
        </p:nvCxnSpPr>
        <p:spPr>
          <a:xfrm flipV="1">
            <a:off x="3018104" y="2308133"/>
            <a:ext cx="1100801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8C36591-1F00-46AC-8655-B3664BB2AE20}"/>
              </a:ext>
            </a:extLst>
          </p:cNvPr>
          <p:cNvCxnSpPr>
            <a:cxnSpLocks/>
          </p:cNvCxnSpPr>
          <p:nvPr/>
        </p:nvCxnSpPr>
        <p:spPr>
          <a:xfrm flipV="1">
            <a:off x="3224430" y="3772372"/>
            <a:ext cx="795804" cy="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2B49E69-F6DC-4CE5-988E-96C7D5811473}"/>
              </a:ext>
            </a:extLst>
          </p:cNvPr>
          <p:cNvSpPr txBox="1"/>
          <p:nvPr/>
        </p:nvSpPr>
        <p:spPr>
          <a:xfrm>
            <a:off x="3460652" y="2578902"/>
            <a:ext cx="316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endParaRPr lang="en-ID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D9F82EC-0C89-4BB9-8092-3C44E0FD9ABC}"/>
              </a:ext>
            </a:extLst>
          </p:cNvPr>
          <p:cNvSpPr txBox="1"/>
          <p:nvPr/>
        </p:nvSpPr>
        <p:spPr>
          <a:xfrm>
            <a:off x="3460652" y="1608230"/>
            <a:ext cx="316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endParaRPr lang="en-ID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3362C5-44D4-475E-AE2B-65415B154DA0}"/>
              </a:ext>
            </a:extLst>
          </p:cNvPr>
          <p:cNvSpPr txBox="1"/>
          <p:nvPr/>
        </p:nvSpPr>
        <p:spPr>
          <a:xfrm>
            <a:off x="453096" y="3668184"/>
            <a:ext cx="4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A’</a:t>
            </a:r>
            <a:endParaRPr lang="en-ID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7525FBA-ECC4-4D66-B7E4-30F08CFA8253}"/>
              </a:ext>
            </a:extLst>
          </p:cNvPr>
          <p:cNvSpPr txBox="1"/>
          <p:nvPr/>
        </p:nvSpPr>
        <p:spPr>
          <a:xfrm>
            <a:off x="506437" y="1977562"/>
            <a:ext cx="4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</a:t>
            </a:r>
            <a:endParaRPr lang="en-ID" b="1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6D49B9E-1756-4B94-9209-A1F5D4F98701}"/>
              </a:ext>
            </a:extLst>
          </p:cNvPr>
          <p:cNvCxnSpPr>
            <a:cxnSpLocks/>
          </p:cNvCxnSpPr>
          <p:nvPr/>
        </p:nvCxnSpPr>
        <p:spPr>
          <a:xfrm>
            <a:off x="642424" y="2467314"/>
            <a:ext cx="0" cy="1154152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086F15EA-6C06-400B-AAAB-B6189F9EF6CF}"/>
              </a:ext>
            </a:extLst>
          </p:cNvPr>
          <p:cNvSpPr/>
          <p:nvPr/>
        </p:nvSpPr>
        <p:spPr>
          <a:xfrm>
            <a:off x="239152" y="5228920"/>
            <a:ext cx="2431840" cy="5275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SOLUSI GAP DENGAN KONSEP A-AKSEN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5C87862-491F-44CA-BEAE-C2913324B753}"/>
              </a:ext>
            </a:extLst>
          </p:cNvPr>
          <p:cNvSpPr/>
          <p:nvPr/>
        </p:nvSpPr>
        <p:spPr>
          <a:xfrm>
            <a:off x="3498625" y="4596512"/>
            <a:ext cx="2240992" cy="8018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Konsep</a:t>
            </a:r>
            <a:r>
              <a:rPr lang="en-US" dirty="0">
                <a:solidFill>
                  <a:schemeClr val="tx1"/>
                </a:solidFill>
              </a:rPr>
              <a:t> A-</a:t>
            </a:r>
            <a:r>
              <a:rPr lang="en-US" dirty="0" err="1">
                <a:solidFill>
                  <a:schemeClr val="tx1"/>
                </a:solidFill>
              </a:rPr>
              <a:t>aksen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Mapan</a:t>
            </a:r>
            <a:r>
              <a:rPr lang="en-US" dirty="0">
                <a:solidFill>
                  <a:schemeClr val="tx1"/>
                </a:solidFill>
              </a:rPr>
              <a:t> Dari </a:t>
            </a:r>
            <a:r>
              <a:rPr lang="en-US" dirty="0" err="1">
                <a:solidFill>
                  <a:schemeClr val="tx1"/>
                </a:solidFill>
              </a:rPr>
              <a:t>Ilmuwan</a:t>
            </a:r>
            <a:r>
              <a:rPr lang="en-US" dirty="0">
                <a:solidFill>
                  <a:schemeClr val="tx1"/>
                </a:solidFill>
              </a:rPr>
              <a:t> Lain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4D79FBE-4E7E-4AC2-93F0-B2B651E85633}"/>
              </a:ext>
            </a:extLst>
          </p:cNvPr>
          <p:cNvSpPr/>
          <p:nvPr/>
        </p:nvSpPr>
        <p:spPr>
          <a:xfrm>
            <a:off x="3498624" y="5728889"/>
            <a:ext cx="2240993" cy="7468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Konsep</a:t>
            </a:r>
            <a:r>
              <a:rPr lang="en-US" dirty="0">
                <a:solidFill>
                  <a:schemeClr val="tx1"/>
                </a:solidFill>
              </a:rPr>
              <a:t> A-</a:t>
            </a:r>
            <a:r>
              <a:rPr lang="en-US" dirty="0" err="1">
                <a:solidFill>
                  <a:schemeClr val="tx1"/>
                </a:solidFill>
              </a:rPr>
              <a:t>Aksen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baru-hasil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sintesis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konep</a:t>
            </a:r>
            <a:endParaRPr lang="en-ID" dirty="0">
              <a:solidFill>
                <a:schemeClr val="tx1"/>
              </a:solidFill>
            </a:endParaRPr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35E51D63-814B-422C-A2D6-51318D4F8F8B}"/>
              </a:ext>
            </a:extLst>
          </p:cNvPr>
          <p:cNvCxnSpPr>
            <a:cxnSpLocks/>
            <a:stCxn id="27" idx="0"/>
          </p:cNvCxnSpPr>
          <p:nvPr/>
        </p:nvCxnSpPr>
        <p:spPr>
          <a:xfrm rot="5400000" flipH="1" flipV="1">
            <a:off x="2256080" y="4024348"/>
            <a:ext cx="403565" cy="20055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DFC189AB-D828-4141-A492-6B2206DD2DA0}"/>
              </a:ext>
            </a:extLst>
          </p:cNvPr>
          <p:cNvCxnSpPr>
            <a:cxnSpLocks/>
            <a:stCxn id="27" idx="2"/>
            <a:endCxn id="32" idx="1"/>
          </p:cNvCxnSpPr>
          <p:nvPr/>
        </p:nvCxnSpPr>
        <p:spPr>
          <a:xfrm rot="16200000" flipH="1">
            <a:off x="2303925" y="4907594"/>
            <a:ext cx="345846" cy="204355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0034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B20EC500-B450-40F1-9B7B-7C33AD665F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DB5C67C-35F2-4F9B-A173-B8721C2AB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626" y="168671"/>
            <a:ext cx="6659880" cy="1325563"/>
          </a:xfrm>
        </p:spPr>
        <p:txBody>
          <a:bodyPr/>
          <a:lstStyle/>
          <a:p>
            <a:r>
              <a:rPr lang="en-US" b="1" dirty="0" err="1"/>
              <a:t>Mengisi</a:t>
            </a:r>
            <a:r>
              <a:rPr lang="en-US" b="1" dirty="0"/>
              <a:t> Gap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Mediasi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FA97C-F6B5-4C73-9377-67C4C0A9E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1304" y="1825625"/>
            <a:ext cx="4432495" cy="435133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model yang </a:t>
            </a:r>
            <a:r>
              <a:rPr lang="en-US" dirty="0" err="1"/>
              <a:t>mengisi</a:t>
            </a:r>
            <a:r>
              <a:rPr lang="en-US" dirty="0"/>
              <a:t> gap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mapan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dihadapinya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kontroversi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orientasi</a:t>
            </a:r>
            <a:r>
              <a:rPr lang="en-US" dirty="0"/>
              <a:t> pasar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.</a:t>
            </a:r>
          </a:p>
          <a:p>
            <a:pPr algn="just"/>
            <a:r>
              <a:rPr lang="en-ID" dirty="0" err="1"/>
              <a:t>Mengisi</a:t>
            </a:r>
            <a:r>
              <a:rPr lang="en-ID" dirty="0"/>
              <a:t> gap,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gagasan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orientasi</a:t>
            </a:r>
            <a:r>
              <a:rPr lang="en-ID" dirty="0"/>
              <a:t> pasar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</a:t>
            </a:r>
            <a:r>
              <a:rPr lang="en-ID" dirty="0" err="1"/>
              <a:t>bila</a:t>
            </a:r>
            <a:r>
              <a:rPr lang="en-ID" dirty="0"/>
              <a:t> </a:t>
            </a:r>
            <a:r>
              <a:rPr lang="en-ID" dirty="0" err="1"/>
              <a:t>terlebih</a:t>
            </a:r>
            <a:r>
              <a:rPr lang="en-ID" dirty="0"/>
              <a:t> </a:t>
            </a:r>
            <a:r>
              <a:rPr lang="en-ID" dirty="0" err="1"/>
              <a:t>dahulu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orientasi</a:t>
            </a:r>
            <a:r>
              <a:rPr lang="en-ID" dirty="0"/>
              <a:t> pasar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strategi yang </a:t>
            </a:r>
            <a:r>
              <a:rPr lang="en-ID" dirty="0" err="1"/>
              <a:t>bermutu</a:t>
            </a:r>
            <a:r>
              <a:rPr lang="en-ID" dirty="0"/>
              <a:t> (</a:t>
            </a:r>
            <a:r>
              <a:rPr lang="en-ID" dirty="0" err="1"/>
              <a:t>kualitas</a:t>
            </a:r>
            <a:r>
              <a:rPr lang="en-ID" dirty="0"/>
              <a:t> strategi)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jembatan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</a:t>
            </a:r>
            <a:r>
              <a:rPr lang="en-ID" dirty="0" err="1"/>
              <a:t>pemasaran</a:t>
            </a:r>
            <a:r>
              <a:rPr lang="en-ID" dirty="0"/>
              <a:t>.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EC7667E-8D9A-4A4D-A526-50F8BA947258}"/>
              </a:ext>
            </a:extLst>
          </p:cNvPr>
          <p:cNvSpPr/>
          <p:nvPr/>
        </p:nvSpPr>
        <p:spPr>
          <a:xfrm>
            <a:off x="944293" y="2143294"/>
            <a:ext cx="1534551" cy="132556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Orientasi</a:t>
            </a:r>
            <a:r>
              <a:rPr lang="en-US" sz="1600" dirty="0"/>
              <a:t> Pasar</a:t>
            </a:r>
            <a:endParaRPr lang="en-ID" sz="16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19CA378-5A76-4921-861F-F8815412D22A}"/>
              </a:ext>
            </a:extLst>
          </p:cNvPr>
          <p:cNvSpPr/>
          <p:nvPr/>
        </p:nvSpPr>
        <p:spPr>
          <a:xfrm>
            <a:off x="4308816" y="2197000"/>
            <a:ext cx="1549791" cy="132556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Kinerja </a:t>
            </a:r>
            <a:r>
              <a:rPr lang="en-US" sz="1600" dirty="0" err="1"/>
              <a:t>Pemasaran</a:t>
            </a:r>
            <a:endParaRPr lang="en-ID" sz="16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F5E1DF8-E6DE-46E7-B340-91DE0FBB9D19}"/>
              </a:ext>
            </a:extLst>
          </p:cNvPr>
          <p:cNvSpPr/>
          <p:nvPr/>
        </p:nvSpPr>
        <p:spPr>
          <a:xfrm>
            <a:off x="1116037" y="4147830"/>
            <a:ext cx="1534551" cy="132556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Orientasi</a:t>
            </a:r>
            <a:r>
              <a:rPr lang="en-US" dirty="0"/>
              <a:t> Pasar</a:t>
            </a:r>
            <a:endParaRPr lang="en-ID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914A7DA-E0FC-4367-8775-F6E0238C1DF0}"/>
              </a:ext>
            </a:extLst>
          </p:cNvPr>
          <p:cNvSpPr/>
          <p:nvPr/>
        </p:nvSpPr>
        <p:spPr>
          <a:xfrm>
            <a:off x="3251395" y="3586185"/>
            <a:ext cx="1534551" cy="132556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Kualitas</a:t>
            </a:r>
            <a:r>
              <a:rPr lang="en-US" dirty="0"/>
              <a:t> Strategi</a:t>
            </a:r>
            <a:endParaRPr lang="en-ID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018AE79-043F-421D-A48A-12FC84B4DAE7}"/>
              </a:ext>
            </a:extLst>
          </p:cNvPr>
          <p:cNvSpPr/>
          <p:nvPr/>
        </p:nvSpPr>
        <p:spPr>
          <a:xfrm>
            <a:off x="5023338" y="4248966"/>
            <a:ext cx="1549791" cy="132556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Kinerja </a:t>
            </a:r>
            <a:r>
              <a:rPr lang="en-US" sz="1600" dirty="0" err="1"/>
              <a:t>Pemasaran</a:t>
            </a:r>
            <a:endParaRPr lang="en-ID" sz="1600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2E136C5-1B23-46E5-8360-762C18F92DDA}"/>
              </a:ext>
            </a:extLst>
          </p:cNvPr>
          <p:cNvCxnSpPr>
            <a:stCxn id="4" idx="6"/>
          </p:cNvCxnSpPr>
          <p:nvPr/>
        </p:nvCxnSpPr>
        <p:spPr>
          <a:xfrm flipV="1">
            <a:off x="2478844" y="2806075"/>
            <a:ext cx="182997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7BE98DE-7B4C-431A-9393-ECD3F86A46AB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1505243" y="3468857"/>
            <a:ext cx="378070" cy="678973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881F992-2909-4D52-9655-5E8B9E647F8C}"/>
              </a:ext>
            </a:extLst>
          </p:cNvPr>
          <p:cNvCxnSpPr>
            <a:stCxn id="6" idx="7"/>
          </p:cNvCxnSpPr>
          <p:nvPr/>
        </p:nvCxnSpPr>
        <p:spPr>
          <a:xfrm flipV="1">
            <a:off x="2425858" y="4076113"/>
            <a:ext cx="825537" cy="265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5F24D6B-8DD5-4378-9441-0CA83E22780A}"/>
              </a:ext>
            </a:extLst>
          </p:cNvPr>
          <p:cNvCxnSpPr/>
          <p:nvPr/>
        </p:nvCxnSpPr>
        <p:spPr>
          <a:xfrm>
            <a:off x="2621457" y="4975370"/>
            <a:ext cx="24018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B445323-07BD-43A9-890A-A709E2B4D92E}"/>
              </a:ext>
            </a:extLst>
          </p:cNvPr>
          <p:cNvCxnSpPr>
            <a:cxnSpLocks/>
          </p:cNvCxnSpPr>
          <p:nvPr/>
        </p:nvCxnSpPr>
        <p:spPr>
          <a:xfrm>
            <a:off x="4785946" y="4076113"/>
            <a:ext cx="600807" cy="3000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33FD9BA3-C0BA-4466-9FCA-5D65608438CB}"/>
              </a:ext>
            </a:extLst>
          </p:cNvPr>
          <p:cNvSpPr txBox="1"/>
          <p:nvPr/>
        </p:nvSpPr>
        <p:spPr>
          <a:xfrm>
            <a:off x="565023" y="1470597"/>
            <a:ext cx="6514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</a:t>
            </a:r>
            <a:r>
              <a:rPr lang="en-US" dirty="0" err="1"/>
              <a:t>Mengisi</a:t>
            </a:r>
            <a:r>
              <a:rPr lang="en-US" dirty="0"/>
              <a:t> gap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yang </a:t>
            </a:r>
            <a:r>
              <a:rPr lang="en-US" dirty="0" err="1"/>
              <a:t>mapan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mediasi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39941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027C016F-61EA-4B72-AD8C-614802989A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DB5C67C-35F2-4F9B-A173-B8721C2AB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626" y="168671"/>
            <a:ext cx="6659880" cy="1325563"/>
          </a:xfrm>
        </p:spPr>
        <p:txBody>
          <a:bodyPr/>
          <a:lstStyle/>
          <a:p>
            <a:r>
              <a:rPr lang="en-US" b="1" dirty="0" err="1"/>
              <a:t>Mengisi</a:t>
            </a:r>
            <a:r>
              <a:rPr lang="en-US" b="1" dirty="0"/>
              <a:t> Gap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Mediasi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FA97C-F6B5-4C73-9377-67C4C0A9E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1304" y="1825625"/>
            <a:ext cx="4432495" cy="377331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disebutnya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Kapabilitas</a:t>
            </a:r>
            <a:r>
              <a:rPr lang="en-US" dirty="0"/>
              <a:t> </a:t>
            </a:r>
            <a:r>
              <a:rPr lang="en-US" dirty="0" err="1"/>
              <a:t>Arsitektural</a:t>
            </a:r>
            <a:r>
              <a:rPr lang="en-US" dirty="0"/>
              <a:t> Strategy making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sintesa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/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dan resource-based theory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strategic management.</a:t>
            </a:r>
          </a:p>
          <a:p>
            <a:pPr algn="just"/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thesa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orientasi</a:t>
            </a:r>
            <a:r>
              <a:rPr lang="en-US" dirty="0"/>
              <a:t> pasar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kapabilitas</a:t>
            </a:r>
            <a:r>
              <a:rPr lang="en-US" dirty="0"/>
              <a:t> </a:t>
            </a:r>
            <a:r>
              <a:rPr lang="en-US" dirty="0" err="1"/>
              <a:t>arsitekturan</a:t>
            </a:r>
            <a:r>
              <a:rPr lang="en-US" dirty="0"/>
              <a:t> strategy making yang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pada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pemasaran</a:t>
            </a:r>
            <a:endParaRPr lang="en-ID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3FD9BA3-C0BA-4466-9FCA-5D65608438CB}"/>
              </a:ext>
            </a:extLst>
          </p:cNvPr>
          <p:cNvSpPr txBox="1"/>
          <p:nvPr/>
        </p:nvSpPr>
        <p:spPr>
          <a:xfrm>
            <a:off x="565023" y="1470597"/>
            <a:ext cx="6514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2. </a:t>
            </a:r>
            <a:r>
              <a:rPr lang="en-US" dirty="0" err="1"/>
              <a:t>Mengisi</a:t>
            </a:r>
            <a:r>
              <a:rPr lang="en-US" dirty="0"/>
              <a:t> gap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mediasi</a:t>
            </a:r>
            <a:endParaRPr lang="en-ID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A82E87-148B-4365-847E-1A840D587F52}"/>
              </a:ext>
            </a:extLst>
          </p:cNvPr>
          <p:cNvSpPr/>
          <p:nvPr/>
        </p:nvSpPr>
        <p:spPr>
          <a:xfrm>
            <a:off x="2518117" y="2208628"/>
            <a:ext cx="2180492" cy="1220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KAPABILITAS ARSITEKTURAL STRATEGY MAKING</a:t>
            </a:r>
            <a:endParaRPr lang="en-ID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EF49DD2-3C09-430F-9AB6-587203C5D04C}"/>
              </a:ext>
            </a:extLst>
          </p:cNvPr>
          <p:cNvSpPr/>
          <p:nvPr/>
        </p:nvSpPr>
        <p:spPr>
          <a:xfrm>
            <a:off x="607226" y="4021052"/>
            <a:ext cx="2180492" cy="1220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ORIENTASI PASAR</a:t>
            </a:r>
            <a:endParaRPr lang="en-ID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81AB65C-26CD-4B27-97EE-E0908BBC38BD}"/>
              </a:ext>
            </a:extLst>
          </p:cNvPr>
          <p:cNvSpPr/>
          <p:nvPr/>
        </p:nvSpPr>
        <p:spPr>
          <a:xfrm>
            <a:off x="4491579" y="4001294"/>
            <a:ext cx="2180492" cy="1220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KINERJA PEMASARAN</a:t>
            </a:r>
            <a:endParaRPr lang="en-ID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EBAA9E9-DD83-4FFA-8CFD-B3BDC767BBC0}"/>
              </a:ext>
            </a:extLst>
          </p:cNvPr>
          <p:cNvCxnSpPr>
            <a:stCxn id="17" idx="0"/>
          </p:cNvCxnSpPr>
          <p:nvPr/>
        </p:nvCxnSpPr>
        <p:spPr>
          <a:xfrm flipV="1">
            <a:off x="1697472" y="2775467"/>
            <a:ext cx="769737" cy="12455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8912569-F920-4AAD-AF5D-E510E520075E}"/>
              </a:ext>
            </a:extLst>
          </p:cNvPr>
          <p:cNvCxnSpPr>
            <a:stCxn id="9" idx="3"/>
          </p:cNvCxnSpPr>
          <p:nvPr/>
        </p:nvCxnSpPr>
        <p:spPr>
          <a:xfrm>
            <a:off x="4698609" y="2818814"/>
            <a:ext cx="726479" cy="1182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14B6A96-9782-4E0B-B0BD-AA8B22D8395C}"/>
              </a:ext>
            </a:extLst>
          </p:cNvPr>
          <p:cNvCxnSpPr>
            <a:cxnSpLocks/>
            <a:stCxn id="17" idx="3"/>
          </p:cNvCxnSpPr>
          <p:nvPr/>
        </p:nvCxnSpPr>
        <p:spPr>
          <a:xfrm>
            <a:off x="2787718" y="4631238"/>
            <a:ext cx="17038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3246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</TotalTime>
  <Words>845</Words>
  <Application>Microsoft Office PowerPoint</Application>
  <PresentationFormat>Widescreen</PresentationFormat>
  <Paragraphs>90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Aharoni</vt:lpstr>
      <vt:lpstr>Aptos Display</vt:lpstr>
      <vt:lpstr>Arial</vt:lpstr>
      <vt:lpstr>Calibri</vt:lpstr>
      <vt:lpstr>Calibri Light</vt:lpstr>
      <vt:lpstr>Google Sans</vt:lpstr>
      <vt:lpstr>Wingdings</vt:lpstr>
      <vt:lpstr>Office Theme</vt:lpstr>
      <vt:lpstr>PowerPoint Presentation</vt:lpstr>
      <vt:lpstr>Research Gap</vt:lpstr>
      <vt:lpstr>Mengelola Research Gap dan Membangun Kebaruan Riset Kita?</vt:lpstr>
      <vt:lpstr>PowerPoint Presentation</vt:lpstr>
      <vt:lpstr>Mengelola Gap Penelitian</vt:lpstr>
      <vt:lpstr>Mengisi Gap dengan Konsep Baru Berupa Konsep “A-Aksen” (A)</vt:lpstr>
      <vt:lpstr>Mengisi Gap dengan Konsep Baru Berupa Konsep “A-Aksen” (A)</vt:lpstr>
      <vt:lpstr>Mengisi Gap dengan Mediasi</vt:lpstr>
      <vt:lpstr>Mengisi Gap dengan Mediasi</vt:lpstr>
      <vt:lpstr>Mengisi Gap dengan Moderator</vt:lpstr>
      <vt:lpstr>Mengisi Gap dengan Moderator</vt:lpstr>
      <vt:lpstr>4 Kesulitan dan Kesalahan Langkah Dalam Pengembangan Model Baru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GAP</dc:title>
  <dc:creator>Personal</dc:creator>
  <cp:lastModifiedBy>Trufi_Murdiani</cp:lastModifiedBy>
  <cp:revision>21</cp:revision>
  <dcterms:created xsi:type="dcterms:W3CDTF">2023-04-10T06:12:02Z</dcterms:created>
  <dcterms:modified xsi:type="dcterms:W3CDTF">2024-03-15T14:14:44Z</dcterms:modified>
</cp:coreProperties>
</file>