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70C0"/>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29000" y="3505200"/>
            <a:ext cx="5410200" cy="1676400"/>
          </a:xfrm>
        </p:spPr>
        <p:txBody>
          <a:bodyPr anchor="b"/>
          <a:lstStyle>
            <a:lvl1pPr>
              <a:defRPr cap="all" baseline="0">
                <a:solidFill>
                  <a:schemeClr val="tx1"/>
                </a:solidFill>
              </a:defRPr>
            </a:lvl1pPr>
          </a:lstStyle>
          <a:p>
            <a:r>
              <a:rPr kumimoji="0" lang="en-US"/>
              <a:t>Click to edit Master title style</a:t>
            </a:r>
            <a:endParaRPr kumimoji="0" lang="en-US" dirty="0"/>
          </a:p>
        </p:txBody>
      </p:sp>
      <p:sp>
        <p:nvSpPr>
          <p:cNvPr id="14" name="Rectangle 13"/>
          <p:cNvSpPr/>
          <p:nvPr/>
        </p:nvSpPr>
        <p:spPr>
          <a:xfrm>
            <a:off x="381000" y="6172200"/>
            <a:ext cx="8763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0" y="6172200"/>
            <a:ext cx="4572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Connector 17"/>
          <p:cNvCxnSpPr/>
          <p:nvPr/>
        </p:nvCxnSpPr>
        <p:spPr>
          <a:xfrm>
            <a:off x="0" y="6019800"/>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wh.png"/>
          <p:cNvPicPr>
            <a:picLocks noChangeAspect="1"/>
          </p:cNvPicPr>
          <p:nvPr/>
        </p:nvPicPr>
        <p:blipFill>
          <a:blip r:embed="rId2" cstate="print"/>
          <a:stretch>
            <a:fillRect/>
          </a:stretch>
        </p:blipFill>
        <p:spPr>
          <a:xfrm>
            <a:off x="381000" y="3027676"/>
            <a:ext cx="2895600" cy="2839724"/>
          </a:xfrm>
          <a:prstGeom prst="rect">
            <a:avLst/>
          </a:prstGeom>
        </p:spPr>
      </p:pic>
      <p:sp>
        <p:nvSpPr>
          <p:cNvPr id="11" name="Date Placeholder 10"/>
          <p:cNvSpPr>
            <a:spLocks noGrp="1"/>
          </p:cNvSpPr>
          <p:nvPr>
            <p:ph type="dt" sz="half" idx="10"/>
          </p:nvPr>
        </p:nvSpPr>
        <p:spPr/>
        <p:txBody>
          <a:bodyPr/>
          <a:lstStyle/>
          <a:p>
            <a:fld id="{38B3A6C1-4A43-4205-8695-A67F44131150}" type="datetimeFigureOut">
              <a:rPr lang="en-US" smtClean="0"/>
              <a:pPr/>
              <a:t>3/6/2021</a:t>
            </a:fld>
            <a:endParaRPr lang="en-US"/>
          </a:p>
        </p:txBody>
      </p:sp>
      <p:sp>
        <p:nvSpPr>
          <p:cNvPr id="15" name="Footer Placeholder 14"/>
          <p:cNvSpPr>
            <a:spLocks noGrp="1"/>
          </p:cNvSpPr>
          <p:nvPr>
            <p:ph type="ftr" sz="quarter" idx="11"/>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atin typeface="Myriad Pro Light" pitchFamily="34" charset="0"/>
              </a:defRPr>
            </a:lvl1pPr>
          </a:lstStyle>
          <a:p>
            <a:r>
              <a:rPr kumimoji="0" lang="en-US"/>
              <a:t>Click to edit Master title style</a:t>
            </a:r>
            <a:endParaRPr kumimoji="0" lang="en-US" dirty="0"/>
          </a:p>
        </p:txBody>
      </p:sp>
      <p:sp>
        <p:nvSpPr>
          <p:cNvPr id="5" name="Date Placeholder 4"/>
          <p:cNvSpPr>
            <a:spLocks noGrp="1"/>
          </p:cNvSpPr>
          <p:nvPr>
            <p:ph type="dt" sz="half" idx="10"/>
          </p:nvPr>
        </p:nvSpPr>
        <p:spPr/>
        <p:txBody>
          <a:bodyPr/>
          <a:lstStyle/>
          <a:p>
            <a:fld id="{38B3A6C1-4A43-4205-8695-A67F44131150}" type="datetimeFigureOut">
              <a:rPr lang="en-US" smtClean="0"/>
              <a:pPr/>
              <a:t>3/6/2021</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609600" y="1752600"/>
            <a:ext cx="1600200" cy="4343400"/>
          </a:xfrm>
          <a:prstGeom prst="rect">
            <a:avLst/>
          </a:prstGeom>
          <a:solidFill>
            <a:srgbClr val="0070C0"/>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b="0">
                <a:latin typeface="Myriad Pro"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Content Placeholder 7"/>
          <p:cNvSpPr>
            <a:spLocks noGrp="1"/>
          </p:cNvSpPr>
          <p:nvPr>
            <p:ph sz="quarter" idx="19"/>
          </p:nvPr>
        </p:nvSpPr>
        <p:spPr>
          <a:xfrm>
            <a:off x="2362200" y="1752600"/>
            <a:ext cx="6324600" cy="4343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8B3A6C1-4A43-4205-8695-A67F44131150}" type="datetimeFigureOut">
              <a:rPr lang="en-US" smtClean="0"/>
              <a:pPr/>
              <a:t>3/6/2021</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
        <p:nvSpPr>
          <p:cNvPr id="23" name="Rectangle 22"/>
          <p:cNvSpPr/>
          <p:nvPr/>
        </p:nvSpPr>
        <p:spPr>
          <a:xfrm>
            <a:off x="0" y="0"/>
            <a:ext cx="1447800" cy="4572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5486400"/>
            <a:ext cx="1447800" cy="1371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lvl1pPr>
              <a:buClr>
                <a:srgbClr val="0070C0"/>
              </a:buClr>
              <a:buFont typeface="Arial" pitchFamily="34" charset="0"/>
              <a:buChar char="•"/>
              <a:defRPr>
                <a:latin typeface="Myriad Pro" pitchFamily="34" charset="0"/>
              </a:defRPr>
            </a:lvl1pPr>
            <a:lvl2pPr>
              <a:buClr>
                <a:srgbClr val="0070C0"/>
              </a:buClr>
              <a:buSzPct val="75000"/>
              <a:buFont typeface="Arial" pitchFamily="34" charset="0"/>
              <a:buChar char="•"/>
              <a:defRPr>
                <a:latin typeface="Myriad Pro" pitchFamily="34" charset="0"/>
              </a:defRPr>
            </a:lvl2pPr>
            <a:lvl3pPr>
              <a:buClr>
                <a:srgbClr val="0070C0"/>
              </a:buClr>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SzPct val="75000"/>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8B3A6C1-4A43-4205-8695-A67F44131150}"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lvl1pPr>
              <a:defRPr>
                <a:latin typeface="Myriad Pro Light"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p>
            <a:fld id="{38B3A6C1-4A43-4205-8695-A67F44131150}" type="datetimeFigureOut">
              <a:rPr lang="en-US" smtClean="0"/>
              <a:pPr/>
              <a:t>3/6/2021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0070C0"/>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Vertical Text Placeholder 2"/>
          <p:cNvSpPr>
            <a:spLocks noGrp="1"/>
          </p:cNvSpPr>
          <p:nvPr>
            <p:ph type="body" orient="vert" idx="1"/>
          </p:nvPr>
        </p:nvSpPr>
        <p:spPr>
          <a:xfrm>
            <a:off x="0" y="609600"/>
            <a:ext cx="6019800" cy="5486400"/>
          </a:xfrm>
          <a:prstGeom prst="rect">
            <a:avLst/>
          </a:prstGeom>
        </p:spPr>
        <p:txBody>
          <a:bodyPr vert="eaVert"/>
          <a:lstStyle>
            <a:lvl1pPr>
              <a:buClr>
                <a:srgbClr val="0070C0"/>
              </a:buClr>
              <a:buFont typeface="Arial" pitchFamily="34" charset="0"/>
              <a:buChar char="•"/>
              <a:defRPr>
                <a:latin typeface="Myriad Pro" pitchFamily="34" charset="0"/>
              </a:defRPr>
            </a:lvl1pPr>
            <a:lvl2pPr>
              <a:buClr>
                <a:srgbClr val="0070C0"/>
              </a:buClr>
              <a:buSzPct val="75000"/>
              <a:buFont typeface="Arial" pitchFamily="34" charset="0"/>
              <a:buChar char="•"/>
              <a:defRPr>
                <a:latin typeface="Myriad Pro" pitchFamily="34" charset="0"/>
              </a:defRPr>
            </a:lvl2pPr>
            <a:lvl3pPr>
              <a:buClr>
                <a:srgbClr val="0070C0"/>
              </a:buClr>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SzPct val="75000"/>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3733800"/>
            <a:ext cx="5181600" cy="1600200"/>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B3A6C1-4A43-4205-8695-A67F44131150}"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BC2A1-88E2-4674-A95E-242EBD081991}" type="slidenum">
              <a:rPr lang="en-US" smtClean="0"/>
              <a:pPr/>
              <a:t>‹#›</a:t>
            </a:fld>
            <a:endParaRPr lang="en-US"/>
          </a:p>
        </p:txBody>
      </p:sp>
      <p:sp>
        <p:nvSpPr>
          <p:cNvPr id="8" name="Rectangle 7"/>
          <p:cNvSpPr/>
          <p:nvPr/>
        </p:nvSpPr>
        <p:spPr>
          <a:xfrm>
            <a:off x="0" y="6172200"/>
            <a:ext cx="914400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wh.png"/>
          <p:cNvPicPr>
            <a:picLocks noChangeAspect="1"/>
          </p:cNvPicPr>
          <p:nvPr/>
        </p:nvPicPr>
        <p:blipFill>
          <a:blip r:embed="rId2" cstate="print"/>
          <a:stretch>
            <a:fillRect/>
          </a:stretch>
        </p:blipFill>
        <p:spPr>
          <a:xfrm>
            <a:off x="533400" y="3180076"/>
            <a:ext cx="2895600" cy="2839724"/>
          </a:xfrm>
          <a:prstGeom prst="rect">
            <a:avLst/>
          </a:prstGeom>
        </p:spPr>
      </p:pic>
      <p:sp>
        <p:nvSpPr>
          <p:cNvPr id="10" name="Date Placeholder 10"/>
          <p:cNvSpPr txBox="1">
            <a:spLocks/>
          </p:cNvSpPr>
          <p:nvPr/>
        </p:nvSpPr>
        <p:spPr>
          <a:xfrm>
            <a:off x="6248400" y="6400800"/>
            <a:ext cx="2667000" cy="365125"/>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fld id="{E62B3E01-F88B-47EF-8E88-546566C8D896}" type="datetimeFigureOut">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3/6/2021</a:t>
            </a:fld>
            <a:endParaRPr kumimoji="0" lang="en-US"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B3A6C1-4A43-4205-8695-A67F44131150}" type="datetimeFigureOut">
              <a:rPr lang="en-US" smtClean="0"/>
              <a:pPr/>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BC2A1-88E2-4674-A95E-242EBD0819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B3A6C1-4A43-4205-8695-A67F44131150}" type="datetimeFigureOut">
              <a:rPr lang="en-US" smtClean="0"/>
              <a:pPr/>
              <a:t>3/6/2021</a:t>
            </a:fld>
            <a:endParaRPr lang="en-US"/>
          </a:p>
        </p:txBody>
      </p:sp>
      <p:sp>
        <p:nvSpPr>
          <p:cNvPr id="4" name="Footer Placeholder 3"/>
          <p:cNvSpPr>
            <a:spLocks noGrp="1"/>
          </p:cNvSpPr>
          <p:nvPr>
            <p:ph type="ftr" sz="quarter" idx="11"/>
          </p:nvPr>
        </p:nvSpPr>
        <p:spPr/>
        <p:txBody>
          <a:bodyPr/>
          <a:lstStyle/>
          <a:p>
            <a:endParaRPr lang="en-US"/>
          </a:p>
        </p:txBody>
      </p:sp>
      <p:sp>
        <p:nvSpPr>
          <p:cNvPr id="9" name="Content Placeholder 7"/>
          <p:cNvSpPr>
            <a:spLocks noGrp="1"/>
          </p:cNvSpPr>
          <p:nvPr>
            <p:ph sz="quarter" idx="1"/>
          </p:nvPr>
        </p:nvSpPr>
        <p:spPr>
          <a:xfrm>
            <a:off x="609600" y="1676400"/>
            <a:ext cx="8153400" cy="4343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sz="2400">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667000"/>
            <a:ext cx="7123113" cy="1673225"/>
          </a:xfrm>
          <a:prstGeom prst="rect">
            <a:avLst/>
          </a:prstGeom>
        </p:spPr>
        <p:txBody>
          <a:bodyPr anchor="t">
            <a:normAutofit/>
          </a:bodyPr>
          <a:lstStyle>
            <a:lvl1pPr marL="0" indent="0">
              <a:buNone/>
              <a:defRPr sz="4400">
                <a:solidFill>
                  <a:srgbClr val="0070C0"/>
                </a:solidFill>
                <a:latin typeface="Myriad Pro Light"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2438400"/>
            <a:ext cx="9144000" cy="1524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fld id="{38B3A6C1-4A43-4205-8695-A67F44131150}" type="datetimeFigureOut">
              <a:rPr lang="en-US" smtClean="0"/>
              <a:pPr/>
              <a:t>3/6/2021</a:t>
            </a:fld>
            <a:endParaRPr lang="en-US"/>
          </a:p>
        </p:txBody>
      </p:sp>
      <p:sp>
        <p:nvSpPr>
          <p:cNvPr id="14" name="Footer Placeholder 13"/>
          <p:cNvSpPr>
            <a:spLocks noGrp="1"/>
          </p:cNvSpPr>
          <p:nvPr>
            <p:ph type="ftr" sz="quarter" idx="12"/>
          </p:nvPr>
        </p:nvSpPr>
        <p:spPr/>
        <p:txBody>
          <a:bodyPr/>
          <a:lstStyle/>
          <a:p>
            <a:endParaRPr lang="en-US"/>
          </a:p>
        </p:txBody>
      </p:sp>
      <p:sp>
        <p:nvSpPr>
          <p:cNvPr id="8"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0"/>
            <a:ext cx="9144000" cy="25908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p:txBody>
          <a:bodyPr/>
          <a:lstStyle/>
          <a:p>
            <a:fld id="{38B3A6C1-4A43-4205-8695-A67F44131150}" type="datetimeFigureOut">
              <a:rPr lang="en-US" smtClean="0"/>
              <a:pPr/>
              <a:t>3/6/2021</a:t>
            </a:fld>
            <a:endParaRPr lang="en-US"/>
          </a:p>
        </p:txBody>
      </p:sp>
      <p:sp>
        <p:nvSpPr>
          <p:cNvPr id="14" name="Footer Placeholder 13"/>
          <p:cNvSpPr>
            <a:spLocks noGrp="1"/>
          </p:cNvSpPr>
          <p:nvPr>
            <p:ph type="ftr" sz="quarter" idx="12"/>
          </p:nvPr>
        </p:nvSpPr>
        <p:spPr/>
        <p:txBody>
          <a:bodyPr/>
          <a:lstStyle/>
          <a:p>
            <a:endParaRPr lang="en-US"/>
          </a:p>
        </p:txBody>
      </p:sp>
      <p:pic>
        <p:nvPicPr>
          <p:cNvPr id="10" name="Picture 9" descr="fb.png"/>
          <p:cNvPicPr>
            <a:picLocks noChangeAspect="1"/>
          </p:cNvPicPr>
          <p:nvPr/>
        </p:nvPicPr>
        <p:blipFill>
          <a:blip r:embed="rId2" cstate="print"/>
          <a:stretch>
            <a:fillRect/>
          </a:stretch>
        </p:blipFill>
        <p:spPr>
          <a:xfrm>
            <a:off x="990600" y="3352800"/>
            <a:ext cx="1293881" cy="1293881"/>
          </a:xfrm>
          <a:prstGeom prst="rect">
            <a:avLst/>
          </a:prstGeom>
        </p:spPr>
      </p:pic>
      <p:pic>
        <p:nvPicPr>
          <p:cNvPr id="11" name="Picture 10" descr="tw.png"/>
          <p:cNvPicPr>
            <a:picLocks noChangeAspect="1"/>
          </p:cNvPicPr>
          <p:nvPr/>
        </p:nvPicPr>
        <p:blipFill>
          <a:blip r:embed="rId3" cstate="print"/>
          <a:stretch>
            <a:fillRect/>
          </a:stretch>
        </p:blipFill>
        <p:spPr>
          <a:xfrm>
            <a:off x="1066800" y="5181600"/>
            <a:ext cx="1293881" cy="1293881"/>
          </a:xfrm>
          <a:prstGeom prst="rect">
            <a:avLst/>
          </a:prstGeom>
        </p:spPr>
      </p:pic>
      <p:sp>
        <p:nvSpPr>
          <p:cNvPr id="13" name="Text Placeholder 1"/>
          <p:cNvSpPr txBox="1">
            <a:spLocks/>
          </p:cNvSpPr>
          <p:nvPr/>
        </p:nvSpPr>
        <p:spPr>
          <a:xfrm>
            <a:off x="2438400" y="3505200"/>
            <a:ext cx="6324600" cy="1143000"/>
          </a:xfrm>
          <a:prstGeom prst="rect">
            <a:avLst/>
          </a:prstGeom>
        </p:spPr>
        <p:txBody>
          <a:bodyPr vert="horz" anchor="t">
            <a:normAutofit/>
          </a:bodyPr>
          <a:lstStyle/>
          <a:p>
            <a:r>
              <a:rPr lang="en-US" sz="2800" b="1" dirty="0">
                <a:solidFill>
                  <a:srgbClr val="0070C0"/>
                </a:solidFill>
                <a:latin typeface="Myriad Pro" pitchFamily="34" charset="0"/>
              </a:rPr>
              <a:t>Fan Page</a:t>
            </a:r>
            <a:endParaRPr lang="id-ID" sz="2800" b="1" dirty="0">
              <a:solidFill>
                <a:srgbClr val="0070C0"/>
              </a:solidFill>
              <a:latin typeface="Myriad Pro" pitchFamily="34" charset="0"/>
            </a:endParaRPr>
          </a:p>
          <a:p>
            <a:r>
              <a:rPr lang="en-US" sz="2800" dirty="0">
                <a:solidFill>
                  <a:srgbClr val="0070C0"/>
                </a:solidFill>
                <a:latin typeface="Myriad Pro" pitchFamily="34" charset="0"/>
              </a:rPr>
              <a:t>www.facebook.com/</a:t>
            </a:r>
            <a:r>
              <a:rPr lang="id-ID" sz="2800" dirty="0">
                <a:solidFill>
                  <a:srgbClr val="0070C0"/>
                </a:solidFill>
                <a:latin typeface="Myriad Pro" pitchFamily="34" charset="0"/>
              </a:rPr>
              <a:t>penerbit</a:t>
            </a:r>
            <a:r>
              <a:rPr lang="en-US" sz="2800" dirty="0">
                <a:solidFill>
                  <a:srgbClr val="0070C0"/>
                </a:solidFill>
                <a:latin typeface="Myriad Pro" pitchFamily="34" charset="0"/>
              </a:rPr>
              <a:t>.</a:t>
            </a:r>
            <a:r>
              <a:rPr lang="id-ID" sz="2800" dirty="0">
                <a:solidFill>
                  <a:srgbClr val="0070C0"/>
                </a:solidFill>
                <a:latin typeface="Myriad Pro" pitchFamily="34" charset="0"/>
              </a:rPr>
              <a:t>salemba</a:t>
            </a:r>
          </a:p>
        </p:txBody>
      </p:sp>
      <p:sp>
        <p:nvSpPr>
          <p:cNvPr id="15" name="Text Placeholder 1"/>
          <p:cNvSpPr txBox="1">
            <a:spLocks/>
          </p:cNvSpPr>
          <p:nvPr/>
        </p:nvSpPr>
        <p:spPr>
          <a:xfrm>
            <a:off x="2438400" y="5486400"/>
            <a:ext cx="6324600" cy="1143000"/>
          </a:xfrm>
          <a:prstGeom prst="rect">
            <a:avLst/>
          </a:prstGeom>
        </p:spPr>
        <p:txBody>
          <a:bodyPr vert="horz" anchor="t">
            <a:normAutofit/>
          </a:bodyPr>
          <a:lstStyle/>
          <a:p>
            <a:r>
              <a:rPr lang="id-ID" sz="2800" b="1" dirty="0">
                <a:solidFill>
                  <a:srgbClr val="0070C0"/>
                </a:solidFill>
                <a:latin typeface="Myriad Pro" pitchFamily="34" charset="0"/>
              </a:rPr>
              <a:t>Follow Us On</a:t>
            </a:r>
          </a:p>
          <a:p>
            <a:r>
              <a:rPr lang="id-ID" sz="2800" dirty="0">
                <a:solidFill>
                  <a:srgbClr val="0070C0"/>
                </a:solidFill>
                <a:latin typeface="Myriad Pro" pitchFamily="34" charset="0"/>
              </a:rPr>
              <a:t>@penerbitsalemba</a:t>
            </a:r>
          </a:p>
        </p:txBody>
      </p:sp>
      <p:pic>
        <p:nvPicPr>
          <p:cNvPr id="19" name="Picture 18" descr="ecommerce.png"/>
          <p:cNvPicPr>
            <a:picLocks noChangeAspect="1"/>
          </p:cNvPicPr>
          <p:nvPr/>
        </p:nvPicPr>
        <p:blipFill>
          <a:blip r:embed="rId4" cstate="print"/>
          <a:stretch>
            <a:fillRect/>
          </a:stretch>
        </p:blipFill>
        <p:spPr>
          <a:xfrm>
            <a:off x="381000" y="457200"/>
            <a:ext cx="8382000" cy="1729585"/>
          </a:xfrm>
          <a:prstGeom prst="rect">
            <a:avLst/>
          </a:prstGeom>
        </p:spPr>
      </p:pic>
      <p:cxnSp>
        <p:nvCxnSpPr>
          <p:cNvPr id="21" name="Straight Connector 20"/>
          <p:cNvCxnSpPr/>
          <p:nvPr/>
        </p:nvCxnSpPr>
        <p:spPr>
          <a:xfrm>
            <a:off x="2286000" y="1828800"/>
            <a:ext cx="6858000" cy="1588"/>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
        <p:nvSpPr>
          <p:cNvPr id="16"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8" name="Date Placeholder 7"/>
          <p:cNvSpPr>
            <a:spLocks noGrp="1"/>
          </p:cNvSpPr>
          <p:nvPr>
            <p:ph type="dt" sz="half" idx="15"/>
          </p:nvPr>
        </p:nvSpPr>
        <p:spPr/>
        <p:txBody>
          <a:bodyPr rtlCol="0"/>
          <a:lstStyle/>
          <a:p>
            <a:fld id="{38B3A6C1-4A43-4205-8695-A67F44131150}" type="datetimeFigureOut">
              <a:rPr lang="en-US" smtClean="0"/>
              <a:pPr/>
              <a:t>3/6/2021</a:t>
            </a:fld>
            <a:endParaRPr lang="en-US"/>
          </a:p>
        </p:txBody>
      </p:sp>
      <p:sp>
        <p:nvSpPr>
          <p:cNvPr id="12" name="Footer Placeholder 11"/>
          <p:cNvSpPr>
            <a:spLocks noGrp="1"/>
          </p:cNvSpPr>
          <p:nvPr>
            <p:ph type="ftr" sz="quarter" idx="17"/>
          </p:nvPr>
        </p:nvSpPr>
        <p:spPr/>
        <p:txBody>
          <a:bodyPr rtlCol="0"/>
          <a:lstStyle/>
          <a:p>
            <a:endParaRPr lang="en-US"/>
          </a:p>
        </p:txBody>
      </p:sp>
      <p:sp>
        <p:nvSpPr>
          <p:cNvPr id="14" name="Content Placeholder 7"/>
          <p:cNvSpPr>
            <a:spLocks noGrp="1"/>
          </p:cNvSpPr>
          <p:nvPr>
            <p:ph sz="quarter" idx="1"/>
          </p:nvPr>
        </p:nvSpPr>
        <p:spPr>
          <a:xfrm>
            <a:off x="609600" y="1600200"/>
            <a:ext cx="4114800" cy="44196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6" name="Content Placeholder 7"/>
          <p:cNvSpPr>
            <a:spLocks noGrp="1"/>
          </p:cNvSpPr>
          <p:nvPr>
            <p:ph sz="quarter" idx="18"/>
          </p:nvPr>
        </p:nvSpPr>
        <p:spPr>
          <a:xfrm>
            <a:off x="4876800" y="1600200"/>
            <a:ext cx="4114800" cy="44196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atin typeface="Myriad Pro Light" pitchFamily="34" charset="0"/>
              </a:defRPr>
            </a:lvl1pPr>
          </a:lstStyle>
          <a:p>
            <a:r>
              <a:rPr kumimoji="0" lang="en-US"/>
              <a:t>Click to edit Master title style</a:t>
            </a:r>
            <a:endParaRPr kumimoji="0" lang="en-US" dirty="0"/>
          </a:p>
        </p:txBody>
      </p:sp>
      <p:sp>
        <p:nvSpPr>
          <p:cNvPr id="10" name="Date Placeholder 9"/>
          <p:cNvSpPr>
            <a:spLocks noGrp="1"/>
          </p:cNvSpPr>
          <p:nvPr>
            <p:ph type="dt" sz="half" idx="15"/>
          </p:nvPr>
        </p:nvSpPr>
        <p:spPr/>
        <p:txBody>
          <a:bodyPr rtlCol="0"/>
          <a:lstStyle/>
          <a:p>
            <a:fld id="{38B3A6C1-4A43-4205-8695-A67F44131150}" type="datetimeFigureOut">
              <a:rPr lang="en-US" smtClean="0"/>
              <a:pPr/>
              <a:t>3/6/2021</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rgbClr val="0070C0"/>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1">
              <a:lumMod val="60000"/>
              <a:lumOff val="40000"/>
            </a:schemeClr>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7" name="Content Placeholder 7"/>
          <p:cNvSpPr>
            <a:spLocks noGrp="1"/>
          </p:cNvSpPr>
          <p:nvPr>
            <p:ph sz="quarter" idx="18"/>
          </p:nvPr>
        </p:nvSpPr>
        <p:spPr>
          <a:xfrm>
            <a:off x="609600" y="2438400"/>
            <a:ext cx="3886200" cy="3581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8" name="Content Placeholder 7"/>
          <p:cNvSpPr>
            <a:spLocks noGrp="1"/>
          </p:cNvSpPr>
          <p:nvPr>
            <p:ph sz="quarter" idx="19"/>
          </p:nvPr>
        </p:nvSpPr>
        <p:spPr>
          <a:xfrm>
            <a:off x="4800600" y="2438400"/>
            <a:ext cx="3886200" cy="3581400"/>
          </a:xfrm>
          <a:prstGeom prst="rect">
            <a:avLst/>
          </a:prstGeom>
        </p:spPr>
        <p:txBody>
          <a:bodyPr/>
          <a:lstStyle>
            <a:lvl1pPr>
              <a:buClr>
                <a:srgbClr val="0070C0"/>
              </a:buClr>
              <a:buSzPct val="100000"/>
              <a:buFont typeface="Arial" pitchFamily="34" charset="0"/>
              <a:buChar char="•"/>
              <a:defRPr>
                <a:latin typeface="Myriad Pro" pitchFamily="34" charset="0"/>
              </a:defRPr>
            </a:lvl1pPr>
            <a:lvl2pPr>
              <a:buClr>
                <a:srgbClr val="0070C0"/>
              </a:buClr>
              <a:buFont typeface="Arial" pitchFamily="34" charset="0"/>
              <a:buChar char="•"/>
              <a:defRPr>
                <a:latin typeface="Myriad Pro" pitchFamily="34" charset="0"/>
              </a:defRPr>
            </a:lvl2pPr>
            <a:lvl3pPr>
              <a:buClr>
                <a:srgbClr val="0070C0"/>
              </a:buClr>
              <a:buSzPct val="75000"/>
              <a:buFont typeface="Arial" pitchFamily="34" charset="0"/>
              <a:buChar char="•"/>
              <a:defRPr>
                <a:latin typeface="Myriad Pro" pitchFamily="34" charset="0"/>
              </a:defRPr>
            </a:lvl3pPr>
            <a:lvl4pPr>
              <a:buClr>
                <a:srgbClr val="0070C0"/>
              </a:buClr>
              <a:buFont typeface="Arial" pitchFamily="34" charset="0"/>
              <a:buChar char="•"/>
              <a:defRPr>
                <a:latin typeface="Myriad Pro" pitchFamily="34" charset="0"/>
              </a:defRPr>
            </a:lvl4pPr>
            <a:lvl5pPr>
              <a:buClr>
                <a:srgbClr val="0070C0"/>
              </a:buClr>
              <a:buFont typeface="Arial" pitchFamily="34" charset="0"/>
              <a:buChar char="•"/>
              <a:defRPr>
                <a:latin typeface="Myriad Pro"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Light" pitchFamily="34" charset="0"/>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38B3A6C1-4A43-4205-8695-A67F44131150}" type="datetimeFigureOut">
              <a:rPr lang="en-US" smtClean="0"/>
              <a:pPr/>
              <a:t>3/6/2021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A6C1-4A43-4205-8695-A67F44131150}" type="datetimeFigureOut">
              <a:rPr lang="en-US" smtClean="0"/>
              <a:pPr/>
              <a:t>3/6/2021</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descr="Untitled-2.png"/>
          <p:cNvPicPr>
            <a:picLocks noChangeAspect="1"/>
          </p:cNvPicPr>
          <p:nvPr/>
        </p:nvPicPr>
        <p:blipFill>
          <a:blip r:embed="rId2" cstate="print"/>
          <a:stretch>
            <a:fillRect/>
          </a:stretch>
        </p:blipFill>
        <p:spPr>
          <a:xfrm>
            <a:off x="7848600" y="304800"/>
            <a:ext cx="854726" cy="838200"/>
          </a:xfrm>
          <a:prstGeom prst="rect">
            <a:avLst/>
          </a:prstGeom>
        </p:spPr>
      </p:pic>
      <p:sp>
        <p:nvSpPr>
          <p:cNvPr id="7"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Content Placeholder 5" descr="1111.jpg"/>
          <p:cNvPicPr>
            <a:picLocks noChangeAspect="1"/>
          </p:cNvPicPr>
          <p:nvPr/>
        </p:nvPicPr>
        <p:blipFill>
          <a:blip r:embed="rId3" cstate="print"/>
          <a:stretch>
            <a:fillRect/>
          </a:stretch>
        </p:blipFill>
        <p:spPr>
          <a:xfrm>
            <a:off x="0" y="1162050"/>
            <a:ext cx="9144000" cy="4248150"/>
          </a:xfrm>
          <a:prstGeom prst="rect">
            <a:avLst/>
          </a:prstGeom>
        </p:spPr>
      </p:pic>
      <p:pic>
        <p:nvPicPr>
          <p:cNvPr id="10" name="Picture 9" descr="fax.png"/>
          <p:cNvPicPr>
            <a:picLocks noChangeAspect="1"/>
          </p:cNvPicPr>
          <p:nvPr/>
        </p:nvPicPr>
        <p:blipFill>
          <a:blip r:embed="rId4" cstate="print"/>
          <a:stretch>
            <a:fillRect/>
          </a:stretch>
        </p:blipFill>
        <p:spPr>
          <a:xfrm>
            <a:off x="5105400" y="6168922"/>
            <a:ext cx="536678" cy="536678"/>
          </a:xfrm>
          <a:prstGeom prst="rect">
            <a:avLst/>
          </a:prstGeom>
        </p:spPr>
      </p:pic>
      <p:pic>
        <p:nvPicPr>
          <p:cNvPr id="11" name="Picture 10" descr="hom e.png"/>
          <p:cNvPicPr>
            <a:picLocks noChangeAspect="1"/>
          </p:cNvPicPr>
          <p:nvPr/>
        </p:nvPicPr>
        <p:blipFill>
          <a:blip r:embed="rId5" cstate="print"/>
          <a:stretch>
            <a:fillRect/>
          </a:stretch>
        </p:blipFill>
        <p:spPr>
          <a:xfrm>
            <a:off x="762000" y="5486400"/>
            <a:ext cx="536678" cy="536678"/>
          </a:xfrm>
          <a:prstGeom prst="rect">
            <a:avLst/>
          </a:prstGeom>
        </p:spPr>
      </p:pic>
      <p:pic>
        <p:nvPicPr>
          <p:cNvPr id="12" name="Picture 11" descr="mail.png"/>
          <p:cNvPicPr>
            <a:picLocks noChangeAspect="1"/>
          </p:cNvPicPr>
          <p:nvPr/>
        </p:nvPicPr>
        <p:blipFill>
          <a:blip r:embed="rId6" cstate="print"/>
          <a:stretch>
            <a:fillRect/>
          </a:stretch>
        </p:blipFill>
        <p:spPr>
          <a:xfrm>
            <a:off x="762000" y="6168922"/>
            <a:ext cx="536678" cy="536678"/>
          </a:xfrm>
          <a:prstGeom prst="rect">
            <a:avLst/>
          </a:prstGeom>
        </p:spPr>
      </p:pic>
      <p:pic>
        <p:nvPicPr>
          <p:cNvPr id="13" name="Picture 12" descr="phone.png"/>
          <p:cNvPicPr>
            <a:picLocks noChangeAspect="1"/>
          </p:cNvPicPr>
          <p:nvPr/>
        </p:nvPicPr>
        <p:blipFill>
          <a:blip r:embed="rId7" cstate="print"/>
          <a:stretch>
            <a:fillRect/>
          </a:stretch>
        </p:blipFill>
        <p:spPr>
          <a:xfrm>
            <a:off x="5105400" y="5486400"/>
            <a:ext cx="536678" cy="536678"/>
          </a:xfrm>
          <a:prstGeom prst="rect">
            <a:avLst/>
          </a:prstGeom>
        </p:spPr>
      </p:pic>
      <p:sp>
        <p:nvSpPr>
          <p:cNvPr id="14" name="TextBox 13"/>
          <p:cNvSpPr txBox="1"/>
          <p:nvPr/>
        </p:nvSpPr>
        <p:spPr>
          <a:xfrm>
            <a:off x="1371600" y="5486400"/>
            <a:ext cx="3375283" cy="646331"/>
          </a:xfrm>
          <a:prstGeom prst="rect">
            <a:avLst/>
          </a:prstGeom>
          <a:noFill/>
        </p:spPr>
        <p:txBody>
          <a:bodyPr wrap="none" rtlCol="0">
            <a:spAutoFit/>
          </a:bodyPr>
          <a:lstStyle/>
          <a:p>
            <a:r>
              <a:rPr lang="id-ID" dirty="0">
                <a:latin typeface="Myriad Pro" pitchFamily="34" charset="0"/>
              </a:rPr>
              <a:t>Jl. Raya Lenteng Agung No. 101 </a:t>
            </a:r>
          </a:p>
          <a:p>
            <a:r>
              <a:rPr lang="id-ID" dirty="0">
                <a:latin typeface="Myriad Pro" pitchFamily="34" charset="0"/>
              </a:rPr>
              <a:t>Jagakarsa</a:t>
            </a:r>
            <a:r>
              <a:rPr lang="en-US" dirty="0">
                <a:latin typeface="Myriad Pro" pitchFamily="34" charset="0"/>
              </a:rPr>
              <a:t>, </a:t>
            </a:r>
            <a:r>
              <a:rPr lang="id-ID" dirty="0">
                <a:latin typeface="Myriad Pro" pitchFamily="34" charset="0"/>
              </a:rPr>
              <a:t>Jakarta Selatan 12610</a:t>
            </a:r>
          </a:p>
        </p:txBody>
      </p:sp>
      <p:sp>
        <p:nvSpPr>
          <p:cNvPr id="15" name="TextBox 14"/>
          <p:cNvSpPr txBox="1"/>
          <p:nvPr/>
        </p:nvSpPr>
        <p:spPr>
          <a:xfrm>
            <a:off x="1371600" y="6260068"/>
            <a:ext cx="2834109" cy="369332"/>
          </a:xfrm>
          <a:prstGeom prst="rect">
            <a:avLst/>
          </a:prstGeom>
          <a:noFill/>
        </p:spPr>
        <p:txBody>
          <a:bodyPr wrap="none" rtlCol="0">
            <a:spAutoFit/>
          </a:bodyPr>
          <a:lstStyle/>
          <a:p>
            <a:r>
              <a:rPr lang="en-US" dirty="0">
                <a:latin typeface="Myriad Pro" pitchFamily="34" charset="0"/>
              </a:rPr>
              <a:t>info@penerbitsalemba.com</a:t>
            </a:r>
            <a:endParaRPr lang="id-ID" dirty="0">
              <a:latin typeface="Myriad Pro" pitchFamily="34" charset="0"/>
            </a:endParaRPr>
          </a:p>
        </p:txBody>
      </p:sp>
      <p:sp>
        <p:nvSpPr>
          <p:cNvPr id="16" name="TextBox 15"/>
          <p:cNvSpPr txBox="1"/>
          <p:nvPr/>
        </p:nvSpPr>
        <p:spPr>
          <a:xfrm>
            <a:off x="5692517" y="5574268"/>
            <a:ext cx="1826141" cy="369332"/>
          </a:xfrm>
          <a:prstGeom prst="rect">
            <a:avLst/>
          </a:prstGeom>
          <a:noFill/>
        </p:spPr>
        <p:txBody>
          <a:bodyPr wrap="none" rtlCol="0">
            <a:spAutoFit/>
          </a:bodyPr>
          <a:lstStyle/>
          <a:p>
            <a:r>
              <a:rPr lang="id-ID" dirty="0">
                <a:latin typeface="Myriad Pro" pitchFamily="34" charset="0"/>
              </a:rPr>
              <a:t>+62 21 781 86 16</a:t>
            </a:r>
          </a:p>
        </p:txBody>
      </p:sp>
      <p:sp>
        <p:nvSpPr>
          <p:cNvPr id="17" name="TextBox 16"/>
          <p:cNvSpPr txBox="1"/>
          <p:nvPr/>
        </p:nvSpPr>
        <p:spPr>
          <a:xfrm>
            <a:off x="5692517" y="6260068"/>
            <a:ext cx="2635658" cy="369332"/>
          </a:xfrm>
          <a:prstGeom prst="rect">
            <a:avLst/>
          </a:prstGeom>
          <a:noFill/>
        </p:spPr>
        <p:txBody>
          <a:bodyPr wrap="none" rtlCol="0">
            <a:spAutoFit/>
          </a:bodyPr>
          <a:lstStyle/>
          <a:p>
            <a:r>
              <a:rPr lang="id-ID" dirty="0">
                <a:latin typeface="Myriad Pro" pitchFamily="34" charset="0"/>
              </a:rPr>
              <a:t>+62 21 7818470/7818486</a:t>
            </a:r>
          </a:p>
        </p:txBody>
      </p:sp>
      <p:sp>
        <p:nvSpPr>
          <p:cNvPr id="19"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Blank">
    <p:bg>
      <p:bgPr>
        <a:solidFill>
          <a:srgbClr val="0070C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3A6C1-4A43-4205-8695-A67F44131150}" type="datetimeFigureOut">
              <a:rPr lang="en-US" smtClean="0"/>
              <a:pPr/>
              <a:t>3/6/2021</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descr="Untitled-2.png"/>
          <p:cNvPicPr>
            <a:picLocks noChangeAspect="1"/>
          </p:cNvPicPr>
          <p:nvPr/>
        </p:nvPicPr>
        <p:blipFill>
          <a:blip r:embed="rId2" cstate="print"/>
          <a:stretch>
            <a:fillRect/>
          </a:stretch>
        </p:blipFill>
        <p:spPr>
          <a:xfrm>
            <a:off x="7848600" y="304800"/>
            <a:ext cx="854726" cy="838200"/>
          </a:xfrm>
          <a:prstGeom prst="rect">
            <a:avLst/>
          </a:prstGeom>
        </p:spPr>
      </p:pic>
      <p:sp>
        <p:nvSpPr>
          <p:cNvPr id="6" name="Title 1"/>
          <p:cNvSpPr>
            <a:spLocks noGrp="1"/>
          </p:cNvSpPr>
          <p:nvPr>
            <p:ph type="title"/>
          </p:nvPr>
        </p:nvSpPr>
        <p:spPr>
          <a:xfrm>
            <a:off x="609600" y="273050"/>
            <a:ext cx="8077200" cy="869950"/>
          </a:xfrm>
        </p:spPr>
        <p:txBody>
          <a:bodyPr anchor="ctr"/>
          <a:lstStyle>
            <a:lvl1pPr algn="l">
              <a:buNone/>
              <a:defRPr sz="4400" b="0">
                <a:latin typeface="Myriad Pro" pitchFamily="34" charset="0"/>
              </a:defRPr>
            </a:lvl1pPr>
          </a:lstStyle>
          <a:p>
            <a:r>
              <a:rPr kumimoji="0" lang="en-US"/>
              <a:t>Click to edit Master title style</a:t>
            </a:r>
            <a:endParaRPr kumimoji="0" lang="en-US" dirty="0"/>
          </a:p>
        </p:txBody>
      </p:sp>
      <p:sp>
        <p:nvSpPr>
          <p:cNvPr id="7" name="Slide Number Placeholder 4"/>
          <p:cNvSpPr txBox="1">
            <a:spLocks/>
          </p:cNvSpPr>
          <p:nvPr/>
        </p:nvSpPr>
        <p:spPr>
          <a:xfrm>
            <a:off x="8610600" y="6248400"/>
            <a:ext cx="533400" cy="3968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4E67D7-2DE4-46D5-9B32-4AEC9D3318C2}"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56267" y="2644170"/>
            <a:ext cx="7231467" cy="1569660"/>
          </a:xfrm>
          <a:prstGeom prst="rect">
            <a:avLst/>
          </a:prstGeom>
          <a:noFill/>
        </p:spPr>
        <p:txBody>
          <a:bodyPr wrap="none" rtlCol="0">
            <a:spAutoFit/>
          </a:bodyPr>
          <a:lstStyle/>
          <a:p>
            <a:r>
              <a:rPr lang="en-US" sz="9600" dirty="0">
                <a:solidFill>
                  <a:schemeClr val="bg1"/>
                </a:solidFill>
              </a:rPr>
              <a:t>TERIMA KASIH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8B3A6C1-4A43-4205-8695-A67F44131150}" type="datetimeFigureOut">
              <a:rPr lang="en-US" smtClean="0"/>
              <a:pPr/>
              <a:t>3/6/2021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Untitled-2.png"/>
          <p:cNvPicPr>
            <a:picLocks noChangeAspect="1"/>
          </p:cNvPicPr>
          <p:nvPr/>
        </p:nvPicPr>
        <p:blipFill>
          <a:blip r:embed="rId17" cstate="print"/>
          <a:stretch>
            <a:fillRect/>
          </a:stretch>
        </p:blipFill>
        <p:spPr>
          <a:xfrm>
            <a:off x="7848600" y="304800"/>
            <a:ext cx="854726" cy="838200"/>
          </a:xfrm>
          <a:prstGeom prst="rect">
            <a:avLst/>
          </a:prstGeom>
        </p:spPr>
      </p:pic>
      <p:sp>
        <p:nvSpPr>
          <p:cNvPr id="12" name="Slide Number Placeholder 4"/>
          <p:cNvSpPr>
            <a:spLocks noGrp="1"/>
          </p:cNvSpPr>
          <p:nvPr>
            <p:ph type="sldNum" sz="quarter" idx="4"/>
          </p:nvPr>
        </p:nvSpPr>
        <p:spPr>
          <a:xfrm>
            <a:off x="8610600" y="6248400"/>
            <a:ext cx="533400" cy="396876"/>
          </a:xfrm>
          <a:prstGeom prst="rect">
            <a:avLst/>
          </a:prstGeom>
        </p:spPr>
        <p:txBody>
          <a:bodyPr/>
          <a:lstStyle/>
          <a:p>
            <a:fld id="{341BC2A1-88E2-4674-A95E-242EBD081991}" type="slidenum">
              <a:rPr lang="en-US" smtClean="0"/>
              <a:pPr/>
              <a:t>‹#›</a:t>
            </a:fld>
            <a:endParaRPr lang="en-US"/>
          </a:p>
        </p:txBody>
      </p:sp>
      <p:sp>
        <p:nvSpPr>
          <p:cNvPr id="18" name="Text Placeholder 17"/>
          <p:cNvSpPr>
            <a:spLocks noGrp="1"/>
          </p:cNvSpPr>
          <p:nvPr>
            <p:ph type="body" idx="1"/>
          </p:nvPr>
        </p:nvSpPr>
        <p:spPr>
          <a:xfrm>
            <a:off x="609600" y="1600200"/>
            <a:ext cx="8229600" cy="4525963"/>
          </a:xfrm>
          <a:prstGeom prst="rect">
            <a:avLst/>
          </a:prstGeom>
        </p:spPr>
        <p:txBody>
          <a:bodyPr vert="horz" lIns="91440" tIns="45720" rIns="91440" bIns="45720" rtlCol="0">
            <a:normAutofit/>
          </a:bodyPr>
          <a:lstStyle/>
          <a:p>
            <a:pPr marL="320040" marR="0" lvl="0"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Click to edit Master text styles</a:t>
            </a:r>
          </a:p>
          <a:p>
            <a:pPr marL="320040" marR="0" lvl="1"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Second level</a:t>
            </a:r>
          </a:p>
          <a:p>
            <a:pPr marL="320040" marR="0" lvl="2"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Third level</a:t>
            </a:r>
          </a:p>
          <a:p>
            <a:pPr marL="320040" marR="0" lvl="3"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Fourth level</a:t>
            </a:r>
          </a:p>
          <a:p>
            <a:pPr marL="320040" marR="0" lvl="4"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a:pPr>
            <a:r>
              <a:rPr kumimoji="0" lang="en-US" sz="2900" b="0" i="0" u="none" strike="noStrike" kern="1200" cap="none" spc="0" normalizeH="0" baseline="0" noProof="0">
                <a:ln>
                  <a:noFill/>
                </a:ln>
                <a:solidFill>
                  <a:schemeClr val="tx1"/>
                </a:solidFill>
                <a:effectLst/>
                <a:uLnTx/>
                <a:uFillTx/>
                <a:latin typeface="Myriad Pro" pitchFamily="34" charset="0"/>
                <a:ea typeface="+mn-ea"/>
                <a:cs typeface="+mn-cs"/>
              </a:rPr>
              <a:t>Fifth level</a:t>
            </a:r>
            <a:endParaRPr kumimoji="0" lang="en-US" sz="2000" b="0" i="0" u="none" strike="noStrike" kern="1200" cap="none" spc="0" normalizeH="0" baseline="0" noProof="0" dirty="0">
              <a:ln>
                <a:noFill/>
              </a:ln>
              <a:solidFill>
                <a:schemeClr val="tx1"/>
              </a:solidFill>
              <a:effectLst/>
              <a:uLnTx/>
              <a:uFillTx/>
              <a:latin typeface="Myriad Pro"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1" latinLnBrk="0" hangingPunct="1">
        <a:spcBef>
          <a:spcPct val="0"/>
        </a:spcBef>
        <a:buNone/>
        <a:defRPr kumimoji="0" sz="4400" kern="1200">
          <a:solidFill>
            <a:srgbClr val="0070C0"/>
          </a:solidFill>
          <a:latin typeface="Myriad Pro Light" pitchFamily="34" charset="0"/>
          <a:ea typeface="+mj-ea"/>
          <a:cs typeface="+mj-cs"/>
        </a:defRPr>
      </a:lvl1pPr>
    </p:titleStyle>
    <p:bodyStyle>
      <a:lvl1pPr marL="320040" marR="0" indent="-320040" algn="l" defTabSz="914400" rtl="0" eaLnBrk="1" fontAlgn="auto" latinLnBrk="0" hangingPunct="1">
        <a:lnSpc>
          <a:spcPct val="100000"/>
        </a:lnSpc>
        <a:spcBef>
          <a:spcPts val="700"/>
        </a:spcBef>
        <a:spcAft>
          <a:spcPts val="0"/>
        </a:spcAft>
        <a:buClr>
          <a:srgbClr val="0070C0"/>
        </a:buClr>
        <a:buSzPct val="100000"/>
        <a:buFont typeface="Arial" pitchFamily="34" charset="0"/>
        <a:buChar char="•"/>
        <a:tabLst/>
        <a:defRPr kumimoji="0" sz="2400" kern="1200">
          <a:solidFill>
            <a:schemeClr val="tx1"/>
          </a:solidFill>
          <a:latin typeface="Myriad Pro" pitchFamily="34" charset="0"/>
          <a:ea typeface="+mn-ea"/>
          <a:cs typeface="+mn-cs"/>
        </a:defRPr>
      </a:lvl1pPr>
      <a:lvl2pPr marL="640080" marR="0" indent="-274320" algn="l" defTabSz="914400" rtl="0" eaLnBrk="1" fontAlgn="auto" latinLnBrk="0" hangingPunct="1">
        <a:lnSpc>
          <a:spcPct val="100000"/>
        </a:lnSpc>
        <a:spcBef>
          <a:spcPts val="550"/>
        </a:spcBef>
        <a:spcAft>
          <a:spcPts val="0"/>
        </a:spcAft>
        <a:buClr>
          <a:srgbClr val="0070C0"/>
        </a:buClr>
        <a:buSzPct val="70000"/>
        <a:buFont typeface="Arial" pitchFamily="34" charset="0"/>
        <a:buChar char="•"/>
        <a:tabLst/>
        <a:defRPr kumimoji="0" sz="2600" kern="1200">
          <a:solidFill>
            <a:schemeClr val="tx1"/>
          </a:solidFill>
          <a:latin typeface="Myriad Pro" pitchFamily="34" charset="0"/>
          <a:ea typeface="+mn-ea"/>
          <a:cs typeface="+mn-cs"/>
        </a:defRPr>
      </a:lvl2pPr>
      <a:lvl3pPr marL="914400" marR="0" indent="-228600" algn="l" defTabSz="914400" rtl="0" eaLnBrk="1" fontAlgn="auto" latinLnBrk="0" hangingPunct="1">
        <a:lnSpc>
          <a:spcPct val="100000"/>
        </a:lnSpc>
        <a:spcBef>
          <a:spcPts val="500"/>
        </a:spcBef>
        <a:spcAft>
          <a:spcPts val="0"/>
        </a:spcAft>
        <a:buClr>
          <a:srgbClr val="0070C0"/>
        </a:buClr>
        <a:buSzPct val="75000"/>
        <a:buFont typeface="Arial" pitchFamily="34" charset="0"/>
        <a:buChar char="•"/>
        <a:tabLst/>
        <a:defRPr kumimoji="0" sz="2300" kern="1200">
          <a:solidFill>
            <a:schemeClr val="tx1"/>
          </a:solidFill>
          <a:latin typeface="Myriad Pro" pitchFamily="34" charset="0"/>
          <a:ea typeface="+mn-ea"/>
          <a:cs typeface="+mn-cs"/>
        </a:defRPr>
      </a:lvl3pPr>
      <a:lvl4pPr marL="1371600" marR="0" indent="-228600" algn="l" defTabSz="914400" rtl="0" eaLnBrk="1" fontAlgn="auto" latinLnBrk="0" hangingPunct="1">
        <a:lnSpc>
          <a:spcPct val="100000"/>
        </a:lnSpc>
        <a:spcBef>
          <a:spcPts val="400"/>
        </a:spcBef>
        <a:spcAft>
          <a:spcPts val="0"/>
        </a:spcAft>
        <a:buClr>
          <a:srgbClr val="0070C0"/>
        </a:buClr>
        <a:buSzPct val="75000"/>
        <a:buFont typeface="Arial" pitchFamily="34" charset="0"/>
        <a:buChar char="•"/>
        <a:tabLst/>
        <a:defRPr kumimoji="0" sz="2000" kern="1200">
          <a:solidFill>
            <a:schemeClr val="tx1"/>
          </a:solidFill>
          <a:latin typeface="Myriad Pro" pitchFamily="34" charset="0"/>
          <a:ea typeface="+mn-ea"/>
          <a:cs typeface="+mn-cs"/>
        </a:defRPr>
      </a:lvl4pPr>
      <a:lvl5pPr marL="1828800" marR="0" indent="-228600" algn="l" defTabSz="914400" rtl="0" eaLnBrk="1" fontAlgn="auto" latinLnBrk="0" hangingPunct="1">
        <a:lnSpc>
          <a:spcPct val="100000"/>
        </a:lnSpc>
        <a:spcBef>
          <a:spcPts val="400"/>
        </a:spcBef>
        <a:spcAft>
          <a:spcPts val="0"/>
        </a:spcAft>
        <a:buClr>
          <a:srgbClr val="0070C0"/>
        </a:buClr>
        <a:buSzPct val="65000"/>
        <a:buFont typeface="Arial" pitchFamily="34" charset="0"/>
        <a:buChar char="•"/>
        <a:tabLst/>
        <a:defRPr kumimoji="0" sz="2000" kern="1200">
          <a:solidFill>
            <a:schemeClr val="tx1"/>
          </a:solidFill>
          <a:latin typeface="Myriad Pro"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3276600"/>
            <a:ext cx="5410200" cy="1905000"/>
          </a:xfrm>
        </p:spPr>
        <p:txBody>
          <a:bodyPr>
            <a:normAutofit fontScale="90000"/>
          </a:bodyPr>
          <a:lstStyle/>
          <a:p>
            <a:pPr algn="ctr"/>
            <a:r>
              <a:rPr lang="en-US" b="1" dirty="0">
                <a:solidFill>
                  <a:srgbClr val="FFFF00"/>
                </a:solidFill>
              </a:rPr>
              <a:t>BAB 8</a:t>
            </a: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endParaRPr lang="en-US" sz="4900" dirty="0"/>
          </a:p>
        </p:txBody>
      </p:sp>
      <p:pic>
        <p:nvPicPr>
          <p:cNvPr id="2050" name="Picture 2"/>
          <p:cNvPicPr>
            <a:picLocks noChangeAspect="1" noChangeArrowheads="1"/>
          </p:cNvPicPr>
          <p:nvPr/>
        </p:nvPicPr>
        <p:blipFill>
          <a:blip r:embed="rId2"/>
          <a:srcRect/>
          <a:stretch>
            <a:fillRect/>
          </a:stretch>
        </p:blipFill>
        <p:spPr bwMode="auto">
          <a:xfrm>
            <a:off x="4393494" y="3886200"/>
            <a:ext cx="3226506" cy="12954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381000"/>
          </a:xfrm>
        </p:spPr>
        <p:txBody>
          <a:bodyPr>
            <a:normAutofit/>
          </a:bodyPr>
          <a:lstStyle/>
          <a:p>
            <a:pPr marL="0" indent="0" algn="just">
              <a:buNone/>
            </a:pPr>
            <a:r>
              <a:rPr lang="en-US" sz="1500" dirty="0" err="1"/>
              <a:t>Dalam</a:t>
            </a:r>
            <a:r>
              <a:rPr lang="en-US" sz="1500" dirty="0"/>
              <a:t> </a:t>
            </a:r>
            <a:r>
              <a:rPr lang="en-US" sz="1500" dirty="0" err="1"/>
              <a:t>penyusunan</a:t>
            </a:r>
            <a:r>
              <a:rPr lang="en-US" sz="1500" dirty="0"/>
              <a:t> </a:t>
            </a:r>
            <a:r>
              <a:rPr lang="en-US" sz="1500" dirty="0" err="1"/>
              <a:t>laporan</a:t>
            </a:r>
            <a:r>
              <a:rPr lang="en-US" sz="1500" dirty="0"/>
              <a:t> </a:t>
            </a:r>
            <a:r>
              <a:rPr lang="en-US" sz="1500" dirty="0" err="1"/>
              <a:t>keuangan</a:t>
            </a:r>
            <a:r>
              <a:rPr lang="en-US" sz="1500" dirty="0"/>
              <a:t> </a:t>
            </a:r>
            <a:r>
              <a:rPr lang="en-US" sz="1500" dirty="0" err="1"/>
              <a:t>konsolidasian</a:t>
            </a:r>
            <a:r>
              <a:rPr lang="en-US" sz="1500" dirty="0"/>
              <a:t>, </a:t>
            </a:r>
            <a:r>
              <a:rPr lang="en-US" sz="1500" dirty="0" err="1"/>
              <a:t>diperlukan</a:t>
            </a:r>
            <a:r>
              <a:rPr lang="en-US" sz="1500" dirty="0"/>
              <a:t> </a:t>
            </a:r>
            <a:r>
              <a:rPr lang="en-US" sz="1500" dirty="0" err="1"/>
              <a:t>perhitungan</a:t>
            </a:r>
            <a:r>
              <a:rPr lang="en-US" sz="1500" dirty="0"/>
              <a:t> </a:t>
            </a:r>
            <a:r>
              <a:rPr lang="en-US" sz="1500" dirty="0" err="1"/>
              <a:t>sebagai</a:t>
            </a:r>
            <a:r>
              <a:rPr lang="en-US" sz="1500" dirty="0"/>
              <a:t> </a:t>
            </a:r>
            <a:r>
              <a:rPr lang="en-US" sz="1500" dirty="0" err="1"/>
              <a:t>berikut</a:t>
            </a:r>
            <a:r>
              <a:rPr lang="en-US" sz="1500" dirty="0"/>
              <a:t>.</a:t>
            </a:r>
          </a:p>
        </p:txBody>
      </p:sp>
      <p:sp>
        <p:nvSpPr>
          <p:cNvPr id="5" name="Rectangle 4"/>
          <p:cNvSpPr/>
          <p:nvPr/>
        </p:nvSpPr>
        <p:spPr>
          <a:xfrm>
            <a:off x="609600" y="4339441"/>
            <a:ext cx="8077200" cy="1985159"/>
          </a:xfrm>
          <a:prstGeom prst="rect">
            <a:avLst/>
          </a:prstGeom>
        </p:spPr>
        <p:txBody>
          <a:bodyPr wrap="square">
            <a:spAutoFit/>
          </a:bodyPr>
          <a:lstStyle/>
          <a:p>
            <a:pPr algn="just"/>
            <a:r>
              <a:rPr lang="en-US" sz="1500" dirty="0" err="1">
                <a:latin typeface="Myriad Pro" pitchFamily="34" charset="0"/>
              </a:rPr>
              <a:t>Tabel</a:t>
            </a:r>
            <a:r>
              <a:rPr lang="en-US" sz="1500" dirty="0">
                <a:latin typeface="Myriad Pro" pitchFamily="34" charset="0"/>
              </a:rPr>
              <a:t> 8.2 </a:t>
            </a:r>
            <a:r>
              <a:rPr lang="en-US" sz="1500" dirty="0" err="1">
                <a:latin typeface="Myriad Pro" pitchFamily="34" charset="0"/>
              </a:rPr>
              <a:t>menunjukkan</a:t>
            </a:r>
            <a:r>
              <a:rPr lang="en-US" sz="1500" dirty="0">
                <a:latin typeface="Myriad Pro" pitchFamily="34" charset="0"/>
              </a:rPr>
              <a:t> </a:t>
            </a:r>
            <a:r>
              <a:rPr lang="en-US" sz="1500" dirty="0" err="1">
                <a:latin typeface="Myriad Pro" pitchFamily="34" charset="0"/>
              </a:rPr>
              <a:t>bahwa</a:t>
            </a:r>
            <a:r>
              <a:rPr lang="en-US" sz="1500" dirty="0">
                <a:latin typeface="Myriad Pro" pitchFamily="34" charset="0"/>
              </a:rPr>
              <a:t> pada baris “</a:t>
            </a:r>
            <a:r>
              <a:rPr lang="en-US" sz="1500" dirty="0" err="1">
                <a:latin typeface="Myriad Pro" pitchFamily="34" charset="0"/>
              </a:rPr>
              <a:t>Penjualan</a:t>
            </a:r>
            <a:r>
              <a:rPr lang="en-US" sz="1500" dirty="0">
                <a:latin typeface="Myriad Pro" pitchFamily="34" charset="0"/>
              </a:rPr>
              <a:t>” </a:t>
            </a:r>
            <a:r>
              <a:rPr lang="en-US" sz="1500" dirty="0" err="1">
                <a:latin typeface="Myriad Pro" pitchFamily="34" charset="0"/>
              </a:rPr>
              <a:t>nilai</a:t>
            </a:r>
            <a:r>
              <a:rPr lang="en-US" sz="1500" dirty="0">
                <a:latin typeface="Myriad Pro" pitchFamily="34" charset="0"/>
              </a:rPr>
              <a:t> </a:t>
            </a:r>
            <a:r>
              <a:rPr lang="en-US" sz="1500" dirty="0" err="1">
                <a:latin typeface="Myriad Pro" pitchFamily="34" charset="0"/>
              </a:rPr>
              <a:t>investasi</a:t>
            </a:r>
            <a:r>
              <a:rPr lang="en-US" sz="1500" dirty="0">
                <a:latin typeface="Myriad Pro" pitchFamily="34" charset="0"/>
              </a:rPr>
              <a:t> </a:t>
            </a:r>
            <a:r>
              <a:rPr lang="en-US" sz="1500" dirty="0" err="1">
                <a:latin typeface="Myriad Pro" pitchFamily="34" charset="0"/>
              </a:rPr>
              <a:t>berkurang</a:t>
            </a:r>
            <a:r>
              <a:rPr lang="en-US" sz="1500" dirty="0">
                <a:latin typeface="Myriad Pro" pitchFamily="34" charset="0"/>
              </a:rPr>
              <a:t> Rp144.000.000, </a:t>
            </a:r>
            <a:r>
              <a:rPr lang="en-US" sz="1500" dirty="0" err="1">
                <a:latin typeface="Myriad Pro" pitchFamily="34" charset="0"/>
              </a:rPr>
              <a:t>sementara</a:t>
            </a:r>
            <a:r>
              <a:rPr lang="en-US" sz="1500" dirty="0">
                <a:latin typeface="Myriad Pro" pitchFamily="34" charset="0"/>
              </a:rPr>
              <a:t> </a:t>
            </a:r>
            <a:r>
              <a:rPr lang="en-US" sz="1500" dirty="0" err="1">
                <a:latin typeface="Myriad Pro" pitchFamily="34" charset="0"/>
              </a:rPr>
              <a:t>saham</a:t>
            </a:r>
            <a:r>
              <a:rPr lang="en-US" sz="1500" dirty="0">
                <a:latin typeface="Myriad Pro" pitchFamily="34" charset="0"/>
              </a:rPr>
              <a:t> </a:t>
            </a:r>
            <a:r>
              <a:rPr lang="en-US" sz="1500" dirty="0" err="1">
                <a:latin typeface="Myriad Pro" pitchFamily="34" charset="0"/>
              </a:rPr>
              <a:t>biasa</a:t>
            </a:r>
            <a:r>
              <a:rPr lang="en-US" sz="1500" dirty="0">
                <a:latin typeface="Myriad Pro" pitchFamily="34" charset="0"/>
              </a:rPr>
              <a:t> dan </a:t>
            </a:r>
            <a:r>
              <a:rPr lang="en-US" sz="1500" dirty="0" err="1">
                <a:latin typeface="Myriad Pro" pitchFamily="34" charset="0"/>
              </a:rPr>
              <a:t>saldo</a:t>
            </a:r>
            <a:r>
              <a:rPr lang="en-US" sz="1500" dirty="0">
                <a:latin typeface="Myriad Pro" pitchFamily="34" charset="0"/>
              </a:rPr>
              <a:t> </a:t>
            </a:r>
            <a:r>
              <a:rPr lang="en-US" sz="1500" dirty="0" err="1">
                <a:latin typeface="Myriad Pro" pitchFamily="34" charset="0"/>
              </a:rPr>
              <a:t>laba</a:t>
            </a:r>
            <a:r>
              <a:rPr lang="en-US" sz="1500" dirty="0">
                <a:latin typeface="Myriad Pro" pitchFamily="34" charset="0"/>
              </a:rPr>
              <a:t> </a:t>
            </a:r>
            <a:r>
              <a:rPr lang="en-US" sz="1500" dirty="0" err="1">
                <a:latin typeface="Myriad Pro" pitchFamily="34" charset="0"/>
              </a:rPr>
              <a:t>tidak</a:t>
            </a:r>
            <a:r>
              <a:rPr lang="en-US" sz="1500" dirty="0">
                <a:latin typeface="Myriad Pro" pitchFamily="34" charset="0"/>
              </a:rPr>
              <a:t> </a:t>
            </a:r>
            <a:r>
              <a:rPr lang="en-US" sz="1500" dirty="0" err="1">
                <a:latin typeface="Myriad Pro" pitchFamily="34" charset="0"/>
              </a:rPr>
              <a:t>mengalami</a:t>
            </a:r>
            <a:r>
              <a:rPr lang="en-US" sz="1500" dirty="0">
                <a:latin typeface="Myriad Pro" pitchFamily="34" charset="0"/>
              </a:rPr>
              <a:t> </a:t>
            </a:r>
            <a:r>
              <a:rPr lang="en-US" sz="1500" dirty="0" err="1">
                <a:latin typeface="Myriad Pro" pitchFamily="34" charset="0"/>
              </a:rPr>
              <a:t>perubahan</a:t>
            </a:r>
            <a:r>
              <a:rPr lang="en-US" sz="1500" dirty="0">
                <a:latin typeface="Myriad Pro" pitchFamily="34" charset="0"/>
              </a:rPr>
              <a:t>. </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Agar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baris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seimbang</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kiri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kanan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US" sz="1500" dirty="0">
                <a:latin typeface="Myriad Pro" pitchFamily="34" charset="0"/>
              </a:rPr>
              <a:t> </a:t>
            </a:r>
            <a:r>
              <a:rPr lang="en-US" sz="1500" dirty="0" err="1">
                <a:latin typeface="Myriad Pro" pitchFamily="34" charset="0"/>
              </a:rPr>
              <a:t>maka</a:t>
            </a:r>
            <a:r>
              <a:rPr lang="en-US" sz="1500" dirty="0">
                <a:latin typeface="Myriad Pro" pitchFamily="34" charset="0"/>
              </a:rPr>
              <a:t> </a:t>
            </a:r>
            <a:r>
              <a:rPr lang="en-US" sz="1500" dirty="0" err="1">
                <a:latin typeface="Myriad Pro" pitchFamily="34" charset="0"/>
              </a:rPr>
              <a:t>nilai</a:t>
            </a:r>
            <a:r>
              <a:rPr lang="en-US" sz="1500" dirty="0">
                <a:latin typeface="Myriad Pro" pitchFamily="34" charset="0"/>
              </a:rPr>
              <a:t> </a:t>
            </a:r>
            <a:r>
              <a:rPr lang="en-US" sz="1500" dirty="0" err="1">
                <a:latin typeface="Myriad Pro" pitchFamily="34" charset="0"/>
              </a:rPr>
              <a:t>kepentingan</a:t>
            </a:r>
            <a:r>
              <a:rPr lang="en-US" sz="1500" dirty="0">
                <a:latin typeface="Myriad Pro" pitchFamily="34" charset="0"/>
              </a:rPr>
              <a:t> </a:t>
            </a:r>
            <a:r>
              <a:rPr lang="en-US" sz="1500" dirty="0" err="1">
                <a:latin typeface="Myriad Pro" pitchFamily="34" charset="0"/>
              </a:rPr>
              <a:t>nonpengendali</a:t>
            </a:r>
            <a:r>
              <a:rPr lang="en-US" sz="1500" dirty="0">
                <a:latin typeface="Myriad Pro" pitchFamily="34" charset="0"/>
              </a:rPr>
              <a:t> </a:t>
            </a:r>
            <a:r>
              <a:rPr lang="en-US" sz="1500" dirty="0" err="1">
                <a:latin typeface="Myriad Pro" pitchFamily="34" charset="0"/>
              </a:rPr>
              <a:t>ditambah</a:t>
            </a:r>
            <a:r>
              <a:rPr lang="en-US" sz="1500" dirty="0">
                <a:latin typeface="Myriad Pro" pitchFamily="34" charset="0"/>
              </a:rPr>
              <a:t> </a:t>
            </a:r>
            <a:r>
              <a:rPr lang="en-US" sz="1500" dirty="0" err="1">
                <a:latin typeface="Myriad Pro" pitchFamily="34" charset="0"/>
              </a:rPr>
              <a:t>sebesar</a:t>
            </a:r>
            <a:r>
              <a:rPr lang="en-US" sz="1500" dirty="0">
                <a:latin typeface="Myriad Pro" pitchFamily="34" charset="0"/>
              </a:rPr>
              <a:t> Rp144.000.000. </a:t>
            </a:r>
            <a:r>
              <a:rPr lang="en-US" sz="1500" dirty="0" err="1">
                <a:latin typeface="Myriad Pro" pitchFamily="34" charset="0"/>
              </a:rPr>
              <a:t>Nilai</a:t>
            </a:r>
            <a:r>
              <a:rPr lang="en-US" sz="1500" dirty="0">
                <a:latin typeface="Myriad Pro" pitchFamily="34" charset="0"/>
              </a:rPr>
              <a:t> </a:t>
            </a:r>
            <a:r>
              <a:rPr lang="en-US" sz="1500" dirty="0" err="1">
                <a:latin typeface="Myriad Pro" pitchFamily="34" charset="0"/>
              </a:rPr>
              <a:t>akhir</a:t>
            </a:r>
            <a:r>
              <a:rPr lang="en-US" sz="1500" dirty="0">
                <a:latin typeface="Myriad Pro" pitchFamily="34" charset="0"/>
              </a:rPr>
              <a:t> </a:t>
            </a:r>
            <a:r>
              <a:rPr lang="en-US" sz="1500" dirty="0" err="1">
                <a:latin typeface="Myriad Pro" pitchFamily="34" charset="0"/>
              </a:rPr>
              <a:t>kepentingan</a:t>
            </a:r>
            <a:r>
              <a:rPr lang="en-US" sz="1500" dirty="0">
                <a:latin typeface="Myriad Pro" pitchFamily="34" charset="0"/>
              </a:rPr>
              <a:t> </a:t>
            </a:r>
            <a:r>
              <a:rPr lang="en-US" sz="1500" dirty="0" err="1">
                <a:latin typeface="Myriad Pro" pitchFamily="34" charset="0"/>
              </a:rPr>
              <a:t>nonpengendali</a:t>
            </a:r>
            <a:r>
              <a:rPr lang="en-US" sz="1500" dirty="0">
                <a:latin typeface="Myriad Pro" pitchFamily="34" charset="0"/>
              </a:rPr>
              <a:t> </a:t>
            </a:r>
            <a:r>
              <a:rPr lang="en-US" sz="1500" dirty="0" err="1">
                <a:latin typeface="Myriad Pro" pitchFamily="34" charset="0"/>
              </a:rPr>
              <a:t>disesuaikan</a:t>
            </a:r>
            <a:r>
              <a:rPr lang="en-US" sz="1500" dirty="0">
                <a:latin typeface="Myriad Pro" pitchFamily="34" charset="0"/>
              </a:rPr>
              <a:t> </a:t>
            </a:r>
            <a:r>
              <a:rPr lang="en-US" sz="1500" dirty="0" err="1">
                <a:latin typeface="Myriad Pro" pitchFamily="34" charset="0"/>
              </a:rPr>
              <a:t>untuk</a:t>
            </a:r>
            <a:r>
              <a:rPr lang="en-US" sz="1500" dirty="0">
                <a:latin typeface="Myriad Pro" pitchFamily="34" charset="0"/>
              </a:rPr>
              <a:t> </a:t>
            </a:r>
            <a:r>
              <a:rPr lang="en-US" sz="1500" dirty="0" err="1">
                <a:latin typeface="Myriad Pro" pitchFamily="34" charset="0"/>
              </a:rPr>
              <a:t>mencerminkan</a:t>
            </a:r>
            <a:r>
              <a:rPr lang="en-US" sz="1500" dirty="0">
                <a:latin typeface="Myriad Pro" pitchFamily="34" charset="0"/>
              </a:rPr>
              <a:t> </a:t>
            </a:r>
            <a:r>
              <a:rPr lang="en-US" sz="1500" dirty="0" err="1">
                <a:latin typeface="Myriad Pro" pitchFamily="34" charset="0"/>
              </a:rPr>
              <a:t>perubahan</a:t>
            </a:r>
            <a:r>
              <a:rPr lang="en-US" sz="1500" dirty="0">
                <a:latin typeface="Myriad Pro" pitchFamily="34" charset="0"/>
              </a:rPr>
              <a:t> </a:t>
            </a:r>
            <a:r>
              <a:rPr lang="en-US" sz="1500" dirty="0" err="1">
                <a:latin typeface="Myriad Pro" pitchFamily="34" charset="0"/>
              </a:rPr>
              <a:t>kepemilikan</a:t>
            </a:r>
            <a:r>
              <a:rPr lang="en-US" sz="1500" dirty="0">
                <a:latin typeface="Myriad Pro" pitchFamily="34" charset="0"/>
              </a:rPr>
              <a:t> </a:t>
            </a:r>
            <a:r>
              <a:rPr lang="en-US" sz="1500" dirty="0" err="1">
                <a:latin typeface="Myriad Pro" pitchFamily="34" charset="0"/>
              </a:rPr>
              <a:t>relatifnya</a:t>
            </a:r>
            <a:r>
              <a:rPr lang="en-US" sz="1500" dirty="0">
                <a:latin typeface="Myriad Pro" pitchFamily="34" charset="0"/>
              </a:rPr>
              <a:t> </a:t>
            </a:r>
            <a:r>
              <a:rPr lang="en-US" sz="1500" dirty="0" err="1">
                <a:latin typeface="Myriad Pro" pitchFamily="34" charset="0"/>
              </a:rPr>
              <a:t>dalam</a:t>
            </a:r>
            <a:r>
              <a:rPr lang="en-US" sz="1500" dirty="0">
                <a:latin typeface="Myriad Pro" pitchFamily="34" charset="0"/>
              </a:rPr>
              <a:t> </a:t>
            </a:r>
            <a:r>
              <a:rPr lang="en-US" sz="1500" dirty="0" err="1">
                <a:latin typeface="Myriad Pro" pitchFamily="34" charset="0"/>
              </a:rPr>
              <a:t>entitas</a:t>
            </a:r>
            <a:r>
              <a:rPr lang="en-US" sz="1500" dirty="0">
                <a:latin typeface="Myriad Pro" pitchFamily="34" charset="0"/>
              </a:rPr>
              <a:t> </a:t>
            </a:r>
            <a:r>
              <a:rPr lang="en-US" sz="1500" dirty="0" err="1">
                <a:latin typeface="Myriad Pro" pitchFamily="34" charset="0"/>
              </a:rPr>
              <a:t>anak</a:t>
            </a:r>
            <a:r>
              <a:rPr lang="en-US" sz="1500" dirty="0">
                <a:latin typeface="Myriad Pro" pitchFamily="34" charset="0"/>
              </a:rPr>
              <a:t> </a:t>
            </a:r>
            <a:r>
              <a:rPr lang="en-US" sz="1500" dirty="0" err="1">
                <a:latin typeface="Myriad Pro" pitchFamily="34" charset="0"/>
              </a:rPr>
              <a:t>menjadi</a:t>
            </a:r>
            <a:r>
              <a:rPr lang="en-US" sz="1500" dirty="0">
                <a:latin typeface="Myriad Pro" pitchFamily="34" charset="0"/>
              </a:rPr>
              <a:t> 40% </a:t>
            </a:r>
            <a:r>
              <a:rPr lang="en-US" sz="1500" dirty="0" err="1">
                <a:latin typeface="Myriad Pro" pitchFamily="34" charset="0"/>
              </a:rPr>
              <a:t>sehingga</a:t>
            </a:r>
            <a:r>
              <a:rPr lang="en-US" sz="1500" dirty="0">
                <a:latin typeface="Myriad Pro" pitchFamily="34" charset="0"/>
              </a:rPr>
              <a:t> </a:t>
            </a:r>
            <a:r>
              <a:rPr lang="en-US" sz="1500" dirty="0" err="1">
                <a:latin typeface="Myriad Pro" pitchFamily="34" charset="0"/>
              </a:rPr>
              <a:t>nilainya</a:t>
            </a:r>
            <a:r>
              <a:rPr lang="en-US" sz="1500" dirty="0">
                <a:latin typeface="Myriad Pro" pitchFamily="34" charset="0"/>
              </a:rPr>
              <a:t> </a:t>
            </a:r>
            <a:r>
              <a:rPr lang="en-US" sz="1500" dirty="0" err="1">
                <a:latin typeface="Myriad Pro" pitchFamily="34" charset="0"/>
              </a:rPr>
              <a:t>menjadi</a:t>
            </a:r>
            <a:r>
              <a:rPr lang="en-US" sz="1500" dirty="0">
                <a:latin typeface="Myriad Pro" pitchFamily="34" charset="0"/>
              </a:rPr>
              <a:t> Rp288.000.000 (40% × Rp720.000.000). </a:t>
            </a:r>
            <a:r>
              <a:rPr lang="en-US" sz="1500" dirty="0" err="1">
                <a:latin typeface="Myriad Pro" pitchFamily="34" charset="0"/>
              </a:rPr>
              <a:t>Pengakuan</a:t>
            </a:r>
            <a:r>
              <a:rPr lang="en-US" sz="1500" dirty="0">
                <a:latin typeface="Myriad Pro" pitchFamily="34" charset="0"/>
              </a:rPr>
              <a:t> </a:t>
            </a:r>
            <a:r>
              <a:rPr lang="en-US" sz="1500" dirty="0" err="1">
                <a:latin typeface="Myriad Pro" pitchFamily="34" charset="0"/>
              </a:rPr>
              <a:t>laba</a:t>
            </a:r>
            <a:r>
              <a:rPr lang="en-US" sz="1500" dirty="0">
                <a:latin typeface="Myriad Pro" pitchFamily="34" charset="0"/>
              </a:rPr>
              <a:t> dan </a:t>
            </a:r>
            <a:r>
              <a:rPr lang="en-US" sz="1500" dirty="0" err="1">
                <a:latin typeface="Myriad Pro" pitchFamily="34" charset="0"/>
              </a:rPr>
              <a:t>dividen</a:t>
            </a:r>
            <a:r>
              <a:rPr lang="en-US" sz="1500" dirty="0">
                <a:latin typeface="Myriad Pro" pitchFamily="34" charset="0"/>
              </a:rPr>
              <a:t> PT Anak </a:t>
            </a:r>
            <a:r>
              <a:rPr lang="en-US" sz="1500" dirty="0" err="1">
                <a:latin typeface="Myriad Pro" pitchFamily="34" charset="0"/>
              </a:rPr>
              <a:t>tahun</a:t>
            </a:r>
            <a:r>
              <a:rPr lang="en-US" sz="1500" dirty="0">
                <a:latin typeface="Myriad Pro" pitchFamily="34" charset="0"/>
              </a:rPr>
              <a:t> 2020 </a:t>
            </a:r>
            <a:r>
              <a:rPr lang="en-US" sz="1500" dirty="0" err="1">
                <a:latin typeface="Myriad Pro" pitchFamily="34" charset="0"/>
              </a:rPr>
              <a:t>masih</a:t>
            </a:r>
            <a:r>
              <a:rPr lang="en-US" sz="1500" dirty="0">
                <a:latin typeface="Myriad Pro" pitchFamily="34" charset="0"/>
              </a:rPr>
              <a:t> </a:t>
            </a:r>
            <a:r>
              <a:rPr lang="en-US" sz="1500" dirty="0" err="1">
                <a:latin typeface="Myriad Pro" pitchFamily="34" charset="0"/>
              </a:rPr>
              <a:t>sebesar</a:t>
            </a:r>
            <a:r>
              <a:rPr lang="en-US" sz="1500" dirty="0">
                <a:latin typeface="Myriad Pro" pitchFamily="34" charset="0"/>
              </a:rPr>
              <a:t> 80% </a:t>
            </a:r>
            <a:r>
              <a:rPr lang="en-US" sz="1500" dirty="0" err="1">
                <a:latin typeface="Myriad Pro" pitchFamily="34" charset="0"/>
              </a:rPr>
              <a:t>karena</a:t>
            </a:r>
            <a:r>
              <a:rPr lang="en-US" sz="1500" dirty="0">
                <a:latin typeface="Myriad Pro" pitchFamily="34" charset="0"/>
              </a:rPr>
              <a:t> </a:t>
            </a:r>
            <a:r>
              <a:rPr lang="en-US" sz="1500" dirty="0" err="1">
                <a:latin typeface="Myriad Pro" pitchFamily="34" charset="0"/>
              </a:rPr>
              <a:t>penjualan</a:t>
            </a:r>
            <a:r>
              <a:rPr lang="en-US" sz="1500" dirty="0">
                <a:latin typeface="Myriad Pro" pitchFamily="34" charset="0"/>
              </a:rPr>
              <a:t> 20% </a:t>
            </a:r>
            <a:r>
              <a:rPr lang="en-US" sz="1500" dirty="0" err="1">
                <a:latin typeface="Myriad Pro" pitchFamily="34" charset="0"/>
              </a:rPr>
              <a:t>dilakukan</a:t>
            </a:r>
            <a:r>
              <a:rPr lang="en-US" sz="1500" dirty="0">
                <a:latin typeface="Myriad Pro" pitchFamily="34" charset="0"/>
              </a:rPr>
              <a:t> di </a:t>
            </a:r>
            <a:r>
              <a:rPr lang="en-US" sz="1500" dirty="0" err="1">
                <a:latin typeface="Myriad Pro" pitchFamily="34" charset="0"/>
              </a:rPr>
              <a:t>akhir</a:t>
            </a:r>
            <a:r>
              <a:rPr lang="en-US" sz="1500" dirty="0">
                <a:latin typeface="Myriad Pro" pitchFamily="34" charset="0"/>
              </a:rPr>
              <a:t> </a:t>
            </a:r>
            <a:r>
              <a:rPr lang="en-US" sz="1500" dirty="0" err="1">
                <a:latin typeface="Myriad Pro" pitchFamily="34" charset="0"/>
              </a:rPr>
              <a:t>tahun</a:t>
            </a:r>
            <a:r>
              <a:rPr lang="en-US" sz="1500" dirty="0">
                <a:latin typeface="Myriad Pro" pitchFamily="34" charset="0"/>
              </a:rPr>
              <a:t>. </a:t>
            </a:r>
          </a:p>
          <a:p>
            <a:r>
              <a:rPr lang="en-US" i="1" dirty="0"/>
              <a:t>	</a:t>
            </a:r>
          </a:p>
        </p:txBody>
      </p:sp>
      <p:pic>
        <p:nvPicPr>
          <p:cNvPr id="6" name="Picture 5">
            <a:extLst>
              <a:ext uri="{FF2B5EF4-FFF2-40B4-BE49-F238E27FC236}">
                <a16:creationId xmlns:a16="http://schemas.microsoft.com/office/drawing/2014/main" xmlns="" id="{1CE09512-CDF9-470F-A45D-2728CD349A54}"/>
              </a:ext>
            </a:extLst>
          </p:cNvPr>
          <p:cNvPicPr>
            <a:picLocks noChangeAspect="1"/>
          </p:cNvPicPr>
          <p:nvPr/>
        </p:nvPicPr>
        <p:blipFill>
          <a:blip r:embed="rId2"/>
          <a:stretch>
            <a:fillRect/>
          </a:stretch>
        </p:blipFill>
        <p:spPr>
          <a:xfrm>
            <a:off x="685800" y="1943100"/>
            <a:ext cx="7696200" cy="2400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62500" lnSpcReduction="20000"/>
          </a:bodyPr>
          <a:lstStyle/>
          <a:p>
            <a:pPr marL="0" indent="0" algn="just">
              <a:buNone/>
            </a:pPr>
            <a:r>
              <a:rPr lang="en-US" dirty="0" err="1"/>
              <a:t>Berdasarkan</a:t>
            </a:r>
            <a:r>
              <a:rPr lang="en-US" dirty="0"/>
              <a:t> </a:t>
            </a:r>
            <a:r>
              <a:rPr lang="en-US" dirty="0" err="1"/>
              <a:t>Tabel</a:t>
            </a:r>
            <a:r>
              <a:rPr lang="en-US" dirty="0"/>
              <a:t> 8.2, </a:t>
            </a:r>
            <a:r>
              <a:rPr lang="en-US" dirty="0" err="1"/>
              <a:t>berikut</a:t>
            </a:r>
            <a:r>
              <a:rPr lang="en-US" dirty="0"/>
              <a:t> </a:t>
            </a:r>
            <a:r>
              <a:rPr lang="en-US" dirty="0" err="1"/>
              <a:t>ini</a:t>
            </a:r>
            <a:r>
              <a:rPr lang="en-US" dirty="0"/>
              <a:t> </a:t>
            </a:r>
            <a:r>
              <a:rPr lang="en-US" dirty="0" err="1"/>
              <a:t>jurnal</a:t>
            </a:r>
            <a:r>
              <a:rPr lang="en-US" dirty="0"/>
              <a:t> </a:t>
            </a:r>
            <a:r>
              <a:rPr lang="en-US" dirty="0" err="1"/>
              <a:t>eliminasi</a:t>
            </a:r>
            <a:r>
              <a:rPr lang="en-US" dirty="0"/>
              <a:t> yang </a:t>
            </a:r>
            <a:r>
              <a:rPr lang="en-US" dirty="0" err="1"/>
              <a:t>diperlukan</a:t>
            </a:r>
            <a:r>
              <a:rPr lang="en-US" dirty="0"/>
              <a:t>.</a:t>
            </a:r>
          </a:p>
          <a:p>
            <a:pPr marL="280988" indent="-280988">
              <a:lnSpc>
                <a:spcPct val="120000"/>
              </a:lnSpc>
              <a:spcBef>
                <a:spcPts val="0"/>
              </a:spcBef>
              <a:buNone/>
            </a:pPr>
            <a:r>
              <a:rPr lang="en-US" dirty="0"/>
              <a:t>(2e)  Saham </a:t>
            </a:r>
            <a:r>
              <a:rPr lang="en-US" dirty="0" err="1"/>
              <a:t>Biasa</a:t>
            </a:r>
            <a:r>
              <a:rPr lang="en-US" dirty="0"/>
              <a:t> 			Rp500.000.000 	</a:t>
            </a:r>
          </a:p>
          <a:p>
            <a:pPr marL="280988" indent="-280988">
              <a:lnSpc>
                <a:spcPct val="120000"/>
              </a:lnSpc>
              <a:spcBef>
                <a:spcPts val="0"/>
              </a:spcBef>
              <a:buNone/>
            </a:pPr>
            <a:r>
              <a:rPr lang="en-US" dirty="0"/>
              <a:t>          </a:t>
            </a:r>
            <a:r>
              <a:rPr lang="en-US" dirty="0" err="1"/>
              <a:t>Saldo</a:t>
            </a:r>
            <a:r>
              <a:rPr lang="en-US" dirty="0"/>
              <a:t> </a:t>
            </a:r>
            <a:r>
              <a:rPr lang="en-US" dirty="0" err="1"/>
              <a:t>Laba</a:t>
            </a:r>
            <a:r>
              <a:rPr lang="en-US" dirty="0"/>
              <a:t>		     	      200.000.000 	</a:t>
            </a:r>
          </a:p>
          <a:p>
            <a:pPr marL="280988" indent="-280988">
              <a:lnSpc>
                <a:spcPct val="120000"/>
              </a:lnSpc>
              <a:spcBef>
                <a:spcPts val="0"/>
              </a:spcBef>
              <a:buNone/>
            </a:pPr>
            <a:r>
              <a:rPr lang="es-ES" dirty="0"/>
              <a:t>          </a:t>
            </a:r>
            <a:r>
              <a:rPr lang="es-ES" dirty="0" err="1"/>
              <a:t>Bagian</a:t>
            </a:r>
            <a:r>
              <a:rPr lang="es-ES" dirty="0"/>
              <a:t> </a:t>
            </a:r>
            <a:r>
              <a:rPr lang="es-ES" dirty="0" err="1"/>
              <a:t>Laba</a:t>
            </a:r>
            <a:r>
              <a:rPr lang="es-ES" dirty="0"/>
              <a:t> atas PT </a:t>
            </a:r>
            <a:r>
              <a:rPr lang="es-ES" dirty="0" err="1"/>
              <a:t>Anak</a:t>
            </a:r>
            <a:r>
              <a:rPr lang="es-ES" dirty="0"/>
              <a:t> 	       	        40.000.000 	</a:t>
            </a:r>
          </a:p>
          <a:p>
            <a:pPr marL="280988" indent="-280988">
              <a:lnSpc>
                <a:spcPct val="120000"/>
              </a:lnSpc>
              <a:spcBef>
                <a:spcPts val="0"/>
              </a:spcBef>
              <a:buNone/>
            </a:pPr>
            <a:r>
              <a:rPr lang="en-US" dirty="0"/>
              <a:t>          Bagian </a:t>
            </a:r>
            <a:r>
              <a:rPr lang="en-US" dirty="0" err="1"/>
              <a:t>Laba</a:t>
            </a:r>
            <a:r>
              <a:rPr lang="en-US" dirty="0"/>
              <a:t> </a:t>
            </a:r>
            <a:r>
              <a:rPr lang="en-US" dirty="0" err="1"/>
              <a:t>Nonpengendali</a:t>
            </a:r>
            <a:r>
              <a:rPr lang="en-US" dirty="0"/>
              <a:t>        	        10.000.000 	</a:t>
            </a:r>
          </a:p>
          <a:p>
            <a:pPr marL="280988" indent="-280988">
              <a:lnSpc>
                <a:spcPct val="120000"/>
              </a:lnSpc>
              <a:spcBef>
                <a:spcPts val="0"/>
              </a:spcBef>
              <a:buNone/>
            </a:pPr>
            <a:r>
              <a:rPr lang="en-US" dirty="0"/>
              <a:t>	             </a:t>
            </a:r>
            <a:r>
              <a:rPr lang="en-US" dirty="0" err="1"/>
              <a:t>Dividen</a:t>
            </a:r>
            <a:r>
              <a:rPr lang="en-US" dirty="0"/>
              <a:t> </a:t>
            </a:r>
            <a:r>
              <a:rPr lang="en-US" dirty="0" err="1"/>
              <a:t>Diumumkan</a:t>
            </a:r>
            <a:r>
              <a:rPr lang="en-US" dirty="0"/>
              <a:t> 				Rp30.000.000 	</a:t>
            </a:r>
          </a:p>
          <a:p>
            <a:pPr marL="280988" indent="-280988">
              <a:lnSpc>
                <a:spcPct val="120000"/>
              </a:lnSpc>
              <a:spcBef>
                <a:spcPts val="0"/>
              </a:spcBef>
              <a:buNone/>
            </a:pPr>
            <a:r>
              <a:rPr lang="en-US" dirty="0"/>
              <a:t>	             </a:t>
            </a:r>
            <a:r>
              <a:rPr lang="en-US" dirty="0" err="1"/>
              <a:t>Investasi</a:t>
            </a:r>
            <a:r>
              <a:rPr lang="en-US" dirty="0"/>
              <a:t> pada PT Anak 			   	   432.000.000 	</a:t>
            </a:r>
          </a:p>
          <a:p>
            <a:pPr marL="280988" indent="-280988">
              <a:lnSpc>
                <a:spcPct val="120000"/>
              </a:lnSpc>
              <a:spcBef>
                <a:spcPts val="0"/>
              </a:spcBef>
              <a:buNone/>
            </a:pPr>
            <a:r>
              <a:rPr lang="en-US" dirty="0"/>
              <a:t>	             </a:t>
            </a:r>
            <a:r>
              <a:rPr lang="en-US" dirty="0" err="1"/>
              <a:t>Kepentingan</a:t>
            </a:r>
            <a:r>
              <a:rPr lang="en-US" dirty="0"/>
              <a:t> </a:t>
            </a:r>
            <a:r>
              <a:rPr lang="en-US" dirty="0" err="1"/>
              <a:t>Nonpengendali</a:t>
            </a:r>
            <a:r>
              <a:rPr lang="en-US" dirty="0"/>
              <a:t> 		  	   288.000.000 	</a:t>
            </a:r>
          </a:p>
          <a:p>
            <a:pPr marL="280988" indent="-280988">
              <a:lnSpc>
                <a:spcPct val="120000"/>
              </a:lnSpc>
              <a:spcBef>
                <a:spcPts val="0"/>
              </a:spcBef>
              <a:buNone/>
            </a:pPr>
            <a:r>
              <a:rPr lang="en-US" i="1" dirty="0"/>
              <a:t>(</a:t>
            </a:r>
            <a:r>
              <a:rPr lang="en-US" i="1" dirty="0" err="1"/>
              <a:t>Mengeliminasi</a:t>
            </a:r>
            <a:r>
              <a:rPr lang="en-US" i="1" dirty="0"/>
              <a:t> </a:t>
            </a:r>
            <a:r>
              <a:rPr lang="en-US" i="1" dirty="0" err="1"/>
              <a:t>ekuitas</a:t>
            </a:r>
            <a:r>
              <a:rPr lang="en-US" i="1" dirty="0"/>
              <a:t> </a:t>
            </a:r>
            <a:r>
              <a:rPr lang="en-US" i="1" dirty="0" err="1"/>
              <a:t>dan</a:t>
            </a:r>
            <a:r>
              <a:rPr lang="en-US" i="1" dirty="0"/>
              <a:t> </a:t>
            </a:r>
            <a:r>
              <a:rPr lang="en-US" i="1" dirty="0" err="1"/>
              <a:t>investasi</a:t>
            </a:r>
            <a:r>
              <a:rPr lang="en-US" i="1" dirty="0"/>
              <a:t> </a:t>
            </a:r>
            <a:r>
              <a:rPr lang="en-US" i="1" dirty="0" err="1"/>
              <a:t>pada</a:t>
            </a:r>
            <a:r>
              <a:rPr lang="en-US" i="1" dirty="0"/>
              <a:t> PT </a:t>
            </a:r>
            <a:r>
              <a:rPr lang="en-US" i="1" dirty="0" err="1"/>
              <a:t>Anak</a:t>
            </a:r>
            <a:r>
              <a:rPr lang="en-US" i="1" dirty="0"/>
              <a:t>)</a:t>
            </a:r>
          </a:p>
          <a:p>
            <a:pPr marL="966788" indent="-280988">
              <a:buNone/>
            </a:pPr>
            <a:endParaRPr lang="en-US" i="1" dirty="0"/>
          </a:p>
          <a:p>
            <a:pPr marL="0" indent="0" algn="just">
              <a:buNone/>
            </a:pPr>
            <a:r>
              <a:rPr lang="en-US" dirty="0"/>
              <a:t>Jika </a:t>
            </a:r>
            <a:r>
              <a:rPr lang="en-US" dirty="0" err="1"/>
              <a:t>penjualan</a:t>
            </a:r>
            <a:r>
              <a:rPr lang="en-US" dirty="0"/>
              <a:t> </a:t>
            </a:r>
            <a:r>
              <a:rPr lang="en-US" dirty="0" err="1"/>
              <a:t>kepemilikan</a:t>
            </a:r>
            <a:r>
              <a:rPr lang="en-US" dirty="0"/>
              <a:t> </a:t>
            </a:r>
            <a:r>
              <a:rPr lang="en-US" dirty="0" err="1"/>
              <a:t>tersebut</a:t>
            </a:r>
            <a:r>
              <a:rPr lang="en-US" dirty="0"/>
              <a:t> </a:t>
            </a:r>
            <a:r>
              <a:rPr lang="en-US" dirty="0" err="1"/>
              <a:t>dilakukan</a:t>
            </a:r>
            <a:r>
              <a:rPr lang="en-US" dirty="0"/>
              <a:t> pada </a:t>
            </a:r>
            <a:r>
              <a:rPr lang="en-US" dirty="0" err="1"/>
              <a:t>periode</a:t>
            </a:r>
            <a:r>
              <a:rPr lang="en-US" dirty="0"/>
              <a:t> interim (</a:t>
            </a:r>
            <a:r>
              <a:rPr lang="en-US" dirty="0" err="1"/>
              <a:t>misal</a:t>
            </a:r>
            <a:r>
              <a:rPr lang="en-US" dirty="0"/>
              <a:t> 1 </a:t>
            </a:r>
            <a:r>
              <a:rPr lang="en-US" dirty="0" err="1"/>
              <a:t>Juli</a:t>
            </a:r>
            <a:r>
              <a:rPr lang="en-US" dirty="0"/>
              <a:t> 2020), </a:t>
            </a:r>
            <a:r>
              <a:rPr lang="en-US" dirty="0" err="1"/>
              <a:t>maka</a:t>
            </a:r>
            <a:r>
              <a:rPr lang="en-US" dirty="0"/>
              <a:t> </a:t>
            </a:r>
            <a:r>
              <a:rPr lang="en-US" dirty="0" err="1"/>
              <a:t>penyesuaian</a:t>
            </a:r>
            <a:r>
              <a:rPr lang="en-US" dirty="0"/>
              <a:t> </a:t>
            </a:r>
            <a:r>
              <a:rPr lang="en-US" dirty="0" err="1"/>
              <a:t>terhadap</a:t>
            </a:r>
            <a:r>
              <a:rPr lang="en-US" dirty="0"/>
              <a:t> </a:t>
            </a:r>
            <a:r>
              <a:rPr lang="en-US" dirty="0" err="1"/>
              <a:t>nilai</a:t>
            </a:r>
            <a:r>
              <a:rPr lang="en-US" dirty="0"/>
              <a:t> </a:t>
            </a:r>
            <a:r>
              <a:rPr lang="en-US" dirty="0" err="1"/>
              <a:t>tercatat</a:t>
            </a:r>
            <a:r>
              <a:rPr lang="en-US" dirty="0"/>
              <a:t> </a:t>
            </a:r>
            <a:r>
              <a:rPr lang="en-US" dirty="0" err="1"/>
              <a:t>investasi</a:t>
            </a:r>
            <a:r>
              <a:rPr lang="en-US" dirty="0"/>
              <a:t> </a:t>
            </a:r>
            <a:r>
              <a:rPr lang="en-US" dirty="0" err="1"/>
              <a:t>dilakukan</a:t>
            </a:r>
            <a:r>
              <a:rPr lang="en-US" dirty="0"/>
              <a:t> </a:t>
            </a:r>
            <a:r>
              <a:rPr lang="en-US" dirty="0" err="1"/>
              <a:t>berdasarkan</a:t>
            </a:r>
            <a:r>
              <a:rPr lang="en-US" dirty="0"/>
              <a:t> </a:t>
            </a:r>
            <a:r>
              <a:rPr lang="en-US" dirty="0" err="1"/>
              <a:t>nilai</a:t>
            </a:r>
            <a:r>
              <a:rPr lang="en-US" dirty="0"/>
              <a:t> </a:t>
            </a:r>
            <a:r>
              <a:rPr lang="en-US" dirty="0" err="1"/>
              <a:t>ekuitas</a:t>
            </a:r>
            <a:r>
              <a:rPr lang="en-US" dirty="0"/>
              <a:t> PT Anak pada </a:t>
            </a:r>
            <a:r>
              <a:rPr lang="en-US" dirty="0" err="1"/>
              <a:t>tanggal</a:t>
            </a:r>
            <a:r>
              <a:rPr lang="en-US" dirty="0"/>
              <a:t> 1 </a:t>
            </a:r>
            <a:r>
              <a:rPr lang="en-US" dirty="0" err="1"/>
              <a:t>Juli</a:t>
            </a:r>
            <a:r>
              <a:rPr lang="en-US" dirty="0"/>
              <a:t> 2020. Nilai </a:t>
            </a:r>
            <a:r>
              <a:rPr lang="en-US" dirty="0" err="1"/>
              <a:t>tercatat</a:t>
            </a:r>
            <a:r>
              <a:rPr lang="en-US" dirty="0"/>
              <a:t> </a:t>
            </a:r>
            <a:r>
              <a:rPr lang="en-US" dirty="0" err="1"/>
              <a:t>investasi</a:t>
            </a:r>
            <a:r>
              <a:rPr lang="en-US" dirty="0"/>
              <a:t> pada 31 </a:t>
            </a:r>
            <a:r>
              <a:rPr lang="en-US" dirty="0" err="1"/>
              <a:t>Desember</a:t>
            </a:r>
            <a:r>
              <a:rPr lang="en-US" dirty="0"/>
              <a:t> 2020 </a:t>
            </a:r>
            <a:r>
              <a:rPr lang="en-US" dirty="0" err="1"/>
              <a:t>akan</a:t>
            </a:r>
            <a:r>
              <a:rPr lang="en-US" dirty="0"/>
              <a:t> </a:t>
            </a:r>
            <a:r>
              <a:rPr lang="en-US" dirty="0" err="1"/>
              <a:t>terdiri</a:t>
            </a:r>
            <a:r>
              <a:rPr lang="en-US" dirty="0"/>
              <a:t> </a:t>
            </a:r>
            <a:r>
              <a:rPr lang="en-US" dirty="0" err="1"/>
              <a:t>dari</a:t>
            </a:r>
            <a:r>
              <a:rPr lang="en-US" dirty="0"/>
              <a:t> </a:t>
            </a:r>
            <a:r>
              <a:rPr lang="en-US" dirty="0" err="1"/>
              <a:t>pengaruh</a:t>
            </a:r>
            <a:r>
              <a:rPr lang="en-US" dirty="0"/>
              <a:t> </a:t>
            </a:r>
            <a:r>
              <a:rPr lang="en-US" dirty="0" err="1"/>
              <a:t>atas</a:t>
            </a:r>
            <a:r>
              <a:rPr lang="en-US" dirty="0"/>
              <a:t> </a:t>
            </a:r>
            <a:r>
              <a:rPr lang="en-US" dirty="0" err="1"/>
              <a:t>proporsi</a:t>
            </a:r>
            <a:r>
              <a:rPr lang="en-US" dirty="0"/>
              <a:t> 80% </a:t>
            </a:r>
            <a:r>
              <a:rPr lang="en-US" dirty="0" err="1"/>
              <a:t>untuk</a:t>
            </a:r>
            <a:r>
              <a:rPr lang="en-US" dirty="0"/>
              <a:t> </a:t>
            </a:r>
            <a:r>
              <a:rPr lang="en-US" dirty="0" err="1"/>
              <a:t>periode</a:t>
            </a:r>
            <a:r>
              <a:rPr lang="en-US" dirty="0"/>
              <a:t> </a:t>
            </a:r>
            <a:r>
              <a:rPr lang="en-US" dirty="0" err="1"/>
              <a:t>sebelum</a:t>
            </a:r>
            <a:r>
              <a:rPr lang="en-US" dirty="0"/>
              <a:t> 1 </a:t>
            </a:r>
            <a:r>
              <a:rPr lang="en-US" dirty="0" err="1"/>
              <a:t>Juli</a:t>
            </a:r>
            <a:r>
              <a:rPr lang="en-US" dirty="0"/>
              <a:t> 2020 dan 60% pada </a:t>
            </a:r>
            <a:r>
              <a:rPr lang="en-US" dirty="0" err="1"/>
              <a:t>periode</a:t>
            </a:r>
            <a:r>
              <a:rPr lang="en-US" dirty="0"/>
              <a:t> </a:t>
            </a:r>
            <a:r>
              <a:rPr lang="en-US" dirty="0" err="1"/>
              <a:t>setelahnya</a:t>
            </a:r>
            <a:r>
              <a:rPr lang="en-US" dirty="0"/>
              <a:t>. </a:t>
            </a:r>
            <a:r>
              <a:rPr lang="en-US" dirty="0" err="1"/>
              <a:t>Sedangkan</a:t>
            </a:r>
            <a:r>
              <a:rPr lang="en-US" dirty="0"/>
              <a:t> </a:t>
            </a:r>
            <a:r>
              <a:rPr lang="en-US" dirty="0" err="1"/>
              <a:t>nilai</a:t>
            </a:r>
            <a:r>
              <a:rPr lang="en-US" dirty="0"/>
              <a:t> </a:t>
            </a:r>
            <a:r>
              <a:rPr lang="en-US" dirty="0" err="1"/>
              <a:t>tercatat</a:t>
            </a:r>
            <a:r>
              <a:rPr lang="en-US" dirty="0"/>
              <a:t> </a:t>
            </a:r>
            <a:r>
              <a:rPr lang="en-US" dirty="0" err="1"/>
              <a:t>investasi</a:t>
            </a:r>
            <a:r>
              <a:rPr lang="en-US" dirty="0"/>
              <a:t> dan </a:t>
            </a:r>
            <a:r>
              <a:rPr lang="en-US" dirty="0" err="1"/>
              <a:t>saldo</a:t>
            </a:r>
            <a:r>
              <a:rPr lang="en-US" dirty="0"/>
              <a:t> </a:t>
            </a:r>
            <a:r>
              <a:rPr lang="en-US" dirty="0" err="1"/>
              <a:t>kepentingan</a:t>
            </a:r>
            <a:r>
              <a:rPr lang="en-US" dirty="0"/>
              <a:t> </a:t>
            </a:r>
            <a:r>
              <a:rPr lang="en-US" dirty="0" err="1"/>
              <a:t>nonpengendali</a:t>
            </a:r>
            <a:r>
              <a:rPr lang="en-US" dirty="0"/>
              <a:t> </a:t>
            </a:r>
            <a:r>
              <a:rPr lang="en-US" dirty="0" err="1"/>
              <a:t>dalam</a:t>
            </a:r>
            <a:r>
              <a:rPr lang="en-US" dirty="0"/>
              <a:t> </a:t>
            </a:r>
            <a:r>
              <a:rPr lang="en-US" dirty="0" err="1"/>
              <a:t>jurnal</a:t>
            </a:r>
            <a:r>
              <a:rPr lang="en-US" dirty="0"/>
              <a:t> </a:t>
            </a:r>
            <a:r>
              <a:rPr lang="en-US" dirty="0" err="1"/>
              <a:t>eliminasi</a:t>
            </a:r>
            <a:r>
              <a:rPr lang="en-US" dirty="0"/>
              <a:t> </a:t>
            </a:r>
            <a:r>
              <a:rPr lang="en-US" dirty="0" err="1"/>
              <a:t>adalah</a:t>
            </a:r>
            <a:r>
              <a:rPr lang="en-US" dirty="0"/>
              <a:t> </a:t>
            </a:r>
            <a:r>
              <a:rPr lang="en-US" dirty="0" err="1"/>
              <a:t>saldo</a:t>
            </a:r>
            <a:r>
              <a:rPr lang="en-US" dirty="0"/>
              <a:t> </a:t>
            </a:r>
            <a:r>
              <a:rPr lang="en-US" dirty="0" err="1"/>
              <a:t>tanggal</a:t>
            </a:r>
            <a:r>
              <a:rPr lang="en-US" dirty="0"/>
              <a:t> 31 </a:t>
            </a:r>
            <a:r>
              <a:rPr lang="en-US" dirty="0" err="1"/>
              <a:t>Desember</a:t>
            </a:r>
            <a:r>
              <a:rPr lang="en-US" dirty="0"/>
              <a:t> 2020 </a:t>
            </a:r>
            <a:r>
              <a:rPr lang="en-US" dirty="0" err="1"/>
              <a:t>setelah</a:t>
            </a:r>
            <a:r>
              <a:rPr lang="en-US" dirty="0"/>
              <a:t> </a:t>
            </a:r>
            <a:r>
              <a:rPr lang="en-US" dirty="0" err="1"/>
              <a:t>perubahan</a:t>
            </a:r>
            <a:r>
              <a:rPr lang="en-US" dirty="0"/>
              <a:t> </a:t>
            </a:r>
            <a:r>
              <a:rPr lang="en-US" dirty="0" err="1"/>
              <a:t>bagian</a:t>
            </a:r>
            <a:r>
              <a:rPr lang="en-US" dirty="0"/>
              <a:t> </a:t>
            </a:r>
            <a:r>
              <a:rPr lang="en-US" dirty="0" err="1"/>
              <a:t>kepemilikan</a:t>
            </a:r>
            <a:r>
              <a:rPr lang="en-US" dirty="0"/>
              <a:t>. </a:t>
            </a:r>
            <a:r>
              <a:rPr lang="en-US" dirty="0" err="1"/>
              <a:t>Jika</a:t>
            </a:r>
            <a:r>
              <a:rPr lang="en-US" dirty="0"/>
              <a:t> </a:t>
            </a:r>
            <a:r>
              <a:rPr lang="en-US" dirty="0" err="1"/>
              <a:t>penjualan</a:t>
            </a:r>
            <a:r>
              <a:rPr lang="en-US" dirty="0"/>
              <a:t> </a:t>
            </a:r>
            <a:r>
              <a:rPr lang="en-US" dirty="0" err="1"/>
              <a:t>atas</a:t>
            </a:r>
            <a:r>
              <a:rPr lang="en-US" dirty="0"/>
              <a:t> </a:t>
            </a:r>
            <a:r>
              <a:rPr lang="en-US" dirty="0" err="1"/>
              <a:t>kepemilikan</a:t>
            </a:r>
            <a:r>
              <a:rPr lang="en-US" dirty="0"/>
              <a:t> PT </a:t>
            </a:r>
            <a:r>
              <a:rPr lang="en-US" dirty="0" err="1"/>
              <a:t>Induk</a:t>
            </a:r>
            <a:r>
              <a:rPr lang="en-US" dirty="0"/>
              <a:t> </a:t>
            </a:r>
            <a:r>
              <a:rPr lang="en-US" dirty="0" err="1"/>
              <a:t>menyebabkan</a:t>
            </a:r>
            <a:r>
              <a:rPr lang="en-US" dirty="0"/>
              <a:t> </a:t>
            </a:r>
            <a:r>
              <a:rPr lang="en-US" dirty="0" err="1"/>
              <a:t>hilangnya</a:t>
            </a:r>
            <a:r>
              <a:rPr lang="en-US" dirty="0"/>
              <a:t> </a:t>
            </a:r>
            <a:r>
              <a:rPr lang="en-US" dirty="0" err="1"/>
              <a:t>pengendalian</a:t>
            </a:r>
            <a:r>
              <a:rPr lang="en-US" dirty="0"/>
              <a:t>, </a:t>
            </a:r>
            <a:r>
              <a:rPr lang="en-US" dirty="0" err="1"/>
              <a:t>misalnya</a:t>
            </a:r>
            <a:r>
              <a:rPr lang="en-US" dirty="0"/>
              <a:t> </a:t>
            </a:r>
            <a:r>
              <a:rPr lang="en-US" dirty="0" err="1"/>
              <a:t>dari</a:t>
            </a:r>
            <a:r>
              <a:rPr lang="en-US" dirty="0"/>
              <a:t> 80% </a:t>
            </a:r>
            <a:r>
              <a:rPr lang="en-US" dirty="0" err="1"/>
              <a:t>menjadi</a:t>
            </a:r>
            <a:r>
              <a:rPr lang="en-US" dirty="0"/>
              <a:t> 40%, </a:t>
            </a:r>
            <a:r>
              <a:rPr lang="en-US" dirty="0" err="1"/>
              <a:t>maka</a:t>
            </a:r>
            <a:r>
              <a:rPr lang="en-US" dirty="0"/>
              <a:t> </a:t>
            </a:r>
            <a:r>
              <a:rPr lang="en-US" dirty="0" err="1"/>
              <a:t>tidak</a:t>
            </a:r>
            <a:r>
              <a:rPr lang="en-US" dirty="0"/>
              <a:t> </a:t>
            </a:r>
            <a:r>
              <a:rPr lang="en-US" dirty="0" err="1"/>
              <a:t>diterapkan</a:t>
            </a:r>
            <a:r>
              <a:rPr lang="en-US" dirty="0"/>
              <a:t> </a:t>
            </a:r>
            <a:r>
              <a:rPr lang="en-US" dirty="0" err="1"/>
              <a:t>sebagai</a:t>
            </a:r>
            <a:r>
              <a:rPr lang="en-US" dirty="0"/>
              <a:t> </a:t>
            </a:r>
            <a:r>
              <a:rPr lang="en-US" dirty="0" err="1"/>
              <a:t>transaksi</a:t>
            </a:r>
            <a:r>
              <a:rPr lang="en-US" dirty="0"/>
              <a:t> </a:t>
            </a:r>
            <a:r>
              <a:rPr lang="en-US" dirty="0" err="1"/>
              <a:t>ekuitas</a:t>
            </a:r>
            <a:r>
              <a:rPr lang="en-US" dirty="0"/>
              <a:t>.</a:t>
            </a:r>
            <a:r>
              <a:rPr lang="en-US" i="1" dirty="0"/>
              <a:t>	</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b="1" dirty="0">
                <a:solidFill>
                  <a:srgbClr val="7030A0"/>
                </a:solidFill>
                <a:latin typeface="Myriad Pro" panose="020B0503030403020204" pitchFamily="34" charset="0"/>
              </a:rPr>
              <a:t>Perubahan Kepemilikan Akibat Aktivitas pada Entitas Anak</a:t>
            </a:r>
            <a:endParaRPr lang="en-US" sz="2000" dirty="0">
              <a:solidFill>
                <a:srgbClr val="7030A0"/>
              </a:solidFill>
            </a:endParaRPr>
          </a:p>
        </p:txBody>
      </p:sp>
      <p:sp>
        <p:nvSpPr>
          <p:cNvPr id="3" name="Content Placeholder 2"/>
          <p:cNvSpPr>
            <a:spLocks noGrp="1"/>
          </p:cNvSpPr>
          <p:nvPr>
            <p:ph sz="quarter" idx="1"/>
          </p:nvPr>
        </p:nvSpPr>
        <p:spPr>
          <a:xfrm>
            <a:off x="609600" y="1676400"/>
            <a:ext cx="8153400" cy="4495800"/>
          </a:xfrm>
        </p:spPr>
        <p:txBody>
          <a:bodyPr>
            <a:normAutofit fontScale="40000" lnSpcReduction="20000"/>
          </a:bodyPr>
          <a:lstStyle/>
          <a:p>
            <a:pPr>
              <a:buFont typeface="Wingdings" pitchFamily="2" charset="2"/>
              <a:buChar char="q"/>
            </a:pPr>
            <a:r>
              <a:rPr lang="en-ID" sz="4000" b="1" dirty="0" err="1">
                <a:solidFill>
                  <a:srgbClr val="4F4B4C"/>
                </a:solidFill>
              </a:rPr>
              <a:t>Entitas</a:t>
            </a:r>
            <a:r>
              <a:rPr lang="en-ID" sz="4000" b="1" dirty="0">
                <a:solidFill>
                  <a:srgbClr val="4F4B4C"/>
                </a:solidFill>
              </a:rPr>
              <a:t> Anak </a:t>
            </a:r>
            <a:r>
              <a:rPr lang="en-ID" sz="4000" b="1" dirty="0" err="1">
                <a:solidFill>
                  <a:srgbClr val="4F4B4C"/>
                </a:solidFill>
              </a:rPr>
              <a:t>Menerbitkan</a:t>
            </a:r>
            <a:r>
              <a:rPr lang="en-ID" sz="4000" b="1" dirty="0">
                <a:solidFill>
                  <a:srgbClr val="4F4B4C"/>
                </a:solidFill>
              </a:rPr>
              <a:t> </a:t>
            </a:r>
            <a:r>
              <a:rPr lang="en-ID" sz="4000" b="1" dirty="0" err="1">
                <a:solidFill>
                  <a:srgbClr val="4F4B4C"/>
                </a:solidFill>
              </a:rPr>
              <a:t>Tambahan</a:t>
            </a:r>
            <a:r>
              <a:rPr lang="en-ID" sz="4000" b="1" dirty="0">
                <a:solidFill>
                  <a:srgbClr val="4F4B4C"/>
                </a:solidFill>
              </a:rPr>
              <a:t> Saham </a:t>
            </a:r>
            <a:r>
              <a:rPr lang="en-ID" sz="4000" b="1" dirty="0" err="1">
                <a:solidFill>
                  <a:srgbClr val="4F4B4C"/>
                </a:solidFill>
              </a:rPr>
              <a:t>kepada</a:t>
            </a:r>
            <a:r>
              <a:rPr lang="en-ID" sz="4000" b="1" dirty="0">
                <a:solidFill>
                  <a:srgbClr val="4F4B4C"/>
                </a:solidFill>
              </a:rPr>
              <a:t> </a:t>
            </a:r>
            <a:r>
              <a:rPr lang="en-ID" sz="4000" b="1" dirty="0" err="1">
                <a:solidFill>
                  <a:srgbClr val="4F4B4C"/>
                </a:solidFill>
              </a:rPr>
              <a:t>Entitas</a:t>
            </a:r>
            <a:r>
              <a:rPr lang="en-ID" sz="4000" b="1" dirty="0">
                <a:solidFill>
                  <a:srgbClr val="4F4B4C"/>
                </a:solidFill>
              </a:rPr>
              <a:t> </a:t>
            </a:r>
            <a:r>
              <a:rPr lang="en-ID" sz="4000" b="1" dirty="0" err="1">
                <a:solidFill>
                  <a:srgbClr val="4F4B4C"/>
                </a:solidFill>
              </a:rPr>
              <a:t>Induk</a:t>
            </a:r>
            <a:endParaRPr lang="en-US" sz="4000" dirty="0"/>
          </a:p>
          <a:p>
            <a:pPr marL="357188" indent="4763" algn="just">
              <a:buNone/>
            </a:pPr>
            <a:r>
              <a:rPr lang="en-US" sz="3400" dirty="0"/>
              <a:t>Saham </a:t>
            </a:r>
            <a:r>
              <a:rPr lang="en-US" sz="3400" dirty="0" err="1"/>
              <a:t>tambahan</a:t>
            </a:r>
            <a:r>
              <a:rPr lang="en-US" sz="3400" dirty="0"/>
              <a:t> yang </a:t>
            </a:r>
            <a:r>
              <a:rPr lang="en-US" sz="3400" dirty="0" err="1"/>
              <a:t>diterbitkan</a:t>
            </a:r>
            <a:r>
              <a:rPr lang="en-US" sz="3400" dirty="0"/>
              <a:t> </a:t>
            </a:r>
            <a:r>
              <a:rPr lang="en-US" sz="3400" dirty="0" err="1"/>
              <a:t>dapat</a:t>
            </a:r>
            <a:r>
              <a:rPr lang="en-US" sz="3400" dirty="0"/>
              <a:t> </a:t>
            </a:r>
            <a:r>
              <a:rPr lang="en-US" sz="3400" dirty="0" err="1"/>
              <a:t>dibeli</a:t>
            </a:r>
            <a:r>
              <a:rPr lang="en-US" sz="3400" dirty="0"/>
              <a:t> oleh </a:t>
            </a:r>
            <a:r>
              <a:rPr lang="en-US" sz="3400" dirty="0" err="1"/>
              <a:t>entitas</a:t>
            </a:r>
            <a:r>
              <a:rPr lang="en-US" sz="3400" dirty="0"/>
              <a:t> </a:t>
            </a:r>
            <a:r>
              <a:rPr lang="en-US" sz="3400" dirty="0" err="1"/>
              <a:t>induk</a:t>
            </a:r>
            <a:r>
              <a:rPr lang="en-US" sz="3400" dirty="0"/>
              <a:t> </a:t>
            </a:r>
            <a:r>
              <a:rPr lang="en-US" sz="3400" dirty="0" err="1"/>
              <a:t>atau</a:t>
            </a:r>
            <a:r>
              <a:rPr lang="en-US" sz="3400" dirty="0"/>
              <a:t> oleh </a:t>
            </a:r>
            <a:r>
              <a:rPr lang="en-US" sz="3400" dirty="0" err="1"/>
              <a:t>pihak</a:t>
            </a:r>
            <a:r>
              <a:rPr lang="en-US" sz="3400" dirty="0"/>
              <a:t> lain. </a:t>
            </a:r>
            <a:r>
              <a:rPr lang="en-US" sz="3400" dirty="0" err="1"/>
              <a:t>Jika</a:t>
            </a:r>
            <a:r>
              <a:rPr lang="en-US" sz="3400" dirty="0"/>
              <a:t> </a:t>
            </a:r>
            <a:r>
              <a:rPr lang="en-US" sz="3400" dirty="0" err="1"/>
              <a:t>dibeli</a:t>
            </a:r>
            <a:r>
              <a:rPr lang="en-US" sz="3400" dirty="0"/>
              <a:t> </a:t>
            </a:r>
            <a:r>
              <a:rPr lang="en-US" sz="3400" dirty="0" err="1"/>
              <a:t>seluruhnya</a:t>
            </a:r>
            <a:r>
              <a:rPr lang="en-US" sz="3400" dirty="0"/>
              <a:t> </a:t>
            </a:r>
            <a:r>
              <a:rPr lang="en-US" sz="3400" dirty="0" err="1"/>
              <a:t>oleh</a:t>
            </a:r>
            <a:r>
              <a:rPr lang="en-US" sz="3400" dirty="0"/>
              <a:t> </a:t>
            </a:r>
            <a:r>
              <a:rPr lang="en-US" sz="3400" dirty="0" err="1"/>
              <a:t>entitas</a:t>
            </a:r>
            <a:r>
              <a:rPr lang="en-US" sz="3400" dirty="0"/>
              <a:t> </a:t>
            </a:r>
            <a:r>
              <a:rPr lang="en-US" sz="3400" dirty="0" err="1"/>
              <a:t>induk</a:t>
            </a:r>
            <a:r>
              <a:rPr lang="en-US" sz="3400" dirty="0"/>
              <a:t>, </a:t>
            </a:r>
            <a:r>
              <a:rPr lang="en-US" sz="3400" dirty="0" err="1"/>
              <a:t>maka</a:t>
            </a:r>
            <a:r>
              <a:rPr lang="en-US" sz="3400" dirty="0"/>
              <a:t> </a:t>
            </a:r>
            <a:r>
              <a:rPr lang="en-US" sz="3400" dirty="0" err="1"/>
              <a:t>persentase</a:t>
            </a:r>
            <a:r>
              <a:rPr lang="en-US" sz="3400" dirty="0"/>
              <a:t> </a:t>
            </a:r>
            <a:r>
              <a:rPr lang="en-US" sz="3400" dirty="0" err="1"/>
              <a:t>kepemilikan</a:t>
            </a:r>
            <a:r>
              <a:rPr lang="en-US" sz="3400" dirty="0"/>
              <a:t> </a:t>
            </a:r>
            <a:r>
              <a:rPr lang="en-US" sz="3400" dirty="0" err="1"/>
              <a:t>entitas</a:t>
            </a:r>
            <a:r>
              <a:rPr lang="en-US" sz="3400" dirty="0"/>
              <a:t> </a:t>
            </a:r>
            <a:r>
              <a:rPr lang="en-US" sz="3400" dirty="0" err="1"/>
              <a:t>induk</a:t>
            </a:r>
            <a:r>
              <a:rPr lang="en-US" sz="3400" dirty="0"/>
              <a:t> </a:t>
            </a:r>
            <a:r>
              <a:rPr lang="en-US" sz="3400" dirty="0" err="1"/>
              <a:t>akan</a:t>
            </a:r>
            <a:r>
              <a:rPr lang="en-US" sz="3400" dirty="0"/>
              <a:t> </a:t>
            </a:r>
            <a:r>
              <a:rPr lang="en-US" sz="3400" dirty="0" err="1"/>
              <a:t>meningkat</a:t>
            </a:r>
            <a:r>
              <a:rPr lang="en-US" sz="3400" dirty="0"/>
              <a:t> </a:t>
            </a:r>
            <a:r>
              <a:rPr lang="en-US" sz="3400" dirty="0" err="1"/>
              <a:t>sedangkan</a:t>
            </a:r>
            <a:r>
              <a:rPr lang="en-US" sz="3400" dirty="0"/>
              <a:t> </a:t>
            </a:r>
            <a:r>
              <a:rPr lang="en-US" sz="3400" dirty="0" err="1"/>
              <a:t>persentase</a:t>
            </a:r>
            <a:r>
              <a:rPr lang="en-US" sz="3400" dirty="0"/>
              <a:t> </a:t>
            </a:r>
            <a:r>
              <a:rPr lang="en-US" sz="3400" dirty="0" err="1"/>
              <a:t>kepemilikan</a:t>
            </a:r>
            <a:r>
              <a:rPr lang="en-US" sz="3400" dirty="0"/>
              <a:t> </a:t>
            </a:r>
            <a:r>
              <a:rPr lang="en-US" sz="3400" dirty="0" err="1"/>
              <a:t>nonpengendali</a:t>
            </a:r>
            <a:r>
              <a:rPr lang="en-US" sz="3400" dirty="0"/>
              <a:t> </a:t>
            </a:r>
            <a:r>
              <a:rPr lang="en-US" sz="3400" dirty="0" err="1"/>
              <a:t>akan</a:t>
            </a:r>
            <a:r>
              <a:rPr lang="en-US" sz="3400" dirty="0"/>
              <a:t> </a:t>
            </a:r>
            <a:r>
              <a:rPr lang="en-US" sz="3400" dirty="0" err="1"/>
              <a:t>berkurang</a:t>
            </a:r>
            <a:r>
              <a:rPr lang="en-US" sz="3400" dirty="0"/>
              <a:t>. </a:t>
            </a:r>
            <a:r>
              <a:rPr lang="en-US" sz="3400" dirty="0" err="1"/>
              <a:t>Akibat</a:t>
            </a:r>
            <a:r>
              <a:rPr lang="en-US" sz="3400" dirty="0"/>
              <a:t> </a:t>
            </a:r>
            <a:r>
              <a:rPr lang="en-US" sz="3400" dirty="0" err="1"/>
              <a:t>penerbitan</a:t>
            </a:r>
            <a:r>
              <a:rPr lang="en-US" sz="3400" dirty="0"/>
              <a:t> </a:t>
            </a:r>
            <a:r>
              <a:rPr lang="en-US" sz="3400" dirty="0" err="1"/>
              <a:t>tersebut</a:t>
            </a:r>
            <a:r>
              <a:rPr lang="en-US" sz="3400" dirty="0"/>
              <a:t>, </a:t>
            </a:r>
            <a:r>
              <a:rPr lang="en-US" sz="3400" dirty="0" err="1"/>
              <a:t>substansi</a:t>
            </a:r>
            <a:r>
              <a:rPr lang="en-US" sz="3400" dirty="0"/>
              <a:t> </a:t>
            </a:r>
            <a:r>
              <a:rPr lang="en-US" sz="3400" dirty="0" err="1"/>
              <a:t>pengendalian</a:t>
            </a:r>
            <a:r>
              <a:rPr lang="en-US" sz="3400" dirty="0"/>
              <a:t> </a:t>
            </a:r>
            <a:r>
              <a:rPr lang="en-US" sz="3400" dirty="0" err="1"/>
              <a:t>akan</a:t>
            </a:r>
            <a:r>
              <a:rPr lang="en-US" sz="3400" dirty="0"/>
              <a:t> </a:t>
            </a:r>
            <a:r>
              <a:rPr lang="en-US" sz="3400" dirty="0" err="1"/>
              <a:t>tetap</a:t>
            </a:r>
            <a:r>
              <a:rPr lang="en-US" sz="3400" dirty="0"/>
              <a:t> </a:t>
            </a:r>
            <a:r>
              <a:rPr lang="en-US" sz="3400" dirty="0" err="1"/>
              <a:t>ada</a:t>
            </a:r>
            <a:r>
              <a:rPr lang="en-US" sz="3400" dirty="0"/>
              <a:t> </a:t>
            </a:r>
            <a:r>
              <a:rPr lang="en-US" sz="3400" dirty="0" err="1"/>
              <a:t>karena</a:t>
            </a:r>
            <a:r>
              <a:rPr lang="en-US" sz="3400" dirty="0"/>
              <a:t> </a:t>
            </a:r>
            <a:r>
              <a:rPr lang="en-US" sz="3400" dirty="0" err="1"/>
              <a:t>peningkatan</a:t>
            </a:r>
            <a:r>
              <a:rPr lang="en-US" sz="3400" dirty="0"/>
              <a:t> </a:t>
            </a:r>
            <a:r>
              <a:rPr lang="en-US" sz="3400" dirty="0" err="1"/>
              <a:t>kepemilikan</a:t>
            </a:r>
            <a:r>
              <a:rPr lang="en-US" sz="3400" dirty="0"/>
              <a:t> </a:t>
            </a:r>
            <a:r>
              <a:rPr lang="en-US" sz="3400" dirty="0" err="1"/>
              <a:t>entitas</a:t>
            </a:r>
            <a:r>
              <a:rPr lang="en-US" sz="3400" dirty="0"/>
              <a:t> </a:t>
            </a:r>
            <a:r>
              <a:rPr lang="en-US" sz="3400" dirty="0" err="1"/>
              <a:t>induk</a:t>
            </a:r>
            <a:r>
              <a:rPr lang="en-US" sz="3400" dirty="0"/>
              <a:t>. </a:t>
            </a:r>
            <a:r>
              <a:rPr lang="en-US" sz="3400" dirty="0" err="1"/>
              <a:t>Dalam</a:t>
            </a:r>
            <a:r>
              <a:rPr lang="en-US" sz="3400" dirty="0"/>
              <a:t> </a:t>
            </a:r>
            <a:r>
              <a:rPr lang="en-US" sz="3400" dirty="0" err="1"/>
              <a:t>situasi</a:t>
            </a:r>
            <a:r>
              <a:rPr lang="en-US" sz="3400" dirty="0"/>
              <a:t> </a:t>
            </a:r>
            <a:r>
              <a:rPr lang="en-US" sz="3400" dirty="0" err="1"/>
              <a:t>tidak</a:t>
            </a:r>
            <a:r>
              <a:rPr lang="en-US" sz="3400" dirty="0"/>
              <a:t> </a:t>
            </a:r>
            <a:r>
              <a:rPr lang="en-US" sz="3400" dirty="0" err="1"/>
              <a:t>hilangnya</a:t>
            </a:r>
            <a:r>
              <a:rPr lang="en-US" sz="3400" dirty="0"/>
              <a:t> </a:t>
            </a:r>
            <a:r>
              <a:rPr lang="en-US" sz="3400" dirty="0" err="1"/>
              <a:t>pengendalian</a:t>
            </a:r>
            <a:r>
              <a:rPr lang="en-US" sz="3400" dirty="0"/>
              <a:t>, PSAK 65 </a:t>
            </a:r>
            <a:r>
              <a:rPr lang="en-US" sz="3400" dirty="0" err="1"/>
              <a:t>mensyaratkan</a:t>
            </a:r>
            <a:r>
              <a:rPr lang="en-US" sz="3400" dirty="0"/>
              <a:t> </a:t>
            </a:r>
            <a:r>
              <a:rPr lang="en-US" sz="3400" dirty="0" err="1"/>
              <a:t>perubahan</a:t>
            </a:r>
            <a:r>
              <a:rPr lang="en-US" sz="3400" dirty="0"/>
              <a:t> </a:t>
            </a:r>
            <a:r>
              <a:rPr lang="en-US" sz="3400" dirty="0" err="1"/>
              <a:t>dalam</a:t>
            </a:r>
            <a:r>
              <a:rPr lang="en-US" sz="3400" dirty="0"/>
              <a:t> </a:t>
            </a:r>
            <a:r>
              <a:rPr lang="en-US" sz="3400" dirty="0" err="1"/>
              <a:t>bagian</a:t>
            </a:r>
            <a:r>
              <a:rPr lang="en-US" sz="3400" dirty="0"/>
              <a:t> </a:t>
            </a:r>
            <a:r>
              <a:rPr lang="en-US" sz="3400" dirty="0" err="1"/>
              <a:t>kepemilikan</a:t>
            </a:r>
            <a:r>
              <a:rPr lang="en-US" sz="3400" dirty="0"/>
              <a:t> </a:t>
            </a:r>
            <a:r>
              <a:rPr lang="en-US" sz="3400" dirty="0" err="1"/>
              <a:t>induk</a:t>
            </a:r>
            <a:r>
              <a:rPr lang="en-US" sz="3400" dirty="0"/>
              <a:t> pada </a:t>
            </a:r>
            <a:r>
              <a:rPr lang="en-US" sz="3400" dirty="0" err="1"/>
              <a:t>entitas</a:t>
            </a:r>
            <a:r>
              <a:rPr lang="en-US" sz="3400" dirty="0"/>
              <a:t> </a:t>
            </a:r>
            <a:r>
              <a:rPr lang="en-US" sz="3400" dirty="0" err="1"/>
              <a:t>anak</a:t>
            </a:r>
            <a:r>
              <a:rPr lang="en-US" sz="3400" dirty="0"/>
              <a:t> </a:t>
            </a:r>
            <a:r>
              <a:rPr lang="en-US" sz="3400" dirty="0" err="1"/>
              <a:t>tersebut</a:t>
            </a:r>
            <a:r>
              <a:rPr lang="en-US" sz="3400" dirty="0"/>
              <a:t> </a:t>
            </a:r>
            <a:r>
              <a:rPr lang="en-US" sz="3400" dirty="0" err="1"/>
              <a:t>sebagai</a:t>
            </a:r>
            <a:r>
              <a:rPr lang="en-US" sz="3400" dirty="0"/>
              <a:t> </a:t>
            </a:r>
            <a:r>
              <a:rPr lang="en-US" sz="3400" dirty="0" err="1"/>
              <a:t>transaksi</a:t>
            </a:r>
            <a:r>
              <a:rPr lang="en-US" sz="3400" dirty="0"/>
              <a:t> </a:t>
            </a:r>
            <a:r>
              <a:rPr lang="en-US" sz="3400" dirty="0" err="1"/>
              <a:t>ekuitas</a:t>
            </a:r>
            <a:r>
              <a:rPr lang="en-US" sz="3400" dirty="0"/>
              <a:t>. </a:t>
            </a:r>
            <a:r>
              <a:rPr lang="en-US" sz="3400" dirty="0" err="1"/>
              <a:t>Entitas</a:t>
            </a:r>
            <a:r>
              <a:rPr lang="en-US" sz="3400" dirty="0"/>
              <a:t> </a:t>
            </a:r>
            <a:r>
              <a:rPr lang="en-US" sz="3400" dirty="0" err="1"/>
              <a:t>induk</a:t>
            </a:r>
            <a:r>
              <a:rPr lang="en-US" sz="3400" dirty="0"/>
              <a:t> </a:t>
            </a:r>
            <a:r>
              <a:rPr lang="en-US" sz="3400" dirty="0" err="1"/>
              <a:t>secara</a:t>
            </a:r>
            <a:r>
              <a:rPr lang="en-US" sz="3400" dirty="0"/>
              <a:t> </a:t>
            </a:r>
            <a:r>
              <a:rPr lang="en-US" sz="3400" dirty="0" err="1"/>
              <a:t>langsung</a:t>
            </a:r>
            <a:r>
              <a:rPr lang="en-US" sz="3400" dirty="0"/>
              <a:t> </a:t>
            </a:r>
            <a:r>
              <a:rPr lang="en-US" sz="3400" dirty="0" err="1"/>
              <a:t>mengakui</a:t>
            </a:r>
            <a:r>
              <a:rPr lang="en-US" sz="3400" dirty="0"/>
              <a:t> </a:t>
            </a:r>
            <a:r>
              <a:rPr lang="en-US" sz="3400" dirty="0" err="1"/>
              <a:t>dalam</a:t>
            </a:r>
            <a:r>
              <a:rPr lang="en-US" sz="3400" dirty="0"/>
              <a:t> </a:t>
            </a:r>
            <a:r>
              <a:rPr lang="en-US" sz="3400" dirty="0" err="1"/>
              <a:t>ekuitas</a:t>
            </a:r>
            <a:r>
              <a:rPr lang="en-US" sz="3400" dirty="0"/>
              <a:t> </a:t>
            </a:r>
            <a:r>
              <a:rPr lang="en-US" sz="3400" dirty="0" err="1"/>
              <a:t>setiap</a:t>
            </a:r>
            <a:r>
              <a:rPr lang="en-US" sz="3400" dirty="0"/>
              <a:t> </a:t>
            </a:r>
            <a:r>
              <a:rPr lang="en-US" sz="3400" dirty="0" err="1"/>
              <a:t>perbedaan</a:t>
            </a:r>
            <a:r>
              <a:rPr lang="en-US" sz="3400" dirty="0"/>
              <a:t> </a:t>
            </a:r>
            <a:r>
              <a:rPr lang="en-US" sz="3400" dirty="0" err="1"/>
              <a:t>antara</a:t>
            </a:r>
            <a:r>
              <a:rPr lang="en-US" sz="3400" dirty="0"/>
              <a:t> </a:t>
            </a:r>
            <a:r>
              <a:rPr lang="en-US" sz="3400" dirty="0" err="1"/>
              <a:t>jumlah</a:t>
            </a:r>
            <a:r>
              <a:rPr lang="en-US" sz="3400" dirty="0"/>
              <a:t> </a:t>
            </a:r>
            <a:r>
              <a:rPr lang="en-US" sz="3400" dirty="0" err="1"/>
              <a:t>tercatat</a:t>
            </a:r>
            <a:r>
              <a:rPr lang="en-US" sz="3400" dirty="0"/>
              <a:t> </a:t>
            </a:r>
            <a:r>
              <a:rPr lang="en-US" sz="3400" dirty="0" err="1"/>
              <a:t>kepentingan</a:t>
            </a:r>
            <a:r>
              <a:rPr lang="en-US" sz="3400" dirty="0"/>
              <a:t> </a:t>
            </a:r>
            <a:r>
              <a:rPr lang="en-US" sz="3400" dirty="0" err="1"/>
              <a:t>nonpengendali</a:t>
            </a:r>
            <a:r>
              <a:rPr lang="en-US" sz="3400" dirty="0"/>
              <a:t> yang </a:t>
            </a:r>
            <a:r>
              <a:rPr lang="en-US" sz="3400" dirty="0" err="1"/>
              <a:t>disesuaikan</a:t>
            </a:r>
            <a:r>
              <a:rPr lang="en-US" sz="3400" dirty="0"/>
              <a:t> </a:t>
            </a:r>
            <a:r>
              <a:rPr lang="en-US" sz="3400" dirty="0" err="1"/>
              <a:t>dengan</a:t>
            </a:r>
            <a:r>
              <a:rPr lang="en-US" sz="3400" dirty="0"/>
              <a:t> </a:t>
            </a:r>
            <a:r>
              <a:rPr lang="en-US" sz="3400" dirty="0" err="1"/>
              <a:t>nilai</a:t>
            </a:r>
            <a:r>
              <a:rPr lang="en-US" sz="3400" dirty="0"/>
              <a:t> </a:t>
            </a:r>
            <a:r>
              <a:rPr lang="en-US" sz="3400" dirty="0" err="1"/>
              <a:t>wajar</a:t>
            </a:r>
            <a:r>
              <a:rPr lang="en-US" sz="3400" dirty="0"/>
              <a:t> </a:t>
            </a:r>
            <a:r>
              <a:rPr lang="en-US" sz="3400" dirty="0" err="1"/>
              <a:t>imbalan</a:t>
            </a:r>
            <a:r>
              <a:rPr lang="en-US" sz="3400" dirty="0"/>
              <a:t> yang </a:t>
            </a:r>
            <a:r>
              <a:rPr lang="en-US" sz="3400" dirty="0" err="1"/>
              <a:t>diterima</a:t>
            </a:r>
            <a:r>
              <a:rPr lang="en-US" sz="3400" dirty="0"/>
              <a:t> </a:t>
            </a:r>
            <a:r>
              <a:rPr lang="en-US" sz="3400" dirty="0" err="1"/>
              <a:t>dan</a:t>
            </a:r>
            <a:r>
              <a:rPr lang="en-US" sz="3400" dirty="0"/>
              <a:t> </a:t>
            </a:r>
            <a:r>
              <a:rPr lang="en-US" sz="3400" dirty="0" err="1"/>
              <a:t>mengatribusikannya</a:t>
            </a:r>
            <a:r>
              <a:rPr lang="en-US" sz="3400" dirty="0"/>
              <a:t> </a:t>
            </a:r>
            <a:r>
              <a:rPr lang="en-US" sz="3400" dirty="0" err="1"/>
              <a:t>kepada</a:t>
            </a:r>
            <a:r>
              <a:rPr lang="en-US" sz="3400" dirty="0"/>
              <a:t> </a:t>
            </a:r>
            <a:r>
              <a:rPr lang="en-US" sz="3400" dirty="0" err="1"/>
              <a:t>pemilik</a:t>
            </a:r>
            <a:r>
              <a:rPr lang="en-US" sz="3400" dirty="0"/>
              <a:t> </a:t>
            </a:r>
            <a:r>
              <a:rPr lang="en-US" sz="3400" dirty="0" err="1"/>
              <a:t>entitas</a:t>
            </a:r>
            <a:r>
              <a:rPr lang="en-US" sz="3400" dirty="0"/>
              <a:t> </a:t>
            </a:r>
            <a:r>
              <a:rPr lang="en-US" sz="3400" dirty="0" err="1"/>
              <a:t>induk</a:t>
            </a:r>
            <a:r>
              <a:rPr lang="en-US" sz="3400" dirty="0"/>
              <a:t>.</a:t>
            </a:r>
          </a:p>
          <a:p>
            <a:pPr marL="357188" indent="4763">
              <a:buNone/>
            </a:pPr>
            <a:r>
              <a:rPr lang="en-US" sz="2900" b="1" dirty="0" err="1"/>
              <a:t>Contoh</a:t>
            </a:r>
            <a:r>
              <a:rPr lang="en-US" sz="2900" b="1" dirty="0"/>
              <a:t> 8.3</a:t>
            </a:r>
          </a:p>
          <a:p>
            <a:pPr marL="357188" indent="4763" algn="just">
              <a:buNone/>
            </a:pPr>
            <a:r>
              <a:rPr lang="en-US" sz="3400" dirty="0"/>
              <a:t>PT </a:t>
            </a:r>
            <a:r>
              <a:rPr lang="en-US" sz="3400" dirty="0" err="1"/>
              <a:t>Induk</a:t>
            </a:r>
            <a:r>
              <a:rPr lang="en-US" sz="3400" dirty="0"/>
              <a:t> </a:t>
            </a:r>
            <a:r>
              <a:rPr lang="en-US" sz="3400" dirty="0" err="1"/>
              <a:t>membeli</a:t>
            </a:r>
            <a:r>
              <a:rPr lang="en-US" sz="3400" dirty="0"/>
              <a:t> 350.000 </a:t>
            </a:r>
            <a:r>
              <a:rPr lang="en-US" sz="3400" dirty="0" err="1"/>
              <a:t>lembar</a:t>
            </a:r>
            <a:r>
              <a:rPr lang="en-US" sz="3400" dirty="0"/>
              <a:t> </a:t>
            </a:r>
            <a:r>
              <a:rPr lang="en-US" sz="3400" dirty="0" err="1"/>
              <a:t>dari</a:t>
            </a:r>
            <a:r>
              <a:rPr lang="en-US" sz="3400" dirty="0"/>
              <a:t> 500.000 </a:t>
            </a:r>
            <a:r>
              <a:rPr lang="en-US" sz="3400" dirty="0" err="1"/>
              <a:t>lembar</a:t>
            </a:r>
            <a:r>
              <a:rPr lang="en-US" sz="3400" dirty="0"/>
              <a:t> </a:t>
            </a:r>
            <a:r>
              <a:rPr lang="en-US" sz="3400" dirty="0" err="1"/>
              <a:t>saham</a:t>
            </a:r>
            <a:r>
              <a:rPr lang="en-US" sz="3400" dirty="0"/>
              <a:t> </a:t>
            </a:r>
            <a:r>
              <a:rPr lang="en-US" sz="3400" dirty="0" err="1"/>
              <a:t>beredar</a:t>
            </a:r>
            <a:r>
              <a:rPr lang="en-US" sz="3400" dirty="0"/>
              <a:t> PT Anak pada 2 </a:t>
            </a:r>
            <a:r>
              <a:rPr lang="en-US" sz="3400" dirty="0" err="1"/>
              <a:t>Januari</a:t>
            </a:r>
            <a:r>
              <a:rPr lang="en-US" sz="3400" dirty="0"/>
              <a:t> 2020. Pada </a:t>
            </a:r>
            <a:r>
              <a:rPr lang="en-US" sz="3400" dirty="0" err="1"/>
              <a:t>saat</a:t>
            </a:r>
            <a:r>
              <a:rPr lang="en-US" sz="3400" dirty="0"/>
              <a:t> </a:t>
            </a:r>
            <a:r>
              <a:rPr lang="en-US" sz="3400" dirty="0" err="1"/>
              <a:t>itu</a:t>
            </a:r>
            <a:r>
              <a:rPr lang="en-US" sz="3400" dirty="0"/>
              <a:t>, PT </a:t>
            </a:r>
            <a:r>
              <a:rPr lang="en-US" sz="3400" dirty="0" err="1"/>
              <a:t>Induk</a:t>
            </a:r>
            <a:r>
              <a:rPr lang="en-US" sz="3400" dirty="0"/>
              <a:t> </a:t>
            </a:r>
            <a:r>
              <a:rPr lang="en-US" sz="3400" dirty="0" err="1"/>
              <a:t>membayar</a:t>
            </a:r>
            <a:r>
              <a:rPr lang="en-US" sz="3400" dirty="0"/>
              <a:t> Rp490.000.000, </a:t>
            </a:r>
            <a:r>
              <a:rPr lang="en-US" sz="3400" dirty="0" err="1"/>
              <a:t>yaitu</a:t>
            </a:r>
            <a:r>
              <a:rPr lang="en-US" sz="3400" dirty="0"/>
              <a:t> </a:t>
            </a:r>
            <a:r>
              <a:rPr lang="en-US" sz="3400" dirty="0" err="1"/>
              <a:t>sebesar</a:t>
            </a:r>
            <a:r>
              <a:rPr lang="en-US" sz="3400" dirty="0"/>
              <a:t> </a:t>
            </a:r>
            <a:r>
              <a:rPr lang="en-US" sz="3400" dirty="0" err="1"/>
              <a:t>proporsi</a:t>
            </a:r>
            <a:r>
              <a:rPr lang="en-US" sz="3400" dirty="0"/>
              <a:t> </a:t>
            </a:r>
            <a:r>
              <a:rPr lang="en-US" sz="3400" dirty="0" err="1"/>
              <a:t>nilai</a:t>
            </a:r>
            <a:r>
              <a:rPr lang="en-US" sz="3400" dirty="0"/>
              <a:t> </a:t>
            </a:r>
            <a:r>
              <a:rPr lang="en-US" sz="3400" dirty="0" err="1"/>
              <a:t>aset</a:t>
            </a:r>
            <a:r>
              <a:rPr lang="en-US" sz="3400" dirty="0"/>
              <a:t> </a:t>
            </a:r>
            <a:r>
              <a:rPr lang="en-US" sz="3400" dirty="0" err="1"/>
              <a:t>neto</a:t>
            </a:r>
            <a:r>
              <a:rPr lang="en-US" sz="3400" dirty="0"/>
              <a:t> PT Anak. </a:t>
            </a:r>
            <a:r>
              <a:rPr lang="en-US" sz="3400" dirty="0" err="1"/>
              <a:t>Komposisi</a:t>
            </a:r>
            <a:r>
              <a:rPr lang="en-US" sz="3400" dirty="0"/>
              <a:t> </a:t>
            </a:r>
            <a:r>
              <a:rPr lang="en-US" sz="3400" dirty="0" err="1"/>
              <a:t>ekuitas</a:t>
            </a:r>
            <a:r>
              <a:rPr lang="en-US" sz="3400" dirty="0"/>
              <a:t> (</a:t>
            </a:r>
            <a:r>
              <a:rPr lang="en-US" sz="3400" dirty="0" err="1"/>
              <a:t>aset</a:t>
            </a:r>
            <a:r>
              <a:rPr lang="en-US" sz="3400" dirty="0"/>
              <a:t> </a:t>
            </a:r>
            <a:r>
              <a:rPr lang="en-US" sz="3400" dirty="0" err="1"/>
              <a:t>neto</a:t>
            </a:r>
            <a:r>
              <a:rPr lang="en-US" sz="3400" dirty="0"/>
              <a:t>) PT Anak </a:t>
            </a:r>
            <a:r>
              <a:rPr lang="en-US" sz="3400" dirty="0" err="1"/>
              <a:t>saat</a:t>
            </a:r>
            <a:r>
              <a:rPr lang="en-US" sz="3400" dirty="0"/>
              <a:t> </a:t>
            </a:r>
            <a:r>
              <a:rPr lang="en-US" sz="3400" dirty="0" err="1"/>
              <a:t>itu</a:t>
            </a:r>
            <a:r>
              <a:rPr lang="en-US" sz="3400" dirty="0"/>
              <a:t> </a:t>
            </a:r>
            <a:r>
              <a:rPr lang="en-US" sz="3400" dirty="0" err="1"/>
              <a:t>terdiri</a:t>
            </a:r>
            <a:r>
              <a:rPr lang="en-US" sz="3400" dirty="0"/>
              <a:t> </a:t>
            </a:r>
            <a:r>
              <a:rPr lang="en-US" sz="3400" dirty="0" err="1"/>
              <a:t>dari</a:t>
            </a:r>
            <a:r>
              <a:rPr lang="en-US" sz="3400" dirty="0"/>
              <a:t> </a:t>
            </a:r>
            <a:r>
              <a:rPr lang="en-US" sz="3400" dirty="0" err="1"/>
              <a:t>saham</a:t>
            </a:r>
            <a:r>
              <a:rPr lang="en-US" sz="3400" dirty="0"/>
              <a:t> </a:t>
            </a:r>
            <a:r>
              <a:rPr lang="en-US" sz="3400" dirty="0" err="1"/>
              <a:t>biasa</a:t>
            </a:r>
            <a:r>
              <a:rPr lang="en-US" sz="3400" dirty="0"/>
              <a:t> dan </a:t>
            </a:r>
            <a:r>
              <a:rPr lang="en-US" sz="3400" dirty="0" err="1"/>
              <a:t>saldo</a:t>
            </a:r>
            <a:r>
              <a:rPr lang="en-US" sz="3400" dirty="0"/>
              <a:t> </a:t>
            </a:r>
            <a:r>
              <a:rPr lang="en-US" sz="3400" dirty="0" err="1"/>
              <a:t>laba</a:t>
            </a:r>
            <a:r>
              <a:rPr lang="en-US" sz="3400" dirty="0"/>
              <a:t>, masing-masing </a:t>
            </a:r>
            <a:r>
              <a:rPr lang="en-US" sz="3400" dirty="0" err="1"/>
              <a:t>senilai</a:t>
            </a:r>
            <a:r>
              <a:rPr lang="en-US" sz="3400" dirty="0"/>
              <a:t> Rp500.000.000 dan Rp200.000.000. </a:t>
            </a:r>
            <a:r>
              <a:rPr lang="en-US" sz="3400" dirty="0" err="1"/>
              <a:t>Saham</a:t>
            </a:r>
            <a:r>
              <a:rPr lang="en-US" sz="3400" dirty="0"/>
              <a:t> PT </a:t>
            </a:r>
            <a:r>
              <a:rPr lang="en-US" sz="3400" dirty="0" err="1"/>
              <a:t>Anak</a:t>
            </a:r>
            <a:r>
              <a:rPr lang="en-US" sz="3400" dirty="0"/>
              <a:t> </a:t>
            </a:r>
            <a:r>
              <a:rPr lang="en-US" sz="3400" dirty="0" err="1"/>
              <a:t>memiliki</a:t>
            </a:r>
            <a:r>
              <a:rPr lang="en-US" sz="3400" dirty="0"/>
              <a:t> </a:t>
            </a:r>
            <a:r>
              <a:rPr lang="en-US" sz="3400" dirty="0" err="1"/>
              <a:t>nilai</a:t>
            </a:r>
            <a:r>
              <a:rPr lang="en-US" sz="3400" dirty="0"/>
              <a:t> nominal (par) Rp1.000. Pada </a:t>
            </a:r>
            <a:r>
              <a:rPr lang="en-US" sz="3400" dirty="0" err="1"/>
              <a:t>tanggal</a:t>
            </a:r>
            <a:r>
              <a:rPr lang="en-US" sz="3400" dirty="0"/>
              <a:t> 31 </a:t>
            </a:r>
            <a:r>
              <a:rPr lang="en-US" sz="3400" dirty="0" err="1"/>
              <a:t>Desember</a:t>
            </a:r>
            <a:r>
              <a:rPr lang="en-US" sz="3400" dirty="0"/>
              <a:t> 2020, PT Anak </a:t>
            </a:r>
            <a:r>
              <a:rPr lang="en-US" sz="3400" dirty="0" err="1"/>
              <a:t>menerbitkan</a:t>
            </a:r>
            <a:r>
              <a:rPr lang="en-US" sz="3400" dirty="0"/>
              <a:t> </a:t>
            </a:r>
            <a:r>
              <a:rPr lang="en-US" sz="3400" dirty="0" err="1"/>
              <a:t>tambahan</a:t>
            </a:r>
            <a:r>
              <a:rPr lang="en-US" sz="3400" dirty="0"/>
              <a:t> 100.000 </a:t>
            </a:r>
            <a:r>
              <a:rPr lang="en-US" sz="3400" dirty="0" err="1"/>
              <a:t>lembar</a:t>
            </a:r>
            <a:r>
              <a:rPr lang="en-US" sz="3400" dirty="0"/>
              <a:t> </a:t>
            </a:r>
            <a:r>
              <a:rPr lang="en-US" sz="3400" dirty="0" err="1"/>
              <a:t>saham</a:t>
            </a:r>
            <a:r>
              <a:rPr lang="en-US" sz="3400" dirty="0"/>
              <a:t> </a:t>
            </a:r>
            <a:r>
              <a:rPr lang="en-US" sz="3400" dirty="0" err="1"/>
              <a:t>kepada</a:t>
            </a:r>
            <a:r>
              <a:rPr lang="en-US" sz="3400" dirty="0"/>
              <a:t> PT </a:t>
            </a:r>
            <a:r>
              <a:rPr lang="en-US" sz="3400" dirty="0" err="1"/>
              <a:t>Induk</a:t>
            </a:r>
            <a:r>
              <a:rPr lang="en-US" sz="3400" dirty="0"/>
              <a:t> </a:t>
            </a:r>
            <a:r>
              <a:rPr lang="en-US" sz="3400" dirty="0" err="1"/>
              <a:t>seharga</a:t>
            </a:r>
            <a:r>
              <a:rPr lang="en-US" sz="3400" dirty="0"/>
              <a:t> Rp1.200 per </a:t>
            </a:r>
            <a:r>
              <a:rPr lang="en-US" sz="3400" dirty="0" err="1"/>
              <a:t>lembar</a:t>
            </a:r>
            <a:r>
              <a:rPr lang="en-US" sz="3400" dirty="0"/>
              <a:t>. PT Anak </a:t>
            </a:r>
            <a:r>
              <a:rPr lang="en-US" sz="3400" dirty="0" err="1"/>
              <a:t>melaporkan</a:t>
            </a:r>
            <a:r>
              <a:rPr lang="en-US" sz="3400" dirty="0"/>
              <a:t> </a:t>
            </a:r>
            <a:r>
              <a:rPr lang="en-US" sz="3400" dirty="0" err="1"/>
              <a:t>laba</a:t>
            </a:r>
            <a:r>
              <a:rPr lang="en-US" sz="3400" dirty="0"/>
              <a:t> dan </a:t>
            </a:r>
            <a:r>
              <a:rPr lang="en-US" sz="3400" dirty="0" err="1"/>
              <a:t>mengumumkan</a:t>
            </a:r>
            <a:r>
              <a:rPr lang="en-US" sz="3400" dirty="0"/>
              <a:t> </a:t>
            </a:r>
            <a:r>
              <a:rPr lang="en-US" sz="3400" dirty="0" err="1"/>
              <a:t>dividen</a:t>
            </a:r>
            <a:r>
              <a:rPr lang="en-US" sz="3400" dirty="0"/>
              <a:t> </a:t>
            </a:r>
            <a:r>
              <a:rPr lang="en-US" sz="3400" dirty="0" err="1"/>
              <a:t>selama</a:t>
            </a:r>
            <a:r>
              <a:rPr lang="en-US" sz="3400" dirty="0"/>
              <a:t> </a:t>
            </a:r>
            <a:r>
              <a:rPr lang="en-US" sz="3400" dirty="0" err="1"/>
              <a:t>tahun</a:t>
            </a:r>
            <a:r>
              <a:rPr lang="en-US" sz="3400" dirty="0"/>
              <a:t> 2020 masing-masing </a:t>
            </a:r>
            <a:r>
              <a:rPr lang="en-US" sz="3400" dirty="0" err="1"/>
              <a:t>sebesar</a:t>
            </a:r>
            <a:r>
              <a:rPr lang="en-US" sz="3400" dirty="0"/>
              <a:t> Rp50.000.000 dan Rp30.000.000.</a:t>
            </a:r>
          </a:p>
          <a:p>
            <a:pPr marL="514350" indent="-171450" algn="just">
              <a:buNone/>
            </a:pPr>
            <a:endParaRPr lang="en-US" dirty="0"/>
          </a:p>
          <a:p>
            <a:pPr marL="514350" indent="-171450">
              <a:buNone/>
            </a:pPr>
            <a:r>
              <a:rPr lang="en-US" dirty="0"/>
              <a:t>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762000"/>
          </a:xfrm>
        </p:spPr>
        <p:txBody>
          <a:bodyPr>
            <a:normAutofit fontScale="70000" lnSpcReduction="20000"/>
          </a:bodyPr>
          <a:lstStyle/>
          <a:p>
            <a:pPr marL="685800" indent="0" algn="just">
              <a:buNone/>
            </a:pPr>
            <a:r>
              <a:rPr lang="en-US" dirty="0" err="1"/>
              <a:t>Dampak</a:t>
            </a:r>
            <a:r>
              <a:rPr lang="en-US" dirty="0"/>
              <a:t> </a:t>
            </a:r>
            <a:r>
              <a:rPr lang="en-US" dirty="0" err="1"/>
              <a:t>dari</a:t>
            </a:r>
            <a:r>
              <a:rPr lang="en-US" dirty="0"/>
              <a:t> </a:t>
            </a:r>
            <a:r>
              <a:rPr lang="en-US" dirty="0" err="1"/>
              <a:t>penerbitan</a:t>
            </a:r>
            <a:r>
              <a:rPr lang="en-US" dirty="0"/>
              <a:t> </a:t>
            </a:r>
            <a:r>
              <a:rPr lang="en-US" dirty="0" err="1"/>
              <a:t>tersebut</a:t>
            </a:r>
            <a:r>
              <a:rPr lang="en-US" dirty="0"/>
              <a:t> </a:t>
            </a:r>
            <a:r>
              <a:rPr lang="en-US" dirty="0" err="1"/>
              <a:t>adalah</a:t>
            </a:r>
            <a:r>
              <a:rPr lang="en-US" dirty="0"/>
              <a:t> </a:t>
            </a:r>
            <a:r>
              <a:rPr lang="en-US" dirty="0" err="1"/>
              <a:t>semakin</a:t>
            </a:r>
            <a:r>
              <a:rPr lang="en-US" dirty="0"/>
              <a:t> </a:t>
            </a:r>
            <a:r>
              <a:rPr lang="en-US" dirty="0" err="1"/>
              <a:t>meningkatnya</a:t>
            </a:r>
            <a:r>
              <a:rPr lang="en-US" dirty="0"/>
              <a:t> </a:t>
            </a:r>
            <a:r>
              <a:rPr lang="en-US" dirty="0" err="1"/>
              <a:t>kepemilikan</a:t>
            </a:r>
            <a:r>
              <a:rPr lang="en-US" dirty="0"/>
              <a:t> PT </a:t>
            </a:r>
            <a:r>
              <a:rPr lang="en-US" dirty="0" err="1"/>
              <a:t>Induk</a:t>
            </a:r>
            <a:r>
              <a:rPr lang="en-US" dirty="0"/>
              <a:t> </a:t>
            </a:r>
            <a:r>
              <a:rPr lang="en-US" dirty="0" err="1"/>
              <a:t>menjadi</a:t>
            </a:r>
            <a:r>
              <a:rPr lang="en-US" dirty="0"/>
              <a:t> 75% (450.000 </a:t>
            </a:r>
            <a:r>
              <a:rPr lang="en-US" dirty="0" err="1"/>
              <a:t>lembar</a:t>
            </a:r>
            <a:r>
              <a:rPr lang="en-US" dirty="0"/>
              <a:t>/600.000 </a:t>
            </a:r>
            <a:r>
              <a:rPr lang="en-US" dirty="0" err="1"/>
              <a:t>lembar</a:t>
            </a:r>
            <a:r>
              <a:rPr lang="en-US" dirty="0"/>
              <a:t>). </a:t>
            </a:r>
            <a:r>
              <a:rPr lang="en-US" dirty="0" err="1"/>
              <a:t>Perinciannya</a:t>
            </a:r>
            <a:r>
              <a:rPr lang="en-US" dirty="0"/>
              <a:t> </a:t>
            </a:r>
            <a:r>
              <a:rPr lang="en-US" dirty="0" err="1"/>
              <a:t>ditunjukkan</a:t>
            </a:r>
            <a:r>
              <a:rPr lang="en-US" dirty="0"/>
              <a:t> </a:t>
            </a:r>
            <a:r>
              <a:rPr lang="en-US" dirty="0" err="1"/>
              <a:t>pada</a:t>
            </a:r>
            <a:r>
              <a:rPr lang="en-US" dirty="0"/>
              <a:t> </a:t>
            </a:r>
            <a:r>
              <a:rPr lang="en-US" dirty="0" err="1"/>
              <a:t>Tabel</a:t>
            </a:r>
            <a:r>
              <a:rPr lang="en-US" dirty="0"/>
              <a:t> 8.3 </a:t>
            </a:r>
            <a:r>
              <a:rPr lang="en-US" dirty="0" err="1"/>
              <a:t>sebagai</a:t>
            </a:r>
            <a:r>
              <a:rPr lang="en-US" dirty="0"/>
              <a:t> </a:t>
            </a:r>
            <a:r>
              <a:rPr lang="en-US" dirty="0" err="1"/>
              <a:t>berikut</a:t>
            </a:r>
            <a:r>
              <a:rPr lang="en-US" dirty="0"/>
              <a:t>. </a:t>
            </a:r>
          </a:p>
        </p:txBody>
      </p:sp>
      <p:pic>
        <p:nvPicPr>
          <p:cNvPr id="4098" name="Picture 2"/>
          <p:cNvPicPr>
            <a:picLocks noChangeAspect="1" noChangeArrowheads="1"/>
          </p:cNvPicPr>
          <p:nvPr/>
        </p:nvPicPr>
        <p:blipFill>
          <a:blip r:embed="rId2"/>
          <a:srcRect/>
          <a:stretch>
            <a:fillRect/>
          </a:stretch>
        </p:blipFill>
        <p:spPr bwMode="auto">
          <a:xfrm>
            <a:off x="1847850" y="2438400"/>
            <a:ext cx="5448300" cy="1552575"/>
          </a:xfrm>
          <a:prstGeom prst="rect">
            <a:avLst/>
          </a:prstGeom>
          <a:noFill/>
          <a:ln w="9525">
            <a:noFill/>
            <a:miter lim="800000"/>
            <a:headEnd/>
            <a:tailEnd/>
          </a:ln>
          <a:effectLst/>
        </p:spPr>
      </p:pic>
      <p:sp>
        <p:nvSpPr>
          <p:cNvPr id="5" name="Rectangle 4"/>
          <p:cNvSpPr/>
          <p:nvPr/>
        </p:nvSpPr>
        <p:spPr>
          <a:xfrm>
            <a:off x="609600" y="4184809"/>
            <a:ext cx="8153400" cy="1600438"/>
          </a:xfrm>
          <a:prstGeom prst="rect">
            <a:avLst/>
          </a:prstGeom>
        </p:spPr>
        <p:txBody>
          <a:bodyPr wrap="square">
            <a:spAutoFit/>
          </a:bodyPr>
          <a:lstStyle/>
          <a:p>
            <a:pPr marL="685800" algn="just"/>
            <a:r>
              <a:rPr lang="en-US" sz="1400" dirty="0" err="1">
                <a:latin typeface="Myriad Pro" pitchFamily="34" charset="0"/>
              </a:rPr>
              <a:t>Penerbitan</a:t>
            </a:r>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meningkatkan</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senilai</a:t>
            </a:r>
            <a:r>
              <a:rPr lang="en-US" sz="1400" dirty="0">
                <a:latin typeface="Myriad Pro" pitchFamily="34" charset="0"/>
              </a:rPr>
              <a:t> Rp120.000.000 (Rp1.200 × 100.000 </a:t>
            </a:r>
            <a:r>
              <a:rPr lang="en-US" sz="1400" dirty="0" err="1">
                <a:latin typeface="Myriad Pro" pitchFamily="34" charset="0"/>
              </a:rPr>
              <a:t>lembar</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dibuat</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saat</a:t>
            </a:r>
            <a:r>
              <a:rPr lang="en-US" sz="1400" dirty="0">
                <a:latin typeface="Myriad Pro" pitchFamily="34" charset="0"/>
              </a:rPr>
              <a:t> </a:t>
            </a:r>
            <a:r>
              <a:rPr lang="en-US" sz="1400" dirty="0" err="1">
                <a:latin typeface="Myriad Pro" pitchFamily="34" charset="0"/>
              </a:rPr>
              <a:t>penerbitan</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68580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2020</a:t>
            </a:r>
          </a:p>
          <a:p>
            <a:pPr marL="685800"/>
            <a:r>
              <a:rPr lang="en-US" sz="1400" dirty="0" err="1">
                <a:latin typeface="Myriad Pro" pitchFamily="34" charset="0"/>
              </a:rPr>
              <a:t>Kas</a:t>
            </a:r>
            <a:r>
              <a:rPr lang="en-US" sz="1400" dirty="0">
                <a:latin typeface="Myriad Pro" pitchFamily="34" charset="0"/>
              </a:rPr>
              <a:t>		Rp120.000.000 	</a:t>
            </a:r>
          </a:p>
          <a:p>
            <a:pPr marL="685800"/>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Biasa</a:t>
            </a:r>
            <a:r>
              <a:rPr lang="en-US" sz="1400" dirty="0">
                <a:latin typeface="Myriad Pro" pitchFamily="34" charset="0"/>
              </a:rPr>
              <a:t>			Rp100.000.000 	</a:t>
            </a:r>
          </a:p>
          <a:p>
            <a:pPr marL="685800"/>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modal </a:t>
            </a:r>
            <a:r>
              <a:rPr lang="en-US" sz="1400" dirty="0" err="1">
                <a:latin typeface="Myriad Pro" pitchFamily="34" charset="0"/>
              </a:rPr>
              <a:t>disetor</a:t>
            </a:r>
            <a:r>
              <a:rPr lang="en-US" sz="1400" dirty="0">
                <a:latin typeface="Myriad Pro" pitchFamily="34" charset="0"/>
              </a:rPr>
              <a:t>		        20.000.000	</a:t>
            </a:r>
          </a:p>
          <a:p>
            <a:pPr marL="685800"/>
            <a:r>
              <a:rPr lang="en-US" sz="1400" i="1" dirty="0">
                <a:latin typeface="Myriad Pro" pitchFamily="34" charset="0"/>
              </a:rPr>
              <a:t>(</a:t>
            </a:r>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penerbitan</a:t>
            </a:r>
            <a:r>
              <a:rPr lang="en-US" sz="1400" i="1" dirty="0">
                <a:latin typeface="Myriad Pro" pitchFamily="34" charset="0"/>
              </a:rPr>
              <a:t> </a:t>
            </a:r>
            <a:r>
              <a:rPr lang="en-US" sz="1400" i="1" dirty="0" err="1">
                <a:latin typeface="Myriad Pro" pitchFamily="34" charset="0"/>
              </a:rPr>
              <a:t>saham</a:t>
            </a:r>
            <a:r>
              <a:rPr lang="en-US" sz="1400" i="1" dirty="0">
                <a:latin typeface="Myriad Pro" pitchFamily="34" charset="0"/>
              </a:rPr>
              <a:t>  </a:t>
            </a:r>
            <a:r>
              <a:rPr lang="en-US" sz="1400" i="1" dirty="0" err="1">
                <a:latin typeface="Myriad Pro" pitchFamily="34" charset="0"/>
              </a:rPr>
              <a:t>tambahan</a:t>
            </a:r>
            <a:r>
              <a:rPr lang="en-US" sz="1400" i="1" dirty="0">
                <a:latin typeface="Myriad Pro" pitchFamily="34" charset="0"/>
              </a:rPr>
              <a:t>—right issue)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914400"/>
          </a:xfrm>
        </p:spPr>
        <p:txBody>
          <a:bodyPr/>
          <a:lstStyle/>
          <a:p>
            <a:pPr algn="just">
              <a:buNone/>
            </a:pPr>
            <a:r>
              <a:rPr lang="en-US" dirty="0"/>
              <a:t>	</a:t>
            </a:r>
            <a:r>
              <a:rPr lang="en-US" sz="1400" dirty="0" err="1"/>
              <a:t>Jika</a:t>
            </a:r>
            <a:r>
              <a:rPr lang="en-US" sz="1400" dirty="0"/>
              <a:t> PT </a:t>
            </a:r>
            <a:r>
              <a:rPr lang="en-US" sz="1400" dirty="0" err="1"/>
              <a:t>Induk</a:t>
            </a:r>
            <a:r>
              <a:rPr lang="en-US" sz="1400" dirty="0"/>
              <a:t> </a:t>
            </a:r>
            <a:r>
              <a:rPr lang="en-US" sz="1400" dirty="0" err="1"/>
              <a:t>mencatat</a:t>
            </a:r>
            <a:r>
              <a:rPr lang="en-US" sz="1400" dirty="0"/>
              <a:t> </a:t>
            </a:r>
            <a:r>
              <a:rPr lang="en-US" sz="1400" dirty="0" err="1"/>
              <a:t>investasinya</a:t>
            </a:r>
            <a:r>
              <a:rPr lang="en-US" sz="1400" dirty="0"/>
              <a:t> </a:t>
            </a:r>
            <a:r>
              <a:rPr lang="en-US" sz="1400" dirty="0" err="1"/>
              <a:t>dengan</a:t>
            </a:r>
            <a:r>
              <a:rPr lang="en-US" sz="1400" dirty="0"/>
              <a:t> </a:t>
            </a:r>
            <a:r>
              <a:rPr lang="en-US" sz="1400" dirty="0" err="1"/>
              <a:t>metode</a:t>
            </a:r>
            <a:r>
              <a:rPr lang="en-US" sz="1400" dirty="0"/>
              <a:t> </a:t>
            </a:r>
            <a:r>
              <a:rPr lang="en-US" sz="1400" dirty="0" err="1"/>
              <a:t>ekuitas</a:t>
            </a:r>
            <a:r>
              <a:rPr lang="en-US" sz="1400" dirty="0"/>
              <a:t>, </a:t>
            </a:r>
            <a:r>
              <a:rPr lang="en-US" sz="1400" dirty="0" err="1"/>
              <a:t>maka</a:t>
            </a:r>
            <a:r>
              <a:rPr lang="en-US" sz="1400" dirty="0"/>
              <a:t> </a:t>
            </a:r>
            <a:r>
              <a:rPr lang="en-US" sz="1400" dirty="0" err="1"/>
              <a:t>persentase</a:t>
            </a:r>
            <a:r>
              <a:rPr lang="en-US" sz="1400" dirty="0"/>
              <a:t> </a:t>
            </a:r>
            <a:r>
              <a:rPr lang="en-US" sz="1400" dirty="0" err="1"/>
              <a:t>kepemilikan</a:t>
            </a:r>
            <a:r>
              <a:rPr lang="en-US" sz="1400" dirty="0"/>
              <a:t> PT </a:t>
            </a:r>
            <a:r>
              <a:rPr lang="en-US" sz="1400" dirty="0" err="1"/>
              <a:t>Induk</a:t>
            </a:r>
            <a:r>
              <a:rPr lang="en-US" sz="1400" dirty="0"/>
              <a:t> </a:t>
            </a:r>
            <a:r>
              <a:rPr lang="en-US" sz="1400" dirty="0" err="1"/>
              <a:t>dan</a:t>
            </a:r>
            <a:r>
              <a:rPr lang="en-US" sz="1400" dirty="0"/>
              <a:t> </a:t>
            </a:r>
            <a:r>
              <a:rPr lang="en-US" sz="1400" dirty="0" err="1"/>
              <a:t>juga</a:t>
            </a:r>
            <a:r>
              <a:rPr lang="en-US" sz="1400" dirty="0"/>
              <a:t> </a:t>
            </a:r>
            <a:r>
              <a:rPr lang="en-US" sz="1400" dirty="0" err="1"/>
              <a:t>bertambahnya</a:t>
            </a:r>
            <a:r>
              <a:rPr lang="en-US" sz="1400" dirty="0"/>
              <a:t> </a:t>
            </a:r>
            <a:r>
              <a:rPr lang="en-US" sz="1400" dirty="0" err="1"/>
              <a:t>ekuitas</a:t>
            </a:r>
            <a:r>
              <a:rPr lang="en-US" sz="1400" dirty="0"/>
              <a:t> PT </a:t>
            </a:r>
            <a:r>
              <a:rPr lang="en-US" sz="1400" dirty="0" err="1"/>
              <a:t>Anak</a:t>
            </a:r>
            <a:r>
              <a:rPr lang="en-US" sz="1400" dirty="0"/>
              <a:t>, </a:t>
            </a:r>
            <a:r>
              <a:rPr lang="en-US" sz="1400" dirty="0" err="1"/>
              <a:t>menyebabkan</a:t>
            </a:r>
            <a:r>
              <a:rPr lang="en-US" sz="1400" dirty="0"/>
              <a:t> </a:t>
            </a:r>
            <a:r>
              <a:rPr lang="en-US" sz="1400" dirty="0" err="1"/>
              <a:t>nilai</a:t>
            </a:r>
            <a:r>
              <a:rPr lang="en-US" sz="1400" dirty="0"/>
              <a:t> </a:t>
            </a:r>
            <a:r>
              <a:rPr lang="en-US" sz="1400" dirty="0" err="1"/>
              <a:t>tercatat</a:t>
            </a:r>
            <a:r>
              <a:rPr lang="en-US" sz="1400" dirty="0"/>
              <a:t> </a:t>
            </a:r>
            <a:r>
              <a:rPr lang="en-US" sz="1400" dirty="0" err="1"/>
              <a:t>investasi</a:t>
            </a:r>
            <a:r>
              <a:rPr lang="en-US" sz="1400" dirty="0"/>
              <a:t> </a:t>
            </a:r>
            <a:r>
              <a:rPr lang="en-US" sz="1400" dirty="0" err="1"/>
              <a:t>harus</a:t>
            </a:r>
            <a:r>
              <a:rPr lang="en-US" sz="1400" dirty="0"/>
              <a:t> </a:t>
            </a:r>
            <a:r>
              <a:rPr lang="en-US" sz="1400" dirty="0" err="1"/>
              <a:t>disesuaikan</a:t>
            </a:r>
            <a:r>
              <a:rPr lang="en-US" sz="1400" dirty="0"/>
              <a:t> </a:t>
            </a:r>
            <a:r>
              <a:rPr lang="en-US" sz="1400" dirty="0" err="1"/>
              <a:t>dengan</a:t>
            </a:r>
            <a:r>
              <a:rPr lang="en-US" sz="1400" dirty="0"/>
              <a:t> </a:t>
            </a:r>
            <a:r>
              <a:rPr lang="en-US" sz="1400" dirty="0" err="1"/>
              <a:t>kondisi</a:t>
            </a:r>
            <a:r>
              <a:rPr lang="en-US" sz="1400" dirty="0"/>
              <a:t> </a:t>
            </a:r>
            <a:r>
              <a:rPr lang="en-US" sz="1400" dirty="0" err="1"/>
              <a:t>terkini</a:t>
            </a:r>
            <a:r>
              <a:rPr lang="en-US" sz="1400" dirty="0"/>
              <a:t>. </a:t>
            </a:r>
            <a:r>
              <a:rPr lang="en-US" sz="1400" dirty="0" err="1"/>
              <a:t>Perhitungan</a:t>
            </a:r>
            <a:r>
              <a:rPr lang="en-US" sz="1400" dirty="0"/>
              <a:t> </a:t>
            </a:r>
            <a:r>
              <a:rPr lang="en-US" sz="1400" dirty="0" err="1"/>
              <a:t>atas</a:t>
            </a:r>
            <a:r>
              <a:rPr lang="en-US" sz="1400" dirty="0"/>
              <a:t> </a:t>
            </a:r>
            <a:r>
              <a:rPr lang="en-US" sz="1400" dirty="0" err="1"/>
              <a:t>penyesuaian</a:t>
            </a:r>
            <a:r>
              <a:rPr lang="en-US" sz="1400" dirty="0"/>
              <a:t> </a:t>
            </a:r>
            <a:r>
              <a:rPr lang="en-US" sz="1400" dirty="0" err="1"/>
              <a:t>tersebut</a:t>
            </a:r>
            <a:r>
              <a:rPr lang="en-US" sz="1400" dirty="0"/>
              <a:t> </a:t>
            </a:r>
            <a:r>
              <a:rPr lang="en-US" sz="1400" dirty="0" err="1"/>
              <a:t>dapat</a:t>
            </a:r>
            <a:r>
              <a:rPr lang="en-US" sz="1400" dirty="0"/>
              <a:t> </a:t>
            </a:r>
            <a:r>
              <a:rPr lang="en-US" sz="1400" dirty="0" err="1"/>
              <a:t>dilihat</a:t>
            </a:r>
            <a:r>
              <a:rPr lang="en-US" sz="1400" dirty="0"/>
              <a:t> </a:t>
            </a:r>
            <a:r>
              <a:rPr lang="en-US" sz="1400" dirty="0" err="1"/>
              <a:t>pada</a:t>
            </a:r>
            <a:r>
              <a:rPr lang="en-US" sz="1400" dirty="0"/>
              <a:t> </a:t>
            </a:r>
            <a:r>
              <a:rPr lang="en-US" sz="1400" dirty="0" err="1"/>
              <a:t>Tabel</a:t>
            </a:r>
            <a:r>
              <a:rPr lang="en-US" sz="1400" dirty="0"/>
              <a:t> 8.4.</a:t>
            </a:r>
          </a:p>
        </p:txBody>
      </p:sp>
      <p:pic>
        <p:nvPicPr>
          <p:cNvPr id="5123" name="Picture 3"/>
          <p:cNvPicPr>
            <a:picLocks noChangeAspect="1" noChangeArrowheads="1"/>
          </p:cNvPicPr>
          <p:nvPr/>
        </p:nvPicPr>
        <p:blipFill>
          <a:blip r:embed="rId2"/>
          <a:srcRect/>
          <a:stretch>
            <a:fillRect/>
          </a:stretch>
        </p:blipFill>
        <p:spPr bwMode="auto">
          <a:xfrm>
            <a:off x="2181225" y="2514600"/>
            <a:ext cx="4781550" cy="2057400"/>
          </a:xfrm>
          <a:prstGeom prst="rect">
            <a:avLst/>
          </a:prstGeom>
          <a:noFill/>
          <a:ln w="9525">
            <a:noFill/>
            <a:miter lim="800000"/>
            <a:headEnd/>
            <a:tailEnd/>
          </a:ln>
          <a:effectLst/>
        </p:spPr>
      </p:pic>
      <p:sp>
        <p:nvSpPr>
          <p:cNvPr id="6" name="Rectangle 5"/>
          <p:cNvSpPr/>
          <p:nvPr/>
        </p:nvSpPr>
        <p:spPr>
          <a:xfrm>
            <a:off x="609600" y="4648200"/>
            <a:ext cx="8153400" cy="1969770"/>
          </a:xfrm>
          <a:prstGeom prst="rect">
            <a:avLst/>
          </a:prstGeom>
        </p:spPr>
        <p:txBody>
          <a:bodyPr wrap="square">
            <a:spAutoFit/>
          </a:bodyPr>
          <a:lstStyle/>
          <a:p>
            <a:pPr marL="342900" algn="just"/>
            <a:r>
              <a:rPr lang="en-US" sz="1400" dirty="0" err="1">
                <a:latin typeface="Myriad Pro" pitchFamily="34" charset="0"/>
              </a:rPr>
              <a:t>Selisih</a:t>
            </a:r>
            <a:r>
              <a:rPr lang="en-US" sz="1400" dirty="0">
                <a:latin typeface="Myriad Pro" pitchFamily="34" charset="0"/>
              </a:rPr>
              <a:t> Rp126.000.000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menambah</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tercatat</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selisih</a:t>
            </a:r>
            <a:r>
              <a:rPr lang="en-US" sz="1400" dirty="0">
                <a:latin typeface="Myriad Pro" pitchFamily="34" charset="0"/>
              </a:rPr>
              <a:t> </a:t>
            </a:r>
            <a:r>
              <a:rPr lang="en-US" sz="1400" dirty="0" err="1">
                <a:latin typeface="Myriad Pro" pitchFamily="34" charset="0"/>
              </a:rPr>
              <a:t>antara</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jumlah</a:t>
            </a:r>
            <a:r>
              <a:rPr lang="en-US" sz="1400" dirty="0">
                <a:latin typeface="Myriad Pro" pitchFamily="34" charset="0"/>
              </a:rPr>
              <a:t> yang </a:t>
            </a:r>
            <a:r>
              <a:rPr lang="en-US" sz="1400" dirty="0" err="1">
                <a:latin typeface="Myriad Pro" pitchFamily="34" charset="0"/>
              </a:rPr>
              <a:t>dibayarkan</a:t>
            </a:r>
            <a:r>
              <a:rPr lang="en-US" sz="1400" dirty="0">
                <a:latin typeface="Myriad Pro" pitchFamily="34" charset="0"/>
              </a:rPr>
              <a:t> (Rp120.000.000)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boleh</a:t>
            </a:r>
            <a:r>
              <a:rPr lang="en-US" sz="1400" dirty="0">
                <a:latin typeface="Myriad Pro" pitchFamily="34" charset="0"/>
              </a:rPr>
              <a:t> </a:t>
            </a:r>
            <a:r>
              <a:rPr lang="en-US" sz="1400" dirty="0" err="1">
                <a:latin typeface="Myriad Pro" pitchFamily="34" charset="0"/>
              </a:rPr>
              <a:t>diakui</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keuntungan</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a:t>
            </a:r>
            <a:r>
              <a:rPr lang="en-US" sz="1400" dirty="0" err="1">
                <a:latin typeface="Myriad Pro" pitchFamily="34" charset="0"/>
              </a:rPr>
              <a:t>rugi</a:t>
            </a:r>
            <a:r>
              <a:rPr lang="en-US" sz="1400" dirty="0">
                <a:latin typeface="Myriad Pro" pitchFamily="34" charset="0"/>
              </a:rPr>
              <a:t>, </a:t>
            </a:r>
            <a:r>
              <a:rPr lang="en-US" sz="1400" dirty="0" err="1">
                <a:latin typeface="Myriad Pro" pitchFamily="34" charset="0"/>
              </a:rPr>
              <a:t>tetapi</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merupakan</a:t>
            </a:r>
            <a:r>
              <a:rPr lang="en-US" sz="1400" dirty="0">
                <a:latin typeface="Myriad Pro" pitchFamily="34" charset="0"/>
              </a:rPr>
              <a:t> </a:t>
            </a:r>
            <a:r>
              <a:rPr lang="en-US" sz="1400" dirty="0" err="1">
                <a:latin typeface="Myriad Pro" pitchFamily="34" charset="0"/>
              </a:rPr>
              <a:t>transaksi</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dicatat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penyesuaian</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42900"/>
            <a:r>
              <a:rPr lang="en-US" sz="1200" u="sng" dirty="0">
                <a:latin typeface="Myriad Pro" pitchFamily="34" charset="0"/>
              </a:rPr>
              <a:t>31 </a:t>
            </a:r>
            <a:r>
              <a:rPr lang="en-US" sz="1200" u="sng" dirty="0" err="1">
                <a:latin typeface="Myriad Pro" pitchFamily="34" charset="0"/>
              </a:rPr>
              <a:t>Desember</a:t>
            </a:r>
            <a:r>
              <a:rPr lang="en-US" sz="1200" u="sng" dirty="0">
                <a:latin typeface="Myriad Pro" pitchFamily="34" charset="0"/>
              </a:rPr>
              <a:t> 2020</a:t>
            </a:r>
          </a:p>
          <a:p>
            <a:pPr marL="342900"/>
            <a:r>
              <a:rPr lang="en-US" sz="1200" dirty="0" err="1">
                <a:latin typeface="Myriad Pro" pitchFamily="34" charset="0"/>
              </a:rPr>
              <a:t>Investasi</a:t>
            </a:r>
            <a:r>
              <a:rPr lang="en-US" sz="1200" dirty="0">
                <a:latin typeface="Myriad Pro" pitchFamily="34" charset="0"/>
              </a:rPr>
              <a:t> </a:t>
            </a:r>
            <a:r>
              <a:rPr lang="en-US" sz="1200" dirty="0" err="1">
                <a:latin typeface="Myriad Pro" pitchFamily="34" charset="0"/>
              </a:rPr>
              <a:t>pada</a:t>
            </a:r>
            <a:r>
              <a:rPr lang="en-US" sz="1200" dirty="0">
                <a:latin typeface="Myriad Pro" pitchFamily="34" charset="0"/>
              </a:rPr>
              <a:t> PT </a:t>
            </a:r>
            <a:r>
              <a:rPr lang="en-US" sz="1200" dirty="0" err="1">
                <a:latin typeface="Myriad Pro" pitchFamily="34" charset="0"/>
              </a:rPr>
              <a:t>Anak</a:t>
            </a:r>
            <a:r>
              <a:rPr lang="en-US" sz="1200" dirty="0">
                <a:latin typeface="Myriad Pro" pitchFamily="34" charset="0"/>
              </a:rPr>
              <a:t>		Rp126.000.000 	</a:t>
            </a:r>
          </a:p>
          <a:p>
            <a:pPr marL="800100"/>
            <a:r>
              <a:rPr lang="en-US" sz="1200" dirty="0" err="1">
                <a:latin typeface="Myriad Pro" pitchFamily="34" charset="0"/>
              </a:rPr>
              <a:t>Kas</a:t>
            </a:r>
            <a:r>
              <a:rPr lang="en-US" sz="1200" dirty="0">
                <a:latin typeface="Myriad Pro" pitchFamily="34" charset="0"/>
              </a:rPr>
              <a:t>				Rp120.000.000 	</a:t>
            </a:r>
          </a:p>
          <a:p>
            <a:pPr marL="800100"/>
            <a:r>
              <a:rPr lang="es-ES" sz="1200" dirty="0" err="1">
                <a:latin typeface="Myriad Pro" pitchFamily="34" charset="0"/>
              </a:rPr>
              <a:t>Ekuitas</a:t>
            </a:r>
            <a:r>
              <a:rPr lang="es-ES" sz="1200" dirty="0">
                <a:latin typeface="Myriad Pro" pitchFamily="34" charset="0"/>
              </a:rPr>
              <a:t> (</a:t>
            </a:r>
            <a:r>
              <a:rPr lang="es-ES" sz="1200" dirty="0" err="1">
                <a:latin typeface="Myriad Pro" pitchFamily="34" charset="0"/>
              </a:rPr>
              <a:t>tambahan</a:t>
            </a:r>
            <a:r>
              <a:rPr lang="es-ES" sz="1200" dirty="0">
                <a:latin typeface="Myriad Pro" pitchFamily="34" charset="0"/>
              </a:rPr>
              <a:t> modal </a:t>
            </a:r>
            <a:r>
              <a:rPr lang="es-ES" sz="1200" dirty="0" err="1">
                <a:latin typeface="Myriad Pro" pitchFamily="34" charset="0"/>
              </a:rPr>
              <a:t>disetor</a:t>
            </a:r>
            <a:r>
              <a:rPr lang="es-ES" sz="1200" dirty="0">
                <a:latin typeface="Myriad Pro" pitchFamily="34" charset="0"/>
              </a:rPr>
              <a:t>)		          6.000.000	</a:t>
            </a:r>
          </a:p>
          <a:p>
            <a:pPr marL="342900"/>
            <a:r>
              <a:rPr lang="en-US" sz="1200" i="1" dirty="0">
                <a:latin typeface="Myriad Pro" pitchFamily="34" charset="0"/>
              </a:rPr>
              <a:t>(</a:t>
            </a:r>
            <a:r>
              <a:rPr lang="en-US" sz="1200" i="1" dirty="0" err="1">
                <a:latin typeface="Myriad Pro" pitchFamily="34" charset="0"/>
              </a:rPr>
              <a:t>Mencatat</a:t>
            </a:r>
            <a:r>
              <a:rPr lang="en-US" sz="1200" i="1" dirty="0">
                <a:latin typeface="Myriad Pro" pitchFamily="34" charset="0"/>
              </a:rPr>
              <a:t> </a:t>
            </a:r>
            <a:r>
              <a:rPr lang="en-US" sz="1200" i="1" dirty="0" err="1">
                <a:latin typeface="Myriad Pro" pitchFamily="34" charset="0"/>
              </a:rPr>
              <a:t>investasi</a:t>
            </a:r>
            <a:r>
              <a:rPr lang="en-US" sz="1200" i="1" dirty="0">
                <a:latin typeface="Myriad Pro" pitchFamily="34" charset="0"/>
              </a:rPr>
              <a:t> </a:t>
            </a:r>
            <a:r>
              <a:rPr lang="en-US" sz="1200" i="1" dirty="0" err="1">
                <a:latin typeface="Myriad Pro" pitchFamily="34" charset="0"/>
              </a:rPr>
              <a:t>tambahan</a:t>
            </a:r>
            <a:r>
              <a:rPr lang="en-US" sz="1200" i="1" dirty="0">
                <a:latin typeface="Myriad Pro" pitchFamily="34" charset="0"/>
              </a:rPr>
              <a:t>) </a:t>
            </a:r>
            <a:r>
              <a:rPr lang="en-US" i="1"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57200"/>
          </a:xfrm>
        </p:spPr>
        <p:txBody>
          <a:bodyPr/>
          <a:lstStyle/>
          <a:p>
            <a:pPr>
              <a:buNone/>
            </a:pPr>
            <a:r>
              <a:rPr lang="en-US" dirty="0"/>
              <a:t>	</a:t>
            </a:r>
            <a:r>
              <a:rPr lang="en-US" sz="1400" dirty="0" err="1"/>
              <a:t>Dalam</a:t>
            </a:r>
            <a:r>
              <a:rPr lang="en-US" sz="1400" dirty="0"/>
              <a:t> </a:t>
            </a:r>
            <a:r>
              <a:rPr lang="en-US" sz="1400" dirty="0" err="1"/>
              <a:t>penyusunan</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diperlukan</a:t>
            </a:r>
            <a:r>
              <a:rPr lang="en-US" sz="1400" dirty="0"/>
              <a:t> </a:t>
            </a:r>
            <a:r>
              <a:rPr lang="en-US" sz="1400" dirty="0" err="1"/>
              <a:t>perhitungan</a:t>
            </a:r>
            <a:r>
              <a:rPr lang="en-US" sz="1400" dirty="0"/>
              <a:t> </a:t>
            </a:r>
            <a:r>
              <a:rPr lang="en-US" sz="1400" dirty="0" err="1"/>
              <a:t>sebagai</a:t>
            </a:r>
            <a:r>
              <a:rPr lang="en-US" sz="1400" dirty="0"/>
              <a:t> </a:t>
            </a:r>
            <a:r>
              <a:rPr lang="en-US" sz="1400" dirty="0" err="1"/>
              <a:t>berikut</a:t>
            </a:r>
            <a:r>
              <a:rPr lang="en-US" sz="1400" dirty="0"/>
              <a:t>.</a:t>
            </a:r>
          </a:p>
        </p:txBody>
      </p:sp>
      <p:sp>
        <p:nvSpPr>
          <p:cNvPr id="5" name="Rectangle 4"/>
          <p:cNvSpPr/>
          <p:nvPr/>
        </p:nvSpPr>
        <p:spPr>
          <a:xfrm>
            <a:off x="609600" y="4266962"/>
            <a:ext cx="8153400" cy="1815882"/>
          </a:xfrm>
          <a:prstGeom prst="rect">
            <a:avLst/>
          </a:prstGeom>
        </p:spPr>
        <p:txBody>
          <a:bodyPr wrap="square">
            <a:spAutoFit/>
          </a:bodyPr>
          <a:lstStyle/>
          <a:p>
            <a:pPr marL="285750" algn="just"/>
            <a:r>
              <a:rPr lang="en-US" sz="1400" dirty="0" err="1">
                <a:latin typeface="Myriad Pro" pitchFamily="34" charset="0"/>
              </a:rPr>
              <a:t>Tabel</a:t>
            </a:r>
            <a:r>
              <a:rPr lang="en-US" sz="1400" dirty="0">
                <a:latin typeface="Myriad Pro" pitchFamily="34" charset="0"/>
              </a:rPr>
              <a:t> 8.5 </a:t>
            </a:r>
            <a:r>
              <a:rPr lang="en-US" sz="1400" dirty="0" err="1">
                <a:latin typeface="Myriad Pro" pitchFamily="34" charset="0"/>
              </a:rPr>
              <a:t>menunjukkan</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pada baris “</a:t>
            </a:r>
            <a:r>
              <a:rPr lang="en-US" sz="1400" dirty="0" err="1">
                <a:latin typeface="Myriad Pro" pitchFamily="34" charset="0"/>
              </a:rPr>
              <a:t>Penerbitan</a:t>
            </a:r>
            <a:r>
              <a:rPr lang="en-US" sz="1400" dirty="0">
                <a:latin typeface="Myriad Pro" pitchFamily="34" charset="0"/>
              </a:rPr>
              <a:t> Saham”,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bertambah</a:t>
            </a:r>
            <a:r>
              <a:rPr lang="en-US" sz="1400" dirty="0">
                <a:latin typeface="Myriad Pro" pitchFamily="34" charset="0"/>
              </a:rPr>
              <a:t> Rp126.000.000, </a:t>
            </a:r>
            <a:r>
              <a:rPr lang="en-US" sz="1400" dirty="0" err="1">
                <a:latin typeface="Myriad Pro" pitchFamily="34" charset="0"/>
              </a:rPr>
              <a:t>sementara</a:t>
            </a:r>
            <a:r>
              <a:rPr lang="en-US" sz="1400" dirty="0">
                <a:latin typeface="Myriad Pro" pitchFamily="34" charset="0"/>
              </a:rPr>
              <a:t> pada </a:t>
            </a:r>
            <a:r>
              <a:rPr lang="en-US" sz="1400" dirty="0" err="1">
                <a:latin typeface="Myriad Pro" pitchFamily="34" charset="0"/>
              </a:rPr>
              <a:t>sisi</a:t>
            </a:r>
            <a:r>
              <a:rPr lang="en-US" sz="1400" dirty="0">
                <a:latin typeface="Myriad Pro" pitchFamily="34" charset="0"/>
              </a:rPr>
              <a:t> </a:t>
            </a:r>
            <a:r>
              <a:rPr lang="en-US" sz="1400" dirty="0" err="1">
                <a:latin typeface="Myriad Pro" pitchFamily="34" charset="0"/>
              </a:rPr>
              <a:t>kanan</a:t>
            </a:r>
            <a:r>
              <a:rPr lang="en-US" sz="1400" dirty="0">
                <a:latin typeface="Myriad Pro" pitchFamily="34" charset="0"/>
              </a:rPr>
              <a:t> </a:t>
            </a:r>
            <a:r>
              <a:rPr lang="en-US" sz="1400" dirty="0" err="1">
                <a:latin typeface="Myriad Pro" pitchFamily="34" charset="0"/>
              </a:rPr>
              <a:t>setelah</a:t>
            </a:r>
            <a:r>
              <a:rPr lang="en-US" sz="1400" dirty="0">
                <a:latin typeface="Myriad Pro" pitchFamily="34" charset="0"/>
              </a:rPr>
              <a:t> </a:t>
            </a:r>
            <a:r>
              <a:rPr lang="en-US" sz="1400" dirty="0" err="1">
                <a:latin typeface="Myriad Pro" pitchFamily="34" charset="0"/>
              </a:rPr>
              <a:t>tanda</a:t>
            </a:r>
            <a:r>
              <a:rPr lang="en-US" sz="1400" dirty="0">
                <a:latin typeface="Myriad Pro" pitchFamily="34" charset="0"/>
              </a:rPr>
              <a:t> “=” </a:t>
            </a:r>
            <a:r>
              <a:rPr lang="en-US" sz="1400" dirty="0" err="1">
                <a:latin typeface="Myriad Pro" pitchFamily="34" charset="0"/>
              </a:rPr>
              <a:t>bertambah</a:t>
            </a:r>
            <a:r>
              <a:rPr lang="en-US" sz="1400" dirty="0">
                <a:latin typeface="Myriad Pro" pitchFamily="34" charset="0"/>
              </a:rPr>
              <a:t> Rp120.000.000 (Rp100.000.000 + 20.000.000). </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Agar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baris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seimbang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kanan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dikurangi</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Rp6.000.000. Nilai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mencerminkan</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kepemilikan</a:t>
            </a:r>
            <a:r>
              <a:rPr lang="en-US" sz="1400" dirty="0">
                <a:latin typeface="Myriad Pro" pitchFamily="34" charset="0"/>
              </a:rPr>
              <a:t> </a:t>
            </a:r>
            <a:r>
              <a:rPr lang="en-US" sz="1400" dirty="0" err="1">
                <a:latin typeface="Myriad Pro" pitchFamily="34" charset="0"/>
              </a:rPr>
              <a:t>relatifnya</a:t>
            </a:r>
            <a:r>
              <a:rPr lang="en-US" sz="1400" dirty="0">
                <a:latin typeface="Myriad Pro" pitchFamily="34" charset="0"/>
              </a:rPr>
              <a:t> </a:t>
            </a:r>
            <a:r>
              <a:rPr lang="en-US" sz="1400" dirty="0" err="1">
                <a:latin typeface="Myriad Pro" pitchFamily="34" charset="0"/>
              </a:rPr>
              <a:t>dalam</a:t>
            </a:r>
            <a:r>
              <a:rPr lang="en-US" sz="1400" dirty="0">
                <a:latin typeface="Myriad Pro" pitchFamily="34" charset="0"/>
              </a:rPr>
              <a:t> </a:t>
            </a:r>
            <a:r>
              <a:rPr lang="en-US" sz="1400" dirty="0" err="1">
                <a:latin typeface="Myriad Pro" pitchFamily="34" charset="0"/>
              </a:rPr>
              <a:t>entitas</a:t>
            </a:r>
            <a:r>
              <a:rPr lang="en-US" sz="1400" dirty="0">
                <a:latin typeface="Myriad Pro" pitchFamily="34" charset="0"/>
              </a:rPr>
              <a: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25%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nilainya</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Rp210.000.000 (25% × Rp840.000.000)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penjumlahan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kolom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Nonpengendali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US" sz="1400" dirty="0">
                <a:latin typeface="Myriad Pro" pitchFamily="34" charset="0"/>
              </a:rPr>
              <a:t> </a:t>
            </a:r>
            <a:r>
              <a:rPr lang="en-US" sz="1400" dirty="0" err="1">
                <a:latin typeface="Myriad Pro" pitchFamily="34" charset="0"/>
              </a:rPr>
              <a:t>Pengakuan</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dan </a:t>
            </a:r>
            <a:r>
              <a:rPr lang="en-US" sz="1400" dirty="0" err="1">
                <a:latin typeface="Myriad Pro" pitchFamily="34" charset="0"/>
              </a:rPr>
              <a:t>dividen</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2020 </a:t>
            </a:r>
            <a:r>
              <a:rPr lang="en-US" sz="1400" dirty="0" err="1">
                <a:latin typeface="Myriad Pro" pitchFamily="34" charset="0"/>
              </a:rPr>
              <a:t>masih</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70%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75% </a:t>
            </a:r>
            <a:r>
              <a:rPr lang="en-US" sz="1400" dirty="0" err="1">
                <a:latin typeface="Myriad Pro" pitchFamily="34" charset="0"/>
              </a:rPr>
              <a:t>terjadi</a:t>
            </a:r>
            <a:r>
              <a:rPr lang="en-US" sz="1400" dirty="0">
                <a:latin typeface="Myriad Pro" pitchFamily="34" charset="0"/>
              </a:rPr>
              <a:t> di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a:t>
            </a:r>
          </a:p>
        </p:txBody>
      </p:sp>
      <p:pic>
        <p:nvPicPr>
          <p:cNvPr id="6" name="Picture 5">
            <a:extLst>
              <a:ext uri="{FF2B5EF4-FFF2-40B4-BE49-F238E27FC236}">
                <a16:creationId xmlns:a16="http://schemas.microsoft.com/office/drawing/2014/main" xmlns="" id="{140FBB0E-4AF9-490A-B6F4-A97FBA15008F}"/>
              </a:ext>
            </a:extLst>
          </p:cNvPr>
          <p:cNvPicPr>
            <a:picLocks noChangeAspect="1"/>
          </p:cNvPicPr>
          <p:nvPr/>
        </p:nvPicPr>
        <p:blipFill>
          <a:blip r:embed="rId2"/>
          <a:stretch>
            <a:fillRect/>
          </a:stretch>
        </p:blipFill>
        <p:spPr>
          <a:xfrm>
            <a:off x="952500" y="2114833"/>
            <a:ext cx="7048500" cy="20761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495800"/>
          </a:xfrm>
        </p:spPr>
        <p:txBody>
          <a:bodyPr>
            <a:normAutofit/>
          </a:bodyPr>
          <a:lstStyle/>
          <a:p>
            <a:pPr>
              <a:buNone/>
            </a:pPr>
            <a:r>
              <a:rPr lang="en-US" dirty="0"/>
              <a:t>	</a:t>
            </a:r>
            <a:r>
              <a:rPr lang="en-US" sz="1600" dirty="0" err="1"/>
              <a:t>Berdasarkan</a:t>
            </a:r>
            <a:r>
              <a:rPr lang="en-US" sz="1600" dirty="0"/>
              <a:t> </a:t>
            </a:r>
            <a:r>
              <a:rPr lang="en-US" sz="1600" dirty="0" err="1"/>
              <a:t>Tabel</a:t>
            </a:r>
            <a:r>
              <a:rPr lang="en-US" sz="1600" dirty="0"/>
              <a:t> 8.5, </a:t>
            </a:r>
            <a:r>
              <a:rPr lang="en-US" sz="1600" dirty="0" err="1"/>
              <a:t>berikut</a:t>
            </a:r>
            <a:r>
              <a:rPr lang="en-US" sz="1600" dirty="0"/>
              <a:t> </a:t>
            </a:r>
            <a:r>
              <a:rPr lang="en-US" sz="1600" dirty="0" err="1"/>
              <a:t>ini</a:t>
            </a:r>
            <a:r>
              <a:rPr lang="en-US" sz="1600" dirty="0"/>
              <a:t> </a:t>
            </a:r>
            <a:r>
              <a:rPr lang="en-US" sz="1600" dirty="0" err="1"/>
              <a:t>jurnal</a:t>
            </a:r>
            <a:r>
              <a:rPr lang="en-US" sz="1600" dirty="0"/>
              <a:t> </a:t>
            </a:r>
            <a:r>
              <a:rPr lang="en-US" sz="1600" dirty="0" err="1"/>
              <a:t>eliminasi</a:t>
            </a:r>
            <a:r>
              <a:rPr lang="en-US" sz="1600" dirty="0"/>
              <a:t> yang </a:t>
            </a:r>
            <a:r>
              <a:rPr lang="en-US" sz="1600" dirty="0" err="1"/>
              <a:t>diperlukan</a:t>
            </a:r>
            <a:r>
              <a:rPr lang="en-US" sz="1600" dirty="0"/>
              <a:t>.</a:t>
            </a:r>
          </a:p>
          <a:p>
            <a:pPr marL="681038" indent="-338138">
              <a:spcBef>
                <a:spcPts val="0"/>
              </a:spcBef>
              <a:buNone/>
            </a:pPr>
            <a:r>
              <a:rPr lang="en-US" sz="1600" dirty="0"/>
              <a:t>(3e) 	Saham </a:t>
            </a:r>
            <a:r>
              <a:rPr lang="en-US" sz="1600" dirty="0" err="1"/>
              <a:t>Biasa</a:t>
            </a:r>
            <a:r>
              <a:rPr lang="en-US" sz="1600" dirty="0"/>
              <a:t>		Rp600.000.000 	</a:t>
            </a:r>
          </a:p>
          <a:p>
            <a:pPr marL="681038" indent="-338138">
              <a:spcBef>
                <a:spcPts val="0"/>
              </a:spcBef>
              <a:buNone/>
            </a:pPr>
            <a:r>
              <a:rPr lang="en-US" sz="1600" dirty="0"/>
              <a:t>		</a:t>
            </a:r>
            <a:r>
              <a:rPr lang="en-US" sz="1600" dirty="0" err="1"/>
              <a:t>Tambahan</a:t>
            </a:r>
            <a:r>
              <a:rPr lang="en-US" sz="1600" dirty="0"/>
              <a:t> Modal </a:t>
            </a:r>
            <a:r>
              <a:rPr lang="en-US" sz="1600" dirty="0" err="1"/>
              <a:t>Disetor</a:t>
            </a:r>
            <a:r>
              <a:rPr lang="en-US" sz="1600" dirty="0"/>
              <a:t>	        20.000.000 	</a:t>
            </a:r>
          </a:p>
          <a:p>
            <a:pPr marL="681038" indent="-338138">
              <a:spcBef>
                <a:spcPts val="0"/>
              </a:spcBef>
              <a:buNone/>
            </a:pPr>
            <a:r>
              <a:rPr lang="en-US" sz="1600" dirty="0"/>
              <a:t>		</a:t>
            </a:r>
            <a:r>
              <a:rPr lang="en-US" sz="1600" dirty="0" err="1"/>
              <a:t>Saldo</a:t>
            </a:r>
            <a:r>
              <a:rPr lang="en-US" sz="1600" dirty="0"/>
              <a:t> </a:t>
            </a:r>
            <a:r>
              <a:rPr lang="en-US" sz="1600" dirty="0" err="1"/>
              <a:t>Laba</a:t>
            </a:r>
            <a:r>
              <a:rPr lang="en-US" sz="1600" dirty="0"/>
              <a:t>		     200.000.000 	</a:t>
            </a:r>
          </a:p>
          <a:p>
            <a:pPr marL="681038" indent="-338138">
              <a:spcBef>
                <a:spcPts val="0"/>
              </a:spcBef>
              <a:buNone/>
            </a:pPr>
            <a:r>
              <a:rPr lang="es-ES" sz="1600" dirty="0"/>
              <a:t>		</a:t>
            </a:r>
            <a:r>
              <a:rPr lang="es-ES" sz="1600" dirty="0" err="1"/>
              <a:t>Bagian</a:t>
            </a:r>
            <a:r>
              <a:rPr lang="es-ES" sz="1600" dirty="0"/>
              <a:t> </a:t>
            </a:r>
            <a:r>
              <a:rPr lang="es-ES" sz="1600" dirty="0" err="1"/>
              <a:t>Laba</a:t>
            </a:r>
            <a:r>
              <a:rPr lang="es-ES" sz="1600" dirty="0"/>
              <a:t> atas PT </a:t>
            </a:r>
            <a:r>
              <a:rPr lang="es-ES" sz="1600" dirty="0" err="1"/>
              <a:t>Anak</a:t>
            </a:r>
            <a:r>
              <a:rPr lang="es-ES" sz="1600" dirty="0"/>
              <a:t>	       35.000.000 	</a:t>
            </a:r>
          </a:p>
          <a:p>
            <a:pPr marL="681038" indent="-338138">
              <a:spcBef>
                <a:spcPts val="0"/>
              </a:spcBef>
              <a:buNone/>
            </a:pPr>
            <a:r>
              <a:rPr lang="en-US" sz="1600" dirty="0"/>
              <a:t>		Bagian </a:t>
            </a:r>
            <a:r>
              <a:rPr lang="en-US" sz="1600" dirty="0" err="1"/>
              <a:t>Laba</a:t>
            </a:r>
            <a:r>
              <a:rPr lang="en-US" sz="1600" dirty="0"/>
              <a:t> </a:t>
            </a:r>
            <a:r>
              <a:rPr lang="en-US" sz="1600" dirty="0" err="1"/>
              <a:t>Nonpengendali</a:t>
            </a:r>
            <a:r>
              <a:rPr lang="en-US" sz="1600" dirty="0"/>
              <a:t>	       15.000.000 	</a:t>
            </a:r>
          </a:p>
          <a:p>
            <a:pPr marL="1162050" indent="-685800">
              <a:spcBef>
                <a:spcPts val="0"/>
              </a:spcBef>
              <a:buNone/>
            </a:pPr>
            <a:r>
              <a:rPr lang="en-US" sz="1600" dirty="0"/>
              <a:t>		</a:t>
            </a:r>
            <a:r>
              <a:rPr lang="en-US" sz="1600" dirty="0" err="1"/>
              <a:t>Dividen</a:t>
            </a:r>
            <a:r>
              <a:rPr lang="en-US" sz="1600" dirty="0"/>
              <a:t> </a:t>
            </a:r>
            <a:r>
              <a:rPr lang="en-US" sz="1600" dirty="0" err="1"/>
              <a:t>Diumumkan</a:t>
            </a:r>
            <a:r>
              <a:rPr lang="en-US" sz="1600" dirty="0"/>
              <a:t> 			Rp30.000.000 	</a:t>
            </a:r>
          </a:p>
          <a:p>
            <a:pPr marL="1162050" indent="-685800">
              <a:spcBef>
                <a:spcPts val="0"/>
              </a:spcBef>
              <a:buNone/>
            </a:pPr>
            <a:r>
              <a:rPr lang="en-US" sz="1600" dirty="0"/>
              <a:t>		</a:t>
            </a:r>
            <a:r>
              <a:rPr lang="en-US" sz="1600" dirty="0" err="1"/>
              <a:t>Investasi</a:t>
            </a:r>
            <a:r>
              <a:rPr lang="en-US" sz="1600" dirty="0"/>
              <a:t> pada PT Anak 		   630.000.000 	</a:t>
            </a:r>
          </a:p>
          <a:p>
            <a:pPr marL="1162050" indent="-685800">
              <a:spcBef>
                <a:spcPts val="0"/>
              </a:spcBef>
              <a:buNone/>
            </a:pPr>
            <a:r>
              <a:rPr lang="en-US" sz="1600" dirty="0"/>
              <a:t>		</a:t>
            </a:r>
            <a:r>
              <a:rPr lang="en-US" sz="1600" dirty="0" err="1"/>
              <a:t>Kepentingan</a:t>
            </a:r>
            <a:r>
              <a:rPr lang="en-US" sz="1600" dirty="0"/>
              <a:t> </a:t>
            </a:r>
            <a:r>
              <a:rPr lang="en-US" sz="1600" dirty="0" err="1"/>
              <a:t>Nonpengendali</a:t>
            </a:r>
            <a:r>
              <a:rPr lang="en-US" sz="1600" dirty="0"/>
              <a:t> 		   210.000.000 	</a:t>
            </a:r>
          </a:p>
          <a:p>
            <a:pPr marL="795338" indent="-433388">
              <a:spcBef>
                <a:spcPts val="0"/>
              </a:spcBef>
              <a:buNone/>
            </a:pPr>
            <a:r>
              <a:rPr lang="en-US" sz="1600" i="1" dirty="0"/>
              <a:t>(</a:t>
            </a:r>
            <a:r>
              <a:rPr lang="en-US" sz="1600" i="1" dirty="0" err="1"/>
              <a:t>Mengeliminasi</a:t>
            </a:r>
            <a:r>
              <a:rPr lang="en-US" sz="1600" i="1" dirty="0"/>
              <a:t> </a:t>
            </a:r>
            <a:r>
              <a:rPr lang="en-US" sz="1600" i="1" dirty="0" err="1"/>
              <a:t>ekuitas</a:t>
            </a:r>
            <a:r>
              <a:rPr lang="en-US" sz="1600" i="1" dirty="0"/>
              <a:t> dan </a:t>
            </a:r>
            <a:r>
              <a:rPr lang="en-US" sz="1600" i="1" dirty="0" err="1"/>
              <a:t>investasi</a:t>
            </a:r>
            <a:r>
              <a:rPr lang="en-US" sz="1600" i="1" dirty="0"/>
              <a:t> pada PT Anak)	</a:t>
            </a:r>
          </a:p>
          <a:p>
            <a:pPr algn="just">
              <a:buNone/>
            </a:pPr>
            <a:r>
              <a:rPr lang="en-US" sz="1600" dirty="0"/>
              <a:t>	Jika </a:t>
            </a:r>
            <a:r>
              <a:rPr lang="en-US" sz="1600" dirty="0" err="1"/>
              <a:t>penerbitan</a:t>
            </a:r>
            <a:r>
              <a:rPr lang="en-US" sz="1600" dirty="0"/>
              <a:t> </a:t>
            </a:r>
            <a:r>
              <a:rPr lang="en-US" sz="1600" dirty="0" err="1"/>
              <a:t>tambahan</a:t>
            </a:r>
            <a:r>
              <a:rPr lang="en-US" sz="1600" dirty="0"/>
              <a:t> </a:t>
            </a:r>
            <a:r>
              <a:rPr lang="en-US" sz="1600" dirty="0" err="1"/>
              <a:t>saham</a:t>
            </a:r>
            <a:r>
              <a:rPr lang="en-US" sz="1600" dirty="0"/>
              <a:t> </a:t>
            </a:r>
            <a:r>
              <a:rPr lang="en-US" sz="1600" dirty="0" err="1"/>
              <a:t>tersebut</a:t>
            </a:r>
            <a:r>
              <a:rPr lang="en-US" sz="1600" dirty="0"/>
              <a:t> </a:t>
            </a:r>
            <a:r>
              <a:rPr lang="en-US" sz="1600" dirty="0" err="1"/>
              <a:t>dilakukan</a:t>
            </a:r>
            <a:r>
              <a:rPr lang="en-US" sz="1600" dirty="0"/>
              <a:t> pada </a:t>
            </a:r>
            <a:r>
              <a:rPr lang="en-US" sz="1600" dirty="0" err="1"/>
              <a:t>periode</a:t>
            </a:r>
            <a:r>
              <a:rPr lang="en-US" sz="1600" dirty="0"/>
              <a:t> interim (</a:t>
            </a:r>
            <a:r>
              <a:rPr lang="en-US" sz="1600" dirty="0" err="1"/>
              <a:t>misal</a:t>
            </a:r>
            <a:r>
              <a:rPr lang="en-US" sz="1600" dirty="0"/>
              <a:t> 1 </a:t>
            </a:r>
            <a:r>
              <a:rPr lang="en-US" sz="1600" dirty="0" err="1"/>
              <a:t>Juli</a:t>
            </a:r>
            <a:r>
              <a:rPr lang="en-US" sz="1600" dirty="0"/>
              <a:t> 2020), </a:t>
            </a:r>
            <a:r>
              <a:rPr lang="en-US" sz="1600" dirty="0" err="1"/>
              <a:t>maka</a:t>
            </a:r>
            <a:r>
              <a:rPr lang="en-US" sz="1600" dirty="0"/>
              <a:t> </a:t>
            </a:r>
            <a:r>
              <a:rPr lang="en-US" sz="1600" dirty="0" err="1"/>
              <a:t>penyesuaian</a:t>
            </a:r>
            <a:r>
              <a:rPr lang="en-US" sz="1600" dirty="0"/>
              <a:t> </a:t>
            </a:r>
            <a:r>
              <a:rPr lang="en-US" sz="1600" dirty="0" err="1"/>
              <a:t>terhadap</a:t>
            </a:r>
            <a:r>
              <a:rPr lang="en-US" sz="1600" dirty="0"/>
              <a:t> </a:t>
            </a:r>
            <a:r>
              <a:rPr lang="en-US" sz="1600" dirty="0" err="1"/>
              <a:t>nilai</a:t>
            </a:r>
            <a:r>
              <a:rPr lang="en-US" sz="1600" dirty="0"/>
              <a:t> </a:t>
            </a:r>
            <a:r>
              <a:rPr lang="en-US" sz="1600" dirty="0" err="1"/>
              <a:t>tercatat</a:t>
            </a:r>
            <a:r>
              <a:rPr lang="en-US" sz="1600" dirty="0"/>
              <a:t> </a:t>
            </a:r>
            <a:r>
              <a:rPr lang="en-US" sz="1600" dirty="0" err="1"/>
              <a:t>investasi</a:t>
            </a:r>
            <a:r>
              <a:rPr lang="en-US" sz="1600" dirty="0"/>
              <a:t> </a:t>
            </a:r>
            <a:r>
              <a:rPr lang="en-US" sz="1600" dirty="0" err="1"/>
              <a:t>dilakukan</a:t>
            </a:r>
            <a:r>
              <a:rPr lang="en-US" sz="1600" dirty="0"/>
              <a:t> </a:t>
            </a:r>
            <a:r>
              <a:rPr lang="en-US" sz="1600" dirty="0" err="1"/>
              <a:t>berdasarkan</a:t>
            </a:r>
            <a:r>
              <a:rPr lang="en-US" sz="1600" dirty="0"/>
              <a:t> </a:t>
            </a:r>
            <a:r>
              <a:rPr lang="en-US" sz="1600" dirty="0" err="1"/>
              <a:t>nilai</a:t>
            </a:r>
            <a:r>
              <a:rPr lang="en-US" sz="1600" dirty="0"/>
              <a:t> </a:t>
            </a:r>
            <a:r>
              <a:rPr lang="en-US" sz="1600" dirty="0" err="1"/>
              <a:t>ekuitas</a:t>
            </a:r>
            <a:r>
              <a:rPr lang="en-US" sz="1600" dirty="0"/>
              <a:t> PT Anak pada </a:t>
            </a:r>
            <a:r>
              <a:rPr lang="en-US" sz="1600" dirty="0" err="1"/>
              <a:t>tanggal</a:t>
            </a:r>
            <a:r>
              <a:rPr lang="en-US" sz="1600" dirty="0"/>
              <a:t> 1 </a:t>
            </a:r>
            <a:r>
              <a:rPr lang="en-US" sz="1600" dirty="0" err="1"/>
              <a:t>Juli</a:t>
            </a:r>
            <a:r>
              <a:rPr lang="en-US" sz="1600" dirty="0"/>
              <a:t> 2020. Nilai </a:t>
            </a:r>
            <a:r>
              <a:rPr lang="en-US" sz="1600" dirty="0" err="1"/>
              <a:t>tercatat</a:t>
            </a:r>
            <a:r>
              <a:rPr lang="en-US" sz="1600" dirty="0"/>
              <a:t> </a:t>
            </a:r>
            <a:r>
              <a:rPr lang="en-US" sz="1600" dirty="0" err="1"/>
              <a:t>investasi</a:t>
            </a:r>
            <a:r>
              <a:rPr lang="en-US" sz="1600" dirty="0"/>
              <a:t> pada 31 </a:t>
            </a:r>
            <a:r>
              <a:rPr lang="en-US" sz="1600" dirty="0" err="1"/>
              <a:t>Desember</a:t>
            </a:r>
            <a:r>
              <a:rPr lang="en-US" sz="1600" dirty="0"/>
              <a:t> 2020 </a:t>
            </a:r>
            <a:r>
              <a:rPr lang="en-US" sz="1600" dirty="0" err="1"/>
              <a:t>akan</a:t>
            </a:r>
            <a:r>
              <a:rPr lang="en-US" sz="1600" dirty="0"/>
              <a:t> </a:t>
            </a:r>
            <a:r>
              <a:rPr lang="en-US" sz="1600" dirty="0" err="1"/>
              <a:t>terdiri</a:t>
            </a:r>
            <a:r>
              <a:rPr lang="en-US" sz="1600" dirty="0"/>
              <a:t> </a:t>
            </a:r>
            <a:r>
              <a:rPr lang="en-US" sz="1600" dirty="0" err="1"/>
              <a:t>dari</a:t>
            </a:r>
            <a:r>
              <a:rPr lang="en-US" sz="1600" dirty="0"/>
              <a:t> </a:t>
            </a:r>
            <a:r>
              <a:rPr lang="en-US" sz="1600" dirty="0" err="1"/>
              <a:t>pengaruh</a:t>
            </a:r>
            <a:r>
              <a:rPr lang="en-US" sz="1600" dirty="0"/>
              <a:t> </a:t>
            </a:r>
            <a:r>
              <a:rPr lang="en-US" sz="1600" dirty="0" err="1"/>
              <a:t>atas</a:t>
            </a:r>
            <a:r>
              <a:rPr lang="en-US" sz="1600" dirty="0"/>
              <a:t> </a:t>
            </a:r>
            <a:r>
              <a:rPr lang="en-US" sz="1600" dirty="0" err="1"/>
              <a:t>proporsi</a:t>
            </a:r>
            <a:r>
              <a:rPr lang="en-US" sz="1600" dirty="0"/>
              <a:t> 70% </a:t>
            </a:r>
            <a:r>
              <a:rPr lang="en-US" sz="1600" dirty="0" err="1"/>
              <a:t>untuk</a:t>
            </a:r>
            <a:r>
              <a:rPr lang="en-US" sz="1600" dirty="0"/>
              <a:t> </a:t>
            </a:r>
            <a:r>
              <a:rPr lang="en-US" sz="1600" dirty="0" err="1"/>
              <a:t>periode</a:t>
            </a:r>
            <a:r>
              <a:rPr lang="en-US" sz="1600" dirty="0"/>
              <a:t> </a:t>
            </a:r>
            <a:r>
              <a:rPr lang="en-US" sz="1600" dirty="0" err="1"/>
              <a:t>sebelum</a:t>
            </a:r>
            <a:r>
              <a:rPr lang="en-US" sz="1600" dirty="0"/>
              <a:t> 1 </a:t>
            </a:r>
            <a:r>
              <a:rPr lang="en-US" sz="1600" dirty="0" err="1"/>
              <a:t>Juli</a:t>
            </a:r>
            <a:r>
              <a:rPr lang="en-US" sz="1600" dirty="0"/>
              <a:t> 2020 dan 75% pada </a:t>
            </a:r>
            <a:r>
              <a:rPr lang="en-US" sz="1600" dirty="0" err="1"/>
              <a:t>periode</a:t>
            </a:r>
            <a:r>
              <a:rPr lang="en-US" sz="1600" dirty="0"/>
              <a:t> </a:t>
            </a:r>
            <a:r>
              <a:rPr lang="en-US" sz="1600" dirty="0" err="1"/>
              <a:t>setelahnya</a:t>
            </a:r>
            <a:r>
              <a:rPr lang="en-US" sz="1600" dirty="0"/>
              <a:t>. </a:t>
            </a:r>
            <a:r>
              <a:rPr lang="en-US" sz="1600" dirty="0" err="1"/>
              <a:t>Sedangkan</a:t>
            </a:r>
            <a:r>
              <a:rPr lang="en-US" sz="1600" dirty="0"/>
              <a:t> </a:t>
            </a:r>
            <a:r>
              <a:rPr lang="en-US" sz="1600" dirty="0" err="1"/>
              <a:t>nilai</a:t>
            </a:r>
            <a:r>
              <a:rPr lang="en-US" sz="1600" dirty="0"/>
              <a:t> </a:t>
            </a:r>
            <a:r>
              <a:rPr lang="en-US" sz="1600" dirty="0" err="1"/>
              <a:t>tercatat</a:t>
            </a:r>
            <a:r>
              <a:rPr lang="en-US" sz="1600" dirty="0"/>
              <a:t> </a:t>
            </a:r>
            <a:r>
              <a:rPr lang="en-US" sz="1600" dirty="0" err="1"/>
              <a:t>investasi</a:t>
            </a:r>
            <a:r>
              <a:rPr lang="en-US" sz="1600" dirty="0"/>
              <a:t> dan </a:t>
            </a:r>
            <a:r>
              <a:rPr lang="en-US" sz="1600" dirty="0" err="1"/>
              <a:t>saldo</a:t>
            </a:r>
            <a:r>
              <a:rPr lang="en-US" sz="1600" dirty="0"/>
              <a:t> </a:t>
            </a:r>
            <a:r>
              <a:rPr lang="en-US" sz="1600" dirty="0" err="1"/>
              <a:t>kepentingan</a:t>
            </a:r>
            <a:r>
              <a:rPr lang="en-US" sz="1600" dirty="0"/>
              <a:t> </a:t>
            </a:r>
            <a:r>
              <a:rPr lang="en-US" sz="1600" dirty="0" err="1"/>
              <a:t>nonpengendali</a:t>
            </a:r>
            <a:r>
              <a:rPr lang="en-US" sz="1600" dirty="0"/>
              <a:t> </a:t>
            </a:r>
            <a:r>
              <a:rPr lang="en-US" sz="1600" dirty="0" err="1"/>
              <a:t>dalam</a:t>
            </a:r>
            <a:r>
              <a:rPr lang="en-US" sz="1600" dirty="0"/>
              <a:t> </a:t>
            </a:r>
            <a:r>
              <a:rPr lang="en-US" sz="1600" dirty="0" err="1"/>
              <a:t>jurnal</a:t>
            </a:r>
            <a:r>
              <a:rPr lang="en-US" sz="1600" dirty="0"/>
              <a:t> </a:t>
            </a:r>
            <a:r>
              <a:rPr lang="en-US" sz="1600" dirty="0" err="1"/>
              <a:t>eliminasi</a:t>
            </a:r>
            <a:r>
              <a:rPr lang="en-US" sz="1600" dirty="0"/>
              <a:t> </a:t>
            </a:r>
            <a:r>
              <a:rPr lang="en-US" sz="1600" dirty="0" err="1"/>
              <a:t>adalah</a:t>
            </a:r>
            <a:r>
              <a:rPr lang="en-US" sz="1600" dirty="0"/>
              <a:t> </a:t>
            </a:r>
            <a:r>
              <a:rPr lang="en-US" sz="1600" dirty="0" err="1"/>
              <a:t>saldo</a:t>
            </a:r>
            <a:r>
              <a:rPr lang="en-US" sz="1600" dirty="0"/>
              <a:t> </a:t>
            </a:r>
            <a:r>
              <a:rPr lang="en-US" sz="1600" dirty="0" err="1"/>
              <a:t>tanggal</a:t>
            </a:r>
            <a:r>
              <a:rPr lang="en-US" sz="1600" dirty="0"/>
              <a:t> 31 </a:t>
            </a:r>
            <a:r>
              <a:rPr lang="en-US" sz="1600" dirty="0" err="1"/>
              <a:t>Desember</a:t>
            </a:r>
            <a:r>
              <a:rPr lang="en-US" sz="1600" dirty="0"/>
              <a:t> 2020 </a:t>
            </a:r>
            <a:r>
              <a:rPr lang="en-US" sz="1600" dirty="0" err="1"/>
              <a:t>setelah</a:t>
            </a:r>
            <a:r>
              <a:rPr lang="en-US" sz="1600" dirty="0"/>
              <a:t> </a:t>
            </a:r>
            <a:r>
              <a:rPr lang="en-US" sz="1600" dirty="0" err="1"/>
              <a:t>perubahan</a:t>
            </a:r>
            <a:r>
              <a:rPr lang="en-US" sz="1600" dirty="0"/>
              <a:t> </a:t>
            </a:r>
            <a:r>
              <a:rPr lang="en-US" sz="1600" dirty="0" err="1"/>
              <a:t>bagian</a:t>
            </a:r>
            <a:r>
              <a:rPr lang="en-US" sz="1600" dirty="0"/>
              <a:t> </a:t>
            </a:r>
            <a:r>
              <a:rPr lang="en-US" sz="1600" dirty="0" err="1"/>
              <a:t>kepemilikan</a:t>
            </a:r>
            <a:r>
              <a:rPr lang="en-US" sz="16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62500" lnSpcReduction="20000"/>
          </a:bodyPr>
          <a:lstStyle/>
          <a:p>
            <a:pPr>
              <a:buFont typeface="Wingdings" pitchFamily="2" charset="2"/>
              <a:buChar char="q"/>
            </a:pPr>
            <a:r>
              <a:rPr lang="en-ID" sz="3200" b="1" dirty="0" err="1">
                <a:solidFill>
                  <a:srgbClr val="4F4B4C"/>
                </a:solidFill>
              </a:rPr>
              <a:t>Entitas</a:t>
            </a:r>
            <a:r>
              <a:rPr lang="en-ID" sz="3200" b="1" dirty="0">
                <a:solidFill>
                  <a:srgbClr val="4F4B4C"/>
                </a:solidFill>
              </a:rPr>
              <a:t> Anak </a:t>
            </a:r>
            <a:r>
              <a:rPr lang="en-ID" sz="3200" b="1" dirty="0" err="1">
                <a:solidFill>
                  <a:srgbClr val="4F4B4C"/>
                </a:solidFill>
              </a:rPr>
              <a:t>Menjual</a:t>
            </a:r>
            <a:r>
              <a:rPr lang="en-ID" sz="3200" b="1" dirty="0">
                <a:solidFill>
                  <a:srgbClr val="4F4B4C"/>
                </a:solidFill>
              </a:rPr>
              <a:t> Saham </a:t>
            </a:r>
            <a:r>
              <a:rPr lang="en-ID" sz="3200" b="1" dirty="0" err="1">
                <a:solidFill>
                  <a:srgbClr val="4F4B4C"/>
                </a:solidFill>
              </a:rPr>
              <a:t>Tambahan</a:t>
            </a:r>
            <a:r>
              <a:rPr lang="en-ID" sz="3200" b="1" dirty="0">
                <a:solidFill>
                  <a:srgbClr val="4F4B4C"/>
                </a:solidFill>
              </a:rPr>
              <a:t> </a:t>
            </a:r>
            <a:r>
              <a:rPr lang="en-ID" sz="3200" b="1" dirty="0" err="1">
                <a:solidFill>
                  <a:srgbClr val="4F4B4C"/>
                </a:solidFill>
              </a:rPr>
              <a:t>kepada</a:t>
            </a:r>
            <a:r>
              <a:rPr lang="en-ID" sz="3200" b="1" dirty="0">
                <a:solidFill>
                  <a:srgbClr val="4F4B4C"/>
                </a:solidFill>
              </a:rPr>
              <a:t> </a:t>
            </a:r>
            <a:r>
              <a:rPr lang="en-ID" sz="3200" b="1" dirty="0" err="1">
                <a:solidFill>
                  <a:srgbClr val="4F4B4C"/>
                </a:solidFill>
              </a:rPr>
              <a:t>Pihak</a:t>
            </a:r>
            <a:r>
              <a:rPr lang="en-ID" sz="3200" b="1" dirty="0">
                <a:solidFill>
                  <a:srgbClr val="4F4B4C"/>
                </a:solidFill>
              </a:rPr>
              <a:t> </a:t>
            </a:r>
            <a:r>
              <a:rPr lang="en-ID" sz="3200" b="1" dirty="0" err="1">
                <a:solidFill>
                  <a:srgbClr val="4F4B4C"/>
                </a:solidFill>
              </a:rPr>
              <a:t>Ketiga</a:t>
            </a:r>
            <a:endParaRPr lang="en-US" sz="3200" dirty="0"/>
          </a:p>
          <a:p>
            <a:pPr algn="just">
              <a:buNone/>
            </a:pPr>
            <a:r>
              <a:rPr lang="en-US" dirty="0"/>
              <a:t>	</a:t>
            </a:r>
            <a:r>
              <a:rPr lang="en-US" dirty="0" err="1"/>
              <a:t>Jika</a:t>
            </a:r>
            <a:r>
              <a:rPr lang="en-US" dirty="0"/>
              <a:t> </a:t>
            </a:r>
            <a:r>
              <a:rPr lang="en-US" dirty="0" err="1"/>
              <a:t>dibeli</a:t>
            </a:r>
            <a:r>
              <a:rPr lang="en-US" dirty="0"/>
              <a:t> </a:t>
            </a:r>
            <a:r>
              <a:rPr lang="en-US" dirty="0" err="1"/>
              <a:t>seluruhnya</a:t>
            </a:r>
            <a:r>
              <a:rPr lang="en-US" dirty="0"/>
              <a:t> </a:t>
            </a:r>
            <a:r>
              <a:rPr lang="en-US" dirty="0" err="1"/>
              <a:t>oleh</a:t>
            </a:r>
            <a:r>
              <a:rPr lang="en-US" dirty="0"/>
              <a:t> </a:t>
            </a:r>
            <a:r>
              <a:rPr lang="en-US" dirty="0" err="1"/>
              <a:t>pihak</a:t>
            </a:r>
            <a:r>
              <a:rPr lang="en-US" dirty="0"/>
              <a:t> </a:t>
            </a:r>
            <a:r>
              <a:rPr lang="en-US" dirty="0" err="1"/>
              <a:t>ketiga</a:t>
            </a:r>
            <a:r>
              <a:rPr lang="en-US" dirty="0"/>
              <a:t>, </a:t>
            </a:r>
            <a:r>
              <a:rPr lang="en-US" dirty="0" err="1"/>
              <a:t>maka</a:t>
            </a:r>
            <a:r>
              <a:rPr lang="en-US" dirty="0"/>
              <a:t> </a:t>
            </a:r>
            <a:r>
              <a:rPr lang="en-US" dirty="0" err="1"/>
              <a:t>persentase</a:t>
            </a:r>
            <a:r>
              <a:rPr lang="en-US" dirty="0"/>
              <a:t> </a:t>
            </a:r>
            <a:r>
              <a:rPr lang="en-US" dirty="0" err="1"/>
              <a:t>kepemilikan</a:t>
            </a:r>
            <a:r>
              <a:rPr lang="en-US" dirty="0"/>
              <a:t> </a:t>
            </a:r>
            <a:r>
              <a:rPr lang="en-US" dirty="0" err="1"/>
              <a:t>entitas</a:t>
            </a:r>
            <a:r>
              <a:rPr lang="en-US" dirty="0"/>
              <a:t> </a:t>
            </a:r>
            <a:r>
              <a:rPr lang="en-US" dirty="0" err="1"/>
              <a:t>induk</a:t>
            </a:r>
            <a:r>
              <a:rPr lang="en-US" dirty="0"/>
              <a:t> </a:t>
            </a:r>
            <a:r>
              <a:rPr lang="en-US" dirty="0" err="1"/>
              <a:t>akan</a:t>
            </a:r>
            <a:r>
              <a:rPr lang="en-US" dirty="0"/>
              <a:t> </a:t>
            </a:r>
            <a:r>
              <a:rPr lang="en-US" dirty="0" err="1"/>
              <a:t>turun</a:t>
            </a:r>
            <a:r>
              <a:rPr lang="en-US" dirty="0"/>
              <a:t> </a:t>
            </a:r>
            <a:r>
              <a:rPr lang="en-US" dirty="0" err="1"/>
              <a:t>sedangkan</a:t>
            </a:r>
            <a:r>
              <a:rPr lang="en-US" dirty="0"/>
              <a:t> </a:t>
            </a:r>
            <a:r>
              <a:rPr lang="en-US" dirty="0" err="1"/>
              <a:t>persentase</a:t>
            </a:r>
            <a:r>
              <a:rPr lang="en-US" dirty="0"/>
              <a:t> </a:t>
            </a:r>
            <a:r>
              <a:rPr lang="en-US" dirty="0" err="1"/>
              <a:t>kepemilikan</a:t>
            </a:r>
            <a:r>
              <a:rPr lang="en-US" dirty="0"/>
              <a:t> </a:t>
            </a:r>
            <a:r>
              <a:rPr lang="en-US" dirty="0" err="1"/>
              <a:t>nonpengendali</a:t>
            </a:r>
            <a:r>
              <a:rPr lang="en-US" dirty="0"/>
              <a:t> </a:t>
            </a:r>
            <a:r>
              <a:rPr lang="en-US" dirty="0" err="1"/>
              <a:t>akan</a:t>
            </a:r>
            <a:r>
              <a:rPr lang="en-US" dirty="0"/>
              <a:t> </a:t>
            </a:r>
            <a:r>
              <a:rPr lang="en-US" dirty="0" err="1"/>
              <a:t>naik</a:t>
            </a:r>
            <a:r>
              <a:rPr lang="en-US" dirty="0"/>
              <a:t>. </a:t>
            </a:r>
            <a:r>
              <a:rPr lang="en-US" dirty="0" err="1"/>
              <a:t>Akibat</a:t>
            </a:r>
            <a:r>
              <a:rPr lang="en-US" dirty="0"/>
              <a:t> </a:t>
            </a:r>
            <a:r>
              <a:rPr lang="en-US" dirty="0" err="1"/>
              <a:t>penerbitan</a:t>
            </a:r>
            <a:r>
              <a:rPr lang="en-US" dirty="0"/>
              <a:t> </a:t>
            </a:r>
            <a:r>
              <a:rPr lang="en-US" dirty="0" err="1"/>
              <a:t>tersebut</a:t>
            </a:r>
            <a:r>
              <a:rPr lang="en-US" dirty="0"/>
              <a:t>, </a:t>
            </a:r>
            <a:r>
              <a:rPr lang="en-US" dirty="0" err="1"/>
              <a:t>substansi</a:t>
            </a:r>
            <a:r>
              <a:rPr lang="en-US" dirty="0"/>
              <a:t> </a:t>
            </a:r>
            <a:r>
              <a:rPr lang="en-US" dirty="0" err="1"/>
              <a:t>pengendalian</a:t>
            </a:r>
            <a:r>
              <a:rPr lang="en-US" dirty="0"/>
              <a:t> </a:t>
            </a:r>
            <a:r>
              <a:rPr lang="en-US" dirty="0" err="1"/>
              <a:t>entitas</a:t>
            </a:r>
            <a:r>
              <a:rPr lang="en-US" dirty="0"/>
              <a:t> </a:t>
            </a:r>
            <a:r>
              <a:rPr lang="en-US" dirty="0" err="1"/>
              <a:t>induk</a:t>
            </a:r>
            <a:r>
              <a:rPr lang="en-US" dirty="0"/>
              <a:t> </a:t>
            </a:r>
            <a:r>
              <a:rPr lang="en-US" dirty="0" err="1"/>
              <a:t>bisa</a:t>
            </a:r>
            <a:r>
              <a:rPr lang="en-US" dirty="0"/>
              <a:t> </a:t>
            </a:r>
            <a:r>
              <a:rPr lang="en-US" dirty="0" err="1"/>
              <a:t>hilang</a:t>
            </a:r>
            <a:r>
              <a:rPr lang="en-US" dirty="0"/>
              <a:t> </a:t>
            </a:r>
            <a:r>
              <a:rPr lang="en-US" dirty="0" err="1"/>
              <a:t>atau</a:t>
            </a:r>
            <a:r>
              <a:rPr lang="en-US" dirty="0"/>
              <a:t> </a:t>
            </a:r>
            <a:r>
              <a:rPr lang="en-US" dirty="0" err="1"/>
              <a:t>tetap</a:t>
            </a:r>
            <a:r>
              <a:rPr lang="en-US" dirty="0"/>
              <a:t> </a:t>
            </a:r>
            <a:r>
              <a:rPr lang="en-US" dirty="0" err="1"/>
              <a:t>ada</a:t>
            </a:r>
            <a:r>
              <a:rPr lang="en-US" dirty="0"/>
              <a:t> </a:t>
            </a:r>
            <a:r>
              <a:rPr lang="en-US" dirty="0" err="1"/>
              <a:t>karena</a:t>
            </a:r>
            <a:r>
              <a:rPr lang="en-US" dirty="0"/>
              <a:t> </a:t>
            </a:r>
            <a:r>
              <a:rPr lang="en-US" dirty="0" err="1"/>
              <a:t>penurunan</a:t>
            </a:r>
            <a:r>
              <a:rPr lang="en-US" dirty="0"/>
              <a:t> </a:t>
            </a:r>
            <a:r>
              <a:rPr lang="en-US" dirty="0" err="1"/>
              <a:t>kepemilikan</a:t>
            </a:r>
            <a:r>
              <a:rPr lang="en-US" dirty="0"/>
              <a:t> </a:t>
            </a:r>
            <a:r>
              <a:rPr lang="en-US" dirty="0" err="1"/>
              <a:t>entitas</a:t>
            </a:r>
            <a:r>
              <a:rPr lang="en-US" dirty="0"/>
              <a:t> </a:t>
            </a:r>
            <a:r>
              <a:rPr lang="en-US" dirty="0" err="1"/>
              <a:t>induk</a:t>
            </a:r>
            <a:r>
              <a:rPr lang="en-US" dirty="0"/>
              <a:t>. </a:t>
            </a:r>
            <a:r>
              <a:rPr lang="en-US" dirty="0" err="1"/>
              <a:t>Dalam</a:t>
            </a:r>
            <a:r>
              <a:rPr lang="en-US" dirty="0"/>
              <a:t> </a:t>
            </a:r>
            <a:r>
              <a:rPr lang="en-US" dirty="0" err="1"/>
              <a:t>situasi</a:t>
            </a:r>
            <a:r>
              <a:rPr lang="en-US" dirty="0"/>
              <a:t> </a:t>
            </a:r>
            <a:r>
              <a:rPr lang="en-US" dirty="0" err="1"/>
              <a:t>tidak</a:t>
            </a:r>
            <a:r>
              <a:rPr lang="en-US" dirty="0"/>
              <a:t> </a:t>
            </a:r>
            <a:r>
              <a:rPr lang="en-US" dirty="0" err="1"/>
              <a:t>hilangnya</a:t>
            </a:r>
            <a:r>
              <a:rPr lang="en-US" dirty="0"/>
              <a:t> </a:t>
            </a:r>
            <a:r>
              <a:rPr lang="en-US" dirty="0" err="1"/>
              <a:t>pengendalian</a:t>
            </a:r>
            <a:r>
              <a:rPr lang="en-US" dirty="0"/>
              <a:t>, PSAK 65 </a:t>
            </a:r>
            <a:r>
              <a:rPr lang="en-US" dirty="0" err="1"/>
              <a:t>mensyaratkan</a:t>
            </a:r>
            <a:r>
              <a:rPr lang="en-US" dirty="0"/>
              <a:t> </a:t>
            </a:r>
            <a:r>
              <a:rPr lang="en-US" dirty="0" err="1"/>
              <a:t>perubahan</a:t>
            </a:r>
            <a:r>
              <a:rPr lang="en-US" dirty="0"/>
              <a:t> </a:t>
            </a:r>
            <a:r>
              <a:rPr lang="en-US" dirty="0" err="1"/>
              <a:t>dalam</a:t>
            </a:r>
            <a:r>
              <a:rPr lang="en-US" dirty="0"/>
              <a:t> </a:t>
            </a:r>
            <a:r>
              <a:rPr lang="en-US" dirty="0" err="1"/>
              <a:t>bagian</a:t>
            </a:r>
            <a:r>
              <a:rPr lang="en-US" dirty="0"/>
              <a:t> </a:t>
            </a:r>
            <a:r>
              <a:rPr lang="en-US" dirty="0" err="1"/>
              <a:t>kepemilikan</a:t>
            </a:r>
            <a:r>
              <a:rPr lang="en-US" dirty="0"/>
              <a:t> </a:t>
            </a:r>
            <a:r>
              <a:rPr lang="en-US" dirty="0" err="1"/>
              <a:t>induk</a:t>
            </a:r>
            <a:r>
              <a:rPr lang="en-US" dirty="0"/>
              <a:t> pada </a:t>
            </a:r>
            <a:r>
              <a:rPr lang="en-US" dirty="0" err="1"/>
              <a:t>entitas</a:t>
            </a:r>
            <a:r>
              <a:rPr lang="en-US" dirty="0"/>
              <a:t> </a:t>
            </a:r>
            <a:r>
              <a:rPr lang="en-US" dirty="0" err="1"/>
              <a:t>anak</a:t>
            </a:r>
            <a:r>
              <a:rPr lang="en-US" dirty="0"/>
              <a:t> </a:t>
            </a:r>
            <a:r>
              <a:rPr lang="en-US" dirty="0" err="1"/>
              <a:t>tersebut</a:t>
            </a:r>
            <a:r>
              <a:rPr lang="en-US" dirty="0"/>
              <a:t> </a:t>
            </a:r>
            <a:r>
              <a:rPr lang="en-US" dirty="0" err="1"/>
              <a:t>sebagai</a:t>
            </a:r>
            <a:r>
              <a:rPr lang="en-US" dirty="0"/>
              <a:t> </a:t>
            </a:r>
            <a:r>
              <a:rPr lang="en-US" dirty="0" err="1"/>
              <a:t>transaksi</a:t>
            </a:r>
            <a:r>
              <a:rPr lang="en-US" dirty="0"/>
              <a:t> </a:t>
            </a:r>
            <a:r>
              <a:rPr lang="en-US" dirty="0" err="1"/>
              <a:t>ekuitas</a:t>
            </a:r>
            <a:r>
              <a:rPr lang="en-US" dirty="0"/>
              <a:t>. </a:t>
            </a:r>
            <a:r>
              <a:rPr lang="en-US" dirty="0" err="1"/>
              <a:t>Entitas</a:t>
            </a:r>
            <a:r>
              <a:rPr lang="en-US" dirty="0"/>
              <a:t> </a:t>
            </a:r>
            <a:r>
              <a:rPr lang="en-US" dirty="0" err="1"/>
              <a:t>induk</a:t>
            </a:r>
            <a:r>
              <a:rPr lang="en-US" dirty="0"/>
              <a:t> </a:t>
            </a:r>
            <a:r>
              <a:rPr lang="en-US" dirty="0" err="1"/>
              <a:t>secara</a:t>
            </a:r>
            <a:r>
              <a:rPr lang="en-US" dirty="0"/>
              <a:t> </a:t>
            </a:r>
            <a:r>
              <a:rPr lang="en-US" dirty="0" err="1"/>
              <a:t>langsung</a:t>
            </a:r>
            <a:r>
              <a:rPr lang="en-US" dirty="0"/>
              <a:t> </a:t>
            </a:r>
            <a:r>
              <a:rPr lang="en-US" dirty="0" err="1"/>
              <a:t>mengakui</a:t>
            </a:r>
            <a:r>
              <a:rPr lang="en-US" dirty="0"/>
              <a:t> </a:t>
            </a:r>
            <a:r>
              <a:rPr lang="en-US" dirty="0" err="1"/>
              <a:t>dalam</a:t>
            </a:r>
            <a:r>
              <a:rPr lang="en-US" dirty="0"/>
              <a:t> </a:t>
            </a:r>
            <a:r>
              <a:rPr lang="en-US" dirty="0" err="1"/>
              <a:t>ekuitas</a:t>
            </a:r>
            <a:r>
              <a:rPr lang="en-US" dirty="0"/>
              <a:t> </a:t>
            </a:r>
            <a:r>
              <a:rPr lang="en-US" dirty="0" err="1"/>
              <a:t>setiap</a:t>
            </a:r>
            <a:r>
              <a:rPr lang="en-US" dirty="0"/>
              <a:t> </a:t>
            </a:r>
            <a:r>
              <a:rPr lang="en-US" dirty="0" err="1"/>
              <a:t>perbedaan</a:t>
            </a:r>
            <a:r>
              <a:rPr lang="en-US" dirty="0"/>
              <a:t> </a:t>
            </a:r>
            <a:r>
              <a:rPr lang="en-US" dirty="0" err="1"/>
              <a:t>antara</a:t>
            </a:r>
            <a:r>
              <a:rPr lang="en-US" dirty="0"/>
              <a:t> </a:t>
            </a:r>
            <a:r>
              <a:rPr lang="en-US" dirty="0" err="1"/>
              <a:t>jumlah</a:t>
            </a:r>
            <a:r>
              <a:rPr lang="en-US" dirty="0"/>
              <a:t> </a:t>
            </a:r>
            <a:r>
              <a:rPr lang="en-US" dirty="0" err="1"/>
              <a:t>tercatat</a:t>
            </a:r>
            <a:r>
              <a:rPr lang="en-US" dirty="0"/>
              <a:t> </a:t>
            </a:r>
            <a:r>
              <a:rPr lang="en-US" dirty="0" err="1"/>
              <a:t>kepentingan</a:t>
            </a:r>
            <a:r>
              <a:rPr lang="en-US" dirty="0"/>
              <a:t> </a:t>
            </a:r>
            <a:r>
              <a:rPr lang="en-US" dirty="0" err="1"/>
              <a:t>nonpengendali</a:t>
            </a:r>
            <a:r>
              <a:rPr lang="en-US" dirty="0"/>
              <a:t> yang </a:t>
            </a:r>
            <a:r>
              <a:rPr lang="en-US" dirty="0" err="1"/>
              <a:t>disesuaikan</a:t>
            </a:r>
            <a:r>
              <a:rPr lang="en-US" dirty="0"/>
              <a:t> </a:t>
            </a:r>
            <a:r>
              <a:rPr lang="en-US" dirty="0" err="1"/>
              <a:t>dengan</a:t>
            </a:r>
            <a:r>
              <a:rPr lang="en-US" dirty="0"/>
              <a:t> </a:t>
            </a:r>
            <a:r>
              <a:rPr lang="en-US" dirty="0" err="1"/>
              <a:t>nilai</a:t>
            </a:r>
            <a:r>
              <a:rPr lang="en-US" dirty="0"/>
              <a:t> </a:t>
            </a:r>
            <a:r>
              <a:rPr lang="en-US" dirty="0" err="1"/>
              <a:t>wajar</a:t>
            </a:r>
            <a:r>
              <a:rPr lang="en-US" dirty="0"/>
              <a:t> </a:t>
            </a:r>
            <a:r>
              <a:rPr lang="en-US" dirty="0" err="1"/>
              <a:t>imbalan</a:t>
            </a:r>
            <a:r>
              <a:rPr lang="en-US" dirty="0"/>
              <a:t> yang </a:t>
            </a:r>
            <a:r>
              <a:rPr lang="en-US" dirty="0" err="1"/>
              <a:t>diterima</a:t>
            </a:r>
            <a:r>
              <a:rPr lang="en-US" dirty="0"/>
              <a:t> </a:t>
            </a:r>
            <a:r>
              <a:rPr lang="en-US" dirty="0" err="1"/>
              <a:t>serta</a:t>
            </a:r>
            <a:r>
              <a:rPr lang="en-US" dirty="0"/>
              <a:t> </a:t>
            </a:r>
            <a:r>
              <a:rPr lang="en-US" dirty="0" err="1"/>
              <a:t>mengatribusikannya</a:t>
            </a:r>
            <a:r>
              <a:rPr lang="en-US" dirty="0"/>
              <a:t> </a:t>
            </a:r>
            <a:r>
              <a:rPr lang="en-US" dirty="0" err="1"/>
              <a:t>kepada</a:t>
            </a:r>
            <a:r>
              <a:rPr lang="en-US" dirty="0"/>
              <a:t> </a:t>
            </a:r>
            <a:r>
              <a:rPr lang="en-US" dirty="0" err="1"/>
              <a:t>pemilik</a:t>
            </a:r>
            <a:r>
              <a:rPr lang="en-US" dirty="0"/>
              <a:t> </a:t>
            </a:r>
            <a:r>
              <a:rPr lang="en-US" dirty="0" err="1"/>
              <a:t>entitas</a:t>
            </a:r>
            <a:r>
              <a:rPr lang="en-US" dirty="0"/>
              <a:t> </a:t>
            </a:r>
            <a:r>
              <a:rPr lang="en-US" dirty="0" err="1"/>
              <a:t>induk</a:t>
            </a:r>
            <a:r>
              <a:rPr lang="en-US" dirty="0"/>
              <a:t>.</a:t>
            </a:r>
          </a:p>
          <a:p>
            <a:pPr>
              <a:buNone/>
            </a:pPr>
            <a:r>
              <a:rPr lang="en-US" b="1" dirty="0"/>
              <a:t>	</a:t>
            </a:r>
            <a:r>
              <a:rPr lang="en-US" b="1" dirty="0" err="1"/>
              <a:t>Contoh</a:t>
            </a:r>
            <a:r>
              <a:rPr lang="en-US" b="1" dirty="0"/>
              <a:t> 8.4</a:t>
            </a:r>
          </a:p>
          <a:p>
            <a:pPr algn="just">
              <a:buNone/>
            </a:pPr>
            <a:r>
              <a:rPr lang="en-US" dirty="0"/>
              <a:t>	PT </a:t>
            </a:r>
            <a:r>
              <a:rPr lang="en-US" dirty="0" err="1"/>
              <a:t>Induk</a:t>
            </a:r>
            <a:r>
              <a:rPr lang="en-US" dirty="0"/>
              <a:t> </a:t>
            </a:r>
            <a:r>
              <a:rPr lang="en-US" dirty="0" err="1"/>
              <a:t>membeli</a:t>
            </a:r>
            <a:r>
              <a:rPr lang="en-US" dirty="0"/>
              <a:t> 400.000 </a:t>
            </a:r>
            <a:r>
              <a:rPr lang="en-US" dirty="0" err="1"/>
              <a:t>lembar</a:t>
            </a:r>
            <a:r>
              <a:rPr lang="en-US" dirty="0"/>
              <a:t> </a:t>
            </a:r>
            <a:r>
              <a:rPr lang="en-US" dirty="0" err="1"/>
              <a:t>dari</a:t>
            </a:r>
            <a:r>
              <a:rPr lang="en-US" dirty="0"/>
              <a:t> 500.000 </a:t>
            </a:r>
            <a:r>
              <a:rPr lang="en-US" dirty="0" err="1"/>
              <a:t>lembar</a:t>
            </a:r>
            <a:r>
              <a:rPr lang="en-US" dirty="0"/>
              <a:t> </a:t>
            </a:r>
            <a:r>
              <a:rPr lang="en-US" dirty="0" err="1"/>
              <a:t>saham</a:t>
            </a:r>
            <a:r>
              <a:rPr lang="en-US" dirty="0"/>
              <a:t> </a:t>
            </a:r>
            <a:r>
              <a:rPr lang="en-US" dirty="0" err="1"/>
              <a:t>beredar</a:t>
            </a:r>
            <a:r>
              <a:rPr lang="en-US" dirty="0"/>
              <a:t> PT Anak pada 2 </a:t>
            </a:r>
            <a:r>
              <a:rPr lang="en-US" dirty="0" err="1"/>
              <a:t>Januari</a:t>
            </a:r>
            <a:r>
              <a:rPr lang="en-US" dirty="0"/>
              <a:t> 2020. Pada </a:t>
            </a:r>
            <a:r>
              <a:rPr lang="en-US" dirty="0" err="1"/>
              <a:t>saat</a:t>
            </a:r>
            <a:r>
              <a:rPr lang="en-US" dirty="0"/>
              <a:t> </a:t>
            </a:r>
            <a:r>
              <a:rPr lang="en-US" dirty="0" err="1"/>
              <a:t>itu</a:t>
            </a:r>
            <a:r>
              <a:rPr lang="en-US" dirty="0"/>
              <a:t> PT </a:t>
            </a:r>
            <a:r>
              <a:rPr lang="en-US" dirty="0" err="1"/>
              <a:t>Induk</a:t>
            </a:r>
            <a:r>
              <a:rPr lang="en-US" dirty="0"/>
              <a:t> </a:t>
            </a:r>
            <a:r>
              <a:rPr lang="en-US" dirty="0" err="1"/>
              <a:t>membayar</a:t>
            </a:r>
            <a:r>
              <a:rPr lang="en-US" dirty="0"/>
              <a:t> Rp560.000.000, </a:t>
            </a:r>
            <a:r>
              <a:rPr lang="en-US" dirty="0" err="1"/>
              <a:t>yaitu</a:t>
            </a:r>
            <a:r>
              <a:rPr lang="en-US" dirty="0"/>
              <a:t> </a:t>
            </a:r>
            <a:r>
              <a:rPr lang="en-US" dirty="0" err="1"/>
              <a:t>sebesar</a:t>
            </a:r>
            <a:r>
              <a:rPr lang="en-US" dirty="0"/>
              <a:t> </a:t>
            </a:r>
            <a:r>
              <a:rPr lang="en-US" dirty="0" err="1"/>
              <a:t>proporsi</a:t>
            </a:r>
            <a:r>
              <a:rPr lang="en-US" dirty="0"/>
              <a:t> </a:t>
            </a:r>
            <a:r>
              <a:rPr lang="en-US" dirty="0" err="1"/>
              <a:t>nilai</a:t>
            </a:r>
            <a:r>
              <a:rPr lang="en-US" dirty="0"/>
              <a:t> </a:t>
            </a:r>
            <a:r>
              <a:rPr lang="en-US" dirty="0" err="1"/>
              <a:t>aset</a:t>
            </a:r>
            <a:r>
              <a:rPr lang="en-US" dirty="0"/>
              <a:t> </a:t>
            </a:r>
            <a:r>
              <a:rPr lang="en-US" dirty="0" err="1"/>
              <a:t>neto</a:t>
            </a:r>
            <a:r>
              <a:rPr lang="en-US" dirty="0"/>
              <a:t> PT Anak. </a:t>
            </a:r>
            <a:r>
              <a:rPr lang="en-US" dirty="0" err="1"/>
              <a:t>Komposisi</a:t>
            </a:r>
            <a:r>
              <a:rPr lang="en-US" dirty="0"/>
              <a:t> </a:t>
            </a:r>
            <a:r>
              <a:rPr lang="en-US" dirty="0" err="1"/>
              <a:t>ekuitas</a:t>
            </a:r>
            <a:r>
              <a:rPr lang="en-US" dirty="0"/>
              <a:t> (</a:t>
            </a:r>
            <a:r>
              <a:rPr lang="en-US" dirty="0" err="1"/>
              <a:t>aset</a:t>
            </a:r>
            <a:r>
              <a:rPr lang="en-US" dirty="0"/>
              <a:t> </a:t>
            </a:r>
            <a:r>
              <a:rPr lang="en-US" dirty="0" err="1"/>
              <a:t>neto</a:t>
            </a:r>
            <a:r>
              <a:rPr lang="en-US" dirty="0"/>
              <a:t>) PT Anak </a:t>
            </a:r>
            <a:r>
              <a:rPr lang="en-US" dirty="0" err="1"/>
              <a:t>saat</a:t>
            </a:r>
            <a:r>
              <a:rPr lang="en-US" dirty="0"/>
              <a:t> </a:t>
            </a:r>
            <a:r>
              <a:rPr lang="en-US" dirty="0" err="1"/>
              <a:t>itu</a:t>
            </a:r>
            <a:r>
              <a:rPr lang="en-US" dirty="0"/>
              <a:t> </a:t>
            </a:r>
            <a:r>
              <a:rPr lang="en-US" dirty="0" err="1"/>
              <a:t>terdiri</a:t>
            </a:r>
            <a:r>
              <a:rPr lang="en-US" dirty="0"/>
              <a:t> </a:t>
            </a:r>
            <a:r>
              <a:rPr lang="en-US" dirty="0" err="1"/>
              <a:t>dari</a:t>
            </a:r>
            <a:r>
              <a:rPr lang="en-US" dirty="0"/>
              <a:t> </a:t>
            </a:r>
            <a:r>
              <a:rPr lang="en-US" dirty="0" err="1"/>
              <a:t>saham</a:t>
            </a:r>
            <a:r>
              <a:rPr lang="en-US" dirty="0"/>
              <a:t> </a:t>
            </a:r>
            <a:r>
              <a:rPr lang="en-US" dirty="0" err="1"/>
              <a:t>biasa</a:t>
            </a:r>
            <a:r>
              <a:rPr lang="en-US" dirty="0"/>
              <a:t> dan </a:t>
            </a:r>
            <a:r>
              <a:rPr lang="en-US" dirty="0" err="1"/>
              <a:t>saldo</a:t>
            </a:r>
            <a:r>
              <a:rPr lang="en-US" dirty="0"/>
              <a:t> </a:t>
            </a:r>
            <a:r>
              <a:rPr lang="en-US" dirty="0" err="1"/>
              <a:t>laba</a:t>
            </a:r>
            <a:r>
              <a:rPr lang="en-US" dirty="0"/>
              <a:t>, masing-masing </a:t>
            </a:r>
            <a:r>
              <a:rPr lang="en-US" dirty="0" err="1"/>
              <a:t>senilai</a:t>
            </a:r>
            <a:r>
              <a:rPr lang="en-US" dirty="0"/>
              <a:t> Rp500.000.000 dan Rp200.000.000. </a:t>
            </a:r>
            <a:r>
              <a:rPr lang="en-US" dirty="0" err="1"/>
              <a:t>Saham</a:t>
            </a:r>
            <a:r>
              <a:rPr lang="en-US" dirty="0"/>
              <a:t> PT </a:t>
            </a:r>
            <a:r>
              <a:rPr lang="en-US" dirty="0" err="1"/>
              <a:t>Anak</a:t>
            </a:r>
            <a:r>
              <a:rPr lang="en-US" dirty="0"/>
              <a:t> </a:t>
            </a:r>
            <a:r>
              <a:rPr lang="en-US" dirty="0" err="1"/>
              <a:t>memiliki</a:t>
            </a:r>
            <a:r>
              <a:rPr lang="en-US" dirty="0"/>
              <a:t> </a:t>
            </a:r>
            <a:r>
              <a:rPr lang="en-US" dirty="0" err="1"/>
              <a:t>nilai</a:t>
            </a:r>
            <a:r>
              <a:rPr lang="en-US" dirty="0"/>
              <a:t> nominal (par) Rp1.000. Pada </a:t>
            </a:r>
            <a:r>
              <a:rPr lang="en-US" dirty="0" err="1"/>
              <a:t>tanggal</a:t>
            </a:r>
            <a:r>
              <a:rPr lang="en-US" dirty="0"/>
              <a:t> 31 </a:t>
            </a:r>
            <a:r>
              <a:rPr lang="en-US" dirty="0" err="1"/>
              <a:t>Desember</a:t>
            </a:r>
            <a:r>
              <a:rPr lang="en-US" dirty="0"/>
              <a:t> 2020, PT Anak </a:t>
            </a:r>
            <a:r>
              <a:rPr lang="en-US" dirty="0" err="1"/>
              <a:t>menerbitkan</a:t>
            </a:r>
            <a:r>
              <a:rPr lang="en-US" dirty="0"/>
              <a:t> </a:t>
            </a:r>
            <a:r>
              <a:rPr lang="en-US" dirty="0" err="1"/>
              <a:t>tambahan</a:t>
            </a:r>
            <a:r>
              <a:rPr lang="en-US" dirty="0"/>
              <a:t> 125.000 </a:t>
            </a:r>
            <a:r>
              <a:rPr lang="en-US" dirty="0" err="1"/>
              <a:t>lembar</a:t>
            </a:r>
            <a:r>
              <a:rPr lang="en-US" dirty="0"/>
              <a:t> </a:t>
            </a:r>
            <a:r>
              <a:rPr lang="en-US" dirty="0" err="1"/>
              <a:t>saham</a:t>
            </a:r>
            <a:r>
              <a:rPr lang="en-US" dirty="0"/>
              <a:t> </a:t>
            </a:r>
            <a:r>
              <a:rPr lang="en-US" dirty="0" err="1"/>
              <a:t>kepada</a:t>
            </a:r>
            <a:r>
              <a:rPr lang="en-US" dirty="0"/>
              <a:t> </a:t>
            </a:r>
            <a:r>
              <a:rPr lang="en-US" dirty="0" err="1"/>
              <a:t>pihak</a:t>
            </a:r>
            <a:r>
              <a:rPr lang="en-US" dirty="0"/>
              <a:t> </a:t>
            </a:r>
            <a:r>
              <a:rPr lang="en-US" dirty="0" err="1"/>
              <a:t>ketiga</a:t>
            </a:r>
            <a:r>
              <a:rPr lang="en-US" dirty="0"/>
              <a:t> </a:t>
            </a:r>
            <a:r>
              <a:rPr lang="en-US" dirty="0" err="1"/>
              <a:t>seharga</a:t>
            </a:r>
            <a:r>
              <a:rPr lang="en-US" dirty="0"/>
              <a:t> Rp1.200 per </a:t>
            </a:r>
            <a:r>
              <a:rPr lang="en-US" dirty="0" err="1"/>
              <a:t>lembar</a:t>
            </a:r>
            <a:r>
              <a:rPr lang="en-US" dirty="0"/>
              <a:t>. PT Anak </a:t>
            </a:r>
            <a:r>
              <a:rPr lang="en-US" dirty="0" err="1"/>
              <a:t>melaporkan</a:t>
            </a:r>
            <a:r>
              <a:rPr lang="en-US" dirty="0"/>
              <a:t> </a:t>
            </a:r>
            <a:r>
              <a:rPr lang="en-US" dirty="0" err="1"/>
              <a:t>laba</a:t>
            </a:r>
            <a:r>
              <a:rPr lang="en-US" dirty="0"/>
              <a:t> dan </a:t>
            </a:r>
            <a:r>
              <a:rPr lang="en-US" dirty="0" err="1"/>
              <a:t>mengumumkan</a:t>
            </a:r>
            <a:r>
              <a:rPr lang="en-US" dirty="0"/>
              <a:t> </a:t>
            </a:r>
            <a:r>
              <a:rPr lang="en-US" dirty="0" err="1"/>
              <a:t>dividen</a:t>
            </a:r>
            <a:r>
              <a:rPr lang="en-US" dirty="0"/>
              <a:t> </a:t>
            </a:r>
            <a:r>
              <a:rPr lang="en-US" dirty="0" err="1"/>
              <a:t>selama</a:t>
            </a:r>
            <a:r>
              <a:rPr lang="en-US" dirty="0"/>
              <a:t> </a:t>
            </a:r>
            <a:r>
              <a:rPr lang="en-US" dirty="0" err="1"/>
              <a:t>tahun</a:t>
            </a:r>
            <a:r>
              <a:rPr lang="en-US" dirty="0"/>
              <a:t> 2020 masing-masing </a:t>
            </a:r>
            <a:r>
              <a:rPr lang="en-US" dirty="0" err="1"/>
              <a:t>sebesar</a:t>
            </a:r>
            <a:r>
              <a:rPr lang="en-US" dirty="0"/>
              <a:t> Rp50.000.000 dan Rp30.000.000.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685800"/>
          </a:xfrm>
        </p:spPr>
        <p:txBody>
          <a:bodyPr/>
          <a:lstStyle/>
          <a:p>
            <a:pPr algn="just">
              <a:buNone/>
            </a:pPr>
            <a:r>
              <a:rPr lang="en-US" dirty="0"/>
              <a:t>	</a:t>
            </a:r>
            <a:r>
              <a:rPr lang="en-US" sz="1400" dirty="0" err="1"/>
              <a:t>Dampak</a:t>
            </a:r>
            <a:r>
              <a:rPr lang="en-US" sz="1400" dirty="0"/>
              <a:t> </a:t>
            </a:r>
            <a:r>
              <a:rPr lang="en-US" sz="1400" dirty="0" err="1"/>
              <a:t>dari</a:t>
            </a:r>
            <a:r>
              <a:rPr lang="en-US" sz="1400" dirty="0"/>
              <a:t> </a:t>
            </a:r>
            <a:r>
              <a:rPr lang="en-US" sz="1400" dirty="0" err="1"/>
              <a:t>penerbitan</a:t>
            </a:r>
            <a:r>
              <a:rPr lang="en-US" sz="1400" dirty="0"/>
              <a:t> </a:t>
            </a:r>
            <a:r>
              <a:rPr lang="en-US" sz="1400" dirty="0" err="1"/>
              <a:t>tersebut</a:t>
            </a:r>
            <a:r>
              <a:rPr lang="en-US" sz="1400" dirty="0"/>
              <a:t> </a:t>
            </a:r>
            <a:r>
              <a:rPr lang="en-US" sz="1400" dirty="0" err="1"/>
              <a:t>adalah</a:t>
            </a:r>
            <a:r>
              <a:rPr lang="en-US" sz="1400" dirty="0"/>
              <a:t> </a:t>
            </a:r>
            <a:r>
              <a:rPr lang="en-US" sz="1400" dirty="0" err="1"/>
              <a:t>turunnya</a:t>
            </a:r>
            <a:r>
              <a:rPr lang="en-US" sz="1400" dirty="0"/>
              <a:t> </a:t>
            </a:r>
            <a:r>
              <a:rPr lang="en-US" sz="1400" dirty="0" err="1"/>
              <a:t>kepemilikan</a:t>
            </a:r>
            <a:r>
              <a:rPr lang="en-US" sz="1400" dirty="0"/>
              <a:t> PT </a:t>
            </a:r>
            <a:r>
              <a:rPr lang="en-US" sz="1400" dirty="0" err="1"/>
              <a:t>Induk</a:t>
            </a:r>
            <a:r>
              <a:rPr lang="en-US" sz="1400" dirty="0"/>
              <a:t> </a:t>
            </a:r>
            <a:r>
              <a:rPr lang="en-US" sz="1400" dirty="0" err="1"/>
              <a:t>menjadi</a:t>
            </a:r>
            <a:r>
              <a:rPr lang="en-US" sz="1400" dirty="0"/>
              <a:t> 64% (400.000 </a:t>
            </a:r>
            <a:r>
              <a:rPr lang="en-US" sz="1400" dirty="0" err="1"/>
              <a:t>lembar</a:t>
            </a:r>
            <a:r>
              <a:rPr lang="en-US" sz="1400" dirty="0"/>
              <a:t>/625.000 </a:t>
            </a:r>
            <a:r>
              <a:rPr lang="en-US" sz="1400" dirty="0" err="1"/>
              <a:t>lembar</a:t>
            </a:r>
            <a:r>
              <a:rPr lang="en-US" sz="1400" dirty="0"/>
              <a:t>), </a:t>
            </a:r>
            <a:r>
              <a:rPr lang="en-US" sz="1400" dirty="0" err="1"/>
              <a:t>dengan</a:t>
            </a:r>
            <a:r>
              <a:rPr lang="en-US" sz="1400" dirty="0"/>
              <a:t> </a:t>
            </a:r>
            <a:r>
              <a:rPr lang="en-US" sz="1400" dirty="0" err="1"/>
              <a:t>rincian</a:t>
            </a:r>
            <a:r>
              <a:rPr lang="en-US" sz="1400" dirty="0"/>
              <a:t> </a:t>
            </a:r>
            <a:r>
              <a:rPr lang="en-US" sz="1400" dirty="0" err="1"/>
              <a:t>pada</a:t>
            </a:r>
            <a:r>
              <a:rPr lang="en-US" sz="1400" dirty="0"/>
              <a:t> </a:t>
            </a:r>
            <a:r>
              <a:rPr lang="en-US" sz="1400" dirty="0" err="1"/>
              <a:t>Tabel</a:t>
            </a:r>
            <a:r>
              <a:rPr lang="en-US" sz="1400" dirty="0"/>
              <a:t> 8.6.</a:t>
            </a:r>
          </a:p>
        </p:txBody>
      </p:sp>
      <p:pic>
        <p:nvPicPr>
          <p:cNvPr id="7170" name="Picture 2"/>
          <p:cNvPicPr>
            <a:picLocks noChangeAspect="1" noChangeArrowheads="1"/>
          </p:cNvPicPr>
          <p:nvPr/>
        </p:nvPicPr>
        <p:blipFill>
          <a:blip r:embed="rId2"/>
          <a:srcRect/>
          <a:stretch>
            <a:fillRect/>
          </a:stretch>
        </p:blipFill>
        <p:spPr bwMode="auto">
          <a:xfrm>
            <a:off x="1881188" y="2400300"/>
            <a:ext cx="5381625" cy="1562100"/>
          </a:xfrm>
          <a:prstGeom prst="rect">
            <a:avLst/>
          </a:prstGeom>
          <a:noFill/>
          <a:ln w="9525">
            <a:noFill/>
            <a:miter lim="800000"/>
            <a:headEnd/>
            <a:tailEnd/>
          </a:ln>
          <a:effectLst/>
        </p:spPr>
      </p:pic>
      <p:sp>
        <p:nvSpPr>
          <p:cNvPr id="5" name="Rectangle 4"/>
          <p:cNvSpPr/>
          <p:nvPr/>
        </p:nvSpPr>
        <p:spPr>
          <a:xfrm>
            <a:off x="609600" y="4029671"/>
            <a:ext cx="8153400" cy="2800767"/>
          </a:xfrm>
          <a:prstGeom prst="rect">
            <a:avLst/>
          </a:prstGeom>
        </p:spPr>
        <p:txBody>
          <a:bodyPr wrap="square">
            <a:spAutoFit/>
          </a:bodyPr>
          <a:lstStyle/>
          <a:p>
            <a:pPr marL="342900" algn="just"/>
            <a:r>
              <a:rPr lang="en-US" sz="1400" dirty="0" err="1">
                <a:latin typeface="Myriad Pro" pitchFamily="34" charset="0"/>
              </a:rPr>
              <a:t>Penerbitan</a:t>
            </a:r>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meningkatkan</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senilai</a:t>
            </a:r>
            <a:r>
              <a:rPr lang="en-US" sz="1400" dirty="0">
                <a:latin typeface="Myriad Pro" pitchFamily="34" charset="0"/>
              </a:rPr>
              <a:t> </a:t>
            </a:r>
            <a:r>
              <a:rPr lang="en-US" sz="1400" dirty="0" err="1">
                <a:latin typeface="Myriad Pro" pitchFamily="34" charset="0"/>
              </a:rPr>
              <a:t>Rp</a:t>
            </a:r>
            <a:r>
              <a:rPr lang="en-US" sz="1400" dirty="0">
                <a:latin typeface="Myriad Pro" pitchFamily="34" charset="0"/>
              </a:rPr>
              <a:t> 150.000.000 (Rp1.200 × 125.000 </a:t>
            </a:r>
            <a:r>
              <a:rPr lang="en-US" sz="1400" dirty="0" err="1">
                <a:latin typeface="Myriad Pro" pitchFamily="34" charset="0"/>
              </a:rPr>
              <a:t>lembar</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dibuat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saat</a:t>
            </a:r>
            <a:r>
              <a:rPr lang="en-US" sz="1400" dirty="0">
                <a:latin typeface="Myriad Pro" pitchFamily="34" charset="0"/>
              </a:rPr>
              <a:t> </a:t>
            </a:r>
            <a:r>
              <a:rPr lang="en-US" sz="1400" dirty="0" err="1">
                <a:latin typeface="Myriad Pro" pitchFamily="34" charset="0"/>
              </a:rPr>
              <a:t>penerbitan</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4290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2020</a:t>
            </a:r>
          </a:p>
          <a:p>
            <a:pPr marL="342900"/>
            <a:r>
              <a:rPr lang="en-US" sz="1400" dirty="0" err="1">
                <a:latin typeface="Myriad Pro" pitchFamily="34" charset="0"/>
              </a:rPr>
              <a:t>Kas</a:t>
            </a:r>
            <a:r>
              <a:rPr lang="en-US" sz="1400" dirty="0">
                <a:latin typeface="Myriad Pro" pitchFamily="34" charset="0"/>
              </a:rPr>
              <a:t>			Rp150.000.000 	</a:t>
            </a:r>
          </a:p>
          <a:p>
            <a:pPr marL="342900"/>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Biasa</a:t>
            </a:r>
            <a:r>
              <a:rPr lang="en-US" sz="1400" dirty="0">
                <a:latin typeface="Myriad Pro" pitchFamily="34" charset="0"/>
              </a:rPr>
              <a:t>			Rp125.000.000 	</a:t>
            </a:r>
          </a:p>
          <a:p>
            <a:pPr marL="342900"/>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Modal </a:t>
            </a:r>
            <a:r>
              <a:rPr lang="en-US" sz="1400" dirty="0" err="1">
                <a:latin typeface="Myriad Pro" pitchFamily="34" charset="0"/>
              </a:rPr>
              <a:t>Disetor</a:t>
            </a:r>
            <a:r>
              <a:rPr lang="en-US" sz="1400" dirty="0">
                <a:latin typeface="Myriad Pro" pitchFamily="34" charset="0"/>
              </a:rPr>
              <a:t>		       25.000.000	</a:t>
            </a:r>
          </a:p>
          <a:p>
            <a:pPr marL="342900"/>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penerbitan</a:t>
            </a:r>
            <a:r>
              <a:rPr lang="en-US" sz="1400" i="1" dirty="0">
                <a:latin typeface="Myriad Pro" pitchFamily="34" charset="0"/>
              </a:rPr>
              <a:t> </a:t>
            </a:r>
            <a:r>
              <a:rPr lang="en-US" sz="1400" i="1" dirty="0" err="1">
                <a:latin typeface="Myriad Pro" pitchFamily="34" charset="0"/>
              </a:rPr>
              <a:t>saham</a:t>
            </a:r>
            <a:r>
              <a:rPr lang="en-US" sz="1400" i="1" dirty="0">
                <a:latin typeface="Myriad Pro" pitchFamily="34" charset="0"/>
              </a:rPr>
              <a:t> </a:t>
            </a:r>
            <a:r>
              <a:rPr lang="en-US" sz="1400" i="1" dirty="0" err="1">
                <a:latin typeface="Myriad Pro" pitchFamily="34" charset="0"/>
              </a:rPr>
              <a:t>tambahan</a:t>
            </a:r>
            <a:r>
              <a:rPr lang="en-US" sz="1400" i="1" dirty="0">
                <a:latin typeface="Myriad Pro" pitchFamily="34" charset="0"/>
              </a:rPr>
              <a:t> (right issue)</a:t>
            </a:r>
          </a:p>
          <a:p>
            <a:endParaRPr lang="en-US" sz="800" i="1" dirty="0">
              <a:latin typeface="Myriad Pro" pitchFamily="34" charset="0"/>
            </a:endParaRPr>
          </a:p>
          <a:p>
            <a:pPr marL="342900" algn="just"/>
            <a:r>
              <a:rPr lang="en-US" sz="1400" dirty="0" err="1">
                <a:latin typeface="Myriad Pro" pitchFamily="34" charset="0"/>
              </a:rPr>
              <a:t>Jika</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mencatat</a:t>
            </a:r>
            <a:r>
              <a:rPr lang="en-US" sz="1400" dirty="0">
                <a:latin typeface="Myriad Pro" pitchFamily="34" charset="0"/>
              </a:rPr>
              <a:t> </a:t>
            </a:r>
            <a:r>
              <a:rPr lang="en-US" sz="1400" dirty="0" err="1">
                <a:latin typeface="Myriad Pro" pitchFamily="34" charset="0"/>
              </a:rPr>
              <a:t>investasinya</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metode</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berkurangnya</a:t>
            </a:r>
            <a:r>
              <a:rPr lang="en-US" sz="1400" dirty="0">
                <a:latin typeface="Myriad Pro" pitchFamily="34" charset="0"/>
              </a:rPr>
              <a:t> </a:t>
            </a:r>
            <a:r>
              <a:rPr lang="en-US" sz="1400" dirty="0" err="1">
                <a:latin typeface="Myriad Pro" pitchFamily="34" charset="0"/>
              </a:rPr>
              <a:t>persentase</a:t>
            </a:r>
            <a:r>
              <a:rPr lang="en-US" sz="1400" dirty="0">
                <a:latin typeface="Myriad Pro" pitchFamily="34" charset="0"/>
              </a:rPr>
              <a:t> </a:t>
            </a:r>
            <a:r>
              <a:rPr lang="en-US" sz="1400" dirty="0" err="1">
                <a:latin typeface="Myriad Pro" pitchFamily="34" charset="0"/>
              </a:rPr>
              <a:t>kepemilikan</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bertambahnya</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menyebabkan</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tercatat</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harus</a:t>
            </a:r>
            <a:r>
              <a:rPr lang="en-US" sz="1400" dirty="0">
                <a:latin typeface="Myriad Pro" pitchFamily="34" charset="0"/>
              </a:rPr>
              <a:t>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kondisi</a:t>
            </a:r>
            <a:r>
              <a:rPr lang="en-US" sz="1400" dirty="0">
                <a:latin typeface="Myriad Pro" pitchFamily="34" charset="0"/>
              </a:rPr>
              <a:t> </a:t>
            </a:r>
            <a:r>
              <a:rPr lang="en-US" sz="1400" dirty="0" err="1">
                <a:latin typeface="Myriad Pro" pitchFamily="34" charset="0"/>
              </a:rPr>
              <a:t>terkini</a:t>
            </a:r>
            <a:r>
              <a:rPr lang="en-US" sz="1400" dirty="0">
                <a:latin typeface="Myriad Pro" pitchFamily="34" charset="0"/>
              </a:rPr>
              <a:t>. </a:t>
            </a:r>
            <a:r>
              <a:rPr lang="en-US" sz="1400" dirty="0" err="1">
                <a:latin typeface="Myriad Pro" pitchFamily="34" charset="0"/>
              </a:rPr>
              <a:t>Perhitungan</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penyesuaian</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dapat</a:t>
            </a:r>
            <a:r>
              <a:rPr lang="en-US" sz="1400" dirty="0">
                <a:latin typeface="Myriad Pro" pitchFamily="34" charset="0"/>
              </a:rPr>
              <a:t> </a:t>
            </a:r>
            <a:r>
              <a:rPr lang="en-US" sz="1400" dirty="0" err="1">
                <a:latin typeface="Myriad Pro" pitchFamily="34" charset="0"/>
              </a:rPr>
              <a:t>dilihat</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Tabel</a:t>
            </a:r>
            <a:r>
              <a:rPr lang="en-US" sz="1400" dirty="0">
                <a:latin typeface="Myriad Pro" pitchFamily="34" charset="0"/>
              </a:rPr>
              <a:t> 8.7.</a:t>
            </a:r>
            <a:r>
              <a:rPr lang="en-US" sz="1400" i="1" dirty="0">
                <a:latin typeface="Myriad Pro" pitchFamily="34" charset="0"/>
              </a:rPr>
              <a:t>	</a:t>
            </a:r>
          </a:p>
          <a:p>
            <a:endParaRPr lang="en-US" sz="1400" dirty="0">
              <a:latin typeface="Myriad Pro"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a:stretch>
            <a:fillRect/>
          </a:stretch>
        </p:blipFill>
        <p:spPr bwMode="auto">
          <a:xfrm>
            <a:off x="2081212" y="1600200"/>
            <a:ext cx="5210175" cy="1952625"/>
          </a:xfrm>
          <a:prstGeom prst="rect">
            <a:avLst/>
          </a:prstGeom>
          <a:noFill/>
          <a:ln w="9525">
            <a:noFill/>
            <a:miter lim="800000"/>
            <a:headEnd/>
            <a:tailEnd/>
          </a:ln>
          <a:effectLst/>
        </p:spPr>
      </p:pic>
      <p:sp>
        <p:nvSpPr>
          <p:cNvPr id="5" name="Rectangle 4"/>
          <p:cNvSpPr/>
          <p:nvPr/>
        </p:nvSpPr>
        <p:spPr>
          <a:xfrm>
            <a:off x="609600" y="3711476"/>
            <a:ext cx="8153400" cy="2677656"/>
          </a:xfrm>
          <a:prstGeom prst="rect">
            <a:avLst/>
          </a:prstGeom>
        </p:spPr>
        <p:txBody>
          <a:bodyPr wrap="square">
            <a:spAutoFit/>
          </a:bodyPr>
          <a:lstStyle/>
          <a:p>
            <a:pPr marL="342900" algn="just"/>
            <a:r>
              <a:rPr lang="en-US" sz="1400" dirty="0" err="1">
                <a:latin typeface="Myriad Pro" pitchFamily="34" charset="0"/>
              </a:rPr>
              <a:t>Selisih</a:t>
            </a:r>
            <a:r>
              <a:rPr lang="en-US" sz="1400" dirty="0">
                <a:latin typeface="Myriad Pro" pitchFamily="34" charset="0"/>
              </a:rPr>
              <a:t> Rp19.200.000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menurunkan</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tercatat</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boleh</a:t>
            </a:r>
            <a:r>
              <a:rPr lang="en-US" sz="1400" dirty="0">
                <a:latin typeface="Myriad Pro" pitchFamily="34" charset="0"/>
              </a:rPr>
              <a:t> </a:t>
            </a:r>
            <a:r>
              <a:rPr lang="en-US" sz="1400" dirty="0" err="1">
                <a:latin typeface="Myriad Pro" pitchFamily="34" charset="0"/>
              </a:rPr>
              <a:t>diakui</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kerugian</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a:t>
            </a:r>
            <a:r>
              <a:rPr lang="en-US" sz="1400" dirty="0" err="1">
                <a:latin typeface="Myriad Pro" pitchFamily="34" charset="0"/>
              </a:rPr>
              <a:t>rugi</a:t>
            </a:r>
            <a:r>
              <a:rPr lang="en-US" sz="1400" dirty="0">
                <a:latin typeface="Myriad Pro" pitchFamily="34" charset="0"/>
              </a:rPr>
              <a:t>, </a:t>
            </a:r>
            <a:r>
              <a:rPr lang="en-US" sz="1400" dirty="0" err="1">
                <a:latin typeface="Myriad Pro" pitchFamily="34" charset="0"/>
              </a:rPr>
              <a:t>tetapi</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merupakan</a:t>
            </a:r>
            <a:r>
              <a:rPr lang="en-US" sz="1400" dirty="0">
                <a:latin typeface="Myriad Pro" pitchFamily="34" charset="0"/>
              </a:rPr>
              <a:t> </a:t>
            </a:r>
            <a:r>
              <a:rPr lang="en-US" sz="1400" dirty="0" err="1">
                <a:latin typeface="Myriad Pro" pitchFamily="34" charset="0"/>
              </a:rPr>
              <a:t>transaksi</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dicatat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penyesuaian</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4290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2020</a:t>
            </a:r>
          </a:p>
          <a:p>
            <a:pPr marL="342900"/>
            <a:r>
              <a:rPr lang="es-ES" sz="1400" dirty="0" err="1">
                <a:latin typeface="Myriad Pro" pitchFamily="34" charset="0"/>
              </a:rPr>
              <a:t>Ekuitas</a:t>
            </a:r>
            <a:r>
              <a:rPr lang="es-ES" sz="1400" dirty="0">
                <a:latin typeface="Myriad Pro" pitchFamily="34" charset="0"/>
              </a:rPr>
              <a:t> (</a:t>
            </a:r>
            <a:r>
              <a:rPr lang="es-ES" sz="1400" dirty="0" err="1">
                <a:latin typeface="Myriad Pro" pitchFamily="34" charset="0"/>
              </a:rPr>
              <a:t>tambahan</a:t>
            </a:r>
            <a:r>
              <a:rPr lang="es-ES" sz="1400" dirty="0">
                <a:latin typeface="Myriad Pro" pitchFamily="34" charset="0"/>
              </a:rPr>
              <a:t> modal </a:t>
            </a:r>
            <a:r>
              <a:rPr lang="es-ES" sz="1400" dirty="0" err="1">
                <a:latin typeface="Myriad Pro" pitchFamily="34" charset="0"/>
              </a:rPr>
              <a:t>disetor</a:t>
            </a:r>
            <a:r>
              <a:rPr lang="es-ES" sz="1400" dirty="0">
                <a:latin typeface="Myriad Pro" pitchFamily="34" charset="0"/>
              </a:rPr>
              <a:t> PT </a:t>
            </a:r>
            <a:r>
              <a:rPr lang="es-ES" sz="1400" dirty="0" err="1">
                <a:latin typeface="Myriad Pro" pitchFamily="34" charset="0"/>
              </a:rPr>
              <a:t>Induk</a:t>
            </a:r>
            <a:r>
              <a:rPr lang="es-ES" sz="1400" dirty="0">
                <a:latin typeface="Myriad Pro" pitchFamily="34" charset="0"/>
              </a:rPr>
              <a:t>)	Rp126.000.000 	</a:t>
            </a:r>
          </a:p>
          <a:p>
            <a:pPr marL="342900"/>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Rp126.000.000	</a:t>
            </a:r>
          </a:p>
          <a:p>
            <a:pPr marL="342900"/>
            <a:r>
              <a:rPr lang="en-US" sz="1400" i="1" dirty="0">
                <a:latin typeface="Myriad Pro" pitchFamily="34" charset="0"/>
              </a:rPr>
              <a:t>(</a:t>
            </a:r>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penyesuaian</a:t>
            </a:r>
            <a:r>
              <a:rPr lang="en-US" sz="1400" i="1" dirty="0">
                <a:latin typeface="Myriad Pro" pitchFamily="34" charset="0"/>
              </a:rPr>
              <a:t> </a:t>
            </a:r>
            <a:r>
              <a:rPr lang="en-US" sz="1400" i="1" dirty="0" err="1">
                <a:latin typeface="Myriad Pro" pitchFamily="34" charset="0"/>
              </a:rPr>
              <a:t>nilai</a:t>
            </a:r>
            <a:r>
              <a:rPr lang="en-US" sz="1400" i="1" dirty="0">
                <a:latin typeface="Myriad Pro" pitchFamily="34" charset="0"/>
              </a:rPr>
              <a:t> </a:t>
            </a:r>
            <a:r>
              <a:rPr lang="en-US" sz="1400" i="1" dirty="0" err="1">
                <a:latin typeface="Myriad Pro" pitchFamily="34" charset="0"/>
              </a:rPr>
              <a:t>tercatat</a:t>
            </a:r>
            <a:r>
              <a:rPr lang="en-US" sz="1400" i="1" dirty="0">
                <a:latin typeface="Myriad Pro" pitchFamily="34" charset="0"/>
              </a:rPr>
              <a:t> </a:t>
            </a:r>
            <a:r>
              <a:rPr lang="en-US" sz="1400" i="1" dirty="0" err="1">
                <a:latin typeface="Myriad Pro" pitchFamily="34" charset="0"/>
              </a:rPr>
              <a:t>investasi</a:t>
            </a:r>
            <a:r>
              <a:rPr lang="en-US" sz="1400" i="1" dirty="0">
                <a:latin typeface="Myriad Pro" pitchFamily="34" charset="0"/>
              </a:rPr>
              <a:t>.</a:t>
            </a:r>
            <a:r>
              <a:rPr lang="en-US" sz="1400" i="1" dirty="0"/>
              <a:t>)</a:t>
            </a:r>
          </a:p>
          <a:p>
            <a:pPr marL="342900"/>
            <a:endParaRPr lang="en-US" sz="800" i="1" dirty="0"/>
          </a:p>
          <a:p>
            <a:pPr marL="342900" algn="just"/>
            <a:r>
              <a:rPr lang="en-US" sz="1400" dirty="0" err="1">
                <a:latin typeface="Myriad Pro" pitchFamily="34" charset="0"/>
              </a:rPr>
              <a:t>Perlu</a:t>
            </a:r>
            <a:r>
              <a:rPr lang="en-US" sz="1400" dirty="0">
                <a:latin typeface="Myriad Pro" pitchFamily="34" charset="0"/>
              </a:rPr>
              <a:t> </a:t>
            </a:r>
            <a:r>
              <a:rPr lang="en-US" sz="1400" dirty="0" err="1">
                <a:latin typeface="Myriad Pro" pitchFamily="34" charset="0"/>
              </a:rPr>
              <a:t>diingat</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modal </a:t>
            </a:r>
            <a:r>
              <a:rPr lang="en-US" sz="1400" dirty="0" err="1">
                <a:latin typeface="Myriad Pro" pitchFamily="34" charset="0"/>
              </a:rPr>
              <a:t>disetor</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a:t>
            </a:r>
            <a:r>
              <a:rPr lang="en-US" sz="1400" dirty="0" err="1">
                <a:latin typeface="Myriad Pro" pitchFamily="34" charset="0"/>
              </a:rPr>
              <a:t>di</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milik</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penjurnalan</a:t>
            </a:r>
            <a:r>
              <a:rPr lang="en-US" sz="1400" dirty="0">
                <a:latin typeface="Myriad Pro" pitchFamily="34" charset="0"/>
              </a:rPr>
              <a:t> </a:t>
            </a:r>
            <a:r>
              <a:rPr lang="en-US" sz="1400" dirty="0" err="1">
                <a:latin typeface="Myriad Pro" pitchFamily="34" charset="0"/>
              </a:rPr>
              <a:t>dilakukan</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Jika</a:t>
            </a:r>
            <a:r>
              <a:rPr lang="en-US" sz="1400" dirty="0">
                <a:latin typeface="Myriad Pro" pitchFamily="34" charset="0"/>
              </a:rPr>
              <a:t> </a:t>
            </a:r>
            <a:r>
              <a:rPr lang="en-US" sz="1400" dirty="0" err="1">
                <a:latin typeface="Myriad Pro" pitchFamily="34" charset="0"/>
              </a:rPr>
              <a:t>saldo</a:t>
            </a:r>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modal </a:t>
            </a:r>
            <a:r>
              <a:rPr lang="en-US" sz="1400" dirty="0" err="1">
                <a:latin typeface="Myriad Pro" pitchFamily="34" charset="0"/>
              </a:rPr>
              <a:t>disetor</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sebelumnya</a:t>
            </a:r>
            <a:r>
              <a:rPr lang="en-US" sz="1400" dirty="0">
                <a:latin typeface="Myriad Pro" pitchFamily="34" charset="0"/>
              </a:rPr>
              <a:t>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ada</a:t>
            </a:r>
            <a:r>
              <a:rPr lang="en-US" sz="1400" dirty="0">
                <a:latin typeface="Myriad Pro" pitchFamily="34" charset="0"/>
              </a:rPr>
              <a:t> (</a:t>
            </a:r>
            <a:r>
              <a:rPr lang="en-US" sz="1400" dirty="0" err="1">
                <a:latin typeface="Myriad Pro" pitchFamily="34" charset="0"/>
              </a:rPr>
              <a:t>cukup</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saldo</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a:t>
            </a:r>
            <a:r>
              <a:rPr lang="en-US" sz="1400" dirty="0" err="1">
                <a:latin typeface="Myriad Pro" pitchFamily="34" charset="0"/>
              </a:rPr>
              <a:t>Dalam</a:t>
            </a:r>
            <a:r>
              <a:rPr lang="en-US" sz="1400" dirty="0">
                <a:latin typeface="Myriad Pro" pitchFamily="34" charset="0"/>
              </a:rPr>
              <a:t> </a:t>
            </a:r>
            <a:r>
              <a:rPr lang="en-US" sz="1400" dirty="0" err="1">
                <a:latin typeface="Myriad Pro" pitchFamily="34" charset="0"/>
              </a:rPr>
              <a:t>penyusunan</a:t>
            </a:r>
            <a:r>
              <a:rPr lang="en-US" sz="1400" dirty="0">
                <a:latin typeface="Myriad Pro" pitchFamily="34" charset="0"/>
              </a:rPr>
              <a:t> </a:t>
            </a:r>
            <a:r>
              <a:rPr lang="en-US" sz="1400" dirty="0" err="1">
                <a:latin typeface="Myriad Pro" pitchFamily="34" charset="0"/>
              </a:rPr>
              <a:t>laporan</a:t>
            </a:r>
            <a:r>
              <a:rPr lang="en-US" sz="1400" dirty="0">
                <a:latin typeface="Myriad Pro" pitchFamily="34" charset="0"/>
              </a:rPr>
              <a:t> </a:t>
            </a:r>
            <a:r>
              <a:rPr lang="en-US" sz="1400" dirty="0" err="1">
                <a:latin typeface="Myriad Pro" pitchFamily="34" charset="0"/>
              </a:rPr>
              <a:t>keuangan</a:t>
            </a:r>
            <a:r>
              <a:rPr lang="en-US" sz="1400" dirty="0">
                <a:latin typeface="Myriad Pro" pitchFamily="34" charset="0"/>
              </a:rPr>
              <a:t> </a:t>
            </a:r>
            <a:r>
              <a:rPr lang="en-US" sz="1400" dirty="0" err="1">
                <a:latin typeface="Myriad Pro" pitchFamily="34" charset="0"/>
              </a:rPr>
              <a:t>konsolidasian</a:t>
            </a:r>
            <a:r>
              <a:rPr lang="en-US" sz="1400" dirty="0">
                <a:latin typeface="Myriad Pro" pitchFamily="34" charset="0"/>
              </a:rPr>
              <a:t>, </a:t>
            </a:r>
            <a:r>
              <a:rPr lang="en-US" sz="1400" dirty="0" err="1">
                <a:latin typeface="Myriad Pro" pitchFamily="34" charset="0"/>
              </a:rPr>
              <a:t>diperlukan</a:t>
            </a:r>
            <a:r>
              <a:rPr lang="en-US" sz="1400" dirty="0">
                <a:latin typeface="Myriad Pro" pitchFamily="34" charset="0"/>
              </a:rPr>
              <a:t> </a:t>
            </a:r>
            <a:r>
              <a:rPr lang="en-US" sz="1400" dirty="0" err="1">
                <a:latin typeface="Myriad Pro" pitchFamily="34" charset="0"/>
              </a:rPr>
              <a:t>perhitungan</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ChangeAspect="1" noChangeArrowheads="1"/>
          </p:cNvPicPr>
          <p:nvPr/>
        </p:nvPicPr>
        <p:blipFill>
          <a:blip r:embed="rId2"/>
          <a:srcRect/>
          <a:stretch>
            <a:fillRect/>
          </a:stretch>
        </p:blipFill>
        <p:spPr bwMode="auto">
          <a:xfrm>
            <a:off x="609600" y="457200"/>
            <a:ext cx="6858000" cy="533400"/>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1219200" y="1676401"/>
            <a:ext cx="6629400" cy="4953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09600" y="4038362"/>
            <a:ext cx="8153400" cy="1815882"/>
          </a:xfrm>
          <a:prstGeom prst="rect">
            <a:avLst/>
          </a:prstGeom>
        </p:spPr>
        <p:txBody>
          <a:bodyPr wrap="square">
            <a:spAutoFit/>
          </a:bodyPr>
          <a:lstStyle/>
          <a:p>
            <a:pPr algn="just"/>
            <a:r>
              <a:rPr lang="en-US" sz="1400" dirty="0" err="1">
                <a:latin typeface="Myriad Pro" pitchFamily="34" charset="0"/>
              </a:rPr>
              <a:t>Tabel</a:t>
            </a:r>
            <a:r>
              <a:rPr lang="en-US" sz="1400" dirty="0">
                <a:latin typeface="Myriad Pro" pitchFamily="34" charset="0"/>
              </a:rPr>
              <a:t> 8.8 </a:t>
            </a:r>
            <a:r>
              <a:rPr lang="en-US" sz="1400" dirty="0" err="1">
                <a:latin typeface="Myriad Pro" pitchFamily="34" charset="0"/>
              </a:rPr>
              <a:t>menunjukkan</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pada baris “</a:t>
            </a:r>
            <a:r>
              <a:rPr lang="en-US" sz="1400" dirty="0" err="1">
                <a:latin typeface="Myriad Pro" pitchFamily="34" charset="0"/>
              </a:rPr>
              <a:t>Penerbitan</a:t>
            </a:r>
            <a:r>
              <a:rPr lang="en-US" sz="1400" dirty="0">
                <a:latin typeface="Myriad Pro" pitchFamily="34" charset="0"/>
              </a:rPr>
              <a:t> Saham”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berkurang</a:t>
            </a:r>
            <a:r>
              <a:rPr lang="en-US" sz="1400" dirty="0">
                <a:latin typeface="Myriad Pro" pitchFamily="34" charset="0"/>
              </a:rPr>
              <a:t> Rp19.200.000, </a:t>
            </a:r>
            <a:r>
              <a:rPr lang="en-US" sz="1400" dirty="0" err="1">
                <a:latin typeface="Myriad Pro" pitchFamily="34" charset="0"/>
              </a:rPr>
              <a:t>sementara</a:t>
            </a:r>
            <a:r>
              <a:rPr lang="en-US" sz="1400" dirty="0">
                <a:latin typeface="Myriad Pro" pitchFamily="34" charset="0"/>
              </a:rPr>
              <a:t> pada </a:t>
            </a:r>
            <a:r>
              <a:rPr lang="en-US" sz="1400" dirty="0" err="1">
                <a:latin typeface="Myriad Pro" pitchFamily="34" charset="0"/>
              </a:rPr>
              <a:t>sisi</a:t>
            </a:r>
            <a:r>
              <a:rPr lang="en-US" sz="1400" dirty="0">
                <a:latin typeface="Myriad Pro" pitchFamily="34" charset="0"/>
              </a:rPr>
              <a:t> </a:t>
            </a:r>
            <a:r>
              <a:rPr lang="en-US" sz="1400" dirty="0" err="1">
                <a:latin typeface="Myriad Pro" pitchFamily="34" charset="0"/>
              </a:rPr>
              <a:t>kanan</a:t>
            </a:r>
            <a:r>
              <a:rPr lang="en-US" sz="1400" dirty="0">
                <a:latin typeface="Myriad Pro" pitchFamily="34" charset="0"/>
              </a:rPr>
              <a:t> </a:t>
            </a:r>
            <a:r>
              <a:rPr lang="en-US" sz="1400" dirty="0" err="1">
                <a:latin typeface="Myriad Pro" pitchFamily="34" charset="0"/>
              </a:rPr>
              <a:t>bertambah</a:t>
            </a:r>
            <a:r>
              <a:rPr lang="en-US" sz="1400" dirty="0">
                <a:latin typeface="Myriad Pro" pitchFamily="34" charset="0"/>
              </a:rPr>
              <a:t> Rp150.000.000 (Rp125.000.000 + 25.000.000). </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Agar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baris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seimbang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kanan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ditambah</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Rp169.200.000. Nilai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mencerminkan</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kepemilikan</a:t>
            </a:r>
            <a:r>
              <a:rPr lang="en-US" sz="1400" dirty="0">
                <a:latin typeface="Myriad Pro" pitchFamily="34" charset="0"/>
              </a:rPr>
              <a:t> </a:t>
            </a:r>
            <a:r>
              <a:rPr lang="en-US" sz="1400" dirty="0" err="1">
                <a:latin typeface="Myriad Pro" pitchFamily="34" charset="0"/>
              </a:rPr>
              <a:t>relatifnya</a:t>
            </a:r>
            <a:r>
              <a:rPr lang="en-US" sz="1400" dirty="0">
                <a:latin typeface="Myriad Pro" pitchFamily="34" charset="0"/>
              </a:rPr>
              <a:t> </a:t>
            </a:r>
            <a:r>
              <a:rPr lang="en-US" sz="1400" dirty="0" err="1">
                <a:latin typeface="Myriad Pro" pitchFamily="34" charset="0"/>
              </a:rPr>
              <a:t>dalam</a:t>
            </a:r>
            <a:r>
              <a:rPr lang="en-US" sz="1400" dirty="0">
                <a:latin typeface="Myriad Pro" pitchFamily="34" charset="0"/>
              </a:rPr>
              <a:t> </a:t>
            </a:r>
            <a:r>
              <a:rPr lang="en-US" sz="1400" dirty="0" err="1">
                <a:latin typeface="Myriad Pro" pitchFamily="34" charset="0"/>
              </a:rPr>
              <a:t>entitas</a:t>
            </a:r>
            <a:r>
              <a:rPr lang="en-US" sz="1400" dirty="0">
                <a:latin typeface="Myriad Pro" pitchFamily="34" charset="0"/>
              </a:rPr>
              <a: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36%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nilainya</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Rp313.200.000 (36% × Rp870.000.000)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penjumlahan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kolom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Nonpengendali</a:t>
            </a:r>
            <a:r>
              <a:rPr lang="en-US" sz="1400" dirty="0">
                <a:latin typeface="Myriad Pro" pitchFamily="34" charset="0"/>
              </a:rPr>
              <a:t>. </a:t>
            </a:r>
            <a:r>
              <a:rPr lang="en-US" sz="1400" dirty="0" err="1">
                <a:latin typeface="Myriad Pro" pitchFamily="34" charset="0"/>
              </a:rPr>
              <a:t>Pengakuan</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dan </a:t>
            </a:r>
            <a:r>
              <a:rPr lang="en-US" sz="1400" dirty="0" err="1">
                <a:latin typeface="Myriad Pro" pitchFamily="34" charset="0"/>
              </a:rPr>
              <a:t>dividen</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tahun</a:t>
            </a:r>
            <a:r>
              <a:rPr lang="en-US" sz="1400">
                <a:latin typeface="Myriad Pro" pitchFamily="34" charset="0"/>
              </a:rPr>
              <a:t> 2020 </a:t>
            </a:r>
            <a:r>
              <a:rPr lang="en-US" sz="1400" dirty="0" err="1">
                <a:latin typeface="Myriad Pro" pitchFamily="34" charset="0"/>
              </a:rPr>
              <a:t>masih</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80%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64% </a:t>
            </a:r>
            <a:r>
              <a:rPr lang="en-US" sz="1400" dirty="0" err="1">
                <a:latin typeface="Myriad Pro" pitchFamily="34" charset="0"/>
              </a:rPr>
              <a:t>terjadi</a:t>
            </a:r>
            <a:r>
              <a:rPr lang="en-US" sz="1400" dirty="0">
                <a:latin typeface="Myriad Pro" pitchFamily="34" charset="0"/>
              </a:rPr>
              <a:t> di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a:t>
            </a:r>
          </a:p>
        </p:txBody>
      </p:sp>
      <p:pic>
        <p:nvPicPr>
          <p:cNvPr id="7" name="Content Placeholder 6">
            <a:extLst>
              <a:ext uri="{FF2B5EF4-FFF2-40B4-BE49-F238E27FC236}">
                <a16:creationId xmlns:a16="http://schemas.microsoft.com/office/drawing/2014/main" xmlns="" id="{C46BA2CC-5C4D-4FD5-BFDE-8B557F8EC188}"/>
              </a:ext>
            </a:extLst>
          </p:cNvPr>
          <p:cNvPicPr>
            <a:picLocks noGrp="1" noChangeAspect="1"/>
          </p:cNvPicPr>
          <p:nvPr>
            <p:ph sz="quarter" idx="1"/>
          </p:nvPr>
        </p:nvPicPr>
        <p:blipFill>
          <a:blip r:embed="rId2"/>
          <a:stretch>
            <a:fillRect/>
          </a:stretch>
        </p:blipFill>
        <p:spPr>
          <a:xfrm>
            <a:off x="914400" y="1568702"/>
            <a:ext cx="7391400" cy="246989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r>
              <a:rPr lang="en-US" dirty="0"/>
              <a:t>	</a:t>
            </a:r>
            <a:r>
              <a:rPr lang="en-US" sz="1500" dirty="0" err="1"/>
              <a:t>Berdasarkan</a:t>
            </a:r>
            <a:r>
              <a:rPr lang="en-US" sz="1500" dirty="0"/>
              <a:t> </a:t>
            </a:r>
            <a:r>
              <a:rPr lang="en-US" sz="1500" dirty="0" err="1"/>
              <a:t>Tabel</a:t>
            </a:r>
            <a:r>
              <a:rPr lang="en-US" sz="1500" dirty="0"/>
              <a:t> 8.8, </a:t>
            </a:r>
            <a:r>
              <a:rPr lang="en-US" sz="1500" dirty="0" err="1"/>
              <a:t>berikut</a:t>
            </a:r>
            <a:r>
              <a:rPr lang="en-US" sz="1500" dirty="0"/>
              <a:t> </a:t>
            </a:r>
            <a:r>
              <a:rPr lang="en-US" sz="1500" dirty="0" err="1"/>
              <a:t>jurnal</a:t>
            </a:r>
            <a:r>
              <a:rPr lang="en-US" sz="1500" dirty="0"/>
              <a:t> </a:t>
            </a:r>
            <a:r>
              <a:rPr lang="en-US" sz="1500" dirty="0" err="1"/>
              <a:t>eliminasi</a:t>
            </a:r>
            <a:r>
              <a:rPr lang="en-US" sz="1500" dirty="0"/>
              <a:t> yang </a:t>
            </a:r>
            <a:r>
              <a:rPr lang="en-US" sz="1500" dirty="0" err="1"/>
              <a:t>diperlukan</a:t>
            </a:r>
            <a:r>
              <a:rPr lang="en-US" sz="1500" dirty="0"/>
              <a:t>.</a:t>
            </a:r>
          </a:p>
          <a:p>
            <a:pPr marL="628650" indent="-361950">
              <a:lnSpc>
                <a:spcPct val="120000"/>
              </a:lnSpc>
              <a:spcBef>
                <a:spcPts val="0"/>
              </a:spcBef>
              <a:buNone/>
            </a:pPr>
            <a:r>
              <a:rPr lang="en-US" sz="1500" dirty="0"/>
              <a:t> (4e)		Saham </a:t>
            </a:r>
            <a:r>
              <a:rPr lang="en-US" sz="1500" dirty="0" err="1"/>
              <a:t>Biasa</a:t>
            </a:r>
            <a:r>
              <a:rPr lang="en-US" sz="1500" dirty="0"/>
              <a:t>		Rp625.000.000 	</a:t>
            </a:r>
          </a:p>
          <a:p>
            <a:pPr marL="628650" indent="-628650">
              <a:lnSpc>
                <a:spcPct val="120000"/>
              </a:lnSpc>
              <a:spcBef>
                <a:spcPts val="0"/>
              </a:spcBef>
              <a:buNone/>
            </a:pPr>
            <a:r>
              <a:rPr lang="en-US" sz="1500" dirty="0"/>
              <a:t>		</a:t>
            </a:r>
            <a:r>
              <a:rPr lang="en-US" sz="1500" dirty="0" err="1"/>
              <a:t>Tambahan</a:t>
            </a:r>
            <a:r>
              <a:rPr lang="en-US" sz="1500" dirty="0"/>
              <a:t> Modal </a:t>
            </a:r>
            <a:r>
              <a:rPr lang="en-US" sz="1500" dirty="0" err="1"/>
              <a:t>Disetor</a:t>
            </a:r>
            <a:r>
              <a:rPr lang="en-US" sz="1500" dirty="0"/>
              <a:t>	        25.000.000 	</a:t>
            </a:r>
          </a:p>
          <a:p>
            <a:pPr marL="628650" indent="-628650">
              <a:lnSpc>
                <a:spcPct val="120000"/>
              </a:lnSpc>
              <a:spcBef>
                <a:spcPts val="0"/>
              </a:spcBef>
              <a:buNone/>
            </a:pPr>
            <a:r>
              <a:rPr lang="en-US" sz="1500" dirty="0"/>
              <a:t>		</a:t>
            </a:r>
            <a:r>
              <a:rPr lang="en-US" sz="1500" dirty="0" err="1"/>
              <a:t>Saldo</a:t>
            </a:r>
            <a:r>
              <a:rPr lang="en-US" sz="1500" dirty="0"/>
              <a:t> </a:t>
            </a:r>
            <a:r>
              <a:rPr lang="en-US" sz="1500" dirty="0" err="1"/>
              <a:t>Laba</a:t>
            </a:r>
            <a:r>
              <a:rPr lang="en-US" sz="1500" dirty="0"/>
              <a:t>		      	      200.000.000 	</a:t>
            </a:r>
          </a:p>
          <a:p>
            <a:pPr marL="628650" indent="-628650">
              <a:lnSpc>
                <a:spcPct val="120000"/>
              </a:lnSpc>
              <a:spcBef>
                <a:spcPts val="0"/>
              </a:spcBef>
              <a:buNone/>
            </a:pPr>
            <a:r>
              <a:rPr lang="es-ES" sz="1500" dirty="0"/>
              <a:t>		</a:t>
            </a:r>
            <a:r>
              <a:rPr lang="es-ES" sz="1500" dirty="0" err="1"/>
              <a:t>Bagian</a:t>
            </a:r>
            <a:r>
              <a:rPr lang="es-ES" sz="1500" dirty="0"/>
              <a:t> </a:t>
            </a:r>
            <a:r>
              <a:rPr lang="es-ES" sz="1500" dirty="0" err="1"/>
              <a:t>Laba</a:t>
            </a:r>
            <a:r>
              <a:rPr lang="es-ES" sz="1500" dirty="0"/>
              <a:t> atas PT </a:t>
            </a:r>
            <a:r>
              <a:rPr lang="es-ES" sz="1500" dirty="0" err="1"/>
              <a:t>Anak</a:t>
            </a:r>
            <a:r>
              <a:rPr lang="es-ES" sz="1500" dirty="0"/>
              <a:t>	        40.000.000 	</a:t>
            </a:r>
          </a:p>
          <a:p>
            <a:pPr marL="628650" indent="-628650">
              <a:lnSpc>
                <a:spcPct val="120000"/>
              </a:lnSpc>
              <a:spcBef>
                <a:spcPts val="0"/>
              </a:spcBef>
              <a:buNone/>
            </a:pPr>
            <a:r>
              <a:rPr lang="en-US" sz="1500" dirty="0"/>
              <a:t>		Bagian </a:t>
            </a:r>
            <a:r>
              <a:rPr lang="en-US" sz="1500" dirty="0" err="1"/>
              <a:t>Laba</a:t>
            </a:r>
            <a:r>
              <a:rPr lang="en-US" sz="1500" dirty="0"/>
              <a:t> </a:t>
            </a:r>
            <a:r>
              <a:rPr lang="en-US" sz="1500" dirty="0" err="1"/>
              <a:t>Nonpengendali</a:t>
            </a:r>
            <a:r>
              <a:rPr lang="en-US" sz="1500" dirty="0"/>
              <a:t>	        10.000.000 	</a:t>
            </a:r>
          </a:p>
          <a:p>
            <a:pPr marL="628650" indent="-628650">
              <a:lnSpc>
                <a:spcPct val="120000"/>
              </a:lnSpc>
              <a:spcBef>
                <a:spcPts val="0"/>
              </a:spcBef>
              <a:buNone/>
            </a:pPr>
            <a:r>
              <a:rPr lang="en-US" sz="1500" dirty="0"/>
              <a:t>			</a:t>
            </a:r>
            <a:r>
              <a:rPr lang="en-US" sz="1500" dirty="0" err="1"/>
              <a:t>Dividen</a:t>
            </a:r>
            <a:r>
              <a:rPr lang="en-US" sz="1500" dirty="0"/>
              <a:t> </a:t>
            </a:r>
            <a:r>
              <a:rPr lang="en-US" sz="1500" dirty="0" err="1"/>
              <a:t>Diumumkan</a:t>
            </a:r>
            <a:r>
              <a:rPr lang="en-US" sz="1500" dirty="0"/>
              <a:t>			Rp30.000.000 	</a:t>
            </a:r>
          </a:p>
          <a:p>
            <a:pPr marL="628650" indent="-628650">
              <a:lnSpc>
                <a:spcPct val="120000"/>
              </a:lnSpc>
              <a:spcBef>
                <a:spcPts val="0"/>
              </a:spcBef>
              <a:buNone/>
            </a:pPr>
            <a:r>
              <a:rPr lang="en-US" sz="1500" dirty="0"/>
              <a:t>			</a:t>
            </a:r>
            <a:r>
              <a:rPr lang="en-US" sz="1500" dirty="0" err="1"/>
              <a:t>Investasi</a:t>
            </a:r>
            <a:r>
              <a:rPr lang="en-US" sz="1500" dirty="0"/>
              <a:t> pada PT Anak			   556.800.000 	</a:t>
            </a:r>
          </a:p>
          <a:p>
            <a:pPr marL="628650" indent="-628650">
              <a:lnSpc>
                <a:spcPct val="120000"/>
              </a:lnSpc>
              <a:spcBef>
                <a:spcPts val="0"/>
              </a:spcBef>
              <a:buNone/>
            </a:pPr>
            <a:r>
              <a:rPr lang="en-US" sz="1500" dirty="0"/>
              <a:t>			</a:t>
            </a:r>
            <a:r>
              <a:rPr lang="en-US" sz="1500" dirty="0" err="1"/>
              <a:t>Kepentingan</a:t>
            </a:r>
            <a:r>
              <a:rPr lang="en-US" sz="1500" dirty="0"/>
              <a:t> </a:t>
            </a:r>
            <a:r>
              <a:rPr lang="en-US" sz="1500" dirty="0" err="1"/>
              <a:t>Nonpengendali</a:t>
            </a:r>
            <a:r>
              <a:rPr lang="en-US" sz="1500" dirty="0"/>
              <a:t>		   313.200.000 	</a:t>
            </a:r>
          </a:p>
          <a:p>
            <a:pPr marL="628650" indent="-361950">
              <a:lnSpc>
                <a:spcPct val="120000"/>
              </a:lnSpc>
              <a:spcBef>
                <a:spcPts val="0"/>
              </a:spcBef>
              <a:buNone/>
            </a:pPr>
            <a:r>
              <a:rPr lang="en-US" sz="1500" i="1" dirty="0"/>
              <a:t>(</a:t>
            </a:r>
            <a:r>
              <a:rPr lang="en-US" sz="1500" i="1" dirty="0" err="1"/>
              <a:t>Mengeliminasi</a:t>
            </a:r>
            <a:r>
              <a:rPr lang="en-US" sz="1500" i="1" dirty="0"/>
              <a:t> </a:t>
            </a:r>
            <a:r>
              <a:rPr lang="en-US" sz="1500" i="1" dirty="0" err="1"/>
              <a:t>ekuitas</a:t>
            </a:r>
            <a:r>
              <a:rPr lang="en-US" sz="1500" i="1" dirty="0"/>
              <a:t> dan </a:t>
            </a:r>
            <a:r>
              <a:rPr lang="en-US" sz="1500" i="1" dirty="0" err="1"/>
              <a:t>investasi</a:t>
            </a:r>
            <a:r>
              <a:rPr lang="en-US" sz="1500" i="1" dirty="0"/>
              <a:t> pada PT Anak)</a:t>
            </a:r>
          </a:p>
          <a:p>
            <a:pPr>
              <a:buNone/>
            </a:pPr>
            <a:endParaRPr lang="en-US" sz="1500" i="1" dirty="0"/>
          </a:p>
          <a:p>
            <a:pPr algn="just">
              <a:buNone/>
            </a:pPr>
            <a:r>
              <a:rPr lang="en-US" sz="1600" dirty="0"/>
              <a:t>	</a:t>
            </a:r>
            <a:r>
              <a:rPr lang="en-US" sz="1500" dirty="0"/>
              <a:t>Jika </a:t>
            </a:r>
            <a:r>
              <a:rPr lang="en-US" sz="1500" dirty="0" err="1"/>
              <a:t>penerbitan</a:t>
            </a:r>
            <a:r>
              <a:rPr lang="en-US" sz="1500" dirty="0"/>
              <a:t> </a:t>
            </a:r>
            <a:r>
              <a:rPr lang="en-US" sz="1500" dirty="0" err="1"/>
              <a:t>tambahan</a:t>
            </a:r>
            <a:r>
              <a:rPr lang="en-US" sz="1500" dirty="0"/>
              <a:t> </a:t>
            </a:r>
            <a:r>
              <a:rPr lang="en-US" sz="1500" dirty="0" err="1"/>
              <a:t>saham</a:t>
            </a:r>
            <a:r>
              <a:rPr lang="en-US" sz="1500" dirty="0"/>
              <a:t> </a:t>
            </a:r>
            <a:r>
              <a:rPr lang="en-US" sz="1500" dirty="0" err="1"/>
              <a:t>tersebut</a:t>
            </a:r>
            <a:r>
              <a:rPr lang="en-US" sz="1500" dirty="0"/>
              <a:t> </a:t>
            </a:r>
            <a:r>
              <a:rPr lang="en-US" sz="1500" dirty="0" err="1"/>
              <a:t>dilakukan</a:t>
            </a:r>
            <a:r>
              <a:rPr lang="en-US" sz="1500" dirty="0"/>
              <a:t> pada </a:t>
            </a:r>
            <a:r>
              <a:rPr lang="en-US" sz="1500" dirty="0" err="1"/>
              <a:t>periode</a:t>
            </a:r>
            <a:r>
              <a:rPr lang="en-US" sz="1500" dirty="0"/>
              <a:t> interim (</a:t>
            </a:r>
            <a:r>
              <a:rPr lang="en-US" sz="1500" dirty="0" err="1"/>
              <a:t>misal</a:t>
            </a:r>
            <a:r>
              <a:rPr lang="en-US" sz="1500" dirty="0"/>
              <a:t> 1 </a:t>
            </a:r>
            <a:r>
              <a:rPr lang="en-US" sz="1500" dirty="0" err="1"/>
              <a:t>Juli</a:t>
            </a:r>
            <a:r>
              <a:rPr lang="en-US" sz="1500" dirty="0"/>
              <a:t> 2020), </a:t>
            </a:r>
            <a:r>
              <a:rPr lang="en-US" sz="1500" dirty="0" err="1"/>
              <a:t>maka</a:t>
            </a:r>
            <a:r>
              <a:rPr lang="en-US" sz="1500" dirty="0"/>
              <a:t> </a:t>
            </a:r>
            <a:r>
              <a:rPr lang="en-US" sz="1500" dirty="0" err="1"/>
              <a:t>penyesuaian</a:t>
            </a:r>
            <a:r>
              <a:rPr lang="en-US" sz="1500" dirty="0"/>
              <a:t> </a:t>
            </a:r>
            <a:r>
              <a:rPr lang="en-US" sz="1500" dirty="0" err="1"/>
              <a:t>terhadap</a:t>
            </a:r>
            <a:r>
              <a:rPr lang="en-US" sz="1500" dirty="0"/>
              <a:t> </a:t>
            </a:r>
            <a:r>
              <a:rPr lang="en-US" sz="1500" dirty="0" err="1"/>
              <a:t>nilai</a:t>
            </a:r>
            <a:r>
              <a:rPr lang="en-US" sz="1500" dirty="0"/>
              <a:t> </a:t>
            </a:r>
            <a:r>
              <a:rPr lang="en-US" sz="1500" dirty="0" err="1"/>
              <a:t>tercatat</a:t>
            </a:r>
            <a:r>
              <a:rPr lang="en-US" sz="1500" dirty="0"/>
              <a:t> </a:t>
            </a:r>
            <a:r>
              <a:rPr lang="en-US" sz="1500" dirty="0" err="1"/>
              <a:t>investasi</a:t>
            </a:r>
            <a:r>
              <a:rPr lang="en-US" sz="1500" dirty="0"/>
              <a:t> </a:t>
            </a:r>
            <a:r>
              <a:rPr lang="en-US" sz="1500" dirty="0" err="1"/>
              <a:t>dilakukan</a:t>
            </a:r>
            <a:r>
              <a:rPr lang="en-US" sz="1500" dirty="0"/>
              <a:t> </a:t>
            </a:r>
            <a:r>
              <a:rPr lang="en-US" sz="1500" dirty="0" err="1"/>
              <a:t>berdasarkan</a:t>
            </a:r>
            <a:r>
              <a:rPr lang="en-US" sz="1500" dirty="0"/>
              <a:t> </a:t>
            </a:r>
            <a:r>
              <a:rPr lang="en-US" sz="1500" dirty="0" err="1"/>
              <a:t>nilai</a:t>
            </a:r>
            <a:r>
              <a:rPr lang="en-US" sz="1500" dirty="0"/>
              <a:t> </a:t>
            </a:r>
            <a:r>
              <a:rPr lang="en-US" sz="1500" dirty="0" err="1"/>
              <a:t>ekuitas</a:t>
            </a:r>
            <a:r>
              <a:rPr lang="en-US" sz="1500" dirty="0"/>
              <a:t> PT Anak pada </a:t>
            </a:r>
            <a:r>
              <a:rPr lang="en-US" sz="1500" dirty="0" err="1"/>
              <a:t>tanggal</a:t>
            </a:r>
            <a:r>
              <a:rPr lang="en-US" sz="1500" dirty="0"/>
              <a:t> 1 </a:t>
            </a:r>
            <a:r>
              <a:rPr lang="en-US" sz="1500" dirty="0" err="1"/>
              <a:t>Juli</a:t>
            </a:r>
            <a:r>
              <a:rPr lang="en-US" sz="1500" dirty="0"/>
              <a:t> 2020. Nilai </a:t>
            </a:r>
            <a:r>
              <a:rPr lang="en-US" sz="1500" dirty="0" err="1"/>
              <a:t>tercatat</a:t>
            </a:r>
            <a:r>
              <a:rPr lang="en-US" sz="1500" dirty="0"/>
              <a:t> </a:t>
            </a:r>
            <a:r>
              <a:rPr lang="en-US" sz="1500" dirty="0" err="1"/>
              <a:t>investasi</a:t>
            </a:r>
            <a:r>
              <a:rPr lang="en-US" sz="1500" dirty="0"/>
              <a:t> pada 31 </a:t>
            </a:r>
            <a:r>
              <a:rPr lang="en-US" sz="1500" dirty="0" err="1"/>
              <a:t>Desember</a:t>
            </a:r>
            <a:r>
              <a:rPr lang="en-US" sz="1500" dirty="0"/>
              <a:t> 2020 </a:t>
            </a:r>
            <a:r>
              <a:rPr lang="en-US" sz="1500" dirty="0" err="1"/>
              <a:t>akan</a:t>
            </a:r>
            <a:r>
              <a:rPr lang="en-US" sz="1500" dirty="0"/>
              <a:t> </a:t>
            </a:r>
            <a:r>
              <a:rPr lang="en-US" sz="1500" dirty="0" err="1"/>
              <a:t>terdiri</a:t>
            </a:r>
            <a:r>
              <a:rPr lang="en-US" sz="1500" dirty="0"/>
              <a:t> </a:t>
            </a:r>
            <a:r>
              <a:rPr lang="en-US" sz="1500" dirty="0" err="1"/>
              <a:t>dari</a:t>
            </a:r>
            <a:r>
              <a:rPr lang="en-US" sz="1500" dirty="0"/>
              <a:t> </a:t>
            </a:r>
            <a:r>
              <a:rPr lang="en-US" sz="1500" dirty="0" err="1"/>
              <a:t>proporsi</a:t>
            </a:r>
            <a:r>
              <a:rPr lang="en-US" sz="1500" dirty="0"/>
              <a:t> 80% </a:t>
            </a:r>
            <a:r>
              <a:rPr lang="en-US" sz="1500" dirty="0" err="1"/>
              <a:t>untuk</a:t>
            </a:r>
            <a:r>
              <a:rPr lang="en-US" sz="1500" dirty="0"/>
              <a:t> </a:t>
            </a:r>
            <a:r>
              <a:rPr lang="en-US" sz="1500" dirty="0" err="1"/>
              <a:t>periode</a:t>
            </a:r>
            <a:r>
              <a:rPr lang="en-US" sz="1500" dirty="0"/>
              <a:t> </a:t>
            </a:r>
            <a:r>
              <a:rPr lang="en-US" sz="1500" dirty="0" err="1"/>
              <a:t>sebelum</a:t>
            </a:r>
            <a:r>
              <a:rPr lang="en-US" sz="1500" dirty="0"/>
              <a:t> 1 </a:t>
            </a:r>
            <a:r>
              <a:rPr lang="en-US" sz="1500" dirty="0" err="1"/>
              <a:t>Juli</a:t>
            </a:r>
            <a:r>
              <a:rPr lang="en-US" sz="1500" dirty="0"/>
              <a:t> 2020 dan 64% pada </a:t>
            </a:r>
            <a:r>
              <a:rPr lang="en-US" sz="1500" dirty="0" err="1"/>
              <a:t>periode</a:t>
            </a:r>
            <a:r>
              <a:rPr lang="en-US" sz="1500" dirty="0"/>
              <a:t> </a:t>
            </a:r>
            <a:r>
              <a:rPr lang="en-US" sz="1500" dirty="0" err="1"/>
              <a:t>setelahnya</a:t>
            </a:r>
            <a:r>
              <a:rPr lang="en-US" sz="1500" dirty="0"/>
              <a:t>. </a:t>
            </a:r>
            <a:r>
              <a:rPr lang="en-US" sz="1500" dirty="0" err="1"/>
              <a:t>Sedangkan</a:t>
            </a:r>
            <a:r>
              <a:rPr lang="en-US" sz="1500" dirty="0"/>
              <a:t> </a:t>
            </a:r>
            <a:r>
              <a:rPr lang="en-US" sz="1500" dirty="0" err="1"/>
              <a:t>nilai</a:t>
            </a:r>
            <a:r>
              <a:rPr lang="en-US" sz="1500" dirty="0"/>
              <a:t> </a:t>
            </a:r>
            <a:r>
              <a:rPr lang="en-US" sz="1500" dirty="0" err="1"/>
              <a:t>tercatat</a:t>
            </a:r>
            <a:r>
              <a:rPr lang="en-US" sz="1500" dirty="0"/>
              <a:t> </a:t>
            </a:r>
            <a:r>
              <a:rPr lang="en-US" sz="1500" dirty="0" err="1"/>
              <a:t>investasi</a:t>
            </a:r>
            <a:r>
              <a:rPr lang="en-US" sz="1500" dirty="0"/>
              <a:t> dan </a:t>
            </a:r>
            <a:r>
              <a:rPr lang="en-US" sz="1500" dirty="0" err="1"/>
              <a:t>saldo</a:t>
            </a:r>
            <a:r>
              <a:rPr lang="en-US" sz="1500" dirty="0"/>
              <a:t> </a:t>
            </a:r>
            <a:r>
              <a:rPr lang="en-US" sz="1500" dirty="0" err="1"/>
              <a:t>nonpengendali</a:t>
            </a:r>
            <a:r>
              <a:rPr lang="en-US" sz="1500" dirty="0"/>
              <a:t> </a:t>
            </a:r>
            <a:r>
              <a:rPr lang="en-US" sz="1500" dirty="0" err="1"/>
              <a:t>dalam</a:t>
            </a:r>
            <a:r>
              <a:rPr lang="en-US" sz="1500" dirty="0"/>
              <a:t> </a:t>
            </a:r>
            <a:r>
              <a:rPr lang="en-US" sz="1500" dirty="0" err="1"/>
              <a:t>jurnal</a:t>
            </a:r>
            <a:r>
              <a:rPr lang="en-US" sz="1500" dirty="0"/>
              <a:t> </a:t>
            </a:r>
            <a:r>
              <a:rPr lang="en-US" sz="1500" dirty="0" err="1"/>
              <a:t>eliminasi</a:t>
            </a:r>
            <a:r>
              <a:rPr lang="en-US" sz="1500" dirty="0"/>
              <a:t> </a:t>
            </a:r>
            <a:r>
              <a:rPr lang="en-US" sz="1500" dirty="0" err="1"/>
              <a:t>adalah</a:t>
            </a:r>
            <a:r>
              <a:rPr lang="en-US" sz="1500" dirty="0"/>
              <a:t> </a:t>
            </a:r>
            <a:r>
              <a:rPr lang="en-US" sz="1500" dirty="0" err="1"/>
              <a:t>saldo</a:t>
            </a:r>
            <a:r>
              <a:rPr lang="en-US" sz="1500" dirty="0"/>
              <a:t> </a:t>
            </a:r>
            <a:r>
              <a:rPr lang="en-US" sz="1500" dirty="0" err="1"/>
              <a:t>tanggal</a:t>
            </a:r>
            <a:r>
              <a:rPr lang="en-US" sz="1500" dirty="0"/>
              <a:t> 31 </a:t>
            </a:r>
            <a:r>
              <a:rPr lang="en-US" sz="1500" dirty="0" err="1"/>
              <a:t>Desember</a:t>
            </a:r>
            <a:r>
              <a:rPr lang="en-US" sz="1500" dirty="0"/>
              <a:t> 2020 </a:t>
            </a:r>
            <a:r>
              <a:rPr lang="en-US" sz="1500" dirty="0" err="1"/>
              <a:t>setelah</a:t>
            </a:r>
            <a:r>
              <a:rPr lang="en-US" sz="1500" dirty="0"/>
              <a:t> </a:t>
            </a:r>
            <a:r>
              <a:rPr lang="en-US" sz="1500" dirty="0" err="1"/>
              <a:t>perubahan</a:t>
            </a:r>
            <a:r>
              <a:rPr lang="en-US" sz="1500" dirty="0"/>
              <a:t> </a:t>
            </a:r>
            <a:r>
              <a:rPr lang="en-US" sz="1500" dirty="0" err="1"/>
              <a:t>bagian</a:t>
            </a:r>
            <a:r>
              <a:rPr lang="en-US" sz="1500" dirty="0"/>
              <a:t> </a:t>
            </a:r>
            <a:r>
              <a:rPr lang="en-US" sz="1500" dirty="0" err="1"/>
              <a:t>kepemilikan</a:t>
            </a:r>
            <a:r>
              <a:rPr lang="en-US" sz="1500" dirty="0"/>
              <a:t>.</a:t>
            </a:r>
            <a:r>
              <a:rPr lang="en-US" sz="1500" i="1" dirty="0"/>
              <a:t>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buFont typeface="Wingdings" pitchFamily="2" charset="2"/>
              <a:buChar char="q"/>
            </a:pPr>
            <a:r>
              <a:rPr lang="en-ID" sz="2400" b="1" dirty="0" err="1">
                <a:solidFill>
                  <a:srgbClr val="4F4B4C"/>
                </a:solidFill>
              </a:rPr>
              <a:t>Entitas</a:t>
            </a:r>
            <a:r>
              <a:rPr lang="en-ID" sz="2400" b="1" dirty="0">
                <a:solidFill>
                  <a:srgbClr val="4F4B4C"/>
                </a:solidFill>
              </a:rPr>
              <a:t> Anak </a:t>
            </a:r>
            <a:r>
              <a:rPr lang="en-ID" sz="2400" b="1" dirty="0" err="1">
                <a:solidFill>
                  <a:srgbClr val="4F4B4C"/>
                </a:solidFill>
              </a:rPr>
              <a:t>Membeli</a:t>
            </a:r>
            <a:r>
              <a:rPr lang="en-ID" sz="2400" b="1" dirty="0">
                <a:solidFill>
                  <a:srgbClr val="4F4B4C"/>
                </a:solidFill>
              </a:rPr>
              <a:t> Saham </a:t>
            </a:r>
            <a:r>
              <a:rPr lang="en-ID" sz="2400" b="1" dirty="0" err="1">
                <a:solidFill>
                  <a:srgbClr val="4F4B4C"/>
                </a:solidFill>
              </a:rPr>
              <a:t>Tresuri</a:t>
            </a:r>
            <a:r>
              <a:rPr lang="en-ID" sz="2400" b="1" dirty="0">
                <a:solidFill>
                  <a:srgbClr val="4F4B4C"/>
                </a:solidFill>
              </a:rPr>
              <a:t> </a:t>
            </a:r>
            <a:r>
              <a:rPr lang="en-ID" sz="2400" b="1" dirty="0" err="1">
                <a:solidFill>
                  <a:srgbClr val="4F4B4C"/>
                </a:solidFill>
              </a:rPr>
              <a:t>dari</a:t>
            </a:r>
            <a:r>
              <a:rPr lang="en-ID" sz="2400" b="1" dirty="0">
                <a:solidFill>
                  <a:srgbClr val="4F4B4C"/>
                </a:solidFill>
              </a:rPr>
              <a:t> </a:t>
            </a:r>
            <a:r>
              <a:rPr lang="en-ID" sz="2400" b="1" dirty="0" err="1">
                <a:solidFill>
                  <a:srgbClr val="4F4B4C"/>
                </a:solidFill>
              </a:rPr>
              <a:t>Entitas</a:t>
            </a:r>
            <a:r>
              <a:rPr lang="en-ID" sz="2400" b="1" dirty="0">
                <a:solidFill>
                  <a:srgbClr val="4F4B4C"/>
                </a:solidFill>
              </a:rPr>
              <a:t> </a:t>
            </a:r>
            <a:r>
              <a:rPr lang="en-ID" sz="2400" b="1" dirty="0" err="1">
                <a:solidFill>
                  <a:srgbClr val="4F4B4C"/>
                </a:solidFill>
              </a:rPr>
              <a:t>Induk</a:t>
            </a:r>
            <a:endParaRPr lang="en-US" sz="2400" dirty="0"/>
          </a:p>
          <a:p>
            <a:pPr algn="just">
              <a:buNone/>
            </a:pPr>
            <a:r>
              <a:rPr lang="en-US" sz="2000" dirty="0"/>
              <a:t>	</a:t>
            </a:r>
            <a:r>
              <a:rPr lang="en-US" sz="2000" dirty="0" err="1"/>
              <a:t>Jika</a:t>
            </a:r>
            <a:r>
              <a:rPr lang="en-US" sz="2000" dirty="0"/>
              <a:t> </a:t>
            </a:r>
            <a:r>
              <a:rPr lang="en-US" sz="2000" dirty="0" err="1"/>
              <a:t>dibeli</a:t>
            </a:r>
            <a:r>
              <a:rPr lang="en-US" sz="2000" dirty="0"/>
              <a:t> </a:t>
            </a:r>
            <a:r>
              <a:rPr lang="en-US" sz="2000" dirty="0" err="1"/>
              <a:t>seluruhnya</a:t>
            </a:r>
            <a:r>
              <a:rPr lang="en-US" sz="2000" dirty="0"/>
              <a:t> </a:t>
            </a:r>
            <a:r>
              <a:rPr lang="en-US" sz="2000" dirty="0" err="1"/>
              <a:t>dari</a:t>
            </a:r>
            <a:r>
              <a:rPr lang="en-US" sz="2000" dirty="0"/>
              <a:t> </a:t>
            </a:r>
            <a:r>
              <a:rPr lang="en-US" sz="2000" dirty="0" err="1"/>
              <a:t>entitas</a:t>
            </a:r>
            <a:r>
              <a:rPr lang="en-US" sz="2000" dirty="0"/>
              <a:t> </a:t>
            </a:r>
            <a:r>
              <a:rPr lang="en-US" sz="2000" dirty="0" err="1"/>
              <a:t>induk</a:t>
            </a:r>
            <a:r>
              <a:rPr lang="en-US" sz="2000" dirty="0"/>
              <a:t>, </a:t>
            </a:r>
            <a:r>
              <a:rPr lang="en-US" sz="2000" dirty="0" err="1"/>
              <a:t>maka</a:t>
            </a:r>
            <a:r>
              <a:rPr lang="en-US" sz="2000" dirty="0"/>
              <a:t> </a:t>
            </a:r>
            <a:r>
              <a:rPr lang="en-US" sz="2000" dirty="0" err="1"/>
              <a:t>persentase</a:t>
            </a:r>
            <a:r>
              <a:rPr lang="en-US" sz="2000" dirty="0"/>
              <a:t> </a:t>
            </a:r>
            <a:r>
              <a:rPr lang="en-US" sz="2000" dirty="0" err="1"/>
              <a:t>kepemilikan</a:t>
            </a:r>
            <a:r>
              <a:rPr lang="en-US" sz="2000" dirty="0"/>
              <a:t> </a:t>
            </a:r>
            <a:r>
              <a:rPr lang="en-US" sz="2000" dirty="0" err="1"/>
              <a:t>entitas</a:t>
            </a:r>
            <a:r>
              <a:rPr lang="en-US" sz="2000" dirty="0"/>
              <a:t> </a:t>
            </a:r>
            <a:r>
              <a:rPr lang="en-US" sz="2000" dirty="0" err="1"/>
              <a:t>induk</a:t>
            </a:r>
            <a:r>
              <a:rPr lang="en-US" sz="2000" dirty="0"/>
              <a:t> </a:t>
            </a:r>
            <a:r>
              <a:rPr lang="en-US" sz="2000" dirty="0" err="1"/>
              <a:t>akan</a:t>
            </a:r>
            <a:r>
              <a:rPr lang="en-US" sz="2000" dirty="0"/>
              <a:t> </a:t>
            </a:r>
            <a:r>
              <a:rPr lang="en-US" sz="2000" dirty="0" err="1"/>
              <a:t>turun</a:t>
            </a:r>
            <a:r>
              <a:rPr lang="en-US" sz="2000" dirty="0"/>
              <a:t> </a:t>
            </a:r>
            <a:r>
              <a:rPr lang="en-US" sz="2000" dirty="0" err="1"/>
              <a:t>sedangkan</a:t>
            </a:r>
            <a:r>
              <a:rPr lang="en-US" sz="2000" dirty="0"/>
              <a:t> </a:t>
            </a:r>
            <a:r>
              <a:rPr lang="en-US" sz="2000" dirty="0" err="1"/>
              <a:t>persentase</a:t>
            </a:r>
            <a:r>
              <a:rPr lang="en-US" sz="2000" dirty="0"/>
              <a:t> </a:t>
            </a:r>
            <a:r>
              <a:rPr lang="en-US" sz="2000" dirty="0" err="1"/>
              <a:t>kepemilikan</a:t>
            </a:r>
            <a:r>
              <a:rPr lang="en-US" sz="2000" dirty="0"/>
              <a:t> </a:t>
            </a:r>
            <a:r>
              <a:rPr lang="en-US" sz="2000" dirty="0" err="1"/>
              <a:t>nonpengendali</a:t>
            </a:r>
            <a:r>
              <a:rPr lang="en-US" sz="2000" dirty="0"/>
              <a:t> </a:t>
            </a:r>
            <a:r>
              <a:rPr lang="en-US" sz="2000" dirty="0" err="1"/>
              <a:t>akan</a:t>
            </a:r>
            <a:r>
              <a:rPr lang="en-US" sz="2000" dirty="0"/>
              <a:t> </a:t>
            </a:r>
            <a:r>
              <a:rPr lang="en-US" sz="2000" dirty="0" err="1"/>
              <a:t>naik</a:t>
            </a:r>
            <a:r>
              <a:rPr lang="en-US" sz="2000" dirty="0"/>
              <a:t>. </a:t>
            </a:r>
            <a:r>
              <a:rPr lang="en-US" sz="2000" dirty="0" err="1"/>
              <a:t>Akibat</a:t>
            </a:r>
            <a:r>
              <a:rPr lang="en-US" sz="2000" dirty="0"/>
              <a:t> </a:t>
            </a:r>
            <a:r>
              <a:rPr lang="en-US" sz="2000" dirty="0" err="1"/>
              <a:t>pembelian</a:t>
            </a:r>
            <a:r>
              <a:rPr lang="en-US" sz="2000" dirty="0"/>
              <a:t> </a:t>
            </a:r>
            <a:r>
              <a:rPr lang="en-US" sz="2000" dirty="0" err="1"/>
              <a:t>tersebut</a:t>
            </a:r>
            <a:r>
              <a:rPr lang="en-US" sz="2000" dirty="0"/>
              <a:t>, </a:t>
            </a:r>
            <a:r>
              <a:rPr lang="en-US" sz="2000" dirty="0" err="1"/>
              <a:t>substansi</a:t>
            </a:r>
            <a:r>
              <a:rPr lang="en-US" sz="2000" dirty="0"/>
              <a:t> </a:t>
            </a:r>
            <a:r>
              <a:rPr lang="en-US" sz="2000" dirty="0" err="1"/>
              <a:t>pengendalian</a:t>
            </a:r>
            <a:r>
              <a:rPr lang="en-US" sz="2000" dirty="0"/>
              <a:t> </a:t>
            </a:r>
            <a:r>
              <a:rPr lang="en-US" sz="2000" dirty="0" err="1"/>
              <a:t>dapat</a:t>
            </a:r>
            <a:r>
              <a:rPr lang="en-US" sz="2000" dirty="0"/>
              <a:t> </a:t>
            </a:r>
            <a:r>
              <a:rPr lang="en-US" sz="2000" dirty="0" err="1"/>
              <a:t>tetap</a:t>
            </a:r>
            <a:r>
              <a:rPr lang="en-US" sz="2000" dirty="0"/>
              <a:t> </a:t>
            </a:r>
            <a:r>
              <a:rPr lang="en-US" sz="2000" dirty="0" err="1"/>
              <a:t>ada</a:t>
            </a:r>
            <a:r>
              <a:rPr lang="en-US" sz="2000" dirty="0"/>
              <a:t> </a:t>
            </a:r>
            <a:r>
              <a:rPr lang="en-US" sz="2000" dirty="0" err="1"/>
              <a:t>atau</a:t>
            </a:r>
            <a:r>
              <a:rPr lang="en-US" sz="2000" dirty="0"/>
              <a:t> </a:t>
            </a:r>
            <a:r>
              <a:rPr lang="en-US" sz="2000" dirty="0" err="1"/>
              <a:t>hilang</a:t>
            </a:r>
            <a:r>
              <a:rPr lang="en-US" sz="2000" dirty="0"/>
              <a:t> </a:t>
            </a:r>
            <a:r>
              <a:rPr lang="en-US" sz="2000" dirty="0" err="1"/>
              <a:t>karena</a:t>
            </a:r>
            <a:r>
              <a:rPr lang="en-US" sz="2000" dirty="0"/>
              <a:t> </a:t>
            </a:r>
            <a:r>
              <a:rPr lang="en-US" sz="2000" dirty="0" err="1"/>
              <a:t>turunnya</a:t>
            </a:r>
            <a:r>
              <a:rPr lang="en-US" sz="2000" dirty="0"/>
              <a:t> </a:t>
            </a:r>
            <a:r>
              <a:rPr lang="en-US" sz="2000" dirty="0" err="1"/>
              <a:t>kepemilikan</a:t>
            </a:r>
            <a:r>
              <a:rPr lang="en-US" sz="2000" dirty="0"/>
              <a:t> </a:t>
            </a:r>
            <a:r>
              <a:rPr lang="en-US" sz="2000" dirty="0" err="1"/>
              <a:t>entitas</a:t>
            </a:r>
            <a:r>
              <a:rPr lang="en-US" sz="2000" dirty="0"/>
              <a:t> </a:t>
            </a:r>
            <a:r>
              <a:rPr lang="en-US" sz="2000" dirty="0" err="1"/>
              <a:t>induk</a:t>
            </a:r>
            <a:r>
              <a:rPr lang="en-US" sz="2000" dirty="0"/>
              <a:t>. </a:t>
            </a:r>
            <a:r>
              <a:rPr lang="en-US" sz="2000" dirty="0" err="1"/>
              <a:t>Dalam</a:t>
            </a:r>
            <a:r>
              <a:rPr lang="en-US" sz="2000" dirty="0"/>
              <a:t> </a:t>
            </a:r>
            <a:r>
              <a:rPr lang="en-US" sz="2000" dirty="0" err="1"/>
              <a:t>situasi</a:t>
            </a:r>
            <a:r>
              <a:rPr lang="en-US" sz="2000" dirty="0"/>
              <a:t> </a:t>
            </a:r>
            <a:r>
              <a:rPr lang="en-US" sz="2000" dirty="0" err="1"/>
              <a:t>tidak</a:t>
            </a:r>
            <a:r>
              <a:rPr lang="en-US" sz="2000" dirty="0"/>
              <a:t> </a:t>
            </a:r>
            <a:r>
              <a:rPr lang="en-US" sz="2000" dirty="0" err="1"/>
              <a:t>hilangnya</a:t>
            </a:r>
            <a:r>
              <a:rPr lang="en-US" sz="2000" dirty="0"/>
              <a:t> </a:t>
            </a:r>
            <a:r>
              <a:rPr lang="en-US" sz="2000" dirty="0" err="1"/>
              <a:t>pengendalian</a:t>
            </a:r>
            <a:r>
              <a:rPr lang="en-US" sz="2000" dirty="0"/>
              <a:t>, PSAK 65 </a:t>
            </a:r>
            <a:r>
              <a:rPr lang="en-US" sz="2000" dirty="0" err="1"/>
              <a:t>mensyaratkan</a:t>
            </a:r>
            <a:r>
              <a:rPr lang="en-US" sz="2000" dirty="0"/>
              <a:t> </a:t>
            </a:r>
            <a:r>
              <a:rPr lang="en-US" sz="2000" dirty="0" err="1"/>
              <a:t>perubahan</a:t>
            </a:r>
            <a:r>
              <a:rPr lang="en-US" sz="2000" dirty="0"/>
              <a:t> </a:t>
            </a:r>
            <a:r>
              <a:rPr lang="en-US" sz="2000" dirty="0" err="1"/>
              <a:t>dalam</a:t>
            </a:r>
            <a:r>
              <a:rPr lang="en-US" sz="2000" dirty="0"/>
              <a:t> </a:t>
            </a:r>
            <a:r>
              <a:rPr lang="en-US" sz="2000" dirty="0" err="1"/>
              <a:t>bagian</a:t>
            </a:r>
            <a:r>
              <a:rPr lang="en-US" sz="2000" dirty="0"/>
              <a:t> </a:t>
            </a:r>
            <a:r>
              <a:rPr lang="en-US" sz="2000" dirty="0" err="1"/>
              <a:t>kepemilikan</a:t>
            </a:r>
            <a:r>
              <a:rPr lang="en-US" sz="2000" dirty="0"/>
              <a:t> </a:t>
            </a:r>
            <a:r>
              <a:rPr lang="en-US" sz="2000" dirty="0" err="1"/>
              <a:t>induk</a:t>
            </a:r>
            <a:r>
              <a:rPr lang="en-US" sz="2000" dirty="0"/>
              <a:t> pada </a:t>
            </a:r>
            <a:r>
              <a:rPr lang="en-US" sz="2000" dirty="0" err="1"/>
              <a:t>entitas</a:t>
            </a:r>
            <a:r>
              <a:rPr lang="en-US" sz="2000" dirty="0"/>
              <a:t> </a:t>
            </a:r>
            <a:r>
              <a:rPr lang="en-US" sz="2000" dirty="0" err="1"/>
              <a:t>anak</a:t>
            </a:r>
            <a:r>
              <a:rPr lang="en-US" sz="2000" dirty="0"/>
              <a:t> </a:t>
            </a:r>
            <a:r>
              <a:rPr lang="en-US" sz="2000" dirty="0" err="1"/>
              <a:t>tersebut</a:t>
            </a:r>
            <a:r>
              <a:rPr lang="en-US" sz="2000" dirty="0"/>
              <a:t> </a:t>
            </a:r>
            <a:r>
              <a:rPr lang="en-US" sz="2000" dirty="0" err="1"/>
              <a:t>sebagai</a:t>
            </a:r>
            <a:r>
              <a:rPr lang="en-US" sz="2000" dirty="0"/>
              <a:t> </a:t>
            </a:r>
            <a:r>
              <a:rPr lang="en-US" sz="2000" dirty="0" err="1"/>
              <a:t>transaksi</a:t>
            </a:r>
            <a:r>
              <a:rPr lang="en-US" sz="2000" dirty="0"/>
              <a:t> </a:t>
            </a:r>
            <a:r>
              <a:rPr lang="en-US" sz="2000" dirty="0" err="1"/>
              <a:t>ekuitas</a:t>
            </a:r>
            <a:r>
              <a:rPr lang="en-US" sz="2000" dirty="0"/>
              <a:t>. </a:t>
            </a:r>
            <a:r>
              <a:rPr lang="en-US" sz="2000" dirty="0" err="1"/>
              <a:t>Entitas</a:t>
            </a:r>
            <a:r>
              <a:rPr lang="en-US" sz="2000" dirty="0"/>
              <a:t> </a:t>
            </a:r>
            <a:r>
              <a:rPr lang="en-US" sz="2000" dirty="0" err="1"/>
              <a:t>induk</a:t>
            </a:r>
            <a:r>
              <a:rPr lang="en-US" sz="2000" dirty="0"/>
              <a:t> </a:t>
            </a:r>
            <a:r>
              <a:rPr lang="en-US" sz="2000" dirty="0" err="1"/>
              <a:t>secara</a:t>
            </a:r>
            <a:r>
              <a:rPr lang="en-US" sz="2000" dirty="0"/>
              <a:t> </a:t>
            </a:r>
            <a:r>
              <a:rPr lang="en-US" sz="2000" dirty="0" err="1"/>
              <a:t>langsung</a:t>
            </a:r>
            <a:r>
              <a:rPr lang="en-US" sz="2000" dirty="0"/>
              <a:t> </a:t>
            </a:r>
            <a:r>
              <a:rPr lang="en-US" sz="2000" dirty="0" err="1"/>
              <a:t>mengakui</a:t>
            </a:r>
            <a:r>
              <a:rPr lang="en-US" sz="2000" dirty="0"/>
              <a:t> </a:t>
            </a:r>
            <a:r>
              <a:rPr lang="en-US" sz="2000" dirty="0" err="1"/>
              <a:t>dalam</a:t>
            </a:r>
            <a:r>
              <a:rPr lang="en-US" sz="2000" dirty="0"/>
              <a:t> </a:t>
            </a:r>
            <a:r>
              <a:rPr lang="en-US" sz="2000" dirty="0" err="1"/>
              <a:t>ekuitas</a:t>
            </a:r>
            <a:r>
              <a:rPr lang="en-US" sz="2000" dirty="0"/>
              <a:t> </a:t>
            </a:r>
            <a:r>
              <a:rPr lang="en-US" sz="2000" dirty="0" err="1"/>
              <a:t>setiap</a:t>
            </a:r>
            <a:r>
              <a:rPr lang="en-US" sz="2000" dirty="0"/>
              <a:t> </a:t>
            </a:r>
            <a:r>
              <a:rPr lang="en-US" sz="2000" dirty="0" err="1"/>
              <a:t>perbedaan</a:t>
            </a:r>
            <a:r>
              <a:rPr lang="en-US" sz="2000" dirty="0"/>
              <a:t> </a:t>
            </a:r>
            <a:r>
              <a:rPr lang="en-US" sz="2000" dirty="0" err="1"/>
              <a:t>antara</a:t>
            </a:r>
            <a:r>
              <a:rPr lang="en-US" sz="2000" dirty="0"/>
              <a:t> </a:t>
            </a:r>
            <a:r>
              <a:rPr lang="en-US" sz="2000" dirty="0" err="1"/>
              <a:t>jumlah</a:t>
            </a:r>
            <a:r>
              <a:rPr lang="en-US" sz="2000" dirty="0"/>
              <a:t> </a:t>
            </a:r>
            <a:r>
              <a:rPr lang="en-US" sz="2000" dirty="0" err="1"/>
              <a:t>tercatat</a:t>
            </a:r>
            <a:r>
              <a:rPr lang="en-US" sz="2000" dirty="0"/>
              <a:t> </a:t>
            </a:r>
            <a:r>
              <a:rPr lang="en-US" sz="2000" dirty="0" err="1"/>
              <a:t>kepentingan</a:t>
            </a:r>
            <a:r>
              <a:rPr lang="en-US" sz="2000" dirty="0"/>
              <a:t> </a:t>
            </a:r>
            <a:r>
              <a:rPr lang="en-US" sz="2000" dirty="0" err="1"/>
              <a:t>nonpengendali</a:t>
            </a:r>
            <a:r>
              <a:rPr lang="en-US" sz="2000" dirty="0"/>
              <a:t> yang </a:t>
            </a:r>
            <a:r>
              <a:rPr lang="en-US" sz="2000" dirty="0" err="1"/>
              <a:t>disesuaikan</a:t>
            </a:r>
            <a:r>
              <a:rPr lang="en-US" sz="2000" dirty="0"/>
              <a:t> </a:t>
            </a:r>
            <a:r>
              <a:rPr lang="en-US" sz="2000" dirty="0" err="1"/>
              <a:t>dengan</a:t>
            </a:r>
            <a:r>
              <a:rPr lang="en-US" sz="2000" dirty="0"/>
              <a:t> </a:t>
            </a:r>
            <a:r>
              <a:rPr lang="en-US" sz="2000" dirty="0" err="1"/>
              <a:t>nilai</a:t>
            </a:r>
            <a:r>
              <a:rPr lang="en-US" sz="2000" dirty="0"/>
              <a:t> </a:t>
            </a:r>
            <a:r>
              <a:rPr lang="en-US" sz="2000" dirty="0" err="1"/>
              <a:t>wajar</a:t>
            </a:r>
            <a:r>
              <a:rPr lang="en-US" sz="2000" dirty="0"/>
              <a:t> </a:t>
            </a:r>
            <a:r>
              <a:rPr lang="en-US" sz="2000" dirty="0" err="1"/>
              <a:t>imbalan</a:t>
            </a:r>
            <a:r>
              <a:rPr lang="en-US" sz="2000" dirty="0"/>
              <a:t> yang </a:t>
            </a:r>
            <a:r>
              <a:rPr lang="en-US" sz="2000" dirty="0" err="1"/>
              <a:t>diterima</a:t>
            </a:r>
            <a:r>
              <a:rPr lang="en-US" sz="2000" dirty="0"/>
              <a:t> </a:t>
            </a:r>
            <a:r>
              <a:rPr lang="en-US" sz="2000" dirty="0" err="1"/>
              <a:t>dan</a:t>
            </a:r>
            <a:r>
              <a:rPr lang="en-US" sz="2000" dirty="0"/>
              <a:t> </a:t>
            </a:r>
            <a:r>
              <a:rPr lang="en-US" sz="2000" dirty="0" err="1"/>
              <a:t>mengatribusikannya</a:t>
            </a:r>
            <a:r>
              <a:rPr lang="en-US" sz="2000" dirty="0"/>
              <a:t> </a:t>
            </a:r>
            <a:r>
              <a:rPr lang="en-US" sz="2000" dirty="0" err="1"/>
              <a:t>kepada</a:t>
            </a:r>
            <a:r>
              <a:rPr lang="en-US" sz="2000" dirty="0"/>
              <a:t> </a:t>
            </a:r>
            <a:r>
              <a:rPr lang="en-US" sz="2000" dirty="0" err="1"/>
              <a:t>pemilik</a:t>
            </a:r>
            <a:r>
              <a:rPr lang="en-US" sz="2000" dirty="0"/>
              <a:t> </a:t>
            </a:r>
            <a:r>
              <a:rPr lang="en-US" sz="2000" dirty="0" err="1"/>
              <a:t>entitas</a:t>
            </a:r>
            <a:r>
              <a:rPr lang="en-US" sz="2000" dirty="0"/>
              <a:t> </a:t>
            </a:r>
            <a:r>
              <a:rPr lang="en-US" sz="2000" dirty="0" err="1"/>
              <a:t>induk</a:t>
            </a:r>
            <a:r>
              <a:rPr lang="en-US" sz="2000" dirty="0"/>
              <a:t>. </a:t>
            </a:r>
          </a:p>
          <a:p>
            <a:pPr>
              <a:buNone/>
            </a:pPr>
            <a:r>
              <a:rPr lang="en-US" sz="2000" b="1" dirty="0"/>
              <a:t>	</a:t>
            </a:r>
            <a:r>
              <a:rPr lang="en-US" sz="1600" b="1" dirty="0" err="1"/>
              <a:t>Contoh</a:t>
            </a:r>
            <a:r>
              <a:rPr lang="en-US" sz="1600" b="1" dirty="0"/>
              <a:t> 8.5</a:t>
            </a:r>
          </a:p>
          <a:p>
            <a:pPr algn="just">
              <a:buNone/>
            </a:pPr>
            <a:r>
              <a:rPr lang="en-US" sz="1600" dirty="0"/>
              <a:t>	PT </a:t>
            </a:r>
            <a:r>
              <a:rPr lang="en-US" sz="1600" dirty="0" err="1"/>
              <a:t>Induk</a:t>
            </a:r>
            <a:r>
              <a:rPr lang="en-US" sz="1600" dirty="0"/>
              <a:t> </a:t>
            </a:r>
            <a:r>
              <a:rPr lang="en-US" sz="1600" dirty="0" err="1"/>
              <a:t>membeli</a:t>
            </a:r>
            <a:r>
              <a:rPr lang="en-US" sz="1600" dirty="0"/>
              <a:t> 350.000 </a:t>
            </a:r>
            <a:r>
              <a:rPr lang="en-US" sz="1600" dirty="0" err="1"/>
              <a:t>lembar</a:t>
            </a:r>
            <a:r>
              <a:rPr lang="en-US" sz="1600" dirty="0"/>
              <a:t> </a:t>
            </a:r>
            <a:r>
              <a:rPr lang="en-US" sz="1600" dirty="0" err="1"/>
              <a:t>dari</a:t>
            </a:r>
            <a:r>
              <a:rPr lang="en-US" sz="1600" dirty="0"/>
              <a:t> 500.000 </a:t>
            </a:r>
            <a:r>
              <a:rPr lang="en-US" sz="1600" dirty="0" err="1"/>
              <a:t>lembar</a:t>
            </a:r>
            <a:r>
              <a:rPr lang="en-US" sz="1600" dirty="0"/>
              <a:t> </a:t>
            </a:r>
            <a:r>
              <a:rPr lang="en-US" sz="1600" dirty="0" err="1"/>
              <a:t>saham</a:t>
            </a:r>
            <a:r>
              <a:rPr lang="en-US" sz="1600" dirty="0"/>
              <a:t> </a:t>
            </a:r>
            <a:r>
              <a:rPr lang="en-US" sz="1600" dirty="0" err="1"/>
              <a:t>beredar</a:t>
            </a:r>
            <a:r>
              <a:rPr lang="en-US" sz="1600" dirty="0"/>
              <a:t> PT Anak pada 2 </a:t>
            </a:r>
            <a:r>
              <a:rPr lang="en-US" sz="1600" dirty="0" err="1"/>
              <a:t>Januari</a:t>
            </a:r>
            <a:r>
              <a:rPr lang="en-US" sz="1600" dirty="0"/>
              <a:t> 2020. Pada </a:t>
            </a:r>
            <a:r>
              <a:rPr lang="en-US" sz="1600" dirty="0" err="1"/>
              <a:t>saat</a:t>
            </a:r>
            <a:r>
              <a:rPr lang="en-US" sz="1600" dirty="0"/>
              <a:t> </a:t>
            </a:r>
            <a:r>
              <a:rPr lang="en-US" sz="1600" dirty="0" err="1"/>
              <a:t>itu</a:t>
            </a:r>
            <a:r>
              <a:rPr lang="en-US" sz="1600" dirty="0"/>
              <a:t>, PT </a:t>
            </a:r>
            <a:r>
              <a:rPr lang="en-US" sz="1600" dirty="0" err="1"/>
              <a:t>Induk</a:t>
            </a:r>
            <a:r>
              <a:rPr lang="en-US" sz="1600" dirty="0"/>
              <a:t> </a:t>
            </a:r>
            <a:r>
              <a:rPr lang="en-US" sz="1600" dirty="0" err="1"/>
              <a:t>membayar</a:t>
            </a:r>
            <a:r>
              <a:rPr lang="en-US" sz="1600" dirty="0"/>
              <a:t> Rp490.000.000 </a:t>
            </a:r>
            <a:r>
              <a:rPr lang="en-US" sz="1600" dirty="0" err="1"/>
              <a:t>yaitu</a:t>
            </a:r>
            <a:r>
              <a:rPr lang="en-US" sz="1600" dirty="0"/>
              <a:t> </a:t>
            </a:r>
            <a:r>
              <a:rPr lang="en-US" sz="1600" dirty="0" err="1"/>
              <a:t>sebesar</a:t>
            </a:r>
            <a:r>
              <a:rPr lang="en-US" sz="1600" dirty="0"/>
              <a:t> </a:t>
            </a:r>
            <a:r>
              <a:rPr lang="en-US" sz="1600" dirty="0" err="1"/>
              <a:t>proporsi</a:t>
            </a:r>
            <a:r>
              <a:rPr lang="en-US" sz="1600" dirty="0"/>
              <a:t> </a:t>
            </a:r>
            <a:r>
              <a:rPr lang="en-US" sz="1600" dirty="0" err="1"/>
              <a:t>nilai</a:t>
            </a:r>
            <a:r>
              <a:rPr lang="en-US" sz="1600" dirty="0"/>
              <a:t> </a:t>
            </a:r>
            <a:r>
              <a:rPr lang="en-US" sz="1600" dirty="0" err="1"/>
              <a:t>aset</a:t>
            </a:r>
            <a:r>
              <a:rPr lang="en-US" sz="1600" dirty="0"/>
              <a:t> </a:t>
            </a:r>
            <a:r>
              <a:rPr lang="en-US" sz="1600" dirty="0" err="1"/>
              <a:t>neto</a:t>
            </a:r>
            <a:r>
              <a:rPr lang="en-US" sz="1600" dirty="0"/>
              <a:t> PT Anak. </a:t>
            </a:r>
            <a:r>
              <a:rPr lang="en-US" sz="1600" dirty="0" err="1"/>
              <a:t>Komposisi</a:t>
            </a:r>
            <a:r>
              <a:rPr lang="en-US" sz="1600" dirty="0"/>
              <a:t> </a:t>
            </a:r>
            <a:r>
              <a:rPr lang="en-US" sz="1600" dirty="0" err="1"/>
              <a:t>ekuitas</a:t>
            </a:r>
            <a:r>
              <a:rPr lang="en-US" sz="1600" dirty="0"/>
              <a:t> (</a:t>
            </a:r>
            <a:r>
              <a:rPr lang="en-US" sz="1600" dirty="0" err="1"/>
              <a:t>aset</a:t>
            </a:r>
            <a:r>
              <a:rPr lang="en-US" sz="1600" dirty="0"/>
              <a:t> </a:t>
            </a:r>
            <a:r>
              <a:rPr lang="en-US" sz="1600" dirty="0" err="1"/>
              <a:t>neto</a:t>
            </a:r>
            <a:r>
              <a:rPr lang="en-US" sz="1600" dirty="0"/>
              <a:t>) PT Anak </a:t>
            </a:r>
            <a:r>
              <a:rPr lang="en-US" sz="1600" dirty="0" err="1"/>
              <a:t>saat</a:t>
            </a:r>
            <a:r>
              <a:rPr lang="en-US" sz="1600" dirty="0"/>
              <a:t> </a:t>
            </a:r>
            <a:r>
              <a:rPr lang="en-US" sz="1600" dirty="0" err="1"/>
              <a:t>itu</a:t>
            </a:r>
            <a:r>
              <a:rPr lang="en-US" sz="1600" dirty="0"/>
              <a:t> </a:t>
            </a:r>
            <a:r>
              <a:rPr lang="en-US" sz="1600" dirty="0" err="1"/>
              <a:t>terdiri</a:t>
            </a:r>
            <a:r>
              <a:rPr lang="en-US" sz="1600" dirty="0"/>
              <a:t> </a:t>
            </a:r>
            <a:r>
              <a:rPr lang="en-US" sz="1600" dirty="0" err="1"/>
              <a:t>dari</a:t>
            </a:r>
            <a:r>
              <a:rPr lang="en-US" sz="1600" dirty="0"/>
              <a:t> </a:t>
            </a:r>
            <a:r>
              <a:rPr lang="en-US" sz="1600" dirty="0" err="1"/>
              <a:t>saham</a:t>
            </a:r>
            <a:r>
              <a:rPr lang="en-US" sz="1600" dirty="0"/>
              <a:t> </a:t>
            </a:r>
            <a:r>
              <a:rPr lang="en-US" sz="1600" dirty="0" err="1"/>
              <a:t>biasa</a:t>
            </a:r>
            <a:r>
              <a:rPr lang="en-US" sz="1600" dirty="0"/>
              <a:t> dan </a:t>
            </a:r>
            <a:r>
              <a:rPr lang="en-US" sz="1600" dirty="0" err="1"/>
              <a:t>saldo</a:t>
            </a:r>
            <a:r>
              <a:rPr lang="en-US" sz="1600" dirty="0"/>
              <a:t> </a:t>
            </a:r>
            <a:r>
              <a:rPr lang="en-US" sz="1600" dirty="0" err="1"/>
              <a:t>laba</a:t>
            </a:r>
            <a:r>
              <a:rPr lang="en-US" sz="1600" dirty="0"/>
              <a:t>, masing-masing </a:t>
            </a:r>
            <a:r>
              <a:rPr lang="en-US" sz="1600" dirty="0" err="1"/>
              <a:t>senilai</a:t>
            </a:r>
            <a:r>
              <a:rPr lang="en-US" sz="1600" dirty="0"/>
              <a:t> Rp500.000.000 dan Rp200.000.000. </a:t>
            </a:r>
            <a:r>
              <a:rPr lang="en-US" sz="1600" dirty="0" err="1"/>
              <a:t>Saham</a:t>
            </a:r>
            <a:r>
              <a:rPr lang="en-US" sz="1600" dirty="0"/>
              <a:t> PT </a:t>
            </a:r>
            <a:r>
              <a:rPr lang="en-US" sz="1600" dirty="0" err="1"/>
              <a:t>Anak</a:t>
            </a:r>
            <a:r>
              <a:rPr lang="en-US" sz="1600" dirty="0"/>
              <a:t> </a:t>
            </a:r>
            <a:r>
              <a:rPr lang="en-US" sz="1600" dirty="0" err="1"/>
              <a:t>memiliki</a:t>
            </a:r>
            <a:r>
              <a:rPr lang="en-US" sz="1600" dirty="0"/>
              <a:t> </a:t>
            </a:r>
            <a:r>
              <a:rPr lang="en-US" sz="1600" dirty="0" err="1"/>
              <a:t>nilai</a:t>
            </a:r>
            <a:r>
              <a:rPr lang="en-US" sz="1600" dirty="0"/>
              <a:t> nominal (par) Rp1.000. Pada </a:t>
            </a:r>
            <a:r>
              <a:rPr lang="en-US" sz="1600" dirty="0" err="1"/>
              <a:t>tanggal</a:t>
            </a:r>
            <a:r>
              <a:rPr lang="en-US" sz="1600" dirty="0"/>
              <a:t> 31 </a:t>
            </a:r>
            <a:r>
              <a:rPr lang="en-US" sz="1600" dirty="0" err="1"/>
              <a:t>Desember</a:t>
            </a:r>
            <a:r>
              <a:rPr lang="en-US" sz="1600" dirty="0"/>
              <a:t> 2020, PT Anak </a:t>
            </a:r>
            <a:r>
              <a:rPr lang="en-US" sz="1600" dirty="0" err="1"/>
              <a:t>membeli</a:t>
            </a:r>
            <a:r>
              <a:rPr lang="en-US" sz="1600" dirty="0"/>
              <a:t> </a:t>
            </a:r>
            <a:r>
              <a:rPr lang="en-US" sz="1600" dirty="0" err="1"/>
              <a:t>saham</a:t>
            </a:r>
            <a:r>
              <a:rPr lang="en-US" sz="1600" dirty="0"/>
              <a:t> </a:t>
            </a:r>
            <a:r>
              <a:rPr lang="en-US" sz="1600" dirty="0" err="1"/>
              <a:t>tresuri</a:t>
            </a:r>
            <a:r>
              <a:rPr lang="en-US" sz="1600" dirty="0"/>
              <a:t> 100.000 </a:t>
            </a:r>
            <a:r>
              <a:rPr lang="en-US" sz="1600" dirty="0" err="1"/>
              <a:t>lembar</a:t>
            </a:r>
            <a:r>
              <a:rPr lang="en-US" sz="1600" dirty="0"/>
              <a:t> </a:t>
            </a:r>
            <a:r>
              <a:rPr lang="en-US" sz="1600" dirty="0" err="1"/>
              <a:t>saham</a:t>
            </a:r>
            <a:r>
              <a:rPr lang="en-US" sz="1600" dirty="0"/>
              <a:t> </a:t>
            </a:r>
            <a:r>
              <a:rPr lang="en-US" sz="1600" dirty="0" err="1"/>
              <a:t>dari</a:t>
            </a:r>
            <a:r>
              <a:rPr lang="en-US" sz="1600" dirty="0"/>
              <a:t> PT </a:t>
            </a:r>
            <a:r>
              <a:rPr lang="en-US" sz="1600" dirty="0" err="1"/>
              <a:t>Induk</a:t>
            </a:r>
            <a:r>
              <a:rPr lang="en-US" sz="1600" dirty="0"/>
              <a:t> </a:t>
            </a:r>
            <a:r>
              <a:rPr lang="en-US" sz="1600" dirty="0" err="1"/>
              <a:t>seharga</a:t>
            </a:r>
            <a:r>
              <a:rPr lang="en-US" sz="1600" dirty="0"/>
              <a:t> Rp1.200 per </a:t>
            </a:r>
            <a:r>
              <a:rPr lang="en-US" sz="1600" dirty="0" err="1"/>
              <a:t>lembar</a:t>
            </a:r>
            <a:r>
              <a:rPr lang="en-US" sz="1600" dirty="0"/>
              <a:t>. PT Anak </a:t>
            </a:r>
            <a:r>
              <a:rPr lang="en-US" sz="1600" dirty="0" err="1"/>
              <a:t>melaporkan</a:t>
            </a:r>
            <a:r>
              <a:rPr lang="en-US" sz="1600" dirty="0"/>
              <a:t> </a:t>
            </a:r>
            <a:r>
              <a:rPr lang="en-US" sz="1600" dirty="0" err="1"/>
              <a:t>laba</a:t>
            </a:r>
            <a:r>
              <a:rPr lang="en-US" sz="1600" dirty="0"/>
              <a:t> dan </a:t>
            </a:r>
            <a:r>
              <a:rPr lang="en-US" sz="1600" dirty="0" err="1"/>
              <a:t>mengumumkan</a:t>
            </a:r>
            <a:r>
              <a:rPr lang="en-US" sz="1600" dirty="0"/>
              <a:t> </a:t>
            </a:r>
            <a:r>
              <a:rPr lang="en-US" sz="1600" dirty="0" err="1"/>
              <a:t>dividen</a:t>
            </a:r>
            <a:r>
              <a:rPr lang="en-US" sz="1600" dirty="0"/>
              <a:t> </a:t>
            </a:r>
            <a:r>
              <a:rPr lang="en-US" sz="1600" dirty="0" err="1"/>
              <a:t>selama</a:t>
            </a:r>
            <a:r>
              <a:rPr lang="en-US" sz="1600" dirty="0"/>
              <a:t> </a:t>
            </a:r>
            <a:r>
              <a:rPr lang="en-US" sz="1600" dirty="0" err="1"/>
              <a:t>tahun</a:t>
            </a:r>
            <a:r>
              <a:rPr lang="en-US" sz="1600" dirty="0"/>
              <a:t> 2020 masing-masing </a:t>
            </a:r>
            <a:r>
              <a:rPr lang="en-US" sz="1600" dirty="0" err="1"/>
              <a:t>sebesar</a:t>
            </a:r>
            <a:r>
              <a:rPr lang="en-US" sz="1600" dirty="0"/>
              <a:t> Rp50.000.000 dan Rp30.000.000.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685800"/>
          </a:xfrm>
        </p:spPr>
        <p:txBody>
          <a:bodyPr/>
          <a:lstStyle/>
          <a:p>
            <a:pPr algn="just">
              <a:buNone/>
            </a:pPr>
            <a:r>
              <a:rPr lang="en-US" dirty="0"/>
              <a:t>	</a:t>
            </a:r>
            <a:r>
              <a:rPr lang="en-US" sz="1400" dirty="0" err="1"/>
              <a:t>Dampak</a:t>
            </a:r>
            <a:r>
              <a:rPr lang="en-US" sz="1400" dirty="0"/>
              <a:t> </a:t>
            </a:r>
            <a:r>
              <a:rPr lang="en-US" sz="1400" dirty="0" err="1"/>
              <a:t>dari</a:t>
            </a:r>
            <a:r>
              <a:rPr lang="en-US" sz="1400" dirty="0"/>
              <a:t> </a:t>
            </a:r>
            <a:r>
              <a:rPr lang="en-US" sz="1400" dirty="0" err="1"/>
              <a:t>pembelian</a:t>
            </a:r>
            <a:r>
              <a:rPr lang="en-US" sz="1400" dirty="0"/>
              <a:t> </a:t>
            </a:r>
            <a:r>
              <a:rPr lang="en-US" sz="1400" dirty="0" err="1"/>
              <a:t>saham</a:t>
            </a:r>
            <a:r>
              <a:rPr lang="en-US" sz="1400" dirty="0"/>
              <a:t> </a:t>
            </a:r>
            <a:r>
              <a:rPr lang="en-US" sz="1400" dirty="0" err="1"/>
              <a:t>tresuri</a:t>
            </a:r>
            <a:r>
              <a:rPr lang="en-US" sz="1400" dirty="0"/>
              <a:t> </a:t>
            </a:r>
            <a:r>
              <a:rPr lang="en-US" sz="1400" dirty="0" err="1"/>
              <a:t>tersebut</a:t>
            </a:r>
            <a:r>
              <a:rPr lang="en-US" sz="1400" dirty="0"/>
              <a:t> </a:t>
            </a:r>
            <a:r>
              <a:rPr lang="en-US" sz="1400" dirty="0" err="1"/>
              <a:t>adalah</a:t>
            </a:r>
            <a:r>
              <a:rPr lang="en-US" sz="1400" dirty="0"/>
              <a:t> </a:t>
            </a:r>
            <a:r>
              <a:rPr lang="en-US" sz="1400" dirty="0" err="1"/>
              <a:t>menurunnya</a:t>
            </a:r>
            <a:r>
              <a:rPr lang="en-US" sz="1400" dirty="0"/>
              <a:t> </a:t>
            </a:r>
            <a:r>
              <a:rPr lang="en-US" sz="1400" dirty="0" err="1"/>
              <a:t>kepemilikan</a:t>
            </a:r>
            <a:r>
              <a:rPr lang="en-US" sz="1400" dirty="0"/>
              <a:t> PT </a:t>
            </a:r>
            <a:r>
              <a:rPr lang="en-US" sz="1400" dirty="0" err="1"/>
              <a:t>Induk</a:t>
            </a:r>
            <a:r>
              <a:rPr lang="en-US" sz="1400" dirty="0"/>
              <a:t> </a:t>
            </a:r>
            <a:r>
              <a:rPr lang="en-US" sz="1400" dirty="0" err="1"/>
              <a:t>menjadi</a:t>
            </a:r>
            <a:r>
              <a:rPr lang="en-US" sz="1400" dirty="0"/>
              <a:t> 62,5% (250.000 </a:t>
            </a:r>
            <a:r>
              <a:rPr lang="en-US" sz="1400" dirty="0" err="1"/>
              <a:t>lembar</a:t>
            </a:r>
            <a:r>
              <a:rPr lang="en-US" sz="1400" dirty="0"/>
              <a:t>/400.000 </a:t>
            </a:r>
            <a:r>
              <a:rPr lang="en-US" sz="1400" dirty="0" err="1"/>
              <a:t>lembar</a:t>
            </a:r>
            <a:r>
              <a:rPr lang="en-US" sz="1400" dirty="0"/>
              <a:t>). </a:t>
            </a:r>
            <a:r>
              <a:rPr lang="en-US" sz="1400" dirty="0" err="1"/>
              <a:t>Perinciannya</a:t>
            </a:r>
            <a:r>
              <a:rPr lang="en-US" sz="1400" dirty="0"/>
              <a:t> </a:t>
            </a:r>
            <a:r>
              <a:rPr lang="en-US" sz="1400" dirty="0" err="1"/>
              <a:t>ditunjukkan</a:t>
            </a:r>
            <a:r>
              <a:rPr lang="en-US" sz="1400" dirty="0"/>
              <a:t> </a:t>
            </a:r>
            <a:r>
              <a:rPr lang="en-US" sz="1400" dirty="0" err="1"/>
              <a:t>pada</a:t>
            </a:r>
            <a:r>
              <a:rPr lang="en-US" sz="1400" dirty="0"/>
              <a:t> </a:t>
            </a:r>
            <a:r>
              <a:rPr lang="en-US" sz="1400" dirty="0" err="1"/>
              <a:t>Tabel</a:t>
            </a:r>
            <a:r>
              <a:rPr lang="en-US" sz="1400" dirty="0"/>
              <a:t> 8.9.</a:t>
            </a:r>
          </a:p>
        </p:txBody>
      </p:sp>
      <p:pic>
        <p:nvPicPr>
          <p:cNvPr id="10242" name="Picture 2"/>
          <p:cNvPicPr>
            <a:picLocks noChangeAspect="1" noChangeArrowheads="1"/>
          </p:cNvPicPr>
          <p:nvPr/>
        </p:nvPicPr>
        <p:blipFill>
          <a:blip r:embed="rId2"/>
          <a:srcRect/>
          <a:stretch>
            <a:fillRect/>
          </a:stretch>
        </p:blipFill>
        <p:spPr bwMode="auto">
          <a:xfrm>
            <a:off x="2181225" y="2362200"/>
            <a:ext cx="4781550" cy="1428750"/>
          </a:xfrm>
          <a:prstGeom prst="rect">
            <a:avLst/>
          </a:prstGeom>
          <a:noFill/>
          <a:ln w="9525">
            <a:noFill/>
            <a:miter lim="800000"/>
            <a:headEnd/>
            <a:tailEnd/>
          </a:ln>
          <a:effectLst/>
        </p:spPr>
      </p:pic>
      <p:sp>
        <p:nvSpPr>
          <p:cNvPr id="5" name="Rectangle 4"/>
          <p:cNvSpPr/>
          <p:nvPr/>
        </p:nvSpPr>
        <p:spPr>
          <a:xfrm>
            <a:off x="609600" y="3940076"/>
            <a:ext cx="8153400" cy="2154436"/>
          </a:xfrm>
          <a:prstGeom prst="rect">
            <a:avLst/>
          </a:prstGeom>
        </p:spPr>
        <p:txBody>
          <a:bodyPr wrap="square">
            <a:spAutoFit/>
          </a:bodyPr>
          <a:lstStyle/>
          <a:p>
            <a:pPr marL="342900" algn="just"/>
            <a:r>
              <a:rPr lang="en-US" sz="1400" dirty="0" err="1">
                <a:latin typeface="Myriad Pro" pitchFamily="34" charset="0"/>
              </a:rPr>
              <a:t>Pembelian</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tresuri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menurunkan</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PT Anak </a:t>
            </a:r>
            <a:r>
              <a:rPr lang="en-US" sz="1400" dirty="0" err="1">
                <a:latin typeface="Myriad Pro" pitchFamily="34" charset="0"/>
              </a:rPr>
              <a:t>senilai</a:t>
            </a:r>
            <a:r>
              <a:rPr lang="en-US" sz="1400" dirty="0">
                <a:latin typeface="Myriad Pro" pitchFamily="34" charset="0"/>
              </a:rPr>
              <a:t> Rp120.000.000 (Rp1.200 × 100.000 </a:t>
            </a:r>
            <a:r>
              <a:rPr lang="en-US" sz="1400" dirty="0" err="1">
                <a:latin typeface="Myriad Pro" pitchFamily="34" charset="0"/>
              </a:rPr>
              <a:t>lembar</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dibuat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saat</a:t>
            </a:r>
            <a:r>
              <a:rPr lang="en-US" sz="1400" dirty="0">
                <a:latin typeface="Myriad Pro" pitchFamily="34" charset="0"/>
              </a:rPr>
              <a:t> </a:t>
            </a:r>
            <a:r>
              <a:rPr lang="en-US" sz="1400" dirty="0" err="1">
                <a:latin typeface="Myriad Pro" pitchFamily="34" charset="0"/>
              </a:rPr>
              <a:t>penerbitan</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4290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2020</a:t>
            </a:r>
          </a:p>
          <a:p>
            <a:pPr marL="342900"/>
            <a:r>
              <a:rPr lang="en-US" sz="1400" dirty="0">
                <a:latin typeface="Myriad Pro" pitchFamily="34" charset="0"/>
              </a:rPr>
              <a:t>Saham </a:t>
            </a:r>
            <a:r>
              <a:rPr lang="en-US" sz="1400" dirty="0" err="1">
                <a:latin typeface="Myriad Pro" pitchFamily="34" charset="0"/>
              </a:rPr>
              <a:t>Tresuri</a:t>
            </a:r>
            <a:r>
              <a:rPr lang="en-US" sz="1400" dirty="0">
                <a:latin typeface="Myriad Pro" pitchFamily="34" charset="0"/>
              </a:rPr>
              <a:t>	Rp120.000.000 	</a:t>
            </a:r>
          </a:p>
          <a:p>
            <a:pPr marL="342900"/>
            <a:r>
              <a:rPr lang="en-US" sz="1400" dirty="0">
                <a:latin typeface="Myriad Pro" pitchFamily="34" charset="0"/>
              </a:rPr>
              <a:t>	</a:t>
            </a:r>
            <a:r>
              <a:rPr lang="en-US" sz="1400" dirty="0" err="1">
                <a:latin typeface="Myriad Pro" pitchFamily="34" charset="0"/>
              </a:rPr>
              <a:t>Kas</a:t>
            </a:r>
            <a:r>
              <a:rPr lang="en-US" sz="1400" dirty="0">
                <a:latin typeface="Myriad Pro" pitchFamily="34" charset="0"/>
              </a:rPr>
              <a:t>			Rp120.000.000	</a:t>
            </a:r>
          </a:p>
          <a:p>
            <a:pPr marL="342900"/>
            <a:r>
              <a:rPr lang="en-US" sz="1400" i="1" dirty="0">
                <a:latin typeface="Myriad Pro" pitchFamily="34" charset="0"/>
              </a:rPr>
              <a:t>(</a:t>
            </a:r>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pembelian</a:t>
            </a:r>
            <a:r>
              <a:rPr lang="en-US" sz="1400" i="1" dirty="0">
                <a:latin typeface="Myriad Pro" pitchFamily="34" charset="0"/>
              </a:rPr>
              <a:t> </a:t>
            </a:r>
            <a:r>
              <a:rPr lang="en-US" sz="1400" i="1" dirty="0" err="1">
                <a:latin typeface="Myriad Pro" pitchFamily="34" charset="0"/>
              </a:rPr>
              <a:t>saham</a:t>
            </a:r>
            <a:r>
              <a:rPr lang="en-US" sz="1400" i="1" dirty="0">
                <a:latin typeface="Myriad Pro" pitchFamily="34" charset="0"/>
              </a:rPr>
              <a:t>  </a:t>
            </a:r>
            <a:r>
              <a:rPr lang="en-US" sz="1400" i="1" dirty="0" err="1">
                <a:latin typeface="Myriad Pro" pitchFamily="34" charset="0"/>
              </a:rPr>
              <a:t>tresuri</a:t>
            </a:r>
            <a:r>
              <a:rPr lang="en-US" sz="1400" i="1" dirty="0">
                <a:latin typeface="Myriad Pro" pitchFamily="34" charset="0"/>
              </a:rPr>
              <a:t>.)</a:t>
            </a:r>
          </a:p>
          <a:p>
            <a:endParaRPr lang="en-US" sz="800" i="1" dirty="0">
              <a:latin typeface="Myriad Pro" pitchFamily="34" charset="0"/>
            </a:endParaRPr>
          </a:p>
          <a:p>
            <a:pPr algn="just"/>
            <a:r>
              <a:rPr lang="en-US" sz="1400" dirty="0" err="1">
                <a:latin typeface="Myriad Pro" pitchFamily="34" charset="0"/>
              </a:rPr>
              <a:t>Jika</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mencatat</a:t>
            </a:r>
            <a:r>
              <a:rPr lang="en-US" sz="1400" dirty="0">
                <a:latin typeface="Myriad Pro" pitchFamily="34" charset="0"/>
              </a:rPr>
              <a:t> </a:t>
            </a:r>
            <a:r>
              <a:rPr lang="en-US" sz="1400" dirty="0" err="1">
                <a:latin typeface="Myriad Pro" pitchFamily="34" charset="0"/>
              </a:rPr>
              <a:t>investasinya</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metode</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turunnya</a:t>
            </a:r>
            <a:r>
              <a:rPr lang="en-US" sz="1400" dirty="0">
                <a:latin typeface="Myriad Pro" pitchFamily="34" charset="0"/>
              </a:rPr>
              <a:t> </a:t>
            </a:r>
            <a:r>
              <a:rPr lang="en-US" sz="1400" dirty="0" err="1">
                <a:latin typeface="Myriad Pro" pitchFamily="34" charset="0"/>
              </a:rPr>
              <a:t>persentase</a:t>
            </a:r>
            <a:r>
              <a:rPr lang="en-US" sz="1400" dirty="0">
                <a:latin typeface="Myriad Pro" pitchFamily="34" charset="0"/>
              </a:rPr>
              <a:t> </a:t>
            </a:r>
            <a:r>
              <a:rPr lang="en-US" sz="1400" dirty="0" err="1">
                <a:latin typeface="Myriad Pro" pitchFamily="34" charset="0"/>
              </a:rPr>
              <a:t>kepemilikan</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berkurangnya</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tercatat</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harus</a:t>
            </a:r>
            <a:r>
              <a:rPr lang="en-US" sz="1400" dirty="0">
                <a:latin typeface="Myriad Pro" pitchFamily="34" charset="0"/>
              </a:rPr>
              <a:t>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kondisi</a:t>
            </a:r>
            <a:r>
              <a:rPr lang="en-US" sz="1400" dirty="0">
                <a:latin typeface="Myriad Pro" pitchFamily="34" charset="0"/>
              </a:rPr>
              <a:t> </a:t>
            </a:r>
            <a:r>
              <a:rPr lang="en-US" sz="1400" dirty="0" err="1">
                <a:latin typeface="Myriad Pro" pitchFamily="34" charset="0"/>
              </a:rPr>
              <a:t>terkini</a:t>
            </a:r>
            <a:r>
              <a:rPr lang="en-US" sz="1400" dirty="0">
                <a:latin typeface="Myriad Pro" pitchFamily="34" charset="0"/>
              </a:rPr>
              <a:t>. </a:t>
            </a:r>
            <a:r>
              <a:rPr lang="en-US" sz="1400" dirty="0" err="1">
                <a:latin typeface="Myriad Pro" pitchFamily="34" charset="0"/>
              </a:rPr>
              <a:t>Perhitungan</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penyesuaian</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dapat</a:t>
            </a:r>
            <a:r>
              <a:rPr lang="en-US" sz="1400" dirty="0">
                <a:latin typeface="Myriad Pro" pitchFamily="34" charset="0"/>
              </a:rPr>
              <a:t> </a:t>
            </a:r>
            <a:r>
              <a:rPr lang="en-US" sz="1400" dirty="0" err="1">
                <a:latin typeface="Myriad Pro" pitchFamily="34" charset="0"/>
              </a:rPr>
              <a:t>dilihat</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Tabel</a:t>
            </a:r>
            <a:r>
              <a:rPr lang="en-US" sz="1400" dirty="0">
                <a:latin typeface="Myriad Pro" pitchFamily="34" charset="0"/>
              </a:rPr>
              <a:t> 8.10.</a:t>
            </a:r>
            <a:r>
              <a:rPr lang="en-US" sz="1400" i="1" dirty="0">
                <a:latin typeface="Myriad Pro"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sz="quarter" idx="1"/>
          </p:nvPr>
        </p:nvPicPr>
        <p:blipFill>
          <a:blip r:embed="rId2"/>
          <a:srcRect/>
          <a:stretch>
            <a:fillRect/>
          </a:stretch>
        </p:blipFill>
        <p:spPr bwMode="auto">
          <a:xfrm>
            <a:off x="2657475" y="1676400"/>
            <a:ext cx="4057650" cy="1781175"/>
          </a:xfrm>
          <a:prstGeom prst="rect">
            <a:avLst/>
          </a:prstGeom>
          <a:noFill/>
          <a:ln w="9525">
            <a:noFill/>
            <a:miter lim="800000"/>
            <a:headEnd/>
            <a:tailEnd/>
          </a:ln>
          <a:effectLst/>
        </p:spPr>
      </p:pic>
      <p:sp>
        <p:nvSpPr>
          <p:cNvPr id="5" name="Rectangle 4"/>
          <p:cNvSpPr/>
          <p:nvPr/>
        </p:nvSpPr>
        <p:spPr>
          <a:xfrm>
            <a:off x="609600" y="3633787"/>
            <a:ext cx="8153400" cy="2462213"/>
          </a:xfrm>
          <a:prstGeom prst="rect">
            <a:avLst/>
          </a:prstGeom>
        </p:spPr>
        <p:txBody>
          <a:bodyPr wrap="square">
            <a:spAutoFit/>
          </a:bodyPr>
          <a:lstStyle/>
          <a:p>
            <a:pPr marL="342900" algn="just"/>
            <a:r>
              <a:rPr lang="en-US" sz="1400" dirty="0" err="1">
                <a:latin typeface="Myriad Pro" pitchFamily="34" charset="0"/>
              </a:rPr>
              <a:t>Selisih</a:t>
            </a:r>
            <a:r>
              <a:rPr lang="en-US" sz="1400" dirty="0">
                <a:latin typeface="Myriad Pro" pitchFamily="34" charset="0"/>
              </a:rPr>
              <a:t> Rp129.000.000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mengurangi</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tercatat</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selisih</a:t>
            </a:r>
            <a:r>
              <a:rPr lang="en-US" sz="1400" dirty="0">
                <a:latin typeface="Myriad Pro" pitchFamily="34" charset="0"/>
              </a:rPr>
              <a:t> </a:t>
            </a:r>
            <a:r>
              <a:rPr lang="en-US" sz="1400" dirty="0" err="1">
                <a:latin typeface="Myriad Pro" pitchFamily="34" charset="0"/>
              </a:rPr>
              <a:t>antara</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jumlah</a:t>
            </a:r>
            <a:r>
              <a:rPr lang="en-US" sz="1400" dirty="0">
                <a:latin typeface="Myriad Pro" pitchFamily="34" charset="0"/>
              </a:rPr>
              <a:t> yang </a:t>
            </a:r>
            <a:r>
              <a:rPr lang="en-US" sz="1400" dirty="0" err="1">
                <a:latin typeface="Myriad Pro" pitchFamily="34" charset="0"/>
              </a:rPr>
              <a:t>diterima</a:t>
            </a:r>
            <a:r>
              <a:rPr lang="en-US" sz="1400" dirty="0">
                <a:latin typeface="Myriad Pro" pitchFamily="34" charset="0"/>
              </a:rPr>
              <a:t> (Rp120.000.000)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boleh</a:t>
            </a:r>
            <a:r>
              <a:rPr lang="en-US" sz="1400" dirty="0">
                <a:latin typeface="Myriad Pro" pitchFamily="34" charset="0"/>
              </a:rPr>
              <a:t> </a:t>
            </a:r>
            <a:r>
              <a:rPr lang="en-US" sz="1400" dirty="0" err="1">
                <a:latin typeface="Myriad Pro" pitchFamily="34" charset="0"/>
              </a:rPr>
              <a:t>diakui</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keuntungan</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a:t>
            </a:r>
            <a:r>
              <a:rPr lang="en-US" sz="1400" dirty="0" err="1">
                <a:latin typeface="Myriad Pro" pitchFamily="34" charset="0"/>
              </a:rPr>
              <a:t>rugi</a:t>
            </a:r>
            <a:r>
              <a:rPr lang="en-US" sz="1400" dirty="0">
                <a:latin typeface="Myriad Pro" pitchFamily="34" charset="0"/>
              </a:rPr>
              <a:t>, </a:t>
            </a:r>
            <a:r>
              <a:rPr lang="en-US" sz="1400" dirty="0" err="1">
                <a:latin typeface="Myriad Pro" pitchFamily="34" charset="0"/>
              </a:rPr>
              <a:t>tetapi</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merupakan</a:t>
            </a:r>
            <a:r>
              <a:rPr lang="en-US" sz="1400" dirty="0">
                <a:latin typeface="Myriad Pro" pitchFamily="34" charset="0"/>
              </a:rPr>
              <a:t> </a:t>
            </a:r>
            <a:r>
              <a:rPr lang="en-US" sz="1400" dirty="0" err="1">
                <a:latin typeface="Myriad Pro" pitchFamily="34" charset="0"/>
              </a:rPr>
              <a:t>transaksi</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dicatat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penyesuaian</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42900" algn="just"/>
            <a:endParaRPr lang="en-US" sz="1400" dirty="0">
              <a:latin typeface="Myriad Pro" pitchFamily="34" charset="0"/>
            </a:endParaRPr>
          </a:p>
          <a:p>
            <a:pPr marL="34290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2020</a:t>
            </a:r>
          </a:p>
          <a:p>
            <a:pPr marL="342900"/>
            <a:r>
              <a:rPr lang="en-US" sz="1400" dirty="0">
                <a:latin typeface="Myriad Pro" pitchFamily="34" charset="0"/>
              </a:rPr>
              <a:t>Kas				Rp120.000.000	</a:t>
            </a:r>
          </a:p>
          <a:p>
            <a:pPr marL="342900"/>
            <a:r>
              <a:rPr lang="es-ES" sz="1400" dirty="0" err="1">
                <a:latin typeface="Myriad Pro" pitchFamily="34" charset="0"/>
              </a:rPr>
              <a:t>Ekuitas</a:t>
            </a:r>
            <a:r>
              <a:rPr lang="es-ES" sz="1400" dirty="0">
                <a:latin typeface="Myriad Pro" pitchFamily="34" charset="0"/>
              </a:rPr>
              <a:t> (</a:t>
            </a:r>
            <a:r>
              <a:rPr lang="es-ES" sz="1400" dirty="0" err="1">
                <a:latin typeface="Myriad Pro" pitchFamily="34" charset="0"/>
              </a:rPr>
              <a:t>tambahan</a:t>
            </a:r>
            <a:r>
              <a:rPr lang="es-ES" sz="1400" dirty="0">
                <a:latin typeface="Myriad Pro" pitchFamily="34" charset="0"/>
              </a:rPr>
              <a:t> modal </a:t>
            </a:r>
            <a:r>
              <a:rPr lang="es-ES" sz="1400" dirty="0" err="1">
                <a:latin typeface="Myriad Pro" pitchFamily="34" charset="0"/>
              </a:rPr>
              <a:t>disetor</a:t>
            </a:r>
            <a:r>
              <a:rPr lang="es-ES" sz="1400" dirty="0">
                <a:latin typeface="Myriad Pro" pitchFamily="34" charset="0"/>
              </a:rPr>
              <a:t>)	          9.000.000 	</a:t>
            </a:r>
          </a:p>
          <a:p>
            <a:pPr marL="342900"/>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pada PT Anak				Rp129.000.000	</a:t>
            </a:r>
          </a:p>
          <a:p>
            <a:pPr marL="342900"/>
            <a:r>
              <a:rPr lang="en-US" sz="1400" i="1" dirty="0">
                <a:latin typeface="Myriad Pro" pitchFamily="34" charset="0"/>
              </a:rPr>
              <a:t>(</a:t>
            </a:r>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penyesuaian</a:t>
            </a:r>
            <a:r>
              <a:rPr lang="en-US" sz="1400" i="1" dirty="0">
                <a:latin typeface="Myriad Pro" pitchFamily="34" charset="0"/>
              </a:rPr>
              <a:t> </a:t>
            </a:r>
            <a:r>
              <a:rPr lang="en-US" sz="1400" i="1" dirty="0" err="1">
                <a:latin typeface="Myriad Pro" pitchFamily="34" charset="0"/>
              </a:rPr>
              <a:t>nilai</a:t>
            </a:r>
            <a:r>
              <a:rPr lang="en-US" sz="1400" i="1" dirty="0">
                <a:latin typeface="Myriad Pro" pitchFamily="34" charset="0"/>
              </a:rPr>
              <a:t>  </a:t>
            </a:r>
            <a:r>
              <a:rPr lang="en-US" sz="1400" i="1" dirty="0" err="1">
                <a:latin typeface="Myriad Pro" pitchFamily="34" charset="0"/>
              </a:rPr>
              <a:t>tercatat</a:t>
            </a:r>
            <a:r>
              <a:rPr lang="en-US" sz="1400" i="1" dirty="0">
                <a:latin typeface="Myriad Pro" pitchFamily="34" charset="0"/>
              </a:rPr>
              <a:t>  </a:t>
            </a:r>
            <a:r>
              <a:rPr lang="en-US" sz="1400" i="1" dirty="0" err="1">
                <a:latin typeface="Myriad Pro" pitchFamily="34" charset="0"/>
              </a:rPr>
              <a:t>investasi</a:t>
            </a:r>
            <a:r>
              <a:rPr lang="en-US" sz="1400" i="1" dirty="0">
                <a:latin typeface="Myriad Pro" pitchFamily="34" charset="0"/>
              </a:rPr>
              <a:t>)</a:t>
            </a:r>
            <a:r>
              <a:rPr lang="en-US" sz="1400" i="1" dirty="0"/>
              <a:t>	</a:t>
            </a:r>
          </a:p>
          <a:p>
            <a:pPr algn="just"/>
            <a:endParaRPr lang="en-US" sz="1400" dirty="0">
              <a:latin typeface="Myriad Pro"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57200"/>
          </a:xfrm>
        </p:spPr>
        <p:txBody>
          <a:bodyPr/>
          <a:lstStyle/>
          <a:p>
            <a:pPr>
              <a:buNone/>
            </a:pPr>
            <a:r>
              <a:rPr lang="en-US" dirty="0"/>
              <a:t>	</a:t>
            </a:r>
            <a:r>
              <a:rPr lang="en-US" sz="1400" dirty="0" err="1"/>
              <a:t>Dalam</a:t>
            </a:r>
            <a:r>
              <a:rPr lang="en-US" sz="1400" dirty="0"/>
              <a:t> </a:t>
            </a:r>
            <a:r>
              <a:rPr lang="en-US" sz="1400" dirty="0" err="1"/>
              <a:t>penyusunan</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diperlukan</a:t>
            </a:r>
            <a:r>
              <a:rPr lang="en-US" sz="1400" dirty="0"/>
              <a:t> </a:t>
            </a:r>
            <a:r>
              <a:rPr lang="en-US" sz="1400" dirty="0" err="1"/>
              <a:t>perhitungan</a:t>
            </a:r>
            <a:r>
              <a:rPr lang="en-US" sz="1400" dirty="0"/>
              <a:t> </a:t>
            </a:r>
            <a:r>
              <a:rPr lang="en-US" sz="1400" dirty="0" err="1"/>
              <a:t>sebagai</a:t>
            </a:r>
            <a:r>
              <a:rPr lang="en-US" sz="1400" dirty="0"/>
              <a:t> </a:t>
            </a:r>
            <a:r>
              <a:rPr lang="en-US" sz="1400" dirty="0" err="1"/>
              <a:t>berikut</a:t>
            </a:r>
            <a:r>
              <a:rPr lang="en-US" sz="1400" dirty="0"/>
              <a:t>.</a:t>
            </a:r>
          </a:p>
        </p:txBody>
      </p:sp>
      <p:sp>
        <p:nvSpPr>
          <p:cNvPr id="5" name="Rectangle 4"/>
          <p:cNvSpPr/>
          <p:nvPr/>
        </p:nvSpPr>
        <p:spPr>
          <a:xfrm>
            <a:off x="609600" y="4114562"/>
            <a:ext cx="8153400" cy="1815882"/>
          </a:xfrm>
          <a:prstGeom prst="rect">
            <a:avLst/>
          </a:prstGeom>
        </p:spPr>
        <p:txBody>
          <a:bodyPr wrap="square">
            <a:spAutoFit/>
          </a:bodyPr>
          <a:lstStyle/>
          <a:p>
            <a:pPr marL="285750" algn="just"/>
            <a:r>
              <a:rPr lang="en-US" sz="1400" dirty="0" err="1">
                <a:latin typeface="Myriad Pro" pitchFamily="34" charset="0"/>
              </a:rPr>
              <a:t>Tabel</a:t>
            </a:r>
            <a:r>
              <a:rPr lang="en-US" sz="1400" dirty="0">
                <a:latin typeface="Myriad Pro" pitchFamily="34" charset="0"/>
              </a:rPr>
              <a:t> 8.11 </a:t>
            </a:r>
            <a:r>
              <a:rPr lang="en-US" sz="1400" dirty="0" err="1">
                <a:latin typeface="Myriad Pro" pitchFamily="34" charset="0"/>
              </a:rPr>
              <a:t>menunjukkan</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pada baris “</a:t>
            </a:r>
            <a:r>
              <a:rPr lang="en-US" sz="1400" dirty="0" err="1">
                <a:latin typeface="Myriad Pro" pitchFamily="34" charset="0"/>
              </a:rPr>
              <a:t>Pembelian</a:t>
            </a:r>
            <a:r>
              <a:rPr lang="en-US" sz="1400" dirty="0">
                <a:latin typeface="Myriad Pro" pitchFamily="34" charset="0"/>
              </a:rPr>
              <a:t> Saham </a:t>
            </a:r>
            <a:r>
              <a:rPr lang="en-US" sz="1400" dirty="0" err="1">
                <a:latin typeface="Myriad Pro" pitchFamily="34" charset="0"/>
              </a:rPr>
              <a:t>Tresuri</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berkurang</a:t>
            </a:r>
            <a:r>
              <a:rPr lang="en-US" sz="1400" dirty="0">
                <a:latin typeface="Myriad Pro" pitchFamily="34" charset="0"/>
              </a:rPr>
              <a:t> Rp129.000.000, </a:t>
            </a:r>
            <a:r>
              <a:rPr lang="en-US" sz="1400" dirty="0" err="1">
                <a:latin typeface="Myriad Pro" pitchFamily="34" charset="0"/>
              </a:rPr>
              <a:t>sementara</a:t>
            </a:r>
            <a:r>
              <a:rPr lang="en-US" sz="1400" dirty="0">
                <a:latin typeface="Myriad Pro" pitchFamily="34" charset="0"/>
              </a:rPr>
              <a:t> </a:t>
            </a:r>
            <a:r>
              <a:rPr lang="en-US" sz="1400" dirty="0" err="1">
                <a:latin typeface="Myriad Pro" pitchFamily="34" charset="0"/>
              </a:rPr>
              <a:t>itu</a:t>
            </a:r>
            <a:r>
              <a:rPr lang="en-US" sz="1400" dirty="0">
                <a:latin typeface="Myriad Pro" pitchFamily="34" charset="0"/>
              </a:rPr>
              <a:t> pada </a:t>
            </a:r>
            <a:r>
              <a:rPr lang="en-US" sz="1400" dirty="0" err="1">
                <a:latin typeface="Myriad Pro" pitchFamily="34" charset="0"/>
              </a:rPr>
              <a:t>sisi</a:t>
            </a:r>
            <a:r>
              <a:rPr lang="en-US" sz="1400" dirty="0">
                <a:latin typeface="Myriad Pro" pitchFamily="34" charset="0"/>
              </a:rPr>
              <a:t> </a:t>
            </a:r>
            <a:r>
              <a:rPr lang="en-US" sz="1400" dirty="0" err="1">
                <a:latin typeface="Myriad Pro" pitchFamily="34" charset="0"/>
              </a:rPr>
              <a:t>kanan</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tresuri</a:t>
            </a:r>
            <a:r>
              <a:rPr lang="en-US" sz="1400" dirty="0">
                <a:latin typeface="Myriad Pro" pitchFamily="34" charset="0"/>
              </a:rPr>
              <a:t>) </a:t>
            </a:r>
            <a:r>
              <a:rPr lang="en-US" sz="1400" dirty="0" err="1">
                <a:latin typeface="Myriad Pro" pitchFamily="34" charset="0"/>
              </a:rPr>
              <a:t>terdapat</a:t>
            </a:r>
            <a:r>
              <a:rPr lang="en-US" sz="1400" dirty="0">
                <a:latin typeface="Myriad Pro" pitchFamily="34" charset="0"/>
              </a:rPr>
              <a:t> </a:t>
            </a:r>
            <a:r>
              <a:rPr lang="en-US" sz="1400" dirty="0" err="1">
                <a:latin typeface="Myriad Pro" pitchFamily="34" charset="0"/>
              </a:rPr>
              <a:t>pengurangan</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Rp120.000.000. </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Agar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baris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seimbang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kanan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ditambah</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Rp9.000.000. Nilai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mencerminkan</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kepemilikan</a:t>
            </a:r>
            <a:r>
              <a:rPr lang="en-US" sz="1400" dirty="0">
                <a:latin typeface="Myriad Pro" pitchFamily="34" charset="0"/>
              </a:rPr>
              <a:t> </a:t>
            </a:r>
            <a:r>
              <a:rPr lang="en-US" sz="1400" dirty="0" err="1">
                <a:latin typeface="Myriad Pro" pitchFamily="34" charset="0"/>
              </a:rPr>
              <a:t>relatifnya</a:t>
            </a:r>
            <a:r>
              <a:rPr lang="en-US" sz="1400" dirty="0">
                <a:latin typeface="Myriad Pro" pitchFamily="34" charset="0"/>
              </a:rPr>
              <a:t> </a:t>
            </a:r>
            <a:r>
              <a:rPr lang="en-US" sz="1400" dirty="0" err="1">
                <a:latin typeface="Myriad Pro" pitchFamily="34" charset="0"/>
              </a:rPr>
              <a:t>dalam</a:t>
            </a:r>
            <a:r>
              <a:rPr lang="en-US" sz="1400" dirty="0">
                <a:latin typeface="Myriad Pro" pitchFamily="34" charset="0"/>
              </a:rPr>
              <a:t> </a:t>
            </a:r>
            <a:r>
              <a:rPr lang="en-US" sz="1400" dirty="0" err="1">
                <a:latin typeface="Myriad Pro" pitchFamily="34" charset="0"/>
              </a:rPr>
              <a:t>entitas</a:t>
            </a:r>
            <a:r>
              <a:rPr lang="en-US" sz="1400" dirty="0">
                <a:latin typeface="Myriad Pro" pitchFamily="34" charset="0"/>
              </a:rPr>
              <a: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37,5%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nilainya</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Rp225.000.000 (37,5% × Rp600.000.000)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penjumlahan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kolom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Nonpengendali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US" sz="1400" dirty="0">
                <a:latin typeface="Myriad Pro" pitchFamily="34" charset="0"/>
              </a:rPr>
              <a:t> </a:t>
            </a:r>
            <a:r>
              <a:rPr lang="en-US" sz="1400" dirty="0" err="1">
                <a:latin typeface="Myriad Pro" pitchFamily="34" charset="0"/>
              </a:rPr>
              <a:t>Pengakuan</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dan </a:t>
            </a:r>
            <a:r>
              <a:rPr lang="en-US" sz="1400" dirty="0" err="1">
                <a:latin typeface="Myriad Pro" pitchFamily="34" charset="0"/>
              </a:rPr>
              <a:t>dividen</a:t>
            </a:r>
            <a:r>
              <a:rPr lang="en-US" sz="1400" dirty="0">
                <a:latin typeface="Myriad Pro" pitchFamily="34" charset="0"/>
              </a:rPr>
              <a:t> PT Anak </a:t>
            </a:r>
            <a:r>
              <a:rPr lang="en-US" sz="1400" dirty="0" err="1">
                <a:latin typeface="Myriad Pro" pitchFamily="34" charset="0"/>
              </a:rPr>
              <a:t>tahun</a:t>
            </a:r>
            <a:r>
              <a:rPr lang="en-US" sz="1400" dirty="0">
                <a:latin typeface="Myriad Pro" pitchFamily="34" charset="0"/>
              </a:rPr>
              <a:t> 2020 </a:t>
            </a:r>
            <a:r>
              <a:rPr lang="en-US" sz="1400" dirty="0" err="1">
                <a:latin typeface="Myriad Pro" pitchFamily="34" charset="0"/>
              </a:rPr>
              <a:t>masih</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70%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62,5% </a:t>
            </a:r>
            <a:r>
              <a:rPr lang="en-US" sz="1400" dirty="0" err="1">
                <a:latin typeface="Myriad Pro" pitchFamily="34" charset="0"/>
              </a:rPr>
              <a:t>terjadi</a:t>
            </a:r>
            <a:r>
              <a:rPr lang="en-US" sz="1400" dirty="0">
                <a:latin typeface="Myriad Pro" pitchFamily="34" charset="0"/>
              </a:rPr>
              <a:t> di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a:t>
            </a:r>
          </a:p>
        </p:txBody>
      </p:sp>
      <p:pic>
        <p:nvPicPr>
          <p:cNvPr id="6" name="Picture 5">
            <a:extLst>
              <a:ext uri="{FF2B5EF4-FFF2-40B4-BE49-F238E27FC236}">
                <a16:creationId xmlns:a16="http://schemas.microsoft.com/office/drawing/2014/main" xmlns="" id="{25A7AFBB-AF72-4A73-B751-44F2FA876D61}"/>
              </a:ext>
            </a:extLst>
          </p:cNvPr>
          <p:cNvPicPr>
            <a:picLocks noChangeAspect="1"/>
          </p:cNvPicPr>
          <p:nvPr/>
        </p:nvPicPr>
        <p:blipFill>
          <a:blip r:embed="rId2"/>
          <a:stretch>
            <a:fillRect/>
          </a:stretch>
        </p:blipFill>
        <p:spPr>
          <a:xfrm>
            <a:off x="981075" y="2123458"/>
            <a:ext cx="6943725" cy="199134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495800"/>
          </a:xfrm>
        </p:spPr>
        <p:txBody>
          <a:bodyPr>
            <a:normAutofit lnSpcReduction="10000"/>
          </a:bodyPr>
          <a:lstStyle/>
          <a:p>
            <a:pPr>
              <a:buNone/>
            </a:pPr>
            <a:r>
              <a:rPr lang="en-US" sz="1400" dirty="0"/>
              <a:t>	</a:t>
            </a:r>
            <a:r>
              <a:rPr lang="en-US" sz="1400" dirty="0" err="1"/>
              <a:t>Berdasarkan</a:t>
            </a:r>
            <a:r>
              <a:rPr lang="en-US" sz="1400" dirty="0"/>
              <a:t> </a:t>
            </a:r>
            <a:r>
              <a:rPr lang="en-US" sz="1400" dirty="0" err="1"/>
              <a:t>Tabel</a:t>
            </a:r>
            <a:r>
              <a:rPr lang="en-US" sz="1400" dirty="0"/>
              <a:t> 8.11, </a:t>
            </a:r>
            <a:r>
              <a:rPr lang="en-US" sz="1400" dirty="0" err="1"/>
              <a:t>berikut</a:t>
            </a:r>
            <a:r>
              <a:rPr lang="en-US" sz="1400" dirty="0"/>
              <a:t> </a:t>
            </a:r>
            <a:r>
              <a:rPr lang="en-US" sz="1400" dirty="0" err="1"/>
              <a:t>ini</a:t>
            </a:r>
            <a:r>
              <a:rPr lang="en-US" sz="1400" dirty="0"/>
              <a:t> </a:t>
            </a:r>
            <a:r>
              <a:rPr lang="en-US" sz="1400" dirty="0" err="1"/>
              <a:t>jurnal</a:t>
            </a:r>
            <a:r>
              <a:rPr lang="en-US" sz="1400" dirty="0"/>
              <a:t> </a:t>
            </a:r>
            <a:r>
              <a:rPr lang="en-US" sz="1400" dirty="0" err="1"/>
              <a:t>eliminasi</a:t>
            </a:r>
            <a:r>
              <a:rPr lang="en-US" sz="1400" dirty="0"/>
              <a:t> yang </a:t>
            </a:r>
            <a:r>
              <a:rPr lang="en-US" sz="1400" dirty="0" err="1"/>
              <a:t>diperlukan</a:t>
            </a:r>
            <a:r>
              <a:rPr lang="en-US" sz="1400" dirty="0"/>
              <a:t>.</a:t>
            </a:r>
          </a:p>
          <a:p>
            <a:pPr>
              <a:buNone/>
            </a:pPr>
            <a:endParaRPr lang="en-US" sz="800" dirty="0"/>
          </a:p>
          <a:p>
            <a:pPr marL="338138" indent="4763">
              <a:spcBef>
                <a:spcPts val="0"/>
              </a:spcBef>
              <a:buNone/>
            </a:pPr>
            <a:r>
              <a:rPr lang="en-US" sz="1400" dirty="0"/>
              <a:t>(5e)	Saham </a:t>
            </a:r>
            <a:r>
              <a:rPr lang="en-US" sz="1400" dirty="0" err="1"/>
              <a:t>Biasa</a:t>
            </a:r>
            <a:r>
              <a:rPr lang="en-US" sz="1400" dirty="0"/>
              <a:t>		Rp500.000.000 	</a:t>
            </a:r>
          </a:p>
          <a:p>
            <a:pPr marL="338138" indent="4763">
              <a:spcBef>
                <a:spcPts val="0"/>
              </a:spcBef>
              <a:buNone/>
            </a:pPr>
            <a:r>
              <a:rPr lang="en-US" sz="1400" dirty="0"/>
              <a:t>	</a:t>
            </a:r>
            <a:r>
              <a:rPr lang="en-US" sz="1400" dirty="0" err="1"/>
              <a:t>Saldo</a:t>
            </a:r>
            <a:r>
              <a:rPr lang="en-US" sz="1400" dirty="0"/>
              <a:t> </a:t>
            </a:r>
            <a:r>
              <a:rPr lang="en-US" sz="1400" dirty="0" err="1"/>
              <a:t>Laba</a:t>
            </a:r>
            <a:r>
              <a:rPr lang="en-US" sz="1400" dirty="0"/>
              <a:t>			     200.000.000 	</a:t>
            </a:r>
          </a:p>
          <a:p>
            <a:pPr marL="338138" indent="4763">
              <a:spcBef>
                <a:spcPts val="0"/>
              </a:spcBef>
              <a:buNone/>
            </a:pPr>
            <a:r>
              <a:rPr lang="es-ES" sz="1400" dirty="0"/>
              <a:t>	</a:t>
            </a:r>
            <a:r>
              <a:rPr lang="es-ES" sz="1400" dirty="0" err="1"/>
              <a:t>Bagian</a:t>
            </a:r>
            <a:r>
              <a:rPr lang="es-ES" sz="1400" dirty="0"/>
              <a:t> </a:t>
            </a:r>
            <a:r>
              <a:rPr lang="es-ES" sz="1400" dirty="0" err="1"/>
              <a:t>Laba</a:t>
            </a:r>
            <a:r>
              <a:rPr lang="es-ES" sz="1400" dirty="0"/>
              <a:t> PT </a:t>
            </a:r>
            <a:r>
              <a:rPr lang="es-ES" sz="1400" dirty="0" err="1"/>
              <a:t>Anak</a:t>
            </a:r>
            <a:r>
              <a:rPr lang="es-ES" sz="1400" dirty="0"/>
              <a:t>		        35.000.000 	</a:t>
            </a:r>
          </a:p>
          <a:p>
            <a:pPr marL="338138" indent="4763">
              <a:spcBef>
                <a:spcPts val="0"/>
              </a:spcBef>
              <a:buNone/>
            </a:pPr>
            <a:r>
              <a:rPr lang="en-US" sz="1400" dirty="0"/>
              <a:t>	</a:t>
            </a:r>
            <a:r>
              <a:rPr lang="en-US" sz="1400" dirty="0" err="1"/>
              <a:t>Bagian</a:t>
            </a:r>
            <a:r>
              <a:rPr lang="en-US" sz="1400" dirty="0"/>
              <a:t> </a:t>
            </a:r>
            <a:r>
              <a:rPr lang="en-US" sz="1400" dirty="0" err="1"/>
              <a:t>Laba</a:t>
            </a:r>
            <a:r>
              <a:rPr lang="en-US" sz="1400" dirty="0"/>
              <a:t> </a:t>
            </a:r>
            <a:r>
              <a:rPr lang="en-US" sz="1400" dirty="0" err="1"/>
              <a:t>Nonpengendali</a:t>
            </a:r>
            <a:r>
              <a:rPr lang="en-US" sz="1400" dirty="0"/>
              <a:t>	        15.000.000 	</a:t>
            </a:r>
          </a:p>
          <a:p>
            <a:pPr marL="338138" indent="4763">
              <a:spcBef>
                <a:spcPts val="0"/>
              </a:spcBef>
              <a:buNone/>
            </a:pPr>
            <a:r>
              <a:rPr lang="en-US" sz="1400" dirty="0"/>
              <a:t>		</a:t>
            </a:r>
            <a:r>
              <a:rPr lang="en-US" sz="1400" dirty="0" err="1"/>
              <a:t>Dividen</a:t>
            </a:r>
            <a:r>
              <a:rPr lang="en-US" sz="1400" dirty="0"/>
              <a:t> </a:t>
            </a:r>
            <a:r>
              <a:rPr lang="en-US" sz="1400" dirty="0" err="1"/>
              <a:t>Diumumkan</a:t>
            </a:r>
            <a:r>
              <a:rPr lang="en-US" sz="1400" dirty="0"/>
              <a:t> 			Rp30.000.000 	</a:t>
            </a:r>
          </a:p>
          <a:p>
            <a:pPr marL="338138" indent="4763">
              <a:spcBef>
                <a:spcPts val="0"/>
              </a:spcBef>
              <a:buNone/>
            </a:pPr>
            <a:r>
              <a:rPr lang="en-US" sz="1400" dirty="0"/>
              <a:t>		Saham </a:t>
            </a:r>
            <a:r>
              <a:rPr lang="en-US" sz="1400" dirty="0" err="1"/>
              <a:t>Tresuri</a:t>
            </a:r>
            <a:r>
              <a:rPr lang="en-US" sz="1400" dirty="0"/>
              <a:t> 			   120.000.000 	</a:t>
            </a:r>
          </a:p>
          <a:p>
            <a:pPr marL="338138" indent="4763">
              <a:spcBef>
                <a:spcPts val="0"/>
              </a:spcBef>
              <a:buNone/>
            </a:pPr>
            <a:r>
              <a:rPr lang="en-US" sz="1400" dirty="0"/>
              <a:t>		</a:t>
            </a:r>
            <a:r>
              <a:rPr lang="en-US" sz="1400" dirty="0" err="1"/>
              <a:t>Investasi</a:t>
            </a:r>
            <a:r>
              <a:rPr lang="en-US" sz="1400" dirty="0"/>
              <a:t> </a:t>
            </a:r>
            <a:r>
              <a:rPr lang="en-US" sz="1400" dirty="0" err="1"/>
              <a:t>pada</a:t>
            </a:r>
            <a:r>
              <a:rPr lang="en-US" sz="1400" dirty="0"/>
              <a:t> PT </a:t>
            </a:r>
            <a:r>
              <a:rPr lang="en-US" sz="1400" dirty="0" err="1"/>
              <a:t>Anak</a:t>
            </a:r>
            <a:r>
              <a:rPr lang="en-US" sz="1400" dirty="0"/>
              <a:t> 			   375.000.000 	</a:t>
            </a:r>
          </a:p>
          <a:p>
            <a:pPr marL="338138" indent="4763">
              <a:spcBef>
                <a:spcPts val="0"/>
              </a:spcBef>
              <a:buNone/>
            </a:pPr>
            <a:r>
              <a:rPr lang="en-US" sz="1400" dirty="0"/>
              <a:t>		</a:t>
            </a:r>
            <a:r>
              <a:rPr lang="en-US" sz="1400" dirty="0" err="1"/>
              <a:t>Kepentingan</a:t>
            </a:r>
            <a:r>
              <a:rPr lang="en-US" sz="1400" dirty="0"/>
              <a:t> </a:t>
            </a:r>
            <a:r>
              <a:rPr lang="en-US" sz="1400" dirty="0" err="1"/>
              <a:t>Nonpengendali</a:t>
            </a:r>
            <a:r>
              <a:rPr lang="en-US" sz="1400" dirty="0"/>
              <a:t> 	  	   225.000.000 	</a:t>
            </a:r>
          </a:p>
          <a:p>
            <a:pPr marL="361950" indent="4763">
              <a:spcBef>
                <a:spcPts val="0"/>
              </a:spcBef>
              <a:buNone/>
            </a:pPr>
            <a:r>
              <a:rPr lang="en-US" sz="1400" i="1" dirty="0"/>
              <a:t>(</a:t>
            </a:r>
            <a:r>
              <a:rPr lang="en-US" sz="1400" i="1" dirty="0" err="1"/>
              <a:t>Mengeliminasi</a:t>
            </a:r>
            <a:r>
              <a:rPr lang="en-US" sz="1400" i="1" dirty="0"/>
              <a:t> </a:t>
            </a:r>
            <a:r>
              <a:rPr lang="en-US" sz="1400" i="1" dirty="0" err="1"/>
              <a:t>ekuitas</a:t>
            </a:r>
            <a:r>
              <a:rPr lang="en-US" sz="1400" i="1" dirty="0"/>
              <a:t> dan </a:t>
            </a:r>
            <a:r>
              <a:rPr lang="en-US" sz="1400" i="1" dirty="0" err="1"/>
              <a:t>investasi</a:t>
            </a:r>
            <a:r>
              <a:rPr lang="en-US" sz="1400" i="1" dirty="0"/>
              <a:t>  pada  PT Anak)</a:t>
            </a:r>
            <a:endParaRPr lang="en-US" sz="1400" dirty="0"/>
          </a:p>
          <a:p>
            <a:pPr marL="338138" indent="4763">
              <a:spcBef>
                <a:spcPts val="0"/>
              </a:spcBef>
              <a:buNone/>
            </a:pPr>
            <a:endParaRPr lang="en-US" sz="1400" i="1" dirty="0"/>
          </a:p>
          <a:p>
            <a:pPr marL="338138" indent="4763" algn="just">
              <a:spcBef>
                <a:spcPts val="0"/>
              </a:spcBef>
              <a:buNone/>
            </a:pPr>
            <a:r>
              <a:rPr lang="en-US" sz="1400" dirty="0" err="1"/>
              <a:t>Jika</a:t>
            </a:r>
            <a:r>
              <a:rPr lang="en-US" sz="1400" dirty="0"/>
              <a:t> </a:t>
            </a:r>
            <a:r>
              <a:rPr lang="en-US" sz="1400" dirty="0" err="1"/>
              <a:t>penerbitan</a:t>
            </a:r>
            <a:r>
              <a:rPr lang="en-US" sz="1400" dirty="0"/>
              <a:t> </a:t>
            </a:r>
            <a:r>
              <a:rPr lang="en-US" sz="1400" dirty="0" err="1"/>
              <a:t>tambahan</a:t>
            </a:r>
            <a:r>
              <a:rPr lang="en-US" sz="1400" dirty="0"/>
              <a:t> </a:t>
            </a:r>
            <a:r>
              <a:rPr lang="en-US" sz="1400" dirty="0" err="1"/>
              <a:t>saham</a:t>
            </a:r>
            <a:r>
              <a:rPr lang="en-US" sz="1400" dirty="0"/>
              <a:t> </a:t>
            </a:r>
            <a:r>
              <a:rPr lang="en-US" sz="1400" dirty="0" err="1"/>
              <a:t>pada</a:t>
            </a:r>
            <a:r>
              <a:rPr lang="en-US" sz="1400" dirty="0"/>
              <a:t> </a:t>
            </a:r>
            <a:r>
              <a:rPr lang="en-US" sz="1400" dirty="0" err="1"/>
              <a:t>Contoh</a:t>
            </a:r>
            <a:r>
              <a:rPr lang="en-US" sz="1400" dirty="0"/>
              <a:t> 8.5 </a:t>
            </a:r>
            <a:r>
              <a:rPr lang="en-US" sz="1400" dirty="0" err="1"/>
              <a:t>dibeli</a:t>
            </a:r>
            <a:r>
              <a:rPr lang="en-US" sz="1400" dirty="0"/>
              <a:t> </a:t>
            </a:r>
            <a:r>
              <a:rPr lang="en-US" sz="1400" dirty="0" err="1"/>
              <a:t>dari</a:t>
            </a:r>
            <a:r>
              <a:rPr lang="en-US" sz="1400" dirty="0"/>
              <a:t> PT </a:t>
            </a:r>
            <a:r>
              <a:rPr lang="en-US" sz="1400" dirty="0" err="1"/>
              <a:t>Induk</a:t>
            </a:r>
            <a:r>
              <a:rPr lang="en-US" sz="1400" dirty="0"/>
              <a:t> </a:t>
            </a:r>
            <a:r>
              <a:rPr lang="en-US" sz="1400" dirty="0" err="1"/>
              <a:t>secara</a:t>
            </a:r>
            <a:r>
              <a:rPr lang="en-US" sz="1400" dirty="0"/>
              <a:t> </a:t>
            </a:r>
            <a:r>
              <a:rPr lang="en-US" sz="1400" dirty="0" err="1"/>
              <a:t>proporsional</a:t>
            </a:r>
            <a:r>
              <a:rPr lang="en-US" sz="1400" dirty="0"/>
              <a:t> </a:t>
            </a:r>
            <a:r>
              <a:rPr lang="en-US" sz="1400" dirty="0" err="1"/>
              <a:t>atas</a:t>
            </a:r>
            <a:r>
              <a:rPr lang="en-US" sz="1400" dirty="0"/>
              <a:t> </a:t>
            </a:r>
            <a:r>
              <a:rPr lang="en-US" sz="1400" dirty="0" err="1"/>
              <a:t>persentase</a:t>
            </a:r>
            <a:r>
              <a:rPr lang="en-US" sz="1400" dirty="0"/>
              <a:t> </a:t>
            </a:r>
            <a:r>
              <a:rPr lang="en-US" sz="1400" dirty="0" err="1"/>
              <a:t>kepemilikan</a:t>
            </a:r>
            <a:r>
              <a:rPr lang="en-US" sz="1400" dirty="0"/>
              <a:t>, </a:t>
            </a:r>
            <a:r>
              <a:rPr lang="en-US" sz="1400" dirty="0" err="1"/>
              <a:t>maka</a:t>
            </a:r>
            <a:r>
              <a:rPr lang="en-US" sz="1400" dirty="0"/>
              <a:t> </a:t>
            </a:r>
            <a:r>
              <a:rPr lang="en-US" sz="1400" dirty="0" err="1"/>
              <a:t>tidak</a:t>
            </a:r>
            <a:r>
              <a:rPr lang="en-US" sz="1400" dirty="0"/>
              <a:t> </a:t>
            </a:r>
            <a:r>
              <a:rPr lang="en-US" sz="1400" dirty="0" err="1"/>
              <a:t>ada</a:t>
            </a:r>
            <a:r>
              <a:rPr lang="en-US" sz="1400" dirty="0"/>
              <a:t> </a:t>
            </a:r>
            <a:r>
              <a:rPr lang="en-US" sz="1400" dirty="0" err="1"/>
              <a:t>perubahan</a:t>
            </a:r>
            <a:r>
              <a:rPr lang="en-US" sz="1400" dirty="0"/>
              <a:t> </a:t>
            </a:r>
            <a:r>
              <a:rPr lang="en-US" sz="1400" dirty="0" err="1"/>
              <a:t>pada</a:t>
            </a:r>
            <a:r>
              <a:rPr lang="en-US" sz="1400" dirty="0"/>
              <a:t> </a:t>
            </a:r>
            <a:r>
              <a:rPr lang="en-US" sz="1400" dirty="0" err="1"/>
              <a:t>komposisi</a:t>
            </a:r>
            <a:r>
              <a:rPr lang="en-US" sz="1400" dirty="0"/>
              <a:t> </a:t>
            </a:r>
            <a:r>
              <a:rPr lang="en-US" sz="1400" dirty="0" err="1"/>
              <a:t>kepemilikan</a:t>
            </a:r>
            <a:r>
              <a:rPr lang="en-US" sz="1400" dirty="0"/>
              <a:t> yang </a:t>
            </a:r>
            <a:r>
              <a:rPr lang="en-US" sz="1400" dirty="0" err="1"/>
              <a:t>ada</a:t>
            </a:r>
            <a:r>
              <a:rPr lang="en-US" sz="1400" dirty="0"/>
              <a:t>. </a:t>
            </a:r>
            <a:r>
              <a:rPr lang="en-US" sz="1400" dirty="0" err="1"/>
              <a:t>Namun</a:t>
            </a:r>
            <a:r>
              <a:rPr lang="en-US" sz="1400" dirty="0"/>
              <a:t>, </a:t>
            </a:r>
            <a:r>
              <a:rPr lang="en-US" sz="1400" dirty="0" err="1"/>
              <a:t>nilai</a:t>
            </a:r>
            <a:r>
              <a:rPr lang="en-US" sz="1400" dirty="0"/>
              <a:t> </a:t>
            </a:r>
            <a:r>
              <a:rPr lang="en-US" sz="1400" dirty="0" err="1"/>
              <a:t>tercatat</a:t>
            </a:r>
            <a:r>
              <a:rPr lang="en-US" sz="1400" dirty="0"/>
              <a:t> </a:t>
            </a:r>
            <a:r>
              <a:rPr lang="en-US" sz="1400" dirty="0" err="1"/>
              <a:t>investasi</a:t>
            </a:r>
            <a:r>
              <a:rPr lang="en-US" sz="1400" dirty="0"/>
              <a:t> </a:t>
            </a:r>
            <a:r>
              <a:rPr lang="en-US" sz="1400" dirty="0" err="1"/>
              <a:t>tetap</a:t>
            </a:r>
            <a:r>
              <a:rPr lang="en-US" sz="1400" dirty="0"/>
              <a:t> </a:t>
            </a:r>
            <a:r>
              <a:rPr lang="en-US" sz="1400" dirty="0" err="1"/>
              <a:t>harus</a:t>
            </a:r>
            <a:r>
              <a:rPr lang="en-US" sz="1400" dirty="0"/>
              <a:t> </a:t>
            </a:r>
            <a:r>
              <a:rPr lang="en-US" sz="1400" dirty="0" err="1"/>
              <a:t>disesuaikan</a:t>
            </a:r>
            <a:r>
              <a:rPr lang="en-US" sz="1400" dirty="0"/>
              <a:t> </a:t>
            </a:r>
            <a:r>
              <a:rPr lang="en-US" sz="1400" dirty="0" err="1"/>
              <a:t>terhadap</a:t>
            </a:r>
            <a:r>
              <a:rPr lang="en-US" sz="1400" dirty="0"/>
              <a:t> </a:t>
            </a:r>
            <a:r>
              <a:rPr lang="en-US" sz="1400" dirty="0" err="1"/>
              <a:t>perubahan</a:t>
            </a:r>
            <a:r>
              <a:rPr lang="en-US" sz="1400" dirty="0"/>
              <a:t> </a:t>
            </a:r>
            <a:r>
              <a:rPr lang="en-US" sz="1400" dirty="0" err="1"/>
              <a:t>nilai</a:t>
            </a:r>
            <a:r>
              <a:rPr lang="en-US" sz="1400" dirty="0"/>
              <a:t> </a:t>
            </a:r>
            <a:r>
              <a:rPr lang="en-US" sz="1400" dirty="0" err="1"/>
              <a:t>ekuitas</a:t>
            </a:r>
            <a:r>
              <a:rPr lang="en-US" sz="1400" dirty="0"/>
              <a:t> PT Anak </a:t>
            </a:r>
            <a:r>
              <a:rPr lang="en-US" sz="1400" dirty="0" err="1"/>
              <a:t>akibat</a:t>
            </a:r>
            <a:r>
              <a:rPr lang="en-US" sz="1400" dirty="0"/>
              <a:t> </a:t>
            </a:r>
            <a:r>
              <a:rPr lang="en-US" sz="1400" dirty="0" err="1"/>
              <a:t>pembelian</a:t>
            </a:r>
            <a:r>
              <a:rPr lang="en-US" sz="1400" dirty="0"/>
              <a:t> </a:t>
            </a:r>
            <a:r>
              <a:rPr lang="en-US" sz="1400" dirty="0" err="1"/>
              <a:t>saham</a:t>
            </a:r>
            <a:r>
              <a:rPr lang="en-US" sz="1400" dirty="0"/>
              <a:t> </a:t>
            </a:r>
            <a:r>
              <a:rPr lang="en-US" sz="1400" dirty="0" err="1"/>
              <a:t>tresuri</a:t>
            </a:r>
            <a:r>
              <a:rPr lang="en-US" sz="1400" dirty="0"/>
              <a:t>. Jika </a:t>
            </a:r>
            <a:r>
              <a:rPr lang="en-US" sz="1400" dirty="0" err="1"/>
              <a:t>penerbitan</a:t>
            </a:r>
            <a:r>
              <a:rPr lang="en-US" sz="1400" dirty="0"/>
              <a:t> </a:t>
            </a:r>
            <a:r>
              <a:rPr lang="en-US" sz="1400" dirty="0" err="1"/>
              <a:t>tambahan</a:t>
            </a:r>
            <a:r>
              <a:rPr lang="en-US" sz="1400" dirty="0"/>
              <a:t> </a:t>
            </a:r>
            <a:r>
              <a:rPr lang="en-US" sz="1400" dirty="0" err="1"/>
              <a:t>saham</a:t>
            </a:r>
            <a:r>
              <a:rPr lang="en-US" sz="1400" dirty="0"/>
              <a:t> </a:t>
            </a:r>
            <a:r>
              <a:rPr lang="en-US" sz="1400" dirty="0" err="1"/>
              <a:t>tersebut</a:t>
            </a:r>
            <a:r>
              <a:rPr lang="en-US" sz="1400" dirty="0"/>
              <a:t> </a:t>
            </a:r>
            <a:r>
              <a:rPr lang="en-US" sz="1400" dirty="0" err="1"/>
              <a:t>dilakukan</a:t>
            </a:r>
            <a:r>
              <a:rPr lang="en-US" sz="1400" dirty="0"/>
              <a:t> pada </a:t>
            </a:r>
            <a:r>
              <a:rPr lang="en-US" sz="1400" dirty="0" err="1"/>
              <a:t>periode</a:t>
            </a:r>
            <a:r>
              <a:rPr lang="en-US" sz="1400" dirty="0"/>
              <a:t> interim (</a:t>
            </a:r>
            <a:r>
              <a:rPr lang="en-US" sz="1400" dirty="0" err="1"/>
              <a:t>misal</a:t>
            </a:r>
            <a:r>
              <a:rPr lang="en-US" sz="1400" dirty="0"/>
              <a:t> 1 </a:t>
            </a:r>
            <a:r>
              <a:rPr lang="en-US" sz="1400" dirty="0" err="1"/>
              <a:t>Juli</a:t>
            </a:r>
            <a:r>
              <a:rPr lang="en-US" sz="1400" dirty="0"/>
              <a:t> 2020), </a:t>
            </a:r>
            <a:r>
              <a:rPr lang="en-US" sz="1400" dirty="0" err="1"/>
              <a:t>maka</a:t>
            </a:r>
            <a:r>
              <a:rPr lang="en-US" sz="1400" dirty="0"/>
              <a:t> </a:t>
            </a:r>
            <a:r>
              <a:rPr lang="en-US" sz="1400" dirty="0" err="1"/>
              <a:t>penyesuaian</a:t>
            </a:r>
            <a:r>
              <a:rPr lang="en-US" sz="1400" dirty="0"/>
              <a:t> </a:t>
            </a:r>
            <a:r>
              <a:rPr lang="en-US" sz="1400" dirty="0" err="1"/>
              <a:t>terhadap</a:t>
            </a:r>
            <a:r>
              <a:rPr lang="en-US" sz="1400" dirty="0"/>
              <a:t> </a:t>
            </a:r>
            <a:r>
              <a:rPr lang="en-US" sz="1400" dirty="0" err="1"/>
              <a:t>nilai</a:t>
            </a:r>
            <a:r>
              <a:rPr lang="en-US" sz="1400" dirty="0"/>
              <a:t> </a:t>
            </a:r>
            <a:r>
              <a:rPr lang="en-US" sz="1400" dirty="0" err="1"/>
              <a:t>tercatat</a:t>
            </a:r>
            <a:r>
              <a:rPr lang="en-US" sz="1400" dirty="0"/>
              <a:t> </a:t>
            </a:r>
            <a:r>
              <a:rPr lang="en-US" sz="1400" dirty="0" err="1"/>
              <a:t>investasi</a:t>
            </a:r>
            <a:r>
              <a:rPr lang="en-US" sz="1400" dirty="0"/>
              <a:t> </a:t>
            </a:r>
            <a:r>
              <a:rPr lang="en-US" sz="1400" dirty="0" err="1"/>
              <a:t>dilakukan</a:t>
            </a:r>
            <a:r>
              <a:rPr lang="en-US" sz="1400" dirty="0"/>
              <a:t> </a:t>
            </a:r>
            <a:r>
              <a:rPr lang="en-US" sz="1400" dirty="0" err="1"/>
              <a:t>berdasarkan</a:t>
            </a:r>
            <a:r>
              <a:rPr lang="en-US" sz="1400" dirty="0"/>
              <a:t> </a:t>
            </a:r>
            <a:r>
              <a:rPr lang="en-US" sz="1400" dirty="0" err="1"/>
              <a:t>nilai</a:t>
            </a:r>
            <a:r>
              <a:rPr lang="en-US" sz="1400" dirty="0"/>
              <a:t> </a:t>
            </a:r>
            <a:r>
              <a:rPr lang="en-US" sz="1400" dirty="0" err="1"/>
              <a:t>ekuitas</a:t>
            </a:r>
            <a:r>
              <a:rPr lang="en-US" sz="1400" dirty="0"/>
              <a:t> PT Anak pada </a:t>
            </a:r>
            <a:r>
              <a:rPr lang="en-US" sz="1400" dirty="0" err="1"/>
              <a:t>tanggal</a:t>
            </a:r>
            <a:r>
              <a:rPr lang="en-US" sz="1400" dirty="0"/>
              <a:t> 1 </a:t>
            </a:r>
            <a:r>
              <a:rPr lang="en-US" sz="1400" dirty="0" err="1"/>
              <a:t>Juli</a:t>
            </a:r>
            <a:r>
              <a:rPr lang="en-US" sz="1400" dirty="0"/>
              <a:t> 2020. Nilai </a:t>
            </a:r>
            <a:r>
              <a:rPr lang="en-US" sz="1400" dirty="0" err="1"/>
              <a:t>tercatat</a:t>
            </a:r>
            <a:r>
              <a:rPr lang="en-US" sz="1400" dirty="0"/>
              <a:t> </a:t>
            </a:r>
            <a:r>
              <a:rPr lang="en-US" sz="1400" dirty="0" err="1"/>
              <a:t>investasi</a:t>
            </a:r>
            <a:r>
              <a:rPr lang="en-US" sz="1400" dirty="0"/>
              <a:t> pada 31 </a:t>
            </a:r>
            <a:r>
              <a:rPr lang="en-US" sz="1400" dirty="0" err="1"/>
              <a:t>Desember</a:t>
            </a:r>
            <a:r>
              <a:rPr lang="en-US" sz="1400" dirty="0"/>
              <a:t> 2020 </a:t>
            </a:r>
            <a:r>
              <a:rPr lang="en-US" sz="1400" dirty="0" err="1"/>
              <a:t>akan</a:t>
            </a:r>
            <a:r>
              <a:rPr lang="en-US" sz="1400" dirty="0"/>
              <a:t> </a:t>
            </a:r>
            <a:r>
              <a:rPr lang="en-US" sz="1400" dirty="0" err="1"/>
              <a:t>terdiri</a:t>
            </a:r>
            <a:r>
              <a:rPr lang="en-US" sz="1400" dirty="0"/>
              <a:t> </a:t>
            </a:r>
            <a:r>
              <a:rPr lang="en-US" sz="1400" dirty="0" err="1"/>
              <a:t>dari</a:t>
            </a:r>
            <a:r>
              <a:rPr lang="en-US" sz="1400" dirty="0"/>
              <a:t> </a:t>
            </a:r>
            <a:r>
              <a:rPr lang="en-US" sz="1400" dirty="0" err="1"/>
              <a:t>pengaruh</a:t>
            </a:r>
            <a:r>
              <a:rPr lang="en-US" sz="1400" dirty="0"/>
              <a:t> </a:t>
            </a:r>
            <a:r>
              <a:rPr lang="en-US" sz="1400" dirty="0" err="1"/>
              <a:t>atas</a:t>
            </a:r>
            <a:r>
              <a:rPr lang="en-US" sz="1400" dirty="0"/>
              <a:t> </a:t>
            </a:r>
            <a:r>
              <a:rPr lang="en-US" sz="1400" dirty="0" err="1"/>
              <a:t>proporsi</a:t>
            </a:r>
            <a:r>
              <a:rPr lang="en-US" sz="1400" dirty="0"/>
              <a:t> 70% </a:t>
            </a:r>
            <a:r>
              <a:rPr lang="en-US" sz="1400" dirty="0" err="1"/>
              <a:t>untuk</a:t>
            </a:r>
            <a:r>
              <a:rPr lang="en-US" sz="1400" dirty="0"/>
              <a:t> </a:t>
            </a:r>
            <a:r>
              <a:rPr lang="en-US" sz="1400" dirty="0" err="1"/>
              <a:t>periode</a:t>
            </a:r>
            <a:r>
              <a:rPr lang="en-US" sz="1400" dirty="0"/>
              <a:t> </a:t>
            </a:r>
            <a:r>
              <a:rPr lang="en-US" sz="1400" dirty="0" err="1"/>
              <a:t>sebelum</a:t>
            </a:r>
            <a:r>
              <a:rPr lang="en-US" sz="1400" dirty="0"/>
              <a:t> 1 </a:t>
            </a:r>
            <a:r>
              <a:rPr lang="en-US" sz="1400" dirty="0" err="1"/>
              <a:t>Juli</a:t>
            </a:r>
            <a:r>
              <a:rPr lang="en-US" sz="1400" dirty="0"/>
              <a:t> 2020 dan 62,5% pada </a:t>
            </a:r>
            <a:r>
              <a:rPr lang="en-US" sz="1400" dirty="0" err="1"/>
              <a:t>periode</a:t>
            </a:r>
            <a:r>
              <a:rPr lang="en-US" sz="1400" dirty="0"/>
              <a:t> </a:t>
            </a:r>
            <a:r>
              <a:rPr lang="en-US" sz="1400" dirty="0" err="1"/>
              <a:t>setelahnya</a:t>
            </a:r>
            <a:r>
              <a:rPr lang="en-US" sz="1400" dirty="0"/>
              <a:t>. </a:t>
            </a:r>
            <a:r>
              <a:rPr lang="en-US" sz="1400" dirty="0" err="1"/>
              <a:t>Sementara</a:t>
            </a:r>
            <a:r>
              <a:rPr lang="en-US" sz="1400" dirty="0"/>
              <a:t> </a:t>
            </a:r>
            <a:r>
              <a:rPr lang="en-US" sz="1400" dirty="0" err="1"/>
              <a:t>nilai</a:t>
            </a:r>
            <a:r>
              <a:rPr lang="en-US" sz="1400" dirty="0"/>
              <a:t> </a:t>
            </a:r>
            <a:r>
              <a:rPr lang="en-US" sz="1400" dirty="0" err="1"/>
              <a:t>tercatat</a:t>
            </a:r>
            <a:r>
              <a:rPr lang="en-US" sz="1400" dirty="0"/>
              <a:t> </a:t>
            </a:r>
            <a:r>
              <a:rPr lang="en-US" sz="1400" dirty="0" err="1"/>
              <a:t>investasi</a:t>
            </a:r>
            <a:r>
              <a:rPr lang="en-US" sz="1400" dirty="0"/>
              <a:t> dan </a:t>
            </a:r>
            <a:r>
              <a:rPr lang="en-US" sz="1400" dirty="0" err="1"/>
              <a:t>saldo</a:t>
            </a:r>
            <a:r>
              <a:rPr lang="en-US" sz="1400" dirty="0"/>
              <a:t> </a:t>
            </a:r>
            <a:r>
              <a:rPr lang="en-US" sz="1400" dirty="0" err="1"/>
              <a:t>kepentingan</a:t>
            </a:r>
            <a:r>
              <a:rPr lang="en-US" sz="1400" dirty="0"/>
              <a:t> </a:t>
            </a:r>
            <a:r>
              <a:rPr lang="en-US" sz="1400" dirty="0" err="1"/>
              <a:t>nonpengendali</a:t>
            </a:r>
            <a:r>
              <a:rPr lang="en-US" sz="1400" dirty="0"/>
              <a:t> </a:t>
            </a:r>
            <a:r>
              <a:rPr lang="en-US" sz="1400" dirty="0" err="1"/>
              <a:t>dalam</a:t>
            </a:r>
            <a:r>
              <a:rPr lang="en-US" sz="1400" dirty="0"/>
              <a:t> </a:t>
            </a:r>
            <a:r>
              <a:rPr lang="en-US" sz="1400" dirty="0" err="1"/>
              <a:t>jurnal</a:t>
            </a:r>
            <a:r>
              <a:rPr lang="en-US" sz="1400" dirty="0"/>
              <a:t> </a:t>
            </a:r>
            <a:r>
              <a:rPr lang="en-US" sz="1400" dirty="0" err="1"/>
              <a:t>eliminasi</a:t>
            </a:r>
            <a:r>
              <a:rPr lang="en-US" sz="1400" dirty="0"/>
              <a:t> </a:t>
            </a:r>
            <a:r>
              <a:rPr lang="en-US" sz="1400" dirty="0" err="1"/>
              <a:t>adalah</a:t>
            </a:r>
            <a:r>
              <a:rPr lang="en-US" sz="1400" dirty="0"/>
              <a:t> </a:t>
            </a:r>
            <a:r>
              <a:rPr lang="en-US" sz="1400" dirty="0" err="1"/>
              <a:t>saldo</a:t>
            </a:r>
            <a:r>
              <a:rPr lang="en-US" sz="1400" dirty="0"/>
              <a:t> </a:t>
            </a:r>
            <a:r>
              <a:rPr lang="en-US" sz="1400" dirty="0" err="1"/>
              <a:t>tanggal</a:t>
            </a:r>
            <a:r>
              <a:rPr lang="en-US" sz="1400" dirty="0"/>
              <a:t> 31 </a:t>
            </a:r>
            <a:r>
              <a:rPr lang="en-US" sz="1400" dirty="0" err="1"/>
              <a:t>Desember</a:t>
            </a:r>
            <a:r>
              <a:rPr lang="en-US" sz="1400" dirty="0"/>
              <a:t> 2020 </a:t>
            </a:r>
            <a:r>
              <a:rPr lang="en-US" sz="1400" dirty="0" err="1"/>
              <a:t>setelah</a:t>
            </a:r>
            <a:r>
              <a:rPr lang="en-US" sz="1400" dirty="0"/>
              <a:t> </a:t>
            </a:r>
            <a:r>
              <a:rPr lang="en-US" sz="1400" dirty="0" err="1"/>
              <a:t>perubahan</a:t>
            </a:r>
            <a:r>
              <a:rPr lang="en-US" sz="1400" dirty="0"/>
              <a:t> </a:t>
            </a:r>
            <a:r>
              <a:rPr lang="en-US" sz="1400" dirty="0" err="1"/>
              <a:t>bagian</a:t>
            </a:r>
            <a:r>
              <a:rPr lang="en-US" sz="1400" dirty="0"/>
              <a:t> </a:t>
            </a:r>
            <a:r>
              <a:rPr lang="en-US" sz="1400" dirty="0" err="1"/>
              <a:t>kepemilikan</a:t>
            </a:r>
            <a:r>
              <a:rPr lang="en-US" sz="1400" dirty="0"/>
              <a:t>.</a:t>
            </a:r>
            <a:r>
              <a:rPr lang="en-US" sz="1400" i="1" dirty="0"/>
              <a:t>	</a:t>
            </a:r>
          </a:p>
          <a:p>
            <a:pPr>
              <a:buNone/>
            </a:pPr>
            <a:endParaRPr 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ID" sz="2000" b="1" dirty="0" err="1">
                <a:solidFill>
                  <a:srgbClr val="4F4B4C"/>
                </a:solidFill>
              </a:rPr>
              <a:t>Entitas</a:t>
            </a:r>
            <a:r>
              <a:rPr lang="en-ID" sz="2000" b="1" dirty="0">
                <a:solidFill>
                  <a:srgbClr val="4F4B4C"/>
                </a:solidFill>
              </a:rPr>
              <a:t> Anak </a:t>
            </a:r>
            <a:r>
              <a:rPr lang="en-ID" sz="2000" b="1" dirty="0" err="1">
                <a:solidFill>
                  <a:srgbClr val="4F4B4C"/>
                </a:solidFill>
              </a:rPr>
              <a:t>Membeli</a:t>
            </a:r>
            <a:r>
              <a:rPr lang="en-ID" sz="2000" b="1" dirty="0">
                <a:solidFill>
                  <a:srgbClr val="4F4B4C"/>
                </a:solidFill>
              </a:rPr>
              <a:t> Saham </a:t>
            </a:r>
            <a:r>
              <a:rPr lang="en-ID" sz="2000" b="1" dirty="0" err="1">
                <a:solidFill>
                  <a:srgbClr val="4F4B4C"/>
                </a:solidFill>
              </a:rPr>
              <a:t>Tresuri</a:t>
            </a:r>
            <a:r>
              <a:rPr lang="en-ID" sz="2000" b="1" dirty="0">
                <a:solidFill>
                  <a:srgbClr val="4F4B4C"/>
                </a:solidFill>
              </a:rPr>
              <a:t> </a:t>
            </a:r>
            <a:r>
              <a:rPr lang="en-ID" sz="2000" b="1" dirty="0" err="1">
                <a:solidFill>
                  <a:srgbClr val="4F4B4C"/>
                </a:solidFill>
              </a:rPr>
              <a:t>dari</a:t>
            </a:r>
            <a:r>
              <a:rPr lang="en-ID" sz="2000" b="1" dirty="0">
                <a:solidFill>
                  <a:srgbClr val="4F4B4C"/>
                </a:solidFill>
              </a:rPr>
              <a:t> </a:t>
            </a:r>
            <a:r>
              <a:rPr lang="en-ID" sz="2000" b="1" dirty="0" err="1">
                <a:solidFill>
                  <a:srgbClr val="4F4B4C"/>
                </a:solidFill>
              </a:rPr>
              <a:t>Pihak</a:t>
            </a:r>
            <a:r>
              <a:rPr lang="en-ID" sz="2000" b="1" dirty="0">
                <a:solidFill>
                  <a:srgbClr val="4F4B4C"/>
                </a:solidFill>
              </a:rPr>
              <a:t> </a:t>
            </a:r>
            <a:r>
              <a:rPr lang="en-ID" sz="2000" b="1" dirty="0" err="1">
                <a:solidFill>
                  <a:srgbClr val="4F4B4C"/>
                </a:solidFill>
              </a:rPr>
              <a:t>Ketiga</a:t>
            </a:r>
            <a:endParaRPr lang="en-US" sz="2000" dirty="0"/>
          </a:p>
          <a:p>
            <a:pPr algn="just">
              <a:buNone/>
            </a:pPr>
            <a:r>
              <a:rPr lang="en-US" sz="1400" dirty="0"/>
              <a:t>	</a:t>
            </a:r>
            <a:r>
              <a:rPr lang="en-US" sz="1400" dirty="0" err="1"/>
              <a:t>Jika</a:t>
            </a:r>
            <a:r>
              <a:rPr lang="en-US" sz="1400" dirty="0"/>
              <a:t> </a:t>
            </a:r>
            <a:r>
              <a:rPr lang="en-US" sz="1400" dirty="0" err="1"/>
              <a:t>dibeli</a:t>
            </a:r>
            <a:r>
              <a:rPr lang="en-US" sz="1400" dirty="0"/>
              <a:t> </a:t>
            </a:r>
            <a:r>
              <a:rPr lang="en-US" sz="1400" dirty="0" err="1"/>
              <a:t>seluruhnya</a:t>
            </a:r>
            <a:r>
              <a:rPr lang="en-US" sz="1400" dirty="0"/>
              <a:t> </a:t>
            </a:r>
            <a:r>
              <a:rPr lang="en-US" sz="1400" dirty="0" err="1"/>
              <a:t>dari</a:t>
            </a:r>
            <a:r>
              <a:rPr lang="en-US" sz="1400" dirty="0"/>
              <a:t> </a:t>
            </a:r>
            <a:r>
              <a:rPr lang="en-US" sz="1400" dirty="0" err="1"/>
              <a:t>pihak</a:t>
            </a:r>
            <a:r>
              <a:rPr lang="en-US" sz="1400" dirty="0"/>
              <a:t> </a:t>
            </a:r>
            <a:r>
              <a:rPr lang="en-US" sz="1400" dirty="0" err="1"/>
              <a:t>ketiga</a:t>
            </a:r>
            <a:r>
              <a:rPr lang="en-US" sz="1400" dirty="0"/>
              <a:t>, </a:t>
            </a:r>
            <a:r>
              <a:rPr lang="en-US" sz="1400" dirty="0" err="1"/>
              <a:t>maka</a:t>
            </a:r>
            <a:r>
              <a:rPr lang="en-US" sz="1400" dirty="0"/>
              <a:t> </a:t>
            </a:r>
            <a:r>
              <a:rPr lang="en-US" sz="1400" dirty="0" err="1"/>
              <a:t>persentase</a:t>
            </a:r>
            <a:r>
              <a:rPr lang="en-US" sz="1400" dirty="0"/>
              <a:t> </a:t>
            </a:r>
            <a:r>
              <a:rPr lang="en-US" sz="1400" dirty="0" err="1"/>
              <a:t>kepemilikan</a:t>
            </a:r>
            <a:r>
              <a:rPr lang="en-US" sz="1400" dirty="0"/>
              <a:t> </a:t>
            </a:r>
            <a:r>
              <a:rPr lang="en-US" sz="1400" dirty="0" err="1"/>
              <a:t>entitas</a:t>
            </a:r>
            <a:r>
              <a:rPr lang="en-US" sz="1400" dirty="0"/>
              <a:t> </a:t>
            </a:r>
            <a:r>
              <a:rPr lang="en-US" sz="1400" dirty="0" err="1"/>
              <a:t>induk</a:t>
            </a:r>
            <a:r>
              <a:rPr lang="en-US" sz="1400" dirty="0"/>
              <a:t> </a:t>
            </a:r>
            <a:r>
              <a:rPr lang="en-US" sz="1400" dirty="0" err="1"/>
              <a:t>akan</a:t>
            </a:r>
            <a:r>
              <a:rPr lang="en-US" sz="1400" dirty="0"/>
              <a:t> </a:t>
            </a:r>
            <a:r>
              <a:rPr lang="en-US" sz="1400" dirty="0" err="1"/>
              <a:t>naik</a:t>
            </a:r>
            <a:r>
              <a:rPr lang="en-US" sz="1400" dirty="0"/>
              <a:t> </a:t>
            </a:r>
            <a:r>
              <a:rPr lang="en-US" sz="1400" dirty="0" err="1"/>
              <a:t>sedangkan</a:t>
            </a:r>
            <a:r>
              <a:rPr lang="en-US" sz="1400" dirty="0"/>
              <a:t> </a:t>
            </a:r>
            <a:r>
              <a:rPr lang="en-US" sz="1400" dirty="0" err="1"/>
              <a:t>persentase</a:t>
            </a:r>
            <a:r>
              <a:rPr lang="en-US" sz="1400" dirty="0"/>
              <a:t> </a:t>
            </a:r>
            <a:r>
              <a:rPr lang="en-US" sz="1400" dirty="0" err="1"/>
              <a:t>kepemilikan</a:t>
            </a:r>
            <a:r>
              <a:rPr lang="en-US" sz="1400" dirty="0"/>
              <a:t> </a:t>
            </a:r>
            <a:r>
              <a:rPr lang="en-US" sz="1400" dirty="0" err="1"/>
              <a:t>nonpengendali</a:t>
            </a:r>
            <a:r>
              <a:rPr lang="en-US" sz="1400" dirty="0"/>
              <a:t> </a:t>
            </a:r>
            <a:r>
              <a:rPr lang="en-US" sz="1400" dirty="0" err="1"/>
              <a:t>akan</a:t>
            </a:r>
            <a:r>
              <a:rPr lang="en-US" sz="1400" dirty="0"/>
              <a:t> </a:t>
            </a:r>
            <a:r>
              <a:rPr lang="en-US" sz="1400" dirty="0" err="1"/>
              <a:t>turun</a:t>
            </a:r>
            <a:r>
              <a:rPr lang="en-US" sz="1400" dirty="0"/>
              <a:t>. </a:t>
            </a:r>
            <a:r>
              <a:rPr lang="en-US" sz="1400" dirty="0" err="1"/>
              <a:t>Akibat</a:t>
            </a:r>
            <a:r>
              <a:rPr lang="en-US" sz="1400" dirty="0"/>
              <a:t> </a:t>
            </a:r>
            <a:r>
              <a:rPr lang="en-US" sz="1400" dirty="0" err="1"/>
              <a:t>pembelian</a:t>
            </a:r>
            <a:r>
              <a:rPr lang="en-US" sz="1400" dirty="0"/>
              <a:t> </a:t>
            </a:r>
            <a:r>
              <a:rPr lang="en-US" sz="1400" dirty="0" err="1"/>
              <a:t>tersebut</a:t>
            </a:r>
            <a:r>
              <a:rPr lang="en-US" sz="1400" dirty="0"/>
              <a:t>, </a:t>
            </a:r>
            <a:r>
              <a:rPr lang="en-US" sz="1400" dirty="0" err="1"/>
              <a:t>substansi</a:t>
            </a:r>
            <a:r>
              <a:rPr lang="en-US" sz="1400" dirty="0"/>
              <a:t> </a:t>
            </a:r>
            <a:r>
              <a:rPr lang="en-US" sz="1400" dirty="0" err="1"/>
              <a:t>pengendalian</a:t>
            </a:r>
            <a:r>
              <a:rPr lang="en-US" sz="1400" dirty="0"/>
              <a:t> </a:t>
            </a:r>
            <a:r>
              <a:rPr lang="en-US" sz="1400" dirty="0" err="1"/>
              <a:t>tetap</a:t>
            </a:r>
            <a:r>
              <a:rPr lang="en-US" sz="1400" dirty="0"/>
              <a:t> </a:t>
            </a:r>
            <a:r>
              <a:rPr lang="en-US" sz="1400" dirty="0" err="1"/>
              <a:t>karena</a:t>
            </a:r>
            <a:r>
              <a:rPr lang="en-US" sz="1400" dirty="0"/>
              <a:t> </a:t>
            </a:r>
            <a:r>
              <a:rPr lang="en-US" sz="1400" dirty="0" err="1"/>
              <a:t>meningkatnya</a:t>
            </a:r>
            <a:r>
              <a:rPr lang="en-US" sz="1400" dirty="0"/>
              <a:t> </a:t>
            </a:r>
            <a:r>
              <a:rPr lang="en-US" sz="1400" dirty="0" err="1"/>
              <a:t>kepemilikan</a:t>
            </a:r>
            <a:r>
              <a:rPr lang="en-US" sz="1400" dirty="0"/>
              <a:t> </a:t>
            </a:r>
            <a:r>
              <a:rPr lang="en-US" sz="1400" dirty="0" err="1"/>
              <a:t>entitas</a:t>
            </a:r>
            <a:r>
              <a:rPr lang="en-US" sz="1400" dirty="0"/>
              <a:t> </a:t>
            </a:r>
            <a:r>
              <a:rPr lang="en-US" sz="1400" dirty="0" err="1"/>
              <a:t>induk</a:t>
            </a:r>
            <a:r>
              <a:rPr lang="en-US" sz="1400" dirty="0"/>
              <a:t>. </a:t>
            </a:r>
            <a:r>
              <a:rPr lang="en-US" sz="1400" dirty="0" err="1"/>
              <a:t>Dalam</a:t>
            </a:r>
            <a:r>
              <a:rPr lang="en-US" sz="1400" dirty="0"/>
              <a:t> </a:t>
            </a:r>
            <a:r>
              <a:rPr lang="en-US" sz="1400" dirty="0" err="1"/>
              <a:t>situasi</a:t>
            </a:r>
            <a:r>
              <a:rPr lang="en-US" sz="1400" dirty="0"/>
              <a:t> </a:t>
            </a:r>
            <a:r>
              <a:rPr lang="en-US" sz="1400" dirty="0" err="1"/>
              <a:t>tidak</a:t>
            </a:r>
            <a:r>
              <a:rPr lang="en-US" sz="1400" dirty="0"/>
              <a:t> </a:t>
            </a:r>
            <a:r>
              <a:rPr lang="en-US" sz="1400" dirty="0" err="1"/>
              <a:t>hilangnya</a:t>
            </a:r>
            <a:r>
              <a:rPr lang="en-US" sz="1400" dirty="0"/>
              <a:t> </a:t>
            </a:r>
            <a:r>
              <a:rPr lang="en-US" sz="1400" dirty="0" err="1"/>
              <a:t>pengendalian</a:t>
            </a:r>
            <a:r>
              <a:rPr lang="en-US" sz="1400" dirty="0"/>
              <a:t>, PSAK 65 </a:t>
            </a:r>
            <a:r>
              <a:rPr lang="en-US" sz="1400" dirty="0" err="1"/>
              <a:t>mensyaratkan</a:t>
            </a:r>
            <a:r>
              <a:rPr lang="en-US" sz="1400" dirty="0"/>
              <a:t> </a:t>
            </a:r>
            <a:r>
              <a:rPr lang="en-US" sz="1400" dirty="0" err="1"/>
              <a:t>perubahan</a:t>
            </a:r>
            <a:r>
              <a:rPr lang="en-US" sz="1400" dirty="0"/>
              <a:t> </a:t>
            </a:r>
            <a:r>
              <a:rPr lang="en-US" sz="1400" dirty="0" err="1"/>
              <a:t>dalam</a:t>
            </a:r>
            <a:r>
              <a:rPr lang="en-US" sz="1400" dirty="0"/>
              <a:t> </a:t>
            </a:r>
            <a:r>
              <a:rPr lang="en-US" sz="1400" dirty="0" err="1"/>
              <a:t>bagian</a:t>
            </a:r>
            <a:r>
              <a:rPr lang="en-US" sz="1400" dirty="0"/>
              <a:t> </a:t>
            </a:r>
            <a:r>
              <a:rPr lang="en-US" sz="1400" dirty="0" err="1"/>
              <a:t>kepemilikan</a:t>
            </a:r>
            <a:r>
              <a:rPr lang="en-US" sz="1400" dirty="0"/>
              <a:t> </a:t>
            </a:r>
            <a:r>
              <a:rPr lang="en-US" sz="1400" dirty="0" err="1"/>
              <a:t>induk</a:t>
            </a:r>
            <a:r>
              <a:rPr lang="en-US" sz="1400" dirty="0"/>
              <a:t> pada </a:t>
            </a:r>
            <a:r>
              <a:rPr lang="en-US" sz="1400" dirty="0" err="1"/>
              <a:t>entitas</a:t>
            </a:r>
            <a:r>
              <a:rPr lang="en-US" sz="1400" dirty="0"/>
              <a:t> </a:t>
            </a:r>
            <a:r>
              <a:rPr lang="en-US" sz="1400" dirty="0" err="1"/>
              <a:t>anak</a:t>
            </a:r>
            <a:r>
              <a:rPr lang="en-US" sz="1400" dirty="0"/>
              <a:t> </a:t>
            </a:r>
            <a:r>
              <a:rPr lang="en-US" sz="1400" dirty="0" err="1"/>
              <a:t>tersebut</a:t>
            </a:r>
            <a:r>
              <a:rPr lang="en-US" sz="1400" dirty="0"/>
              <a:t> </a:t>
            </a:r>
            <a:r>
              <a:rPr lang="en-US" sz="1400" dirty="0" err="1"/>
              <a:t>sebagai</a:t>
            </a:r>
            <a:r>
              <a:rPr lang="en-US" sz="1400" dirty="0"/>
              <a:t> </a:t>
            </a:r>
            <a:r>
              <a:rPr lang="en-US" sz="1400" dirty="0" err="1"/>
              <a:t>transaksi</a:t>
            </a:r>
            <a:r>
              <a:rPr lang="en-US" sz="1400" dirty="0"/>
              <a:t> </a:t>
            </a:r>
            <a:r>
              <a:rPr lang="en-US" sz="1400" dirty="0" err="1"/>
              <a:t>ekuitas</a:t>
            </a:r>
            <a:r>
              <a:rPr lang="en-US" sz="1400" dirty="0"/>
              <a:t>. </a:t>
            </a:r>
            <a:r>
              <a:rPr lang="en-US" sz="1400" dirty="0" err="1"/>
              <a:t>Entitas</a:t>
            </a:r>
            <a:r>
              <a:rPr lang="en-US" sz="1400" dirty="0"/>
              <a:t> </a:t>
            </a:r>
            <a:r>
              <a:rPr lang="en-US" sz="1400" dirty="0" err="1"/>
              <a:t>induk</a:t>
            </a:r>
            <a:r>
              <a:rPr lang="en-US" sz="1400" dirty="0"/>
              <a:t> </a:t>
            </a:r>
            <a:r>
              <a:rPr lang="en-US" sz="1400" dirty="0" err="1"/>
              <a:t>secara</a:t>
            </a:r>
            <a:r>
              <a:rPr lang="en-US" sz="1400" dirty="0"/>
              <a:t> </a:t>
            </a:r>
            <a:r>
              <a:rPr lang="en-US" sz="1400" dirty="0" err="1"/>
              <a:t>langsung</a:t>
            </a:r>
            <a:r>
              <a:rPr lang="en-US" sz="1400" dirty="0"/>
              <a:t> </a:t>
            </a:r>
            <a:r>
              <a:rPr lang="en-US" sz="1400" dirty="0" err="1"/>
              <a:t>mengakui</a:t>
            </a:r>
            <a:r>
              <a:rPr lang="en-US" sz="1400" dirty="0"/>
              <a:t> </a:t>
            </a:r>
            <a:r>
              <a:rPr lang="en-US" sz="1400" dirty="0" err="1"/>
              <a:t>dalam</a:t>
            </a:r>
            <a:r>
              <a:rPr lang="en-US" sz="1400" dirty="0"/>
              <a:t> </a:t>
            </a:r>
            <a:r>
              <a:rPr lang="en-US" sz="1400" dirty="0" err="1"/>
              <a:t>ekuitas</a:t>
            </a:r>
            <a:r>
              <a:rPr lang="en-US" sz="1400" dirty="0"/>
              <a:t> </a:t>
            </a:r>
            <a:r>
              <a:rPr lang="en-US" sz="1400" dirty="0" err="1"/>
              <a:t>setiap</a:t>
            </a:r>
            <a:r>
              <a:rPr lang="en-US" sz="1400" dirty="0"/>
              <a:t> </a:t>
            </a:r>
            <a:r>
              <a:rPr lang="en-US" sz="1400" dirty="0" err="1"/>
              <a:t>perbedaan</a:t>
            </a:r>
            <a:r>
              <a:rPr lang="en-US" sz="1400" dirty="0"/>
              <a:t> </a:t>
            </a:r>
            <a:r>
              <a:rPr lang="en-US" sz="1400" dirty="0" err="1"/>
              <a:t>antara</a:t>
            </a:r>
            <a:r>
              <a:rPr lang="en-US" sz="1400" dirty="0"/>
              <a:t> </a:t>
            </a:r>
            <a:r>
              <a:rPr lang="en-US" sz="1400" dirty="0" err="1"/>
              <a:t>jumlah</a:t>
            </a:r>
            <a:r>
              <a:rPr lang="en-US" sz="1400" dirty="0"/>
              <a:t> </a:t>
            </a:r>
            <a:r>
              <a:rPr lang="en-US" sz="1400" dirty="0" err="1"/>
              <a:t>tercatat</a:t>
            </a:r>
            <a:r>
              <a:rPr lang="en-US" sz="1400" dirty="0"/>
              <a:t> </a:t>
            </a:r>
            <a:r>
              <a:rPr lang="en-US" sz="1400" dirty="0" err="1"/>
              <a:t>kepentingan</a:t>
            </a:r>
            <a:r>
              <a:rPr lang="en-US" sz="1400" dirty="0"/>
              <a:t> </a:t>
            </a:r>
            <a:r>
              <a:rPr lang="en-US" sz="1400" dirty="0" err="1"/>
              <a:t>nonpengendali</a:t>
            </a:r>
            <a:r>
              <a:rPr lang="en-US" sz="1400" dirty="0"/>
              <a:t> yang </a:t>
            </a:r>
            <a:r>
              <a:rPr lang="en-US" sz="1400" dirty="0" err="1"/>
              <a:t>disesuaikan</a:t>
            </a:r>
            <a:r>
              <a:rPr lang="en-US" sz="1400" dirty="0"/>
              <a:t> </a:t>
            </a:r>
            <a:r>
              <a:rPr lang="en-US" sz="1400" dirty="0" err="1"/>
              <a:t>dengan</a:t>
            </a:r>
            <a:r>
              <a:rPr lang="en-US" sz="1400" dirty="0"/>
              <a:t> </a:t>
            </a:r>
            <a:r>
              <a:rPr lang="en-US" sz="1400" dirty="0" err="1"/>
              <a:t>nilai</a:t>
            </a:r>
            <a:r>
              <a:rPr lang="en-US" sz="1400" dirty="0"/>
              <a:t> </a:t>
            </a:r>
            <a:r>
              <a:rPr lang="en-US" sz="1400" dirty="0" err="1"/>
              <a:t>wajar</a:t>
            </a:r>
            <a:r>
              <a:rPr lang="en-US" sz="1400" dirty="0"/>
              <a:t> </a:t>
            </a:r>
            <a:r>
              <a:rPr lang="en-US" sz="1400" dirty="0" err="1"/>
              <a:t>imbalan</a:t>
            </a:r>
            <a:r>
              <a:rPr lang="en-US" sz="1400" dirty="0"/>
              <a:t> yang </a:t>
            </a:r>
            <a:r>
              <a:rPr lang="en-US" sz="1400" dirty="0" err="1"/>
              <a:t>diterima</a:t>
            </a:r>
            <a:r>
              <a:rPr lang="en-US" sz="1400" dirty="0"/>
              <a:t> </a:t>
            </a:r>
            <a:r>
              <a:rPr lang="en-US" sz="1400" dirty="0" err="1"/>
              <a:t>dan</a:t>
            </a:r>
            <a:r>
              <a:rPr lang="en-US" sz="1400" dirty="0"/>
              <a:t> </a:t>
            </a:r>
            <a:r>
              <a:rPr lang="en-US" sz="1400" dirty="0" err="1"/>
              <a:t>mengatribusikannya</a:t>
            </a:r>
            <a:r>
              <a:rPr lang="en-US" sz="1400" dirty="0"/>
              <a:t> </a:t>
            </a:r>
            <a:r>
              <a:rPr lang="en-US" sz="1400" dirty="0" err="1"/>
              <a:t>kepada</a:t>
            </a:r>
            <a:r>
              <a:rPr lang="en-US" sz="1400" dirty="0"/>
              <a:t> </a:t>
            </a:r>
            <a:r>
              <a:rPr lang="en-US" sz="1400" dirty="0" err="1"/>
              <a:t>pemilik</a:t>
            </a:r>
            <a:r>
              <a:rPr lang="en-US" sz="1400" dirty="0"/>
              <a:t> </a:t>
            </a:r>
            <a:r>
              <a:rPr lang="en-US" sz="1400" dirty="0" err="1"/>
              <a:t>entitas</a:t>
            </a:r>
            <a:r>
              <a:rPr lang="en-US" sz="1400" dirty="0"/>
              <a:t> </a:t>
            </a:r>
            <a:r>
              <a:rPr lang="en-US" sz="1400" dirty="0" err="1"/>
              <a:t>induk</a:t>
            </a:r>
            <a:r>
              <a:rPr lang="en-US" sz="1400" dirty="0"/>
              <a:t>.</a:t>
            </a:r>
          </a:p>
          <a:p>
            <a:pPr>
              <a:buNone/>
            </a:pPr>
            <a:r>
              <a:rPr lang="en-US" sz="1400" b="1" dirty="0"/>
              <a:t>	</a:t>
            </a:r>
            <a:r>
              <a:rPr lang="en-US" sz="1400" b="1" dirty="0" err="1"/>
              <a:t>Contoh</a:t>
            </a:r>
            <a:r>
              <a:rPr lang="en-US" sz="1400" b="1" dirty="0"/>
              <a:t> 8.6 </a:t>
            </a:r>
          </a:p>
          <a:p>
            <a:pPr algn="just">
              <a:buNone/>
            </a:pPr>
            <a:r>
              <a:rPr lang="en-US" sz="1400" dirty="0"/>
              <a:t>	PT </a:t>
            </a:r>
            <a:r>
              <a:rPr lang="en-US" sz="1400" dirty="0" err="1"/>
              <a:t>Induk</a:t>
            </a:r>
            <a:r>
              <a:rPr lang="en-US" sz="1400" dirty="0"/>
              <a:t> </a:t>
            </a:r>
            <a:r>
              <a:rPr lang="en-US" sz="1400" dirty="0" err="1"/>
              <a:t>membeli</a:t>
            </a:r>
            <a:r>
              <a:rPr lang="en-US" sz="1400" dirty="0"/>
              <a:t> 350.000 </a:t>
            </a:r>
            <a:r>
              <a:rPr lang="en-US" sz="1400" dirty="0" err="1"/>
              <a:t>lembar</a:t>
            </a:r>
            <a:r>
              <a:rPr lang="en-US" sz="1400" dirty="0"/>
              <a:t> </a:t>
            </a:r>
            <a:r>
              <a:rPr lang="en-US" sz="1400" dirty="0" err="1"/>
              <a:t>dari</a:t>
            </a:r>
            <a:r>
              <a:rPr lang="en-US" sz="1400" dirty="0"/>
              <a:t> 500.000 </a:t>
            </a:r>
            <a:r>
              <a:rPr lang="en-US" sz="1400" dirty="0" err="1"/>
              <a:t>lembar</a:t>
            </a:r>
            <a:r>
              <a:rPr lang="en-US" sz="1400" dirty="0"/>
              <a:t> </a:t>
            </a:r>
            <a:r>
              <a:rPr lang="en-US" sz="1400" dirty="0" err="1"/>
              <a:t>saham</a:t>
            </a:r>
            <a:r>
              <a:rPr lang="en-US" sz="1400" dirty="0"/>
              <a:t> </a:t>
            </a:r>
            <a:r>
              <a:rPr lang="en-US" sz="1400" dirty="0" err="1"/>
              <a:t>beredar</a:t>
            </a:r>
            <a:r>
              <a:rPr lang="en-US" sz="1400" dirty="0"/>
              <a:t> PT Anak pada </a:t>
            </a:r>
            <a:r>
              <a:rPr lang="en-US" sz="1400" dirty="0" err="1"/>
              <a:t>tanggal</a:t>
            </a:r>
            <a:r>
              <a:rPr lang="en-US" sz="1400" dirty="0"/>
              <a:t> 2 </a:t>
            </a:r>
            <a:r>
              <a:rPr lang="en-US" sz="1400" dirty="0" err="1"/>
              <a:t>Januari</a:t>
            </a:r>
            <a:r>
              <a:rPr lang="en-US" sz="1400" dirty="0"/>
              <a:t> 2020. Pada </a:t>
            </a:r>
            <a:r>
              <a:rPr lang="en-US" sz="1400" dirty="0" err="1"/>
              <a:t>saat</a:t>
            </a:r>
            <a:r>
              <a:rPr lang="en-US" sz="1400" dirty="0"/>
              <a:t> </a:t>
            </a:r>
            <a:r>
              <a:rPr lang="en-US" sz="1400" dirty="0" err="1"/>
              <a:t>itu</a:t>
            </a:r>
            <a:r>
              <a:rPr lang="en-US" sz="1400" dirty="0"/>
              <a:t>, PT </a:t>
            </a:r>
            <a:r>
              <a:rPr lang="en-US" sz="1400" dirty="0" err="1"/>
              <a:t>Induk</a:t>
            </a:r>
            <a:r>
              <a:rPr lang="en-US" sz="1400" dirty="0"/>
              <a:t> </a:t>
            </a:r>
            <a:r>
              <a:rPr lang="en-US" sz="1400" dirty="0" err="1"/>
              <a:t>membayar</a:t>
            </a:r>
            <a:r>
              <a:rPr lang="en-US" sz="1400" dirty="0"/>
              <a:t> Rp560.000.000 </a:t>
            </a:r>
            <a:r>
              <a:rPr lang="en-US" sz="1400" dirty="0" err="1"/>
              <a:t>yaitu</a:t>
            </a:r>
            <a:r>
              <a:rPr lang="en-US" sz="1400" dirty="0"/>
              <a:t> </a:t>
            </a:r>
            <a:r>
              <a:rPr lang="en-US" sz="1400" dirty="0" err="1"/>
              <a:t>sebesar</a:t>
            </a:r>
            <a:r>
              <a:rPr lang="en-US" sz="1400" dirty="0"/>
              <a:t> </a:t>
            </a:r>
            <a:r>
              <a:rPr lang="en-US" sz="1400" dirty="0" err="1"/>
              <a:t>proporsi</a:t>
            </a:r>
            <a:r>
              <a:rPr lang="en-US" sz="1400" dirty="0"/>
              <a:t> </a:t>
            </a:r>
            <a:r>
              <a:rPr lang="en-US" sz="1400" dirty="0" err="1"/>
              <a:t>nilai</a:t>
            </a:r>
            <a:r>
              <a:rPr lang="en-US" sz="1400" dirty="0"/>
              <a:t> </a:t>
            </a:r>
            <a:r>
              <a:rPr lang="en-US" sz="1400" dirty="0" err="1"/>
              <a:t>aset</a:t>
            </a:r>
            <a:r>
              <a:rPr lang="en-US" sz="1400" dirty="0"/>
              <a:t> </a:t>
            </a:r>
            <a:r>
              <a:rPr lang="en-US" sz="1400" dirty="0" err="1"/>
              <a:t>neto</a:t>
            </a:r>
            <a:r>
              <a:rPr lang="en-US" sz="1400" dirty="0"/>
              <a:t> PT Anak. </a:t>
            </a:r>
            <a:r>
              <a:rPr lang="en-US" sz="1400" dirty="0" err="1"/>
              <a:t>Komposisi</a:t>
            </a:r>
            <a:r>
              <a:rPr lang="en-US" sz="1400" dirty="0"/>
              <a:t> </a:t>
            </a:r>
            <a:r>
              <a:rPr lang="en-US" sz="1400" dirty="0" err="1"/>
              <a:t>ekuitas</a:t>
            </a:r>
            <a:r>
              <a:rPr lang="en-US" sz="1400" dirty="0"/>
              <a:t> (</a:t>
            </a:r>
            <a:r>
              <a:rPr lang="en-US" sz="1400" dirty="0" err="1"/>
              <a:t>aset</a:t>
            </a:r>
            <a:r>
              <a:rPr lang="en-US" sz="1400" dirty="0"/>
              <a:t> </a:t>
            </a:r>
            <a:r>
              <a:rPr lang="en-US" sz="1400" dirty="0" err="1"/>
              <a:t>neto</a:t>
            </a:r>
            <a:r>
              <a:rPr lang="en-US" sz="1400" dirty="0"/>
              <a:t>) PT Anak </a:t>
            </a:r>
            <a:r>
              <a:rPr lang="en-US" sz="1400" dirty="0" err="1"/>
              <a:t>saat</a:t>
            </a:r>
            <a:r>
              <a:rPr lang="en-US" sz="1400" dirty="0"/>
              <a:t> </a:t>
            </a:r>
            <a:r>
              <a:rPr lang="en-US" sz="1400" dirty="0" err="1"/>
              <a:t>itu</a:t>
            </a:r>
            <a:r>
              <a:rPr lang="en-US" sz="1400" dirty="0"/>
              <a:t> </a:t>
            </a:r>
            <a:r>
              <a:rPr lang="en-US" sz="1400" dirty="0" err="1"/>
              <a:t>terdiri</a:t>
            </a:r>
            <a:r>
              <a:rPr lang="en-US" sz="1400" dirty="0"/>
              <a:t> </a:t>
            </a:r>
            <a:r>
              <a:rPr lang="en-US" sz="1400" dirty="0" err="1"/>
              <a:t>dari</a:t>
            </a:r>
            <a:r>
              <a:rPr lang="en-US" sz="1400" dirty="0"/>
              <a:t> </a:t>
            </a:r>
            <a:r>
              <a:rPr lang="en-US" sz="1400" dirty="0" err="1"/>
              <a:t>saham</a:t>
            </a:r>
            <a:r>
              <a:rPr lang="en-US" sz="1400" dirty="0"/>
              <a:t> </a:t>
            </a:r>
            <a:r>
              <a:rPr lang="en-US" sz="1400" dirty="0" err="1"/>
              <a:t>biasa</a:t>
            </a:r>
            <a:r>
              <a:rPr lang="en-US" sz="1400" dirty="0"/>
              <a:t> dan </a:t>
            </a:r>
            <a:r>
              <a:rPr lang="en-US" sz="1400" dirty="0" err="1"/>
              <a:t>saldo</a:t>
            </a:r>
            <a:r>
              <a:rPr lang="en-US" sz="1400" dirty="0"/>
              <a:t> </a:t>
            </a:r>
            <a:r>
              <a:rPr lang="en-US" sz="1400" dirty="0" err="1"/>
              <a:t>laba</a:t>
            </a:r>
            <a:r>
              <a:rPr lang="en-US" sz="1400" dirty="0"/>
              <a:t> masing-masing </a:t>
            </a:r>
            <a:r>
              <a:rPr lang="en-US" sz="1400" dirty="0" err="1"/>
              <a:t>senilai</a:t>
            </a:r>
            <a:r>
              <a:rPr lang="en-US" sz="1400" dirty="0"/>
              <a:t> Rp500.000.000 dan Rp200.000.000. </a:t>
            </a:r>
            <a:r>
              <a:rPr lang="en-US" sz="1400" dirty="0" err="1"/>
              <a:t>Saham</a:t>
            </a:r>
            <a:r>
              <a:rPr lang="en-US" sz="1400" dirty="0"/>
              <a:t> PT </a:t>
            </a:r>
            <a:r>
              <a:rPr lang="en-US" sz="1400" dirty="0" err="1"/>
              <a:t>Anak</a:t>
            </a:r>
            <a:r>
              <a:rPr lang="en-US" sz="1400" dirty="0"/>
              <a:t> </a:t>
            </a:r>
            <a:r>
              <a:rPr lang="en-US" sz="1400" dirty="0" err="1"/>
              <a:t>memiliki</a:t>
            </a:r>
            <a:r>
              <a:rPr lang="en-US" sz="1400" dirty="0"/>
              <a:t> </a:t>
            </a:r>
            <a:r>
              <a:rPr lang="en-US" sz="1400" dirty="0" err="1"/>
              <a:t>nilai</a:t>
            </a:r>
            <a:r>
              <a:rPr lang="en-US" sz="1400" dirty="0"/>
              <a:t> nominal (par) Rp1.000. Pada </a:t>
            </a:r>
            <a:r>
              <a:rPr lang="en-US" sz="1400" dirty="0" err="1"/>
              <a:t>tanggal</a:t>
            </a:r>
            <a:r>
              <a:rPr lang="en-US" sz="1400" dirty="0"/>
              <a:t> 31 </a:t>
            </a:r>
            <a:r>
              <a:rPr lang="en-US" sz="1400" dirty="0" err="1"/>
              <a:t>Desember</a:t>
            </a:r>
            <a:r>
              <a:rPr lang="en-US" sz="1400" dirty="0"/>
              <a:t> 2020, PT Anak </a:t>
            </a:r>
            <a:r>
              <a:rPr lang="en-US" sz="1400" dirty="0" err="1"/>
              <a:t>membeli</a:t>
            </a:r>
            <a:r>
              <a:rPr lang="en-US" sz="1400" dirty="0"/>
              <a:t> 100.000 </a:t>
            </a:r>
            <a:r>
              <a:rPr lang="en-US" sz="1400" dirty="0" err="1"/>
              <a:t>lembar</a:t>
            </a:r>
            <a:r>
              <a:rPr lang="en-US" sz="1400" dirty="0"/>
              <a:t> </a:t>
            </a:r>
            <a:r>
              <a:rPr lang="en-US" sz="1400" dirty="0" err="1"/>
              <a:t>saham</a:t>
            </a:r>
            <a:r>
              <a:rPr lang="en-US" sz="1400" dirty="0"/>
              <a:t> </a:t>
            </a:r>
            <a:r>
              <a:rPr lang="en-US" sz="1400" dirty="0" err="1"/>
              <a:t>tresuri</a:t>
            </a:r>
            <a:r>
              <a:rPr lang="en-US" sz="1400" dirty="0"/>
              <a:t> </a:t>
            </a:r>
            <a:r>
              <a:rPr lang="en-US" sz="1400" dirty="0" err="1"/>
              <a:t>dari</a:t>
            </a:r>
            <a:r>
              <a:rPr lang="en-US" sz="1400" dirty="0"/>
              <a:t> </a:t>
            </a:r>
            <a:r>
              <a:rPr lang="en-US" sz="1400" dirty="0" err="1"/>
              <a:t>pihak</a:t>
            </a:r>
            <a:r>
              <a:rPr lang="en-US" sz="1400" dirty="0"/>
              <a:t> </a:t>
            </a:r>
            <a:r>
              <a:rPr lang="en-US" sz="1400" dirty="0" err="1"/>
              <a:t>ketiga</a:t>
            </a:r>
            <a:r>
              <a:rPr lang="en-US" sz="1400" dirty="0"/>
              <a:t> </a:t>
            </a:r>
            <a:r>
              <a:rPr lang="en-US" sz="1400" dirty="0" err="1"/>
              <a:t>seharga</a:t>
            </a:r>
            <a:r>
              <a:rPr lang="en-US" sz="1400" dirty="0"/>
              <a:t> Rp1.200 per </a:t>
            </a:r>
            <a:r>
              <a:rPr lang="en-US" sz="1400" dirty="0" err="1"/>
              <a:t>lembar</a:t>
            </a:r>
            <a:r>
              <a:rPr lang="en-US" sz="1400" dirty="0"/>
              <a:t>. PT Anak </a:t>
            </a:r>
            <a:r>
              <a:rPr lang="en-US" sz="1400" dirty="0" err="1"/>
              <a:t>melaporkan</a:t>
            </a:r>
            <a:r>
              <a:rPr lang="en-US" sz="1400" dirty="0"/>
              <a:t> </a:t>
            </a:r>
            <a:r>
              <a:rPr lang="en-US" sz="1400" dirty="0" err="1"/>
              <a:t>laba</a:t>
            </a:r>
            <a:r>
              <a:rPr lang="en-US" sz="1400" dirty="0"/>
              <a:t> dan </a:t>
            </a:r>
            <a:r>
              <a:rPr lang="en-US" sz="1400" dirty="0" err="1"/>
              <a:t>mengumumkan</a:t>
            </a:r>
            <a:r>
              <a:rPr lang="en-US" sz="1400" dirty="0"/>
              <a:t> </a:t>
            </a:r>
            <a:r>
              <a:rPr lang="en-US" sz="1400" dirty="0" err="1"/>
              <a:t>dividen</a:t>
            </a:r>
            <a:r>
              <a:rPr lang="en-US" sz="1400" dirty="0"/>
              <a:t> </a:t>
            </a:r>
            <a:r>
              <a:rPr lang="en-US" sz="1400" dirty="0" err="1"/>
              <a:t>selama</a:t>
            </a:r>
            <a:r>
              <a:rPr lang="en-US" sz="1400" dirty="0"/>
              <a:t> </a:t>
            </a:r>
            <a:r>
              <a:rPr lang="en-US" sz="1400" dirty="0" err="1"/>
              <a:t>tahun</a:t>
            </a:r>
            <a:r>
              <a:rPr lang="en-US" sz="1400" dirty="0"/>
              <a:t> 2020 masing-masing </a:t>
            </a:r>
            <a:r>
              <a:rPr lang="en-US" sz="1400" dirty="0" err="1"/>
              <a:t>sebesar</a:t>
            </a:r>
            <a:r>
              <a:rPr lang="en-US" sz="1400" dirty="0"/>
              <a:t> Rp50.000.000 dan Rp30.000.000.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685800"/>
          </a:xfrm>
        </p:spPr>
        <p:txBody>
          <a:bodyPr/>
          <a:lstStyle/>
          <a:p>
            <a:pPr algn="just">
              <a:buNone/>
            </a:pPr>
            <a:r>
              <a:rPr lang="en-US" dirty="0"/>
              <a:t>	</a:t>
            </a:r>
            <a:r>
              <a:rPr lang="en-US" sz="1400" dirty="0" err="1"/>
              <a:t>Dampak</a:t>
            </a:r>
            <a:r>
              <a:rPr lang="en-US" sz="1400" dirty="0"/>
              <a:t> </a:t>
            </a:r>
            <a:r>
              <a:rPr lang="en-US" sz="1400" dirty="0" err="1"/>
              <a:t>dari</a:t>
            </a:r>
            <a:r>
              <a:rPr lang="en-US" sz="1400" dirty="0"/>
              <a:t> </a:t>
            </a:r>
            <a:r>
              <a:rPr lang="en-US" sz="1400" dirty="0" err="1"/>
              <a:t>pembelian</a:t>
            </a:r>
            <a:r>
              <a:rPr lang="en-US" sz="1400" dirty="0"/>
              <a:t> </a:t>
            </a:r>
            <a:r>
              <a:rPr lang="en-US" sz="1400" dirty="0" err="1"/>
              <a:t>saham</a:t>
            </a:r>
            <a:r>
              <a:rPr lang="en-US" sz="1400" dirty="0"/>
              <a:t> </a:t>
            </a:r>
            <a:r>
              <a:rPr lang="en-US" sz="1400" dirty="0" err="1"/>
              <a:t>tresuri</a:t>
            </a:r>
            <a:r>
              <a:rPr lang="en-US" sz="1400" dirty="0"/>
              <a:t> </a:t>
            </a:r>
            <a:r>
              <a:rPr lang="en-US" sz="1400" dirty="0" err="1"/>
              <a:t>tersebut</a:t>
            </a:r>
            <a:r>
              <a:rPr lang="en-US" sz="1400" dirty="0"/>
              <a:t> </a:t>
            </a:r>
            <a:r>
              <a:rPr lang="en-US" sz="1400" dirty="0" err="1"/>
              <a:t>adalah</a:t>
            </a:r>
            <a:r>
              <a:rPr lang="en-US" sz="1400" dirty="0"/>
              <a:t> </a:t>
            </a:r>
            <a:r>
              <a:rPr lang="en-US" sz="1400" dirty="0" err="1"/>
              <a:t>meningkatnya</a:t>
            </a:r>
            <a:r>
              <a:rPr lang="en-US" sz="1400" dirty="0"/>
              <a:t> </a:t>
            </a:r>
            <a:r>
              <a:rPr lang="en-US" sz="1400" dirty="0" err="1"/>
              <a:t>kepemilikan</a:t>
            </a:r>
            <a:r>
              <a:rPr lang="en-US" sz="1400" dirty="0"/>
              <a:t> PT </a:t>
            </a:r>
            <a:r>
              <a:rPr lang="en-US" sz="1400" dirty="0" err="1"/>
              <a:t>Induk</a:t>
            </a:r>
            <a:r>
              <a:rPr lang="en-US" sz="1400" dirty="0"/>
              <a:t> </a:t>
            </a:r>
            <a:r>
              <a:rPr lang="en-US" sz="1400" dirty="0" err="1"/>
              <a:t>menjadi</a:t>
            </a:r>
            <a:r>
              <a:rPr lang="en-US" sz="1400" dirty="0"/>
              <a:t> 87,5% (350.000 </a:t>
            </a:r>
            <a:r>
              <a:rPr lang="en-US" sz="1400" dirty="0" err="1"/>
              <a:t>lembar</a:t>
            </a:r>
            <a:r>
              <a:rPr lang="en-US" sz="1400" dirty="0"/>
              <a:t>/400.000 </a:t>
            </a:r>
            <a:r>
              <a:rPr lang="en-US" sz="1400" dirty="0" err="1"/>
              <a:t>lembar</a:t>
            </a:r>
            <a:r>
              <a:rPr lang="en-US" sz="1400" dirty="0"/>
              <a:t>). </a:t>
            </a:r>
            <a:r>
              <a:rPr lang="en-US" sz="1400" dirty="0" err="1"/>
              <a:t>Perinciannya</a:t>
            </a:r>
            <a:r>
              <a:rPr lang="en-US" sz="1400" dirty="0"/>
              <a:t> </a:t>
            </a:r>
            <a:r>
              <a:rPr lang="en-US" sz="1400" dirty="0" err="1"/>
              <a:t>ditunjukkan</a:t>
            </a:r>
            <a:r>
              <a:rPr lang="en-US" sz="1400" dirty="0"/>
              <a:t> </a:t>
            </a:r>
            <a:r>
              <a:rPr lang="en-US" sz="1400" dirty="0" err="1"/>
              <a:t>pada</a:t>
            </a:r>
            <a:r>
              <a:rPr lang="en-US" sz="1400" dirty="0"/>
              <a:t> </a:t>
            </a:r>
            <a:r>
              <a:rPr lang="en-US" sz="1400" dirty="0" err="1"/>
              <a:t>Tabel</a:t>
            </a:r>
            <a:r>
              <a:rPr lang="en-US" sz="1400" dirty="0"/>
              <a:t> 8.12.</a:t>
            </a:r>
          </a:p>
        </p:txBody>
      </p:sp>
      <p:pic>
        <p:nvPicPr>
          <p:cNvPr id="1026" name="Picture 2"/>
          <p:cNvPicPr>
            <a:picLocks noChangeAspect="1" noChangeArrowheads="1"/>
          </p:cNvPicPr>
          <p:nvPr/>
        </p:nvPicPr>
        <p:blipFill>
          <a:blip r:embed="rId2"/>
          <a:srcRect/>
          <a:stretch>
            <a:fillRect/>
          </a:stretch>
        </p:blipFill>
        <p:spPr bwMode="auto">
          <a:xfrm>
            <a:off x="1566863" y="2438400"/>
            <a:ext cx="6010275" cy="1828800"/>
          </a:xfrm>
          <a:prstGeom prst="rect">
            <a:avLst/>
          </a:prstGeom>
          <a:noFill/>
          <a:ln w="9525">
            <a:noFill/>
            <a:miter lim="800000"/>
            <a:headEnd/>
            <a:tailEnd/>
          </a:ln>
          <a:effectLst/>
        </p:spPr>
      </p:pic>
      <p:sp>
        <p:nvSpPr>
          <p:cNvPr id="5" name="Rectangle 4"/>
          <p:cNvSpPr/>
          <p:nvPr/>
        </p:nvSpPr>
        <p:spPr>
          <a:xfrm>
            <a:off x="609600" y="4321076"/>
            <a:ext cx="8153400" cy="1569660"/>
          </a:xfrm>
          <a:prstGeom prst="rect">
            <a:avLst/>
          </a:prstGeom>
        </p:spPr>
        <p:txBody>
          <a:bodyPr wrap="square">
            <a:spAutoFit/>
          </a:bodyPr>
          <a:lstStyle/>
          <a:p>
            <a:pPr marL="342900" algn="just"/>
            <a:r>
              <a:rPr lang="en-US" sz="1400" dirty="0" err="1">
                <a:latin typeface="Myriad Pro" pitchFamily="34" charset="0"/>
              </a:rPr>
              <a:t>Pembelian</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tresuri</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menurunkan</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PT Anak </a:t>
            </a:r>
            <a:r>
              <a:rPr lang="en-US" sz="1400" dirty="0" err="1">
                <a:latin typeface="Myriad Pro" pitchFamily="34" charset="0"/>
              </a:rPr>
              <a:t>senilai</a:t>
            </a:r>
            <a:r>
              <a:rPr lang="en-US" sz="1400" dirty="0">
                <a:latin typeface="Myriad Pro" pitchFamily="34" charset="0"/>
              </a:rPr>
              <a:t> Rp120.000.000 (Rp1.200 × 100.000 </a:t>
            </a:r>
            <a:r>
              <a:rPr lang="en-US" sz="1400" dirty="0" err="1">
                <a:latin typeface="Myriad Pro" pitchFamily="34" charset="0"/>
              </a:rPr>
              <a:t>lembar</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dibuat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saat</a:t>
            </a:r>
            <a:r>
              <a:rPr lang="en-US" sz="1400" dirty="0">
                <a:latin typeface="Myriad Pro" pitchFamily="34" charset="0"/>
              </a:rPr>
              <a:t> </a:t>
            </a:r>
            <a:r>
              <a:rPr lang="en-US" sz="1400" dirty="0" err="1">
                <a:latin typeface="Myriad Pro" pitchFamily="34" charset="0"/>
              </a:rPr>
              <a:t>penerbitan</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42900" algn="just"/>
            <a:endParaRPr lang="en-US" sz="800" dirty="0">
              <a:latin typeface="Myriad Pro" pitchFamily="34" charset="0"/>
            </a:endParaRPr>
          </a:p>
          <a:p>
            <a:pPr marL="342900"/>
            <a:r>
              <a:rPr lang="en-US" sz="1400" u="sng" dirty="0">
                <a:latin typeface="Myriad Pro" pitchFamily="34" charset="0"/>
              </a:rPr>
              <a:t>31 </a:t>
            </a:r>
            <a:r>
              <a:rPr lang="en-US" sz="1400" u="sng" dirty="0" err="1">
                <a:latin typeface="Myriad Pro" pitchFamily="34" charset="0"/>
              </a:rPr>
              <a:t>Desember</a:t>
            </a:r>
            <a:r>
              <a:rPr lang="en-US" sz="1400" u="sng" dirty="0">
                <a:latin typeface="Myriad Pro" pitchFamily="34" charset="0"/>
              </a:rPr>
              <a:t> 2020</a:t>
            </a:r>
          </a:p>
          <a:p>
            <a:pPr marL="342900"/>
            <a:r>
              <a:rPr lang="en-US" sz="1400" dirty="0">
                <a:latin typeface="Myriad Pro" pitchFamily="34" charset="0"/>
              </a:rPr>
              <a:t>Saham </a:t>
            </a:r>
            <a:r>
              <a:rPr lang="en-US" sz="1400" dirty="0" err="1">
                <a:latin typeface="Myriad Pro" pitchFamily="34" charset="0"/>
              </a:rPr>
              <a:t>Tresuri</a:t>
            </a:r>
            <a:r>
              <a:rPr lang="en-US" sz="1400" dirty="0">
                <a:latin typeface="Myriad Pro" pitchFamily="34" charset="0"/>
              </a:rPr>
              <a:t>	Rp120.000.000 	</a:t>
            </a:r>
          </a:p>
          <a:p>
            <a:pPr marL="342900"/>
            <a:r>
              <a:rPr lang="en-US" sz="1400" dirty="0">
                <a:latin typeface="Myriad Pro" pitchFamily="34" charset="0"/>
              </a:rPr>
              <a:t>	</a:t>
            </a:r>
            <a:r>
              <a:rPr lang="en-US" sz="1400" dirty="0" err="1">
                <a:latin typeface="Myriad Pro" pitchFamily="34" charset="0"/>
              </a:rPr>
              <a:t>Kas</a:t>
            </a:r>
            <a:r>
              <a:rPr lang="en-US" sz="1400" dirty="0">
                <a:latin typeface="Myriad Pro" pitchFamily="34" charset="0"/>
              </a:rPr>
              <a:t>			Rp120.000.000	</a:t>
            </a:r>
          </a:p>
          <a:p>
            <a:pPr marL="342900"/>
            <a:r>
              <a:rPr lang="en-US" sz="1400" i="1" dirty="0">
                <a:latin typeface="Myriad Pro" pitchFamily="34" charset="0"/>
              </a:rPr>
              <a:t>(</a:t>
            </a:r>
            <a:r>
              <a:rPr lang="en-US" sz="1400" i="1" dirty="0" err="1">
                <a:latin typeface="Myriad Pro" pitchFamily="34" charset="0"/>
              </a:rPr>
              <a:t>Mencatat</a:t>
            </a:r>
            <a:r>
              <a:rPr lang="en-US" sz="1400" i="1" dirty="0">
                <a:latin typeface="Myriad Pro" pitchFamily="34" charset="0"/>
              </a:rPr>
              <a:t> </a:t>
            </a:r>
            <a:r>
              <a:rPr lang="en-US" sz="1400" i="1" dirty="0" err="1">
                <a:latin typeface="Myriad Pro" pitchFamily="34" charset="0"/>
              </a:rPr>
              <a:t>pembelian</a:t>
            </a:r>
            <a:r>
              <a:rPr lang="en-US" sz="1400" i="1" dirty="0">
                <a:latin typeface="Myriad Pro" pitchFamily="34" charset="0"/>
              </a:rPr>
              <a:t> </a:t>
            </a:r>
            <a:r>
              <a:rPr lang="en-US" sz="1400" i="1" dirty="0" err="1">
                <a:latin typeface="Myriad Pro" pitchFamily="34" charset="0"/>
              </a:rPr>
              <a:t>saham</a:t>
            </a:r>
            <a:r>
              <a:rPr lang="en-US" sz="1400" i="1" dirty="0">
                <a:latin typeface="Myriad Pro" pitchFamily="34" charset="0"/>
              </a:rPr>
              <a:t>  </a:t>
            </a:r>
            <a:r>
              <a:rPr lang="en-US" sz="1400" i="1" dirty="0" err="1">
                <a:latin typeface="Myriad Pro" pitchFamily="34" charset="0"/>
              </a:rPr>
              <a:t>tresuri</a:t>
            </a:r>
            <a:r>
              <a:rPr lang="en-US" sz="1400" i="1" dirty="0">
                <a:latin typeface="Myriad Pro" pitchFamily="34" charset="0"/>
              </a:rPr>
              <a:t> )</a:t>
            </a:r>
            <a:r>
              <a:rPr lang="en-US" i="1" dirty="0">
                <a:latin typeface="Myriad Pro"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914400"/>
          </a:xfrm>
        </p:spPr>
        <p:txBody>
          <a:bodyPr>
            <a:normAutofit/>
          </a:bodyPr>
          <a:lstStyle/>
          <a:p>
            <a:pPr algn="just">
              <a:buNone/>
            </a:pPr>
            <a:r>
              <a:rPr lang="en-US" dirty="0"/>
              <a:t>	</a:t>
            </a:r>
            <a:r>
              <a:rPr lang="en-US" sz="1400" dirty="0" err="1"/>
              <a:t>Jika</a:t>
            </a:r>
            <a:r>
              <a:rPr lang="en-US" sz="1400" dirty="0"/>
              <a:t> PT </a:t>
            </a:r>
            <a:r>
              <a:rPr lang="en-US" sz="1400" dirty="0" err="1"/>
              <a:t>Induk</a:t>
            </a:r>
            <a:r>
              <a:rPr lang="en-US" sz="1400" dirty="0"/>
              <a:t> </a:t>
            </a:r>
            <a:r>
              <a:rPr lang="en-US" sz="1400" dirty="0" err="1"/>
              <a:t>mencatat</a:t>
            </a:r>
            <a:r>
              <a:rPr lang="en-US" sz="1400" dirty="0"/>
              <a:t> </a:t>
            </a:r>
            <a:r>
              <a:rPr lang="en-US" sz="1400" dirty="0" err="1"/>
              <a:t>investasinya</a:t>
            </a:r>
            <a:r>
              <a:rPr lang="en-US" sz="1400" dirty="0"/>
              <a:t> </a:t>
            </a:r>
            <a:r>
              <a:rPr lang="en-US" sz="1400" dirty="0" err="1"/>
              <a:t>dengan</a:t>
            </a:r>
            <a:r>
              <a:rPr lang="en-US" sz="1400" dirty="0"/>
              <a:t> </a:t>
            </a:r>
            <a:r>
              <a:rPr lang="en-US" sz="1400" dirty="0" err="1"/>
              <a:t>metode</a:t>
            </a:r>
            <a:r>
              <a:rPr lang="en-US" sz="1400" dirty="0"/>
              <a:t> </a:t>
            </a:r>
            <a:r>
              <a:rPr lang="en-US" sz="1400" dirty="0" err="1"/>
              <a:t>ekuitas</a:t>
            </a:r>
            <a:r>
              <a:rPr lang="en-US" sz="1400" dirty="0"/>
              <a:t>, </a:t>
            </a:r>
            <a:r>
              <a:rPr lang="en-US" sz="1400" dirty="0" err="1"/>
              <a:t>maka</a:t>
            </a:r>
            <a:r>
              <a:rPr lang="en-US" sz="1400" dirty="0"/>
              <a:t> </a:t>
            </a:r>
            <a:r>
              <a:rPr lang="en-US" sz="1400" dirty="0" err="1"/>
              <a:t>dengan</a:t>
            </a:r>
            <a:r>
              <a:rPr lang="en-US" sz="1400" dirty="0"/>
              <a:t> </a:t>
            </a:r>
            <a:r>
              <a:rPr lang="en-US" sz="1400" dirty="0" err="1"/>
              <a:t>naiknya</a:t>
            </a:r>
            <a:r>
              <a:rPr lang="en-US" sz="1400" dirty="0"/>
              <a:t> </a:t>
            </a:r>
            <a:r>
              <a:rPr lang="en-US" sz="1400" dirty="0" err="1"/>
              <a:t>persentase</a:t>
            </a:r>
            <a:r>
              <a:rPr lang="en-US" sz="1400" dirty="0"/>
              <a:t> </a:t>
            </a:r>
            <a:r>
              <a:rPr lang="en-US" sz="1400" dirty="0" err="1"/>
              <a:t>kepemilikan</a:t>
            </a:r>
            <a:r>
              <a:rPr lang="en-US" sz="1400" dirty="0"/>
              <a:t> PT </a:t>
            </a:r>
            <a:r>
              <a:rPr lang="en-US" sz="1400" dirty="0" err="1"/>
              <a:t>Induk</a:t>
            </a:r>
            <a:r>
              <a:rPr lang="en-US" sz="1400" dirty="0"/>
              <a:t> </a:t>
            </a:r>
            <a:r>
              <a:rPr lang="en-US" sz="1400" dirty="0" err="1"/>
              <a:t>dan</a:t>
            </a:r>
            <a:r>
              <a:rPr lang="en-US" sz="1400" dirty="0"/>
              <a:t> </a:t>
            </a:r>
            <a:r>
              <a:rPr lang="en-US" sz="1400" dirty="0" err="1"/>
              <a:t>berkurangnya</a:t>
            </a:r>
            <a:r>
              <a:rPr lang="en-US" sz="1400" dirty="0"/>
              <a:t> </a:t>
            </a:r>
            <a:r>
              <a:rPr lang="en-US" sz="1400" dirty="0" err="1"/>
              <a:t>ekuitas</a:t>
            </a:r>
            <a:r>
              <a:rPr lang="en-US" sz="1400" dirty="0"/>
              <a:t> PT </a:t>
            </a:r>
            <a:r>
              <a:rPr lang="en-US" sz="1400" dirty="0" err="1"/>
              <a:t>Anak</a:t>
            </a:r>
            <a:r>
              <a:rPr lang="en-US" sz="1400" dirty="0"/>
              <a:t>, </a:t>
            </a:r>
            <a:r>
              <a:rPr lang="en-US" sz="1400" dirty="0" err="1"/>
              <a:t>menyebabkan</a:t>
            </a:r>
            <a:r>
              <a:rPr lang="en-US" sz="1400" dirty="0"/>
              <a:t> </a:t>
            </a:r>
            <a:r>
              <a:rPr lang="en-US" sz="1400" dirty="0" err="1"/>
              <a:t>nilai</a:t>
            </a:r>
            <a:r>
              <a:rPr lang="en-US" sz="1400" dirty="0"/>
              <a:t> </a:t>
            </a:r>
            <a:r>
              <a:rPr lang="en-US" sz="1400" dirty="0" err="1"/>
              <a:t>tercatat</a:t>
            </a:r>
            <a:r>
              <a:rPr lang="en-US" sz="1400" dirty="0"/>
              <a:t> </a:t>
            </a:r>
            <a:r>
              <a:rPr lang="en-US" sz="1400" dirty="0" err="1"/>
              <a:t>investasi</a:t>
            </a:r>
            <a:r>
              <a:rPr lang="en-US" sz="1400" dirty="0"/>
              <a:t> </a:t>
            </a:r>
            <a:r>
              <a:rPr lang="en-US" sz="1400" dirty="0" err="1"/>
              <a:t>harus</a:t>
            </a:r>
            <a:r>
              <a:rPr lang="en-US" sz="1400" dirty="0"/>
              <a:t> </a:t>
            </a:r>
            <a:r>
              <a:rPr lang="en-US" sz="1400" dirty="0" err="1"/>
              <a:t>disesuaikan</a:t>
            </a:r>
            <a:r>
              <a:rPr lang="en-US" sz="1400" dirty="0"/>
              <a:t> </a:t>
            </a:r>
            <a:r>
              <a:rPr lang="en-US" sz="1400" dirty="0" err="1"/>
              <a:t>dengan</a:t>
            </a:r>
            <a:r>
              <a:rPr lang="en-US" sz="1400" dirty="0"/>
              <a:t> </a:t>
            </a:r>
            <a:r>
              <a:rPr lang="en-US" sz="1400" dirty="0" err="1"/>
              <a:t>kondisi</a:t>
            </a:r>
            <a:r>
              <a:rPr lang="en-US" sz="1400" dirty="0"/>
              <a:t> </a:t>
            </a:r>
            <a:r>
              <a:rPr lang="en-US" sz="1400" dirty="0" err="1"/>
              <a:t>terkini</a:t>
            </a:r>
            <a:r>
              <a:rPr lang="en-US" sz="1400" dirty="0"/>
              <a:t>. </a:t>
            </a:r>
            <a:r>
              <a:rPr lang="en-US" sz="1400" dirty="0" err="1"/>
              <a:t>Perhitungan</a:t>
            </a:r>
            <a:r>
              <a:rPr lang="en-US" sz="1400" dirty="0"/>
              <a:t> </a:t>
            </a:r>
            <a:r>
              <a:rPr lang="en-US" sz="1400" dirty="0" err="1"/>
              <a:t>atas</a:t>
            </a:r>
            <a:r>
              <a:rPr lang="en-US" sz="1400" dirty="0"/>
              <a:t> </a:t>
            </a:r>
            <a:r>
              <a:rPr lang="en-US" sz="1400" dirty="0" err="1"/>
              <a:t>penyesuaian</a:t>
            </a:r>
            <a:r>
              <a:rPr lang="en-US" sz="1400" dirty="0"/>
              <a:t> </a:t>
            </a:r>
            <a:r>
              <a:rPr lang="en-US" sz="1400" dirty="0" err="1"/>
              <a:t>dapat</a:t>
            </a:r>
            <a:r>
              <a:rPr lang="en-US" sz="1400" dirty="0"/>
              <a:t> </a:t>
            </a:r>
            <a:r>
              <a:rPr lang="en-US" sz="1400" dirty="0" err="1"/>
              <a:t>dilihat</a:t>
            </a:r>
            <a:r>
              <a:rPr lang="en-US" sz="1400" dirty="0"/>
              <a:t> </a:t>
            </a:r>
            <a:r>
              <a:rPr lang="en-US" sz="1400" dirty="0" err="1"/>
              <a:t>pada</a:t>
            </a:r>
            <a:r>
              <a:rPr lang="en-US" sz="1400" dirty="0"/>
              <a:t> </a:t>
            </a:r>
            <a:r>
              <a:rPr lang="en-US" sz="1400" dirty="0" err="1"/>
              <a:t>Tabel</a:t>
            </a:r>
            <a:r>
              <a:rPr lang="en-US" sz="1400" dirty="0"/>
              <a:t> 8.13.</a:t>
            </a:r>
          </a:p>
        </p:txBody>
      </p:sp>
      <p:pic>
        <p:nvPicPr>
          <p:cNvPr id="2050" name="Picture 2"/>
          <p:cNvPicPr>
            <a:picLocks noChangeAspect="1" noChangeArrowheads="1"/>
          </p:cNvPicPr>
          <p:nvPr/>
        </p:nvPicPr>
        <p:blipFill>
          <a:blip r:embed="rId2"/>
          <a:srcRect/>
          <a:stretch>
            <a:fillRect/>
          </a:stretch>
        </p:blipFill>
        <p:spPr bwMode="auto">
          <a:xfrm>
            <a:off x="2047875" y="2628900"/>
            <a:ext cx="5048250" cy="2400300"/>
          </a:xfrm>
          <a:prstGeom prst="rect">
            <a:avLst/>
          </a:prstGeom>
          <a:noFill/>
          <a:ln w="9525">
            <a:noFill/>
            <a:miter lim="800000"/>
            <a:headEnd/>
            <a:tailEnd/>
          </a:ln>
          <a:effectLst/>
        </p:spPr>
      </p:pic>
      <p:sp>
        <p:nvSpPr>
          <p:cNvPr id="5" name="Rectangle 4"/>
          <p:cNvSpPr/>
          <p:nvPr/>
        </p:nvSpPr>
        <p:spPr>
          <a:xfrm>
            <a:off x="609600" y="5119807"/>
            <a:ext cx="8153400" cy="1477328"/>
          </a:xfrm>
          <a:prstGeom prst="rect">
            <a:avLst/>
          </a:prstGeom>
        </p:spPr>
        <p:txBody>
          <a:bodyPr wrap="square">
            <a:spAutoFit/>
          </a:bodyPr>
          <a:lstStyle/>
          <a:p>
            <a:pPr marL="342900" algn="just"/>
            <a:r>
              <a:rPr lang="en-US" sz="1400" dirty="0" err="1">
                <a:latin typeface="Myriad Pro" pitchFamily="34" charset="0"/>
              </a:rPr>
              <a:t>Selisih</a:t>
            </a:r>
            <a:r>
              <a:rPr lang="en-US" sz="1400" dirty="0">
                <a:latin typeface="Myriad Pro" pitchFamily="34" charset="0"/>
              </a:rPr>
              <a:t> Rp21.000.000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menambah</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tercatat</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boleh</a:t>
            </a:r>
            <a:r>
              <a:rPr lang="en-US" sz="1400" dirty="0">
                <a:latin typeface="Myriad Pro" pitchFamily="34" charset="0"/>
              </a:rPr>
              <a:t> </a:t>
            </a:r>
            <a:r>
              <a:rPr lang="en-US" sz="1400" dirty="0" err="1">
                <a:latin typeface="Myriad Pro" pitchFamily="34" charset="0"/>
              </a:rPr>
              <a:t>diakui</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keuntungan</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a:t>
            </a:r>
            <a:r>
              <a:rPr lang="en-US" sz="1400" dirty="0" err="1">
                <a:latin typeface="Myriad Pro" pitchFamily="34" charset="0"/>
              </a:rPr>
              <a:t>rugi</a:t>
            </a:r>
            <a:r>
              <a:rPr lang="en-US" sz="1400" dirty="0">
                <a:latin typeface="Myriad Pro" pitchFamily="34" charset="0"/>
              </a:rPr>
              <a:t>, </a:t>
            </a:r>
            <a:r>
              <a:rPr lang="en-US" sz="1400" dirty="0" err="1">
                <a:latin typeface="Myriad Pro" pitchFamily="34" charset="0"/>
              </a:rPr>
              <a:t>tetapi</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merupakan</a:t>
            </a:r>
            <a:r>
              <a:rPr lang="en-US" sz="1400" dirty="0">
                <a:latin typeface="Myriad Pro" pitchFamily="34" charset="0"/>
              </a:rPr>
              <a:t> </a:t>
            </a:r>
            <a:r>
              <a:rPr lang="en-US" sz="1400" dirty="0" err="1">
                <a:latin typeface="Myriad Pro" pitchFamily="34" charset="0"/>
              </a:rPr>
              <a:t>transaksi</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Jurnal</a:t>
            </a:r>
            <a:r>
              <a:rPr lang="en-US" sz="1400" dirty="0">
                <a:latin typeface="Myriad Pro" pitchFamily="34" charset="0"/>
              </a:rPr>
              <a:t> yang </a:t>
            </a:r>
            <a:r>
              <a:rPr lang="en-US" sz="1400" dirty="0" err="1">
                <a:latin typeface="Myriad Pro" pitchFamily="34" charset="0"/>
              </a:rPr>
              <a:t>dicatat</a:t>
            </a:r>
            <a:r>
              <a:rPr lang="en-US" sz="1400" dirty="0">
                <a:latin typeface="Myriad Pro" pitchFamily="34" charset="0"/>
              </a:rPr>
              <a:t> </a:t>
            </a:r>
            <a:r>
              <a:rPr lang="en-US" sz="1400" dirty="0" err="1">
                <a:latin typeface="Myriad Pro" pitchFamily="34" charset="0"/>
              </a:rPr>
              <a:t>oleh</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penyesuaian</a:t>
            </a:r>
            <a:r>
              <a:rPr lang="en-US" sz="1400" dirty="0">
                <a:latin typeface="Myriad Pro" pitchFamily="34" charset="0"/>
              </a:rPr>
              <a:t> </a:t>
            </a:r>
            <a:r>
              <a:rPr lang="en-US" sz="1400" dirty="0" err="1">
                <a:latin typeface="Myriad Pro" pitchFamily="34" charset="0"/>
              </a:rPr>
              <a:t>tersebut</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a:t>
            </a:r>
            <a:r>
              <a:rPr lang="en-US" sz="1400" dirty="0" err="1">
                <a:latin typeface="Myriad Pro" pitchFamily="34" charset="0"/>
              </a:rPr>
              <a:t>sebagai</a:t>
            </a:r>
            <a:r>
              <a:rPr lang="en-US" sz="1400" dirty="0">
                <a:latin typeface="Myriad Pro" pitchFamily="34" charset="0"/>
              </a:rPr>
              <a:t> </a:t>
            </a:r>
            <a:r>
              <a:rPr lang="en-US" sz="1400" dirty="0" err="1">
                <a:latin typeface="Myriad Pro" pitchFamily="34" charset="0"/>
              </a:rPr>
              <a:t>berikut</a:t>
            </a:r>
            <a:r>
              <a:rPr lang="en-US" sz="1400" dirty="0">
                <a:latin typeface="Myriad Pro" pitchFamily="34" charset="0"/>
              </a:rPr>
              <a:t>.</a:t>
            </a:r>
          </a:p>
          <a:p>
            <a:pPr marL="342900"/>
            <a:r>
              <a:rPr lang="en-US" sz="1200" u="sng" dirty="0">
                <a:latin typeface="Myriad Pro" pitchFamily="34" charset="0"/>
              </a:rPr>
              <a:t>31 </a:t>
            </a:r>
            <a:r>
              <a:rPr lang="en-US" sz="1200" u="sng" dirty="0" err="1">
                <a:latin typeface="Myriad Pro" pitchFamily="34" charset="0"/>
              </a:rPr>
              <a:t>Desember</a:t>
            </a:r>
            <a:r>
              <a:rPr lang="en-US" sz="1200" u="sng" dirty="0">
                <a:latin typeface="Myriad Pro" pitchFamily="34" charset="0"/>
              </a:rPr>
              <a:t> 2020</a:t>
            </a:r>
          </a:p>
          <a:p>
            <a:pPr marL="342900"/>
            <a:r>
              <a:rPr lang="en-US" sz="1200" dirty="0" err="1">
                <a:latin typeface="Myriad Pro" pitchFamily="34" charset="0"/>
              </a:rPr>
              <a:t>Investasi</a:t>
            </a:r>
            <a:r>
              <a:rPr lang="en-US" sz="1200" dirty="0">
                <a:latin typeface="Myriad Pro" pitchFamily="34" charset="0"/>
              </a:rPr>
              <a:t> </a:t>
            </a:r>
            <a:r>
              <a:rPr lang="en-US" sz="1200" dirty="0" err="1">
                <a:latin typeface="Myriad Pro" pitchFamily="34" charset="0"/>
              </a:rPr>
              <a:t>pada</a:t>
            </a:r>
            <a:r>
              <a:rPr lang="en-US" sz="1200" dirty="0">
                <a:latin typeface="Myriad Pro" pitchFamily="34" charset="0"/>
              </a:rPr>
              <a:t> PT </a:t>
            </a:r>
            <a:r>
              <a:rPr lang="en-US" sz="1200" dirty="0" err="1">
                <a:latin typeface="Myriad Pro" pitchFamily="34" charset="0"/>
              </a:rPr>
              <a:t>Anak</a:t>
            </a:r>
            <a:r>
              <a:rPr lang="en-US" sz="1200" dirty="0">
                <a:latin typeface="Myriad Pro" pitchFamily="34" charset="0"/>
              </a:rPr>
              <a:t>		Rp21.000.000 	</a:t>
            </a:r>
          </a:p>
          <a:p>
            <a:pPr marL="342900"/>
            <a:r>
              <a:rPr lang="es-ES" sz="1200" dirty="0" err="1">
                <a:latin typeface="Myriad Pro" pitchFamily="34" charset="0"/>
              </a:rPr>
              <a:t>Ekuitas</a:t>
            </a:r>
            <a:r>
              <a:rPr lang="es-ES" sz="1200" dirty="0">
                <a:latin typeface="Myriad Pro" pitchFamily="34" charset="0"/>
              </a:rPr>
              <a:t> (</a:t>
            </a:r>
            <a:r>
              <a:rPr lang="es-ES" sz="1200" dirty="0" err="1">
                <a:latin typeface="Myriad Pro" pitchFamily="34" charset="0"/>
              </a:rPr>
              <a:t>tambahan</a:t>
            </a:r>
            <a:r>
              <a:rPr lang="es-ES" sz="1200" dirty="0">
                <a:latin typeface="Myriad Pro" pitchFamily="34" charset="0"/>
              </a:rPr>
              <a:t> modal </a:t>
            </a:r>
            <a:r>
              <a:rPr lang="es-ES" sz="1200" dirty="0" err="1">
                <a:latin typeface="Myriad Pro" pitchFamily="34" charset="0"/>
              </a:rPr>
              <a:t>disetor</a:t>
            </a:r>
            <a:r>
              <a:rPr lang="es-ES" sz="1200" dirty="0">
                <a:latin typeface="Myriad Pro" pitchFamily="34" charset="0"/>
              </a:rPr>
              <a:t>)		Rp21.000.000	</a:t>
            </a:r>
          </a:p>
          <a:p>
            <a:pPr marL="342900"/>
            <a:r>
              <a:rPr lang="en-US" sz="1200" i="1" dirty="0">
                <a:latin typeface="Myriad Pro" pitchFamily="34" charset="0"/>
              </a:rPr>
              <a:t>(</a:t>
            </a:r>
            <a:r>
              <a:rPr lang="en-US" sz="1200" i="1" dirty="0" err="1">
                <a:latin typeface="Myriad Pro" pitchFamily="34" charset="0"/>
              </a:rPr>
              <a:t>Mencatat</a:t>
            </a:r>
            <a:r>
              <a:rPr lang="en-US" sz="1200" i="1" dirty="0">
                <a:latin typeface="Myriad Pro" pitchFamily="34" charset="0"/>
              </a:rPr>
              <a:t> </a:t>
            </a:r>
            <a:r>
              <a:rPr lang="en-US" sz="1200" i="1" dirty="0" err="1">
                <a:latin typeface="Myriad Pro" pitchFamily="34" charset="0"/>
              </a:rPr>
              <a:t>penyesuaian</a:t>
            </a:r>
            <a:r>
              <a:rPr lang="en-US" sz="1200" i="1" dirty="0">
                <a:latin typeface="Myriad Pro" pitchFamily="34" charset="0"/>
              </a:rPr>
              <a:t> </a:t>
            </a:r>
            <a:r>
              <a:rPr lang="en-US" sz="1200" i="1" dirty="0" err="1">
                <a:latin typeface="Myriad Pro" pitchFamily="34" charset="0"/>
              </a:rPr>
              <a:t>nilai</a:t>
            </a:r>
            <a:r>
              <a:rPr lang="en-US" sz="1200" i="1" dirty="0">
                <a:latin typeface="Myriad Pro" pitchFamily="34" charset="0"/>
              </a:rPr>
              <a:t> </a:t>
            </a:r>
            <a:r>
              <a:rPr lang="en-US" sz="1200" i="1" dirty="0" err="1">
                <a:latin typeface="Myriad Pro" pitchFamily="34" charset="0"/>
              </a:rPr>
              <a:t>tercatat</a:t>
            </a:r>
            <a:r>
              <a:rPr lang="en-US" sz="1200" i="1" dirty="0">
                <a:latin typeface="Myriad Pro" pitchFamily="34" charset="0"/>
              </a:rPr>
              <a:t> </a:t>
            </a:r>
            <a:r>
              <a:rPr lang="en-US" sz="1200" i="1" dirty="0" err="1">
                <a:latin typeface="Myriad Pro" pitchFamily="34" charset="0"/>
              </a:rPr>
              <a:t>investasi</a:t>
            </a:r>
            <a:r>
              <a:rPr lang="en-US" sz="1200" i="1" dirty="0">
                <a:latin typeface="Myriad Pro" pitchFamily="34" charset="0"/>
              </a:rPr>
              <a:t>)</a:t>
            </a:r>
            <a:r>
              <a:rPr lang="en-US" sz="1200" i="1"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PERUBAHAN DALAM BAGIAN KEPEMILIKAN ENTITAS INDUK</a:t>
            </a:r>
            <a:endParaRPr lang="en-US" sz="2800" dirty="0"/>
          </a:p>
        </p:txBody>
      </p:sp>
      <p:sp>
        <p:nvSpPr>
          <p:cNvPr id="3" name="Content Placeholder 2"/>
          <p:cNvSpPr>
            <a:spLocks noGrp="1"/>
          </p:cNvSpPr>
          <p:nvPr>
            <p:ph sz="quarter" idx="1"/>
          </p:nvPr>
        </p:nvSpPr>
        <p:spPr>
          <a:xfrm>
            <a:off x="609600" y="1676400"/>
            <a:ext cx="8153400" cy="4495800"/>
          </a:xfrm>
        </p:spPr>
        <p:txBody>
          <a:bodyPr>
            <a:normAutofit/>
          </a:bodyPr>
          <a:lstStyle/>
          <a:p>
            <a:pPr marL="0" indent="0" algn="just">
              <a:buNone/>
            </a:pPr>
            <a:r>
              <a:rPr lang="en-US" sz="2000" dirty="0" err="1"/>
              <a:t>Perubahan</a:t>
            </a:r>
            <a:r>
              <a:rPr lang="en-US" sz="2000" dirty="0"/>
              <a:t> </a:t>
            </a:r>
            <a:r>
              <a:rPr lang="en-US" sz="2000" dirty="0" err="1"/>
              <a:t>dalam</a:t>
            </a:r>
            <a:r>
              <a:rPr lang="en-US" sz="2000" dirty="0"/>
              <a:t> </a:t>
            </a:r>
            <a:r>
              <a:rPr lang="en-US" sz="2000" dirty="0" err="1"/>
              <a:t>bagian</a:t>
            </a:r>
            <a:r>
              <a:rPr lang="en-US" sz="2000" dirty="0"/>
              <a:t> </a:t>
            </a:r>
            <a:r>
              <a:rPr lang="en-US" sz="2000" dirty="0" err="1"/>
              <a:t>kepemilikan</a:t>
            </a:r>
            <a:r>
              <a:rPr lang="en-US" sz="2000" dirty="0"/>
              <a:t> </a:t>
            </a:r>
            <a:r>
              <a:rPr lang="en-US" sz="2000" dirty="0" err="1"/>
              <a:t>entitas</a:t>
            </a:r>
            <a:r>
              <a:rPr lang="en-US" sz="2000" dirty="0"/>
              <a:t> </a:t>
            </a:r>
            <a:r>
              <a:rPr lang="en-US" sz="2000" dirty="0" err="1"/>
              <a:t>induk</a:t>
            </a:r>
            <a:r>
              <a:rPr lang="en-US" sz="2000" dirty="0"/>
              <a:t> </a:t>
            </a:r>
            <a:r>
              <a:rPr lang="en-US" sz="2000" dirty="0" err="1"/>
              <a:t>dapat</a:t>
            </a:r>
            <a:r>
              <a:rPr lang="en-US" sz="2000" dirty="0"/>
              <a:t> </a:t>
            </a:r>
            <a:r>
              <a:rPr lang="en-US" sz="2000" dirty="0" err="1"/>
              <a:t>berdampak</a:t>
            </a:r>
            <a:r>
              <a:rPr lang="en-US" sz="2000" dirty="0"/>
              <a:t> </a:t>
            </a:r>
            <a:r>
              <a:rPr lang="en-US" sz="2000" dirty="0" err="1"/>
              <a:t>terhadap</a:t>
            </a:r>
            <a:r>
              <a:rPr lang="en-US" sz="2000" dirty="0"/>
              <a:t> </a:t>
            </a:r>
            <a:r>
              <a:rPr lang="en-US" sz="2000" dirty="0" err="1"/>
              <a:t>pengendalian</a:t>
            </a:r>
            <a:r>
              <a:rPr lang="en-US" sz="2000" dirty="0"/>
              <a:t> yang </a:t>
            </a:r>
            <a:r>
              <a:rPr lang="en-US" sz="2000" dirty="0" err="1"/>
              <a:t>dimiliki</a:t>
            </a:r>
            <a:r>
              <a:rPr lang="en-US" sz="2000" dirty="0"/>
              <a:t> </a:t>
            </a:r>
            <a:r>
              <a:rPr lang="en-US" sz="2000" dirty="0" err="1"/>
              <a:t>akibat</a:t>
            </a:r>
            <a:r>
              <a:rPr lang="en-US" sz="2000" dirty="0"/>
              <a:t> </a:t>
            </a:r>
            <a:r>
              <a:rPr lang="en-US" sz="2000" dirty="0" err="1"/>
              <a:t>entitas</a:t>
            </a:r>
            <a:r>
              <a:rPr lang="en-US" sz="2000" dirty="0"/>
              <a:t> </a:t>
            </a:r>
            <a:r>
              <a:rPr lang="en-US" sz="2000" dirty="0" err="1"/>
              <a:t>induk</a:t>
            </a:r>
            <a:r>
              <a:rPr lang="en-US" sz="2000" dirty="0"/>
              <a:t> </a:t>
            </a:r>
            <a:r>
              <a:rPr lang="en-US" sz="2000" dirty="0" err="1"/>
              <a:t>membeli</a:t>
            </a:r>
            <a:r>
              <a:rPr lang="en-US" sz="2000" dirty="0"/>
              <a:t> </a:t>
            </a:r>
            <a:r>
              <a:rPr lang="en-US" sz="2000" dirty="0" err="1"/>
              <a:t>atau</a:t>
            </a:r>
            <a:r>
              <a:rPr lang="en-US" sz="2000" dirty="0"/>
              <a:t> </a:t>
            </a:r>
            <a:r>
              <a:rPr lang="en-US" sz="2000" dirty="0" err="1"/>
              <a:t>menjual</a:t>
            </a:r>
            <a:r>
              <a:rPr lang="en-US" sz="2000" dirty="0"/>
              <a:t> </a:t>
            </a:r>
            <a:r>
              <a:rPr lang="en-US" sz="2000" dirty="0" err="1"/>
              <a:t>saham</a:t>
            </a:r>
            <a:r>
              <a:rPr lang="en-US" sz="2000" dirty="0"/>
              <a:t> </a:t>
            </a:r>
            <a:r>
              <a:rPr lang="en-US" sz="2000" dirty="0" err="1"/>
              <a:t>entitas</a:t>
            </a:r>
            <a:r>
              <a:rPr lang="en-US" sz="2000" dirty="0"/>
              <a:t> </a:t>
            </a:r>
            <a:r>
              <a:rPr lang="en-US" sz="2000" dirty="0" err="1"/>
              <a:t>anak</a:t>
            </a:r>
            <a:r>
              <a:rPr lang="en-US" sz="2000" dirty="0"/>
              <a:t> </a:t>
            </a:r>
            <a:r>
              <a:rPr lang="en-US" sz="2000" dirty="0" err="1"/>
              <a:t>secara</a:t>
            </a:r>
            <a:r>
              <a:rPr lang="en-US" sz="2000" dirty="0"/>
              <a:t> </a:t>
            </a:r>
            <a:r>
              <a:rPr lang="en-US" sz="2000" dirty="0" err="1"/>
              <a:t>signifikan</a:t>
            </a:r>
            <a:r>
              <a:rPr lang="en-US" sz="2000" dirty="0"/>
              <a:t>, </a:t>
            </a:r>
            <a:r>
              <a:rPr lang="en-US" sz="2000" dirty="0" err="1"/>
              <a:t>dan</a:t>
            </a:r>
            <a:r>
              <a:rPr lang="en-US" sz="2000" dirty="0"/>
              <a:t> </a:t>
            </a:r>
            <a:r>
              <a:rPr lang="en-US" sz="2000" dirty="0" err="1"/>
              <a:t>mengakibatkan</a:t>
            </a:r>
            <a:r>
              <a:rPr lang="en-US" sz="2000" dirty="0"/>
              <a:t> </a:t>
            </a:r>
            <a:r>
              <a:rPr lang="en-US" sz="2000" dirty="0" err="1"/>
              <a:t>diperolehnya</a:t>
            </a:r>
            <a:r>
              <a:rPr lang="en-US" sz="2000" dirty="0"/>
              <a:t> </a:t>
            </a:r>
            <a:r>
              <a:rPr lang="en-US" sz="2000" dirty="0" err="1"/>
              <a:t>atau</a:t>
            </a:r>
            <a:r>
              <a:rPr lang="en-US" sz="2000" dirty="0"/>
              <a:t> </a:t>
            </a:r>
            <a:r>
              <a:rPr lang="en-US" sz="2000" dirty="0" err="1"/>
              <a:t>hilangnya</a:t>
            </a:r>
            <a:r>
              <a:rPr lang="en-US" sz="2000" dirty="0"/>
              <a:t> </a:t>
            </a:r>
            <a:r>
              <a:rPr lang="en-US" sz="2000" dirty="0" err="1"/>
              <a:t>pengendalian</a:t>
            </a:r>
            <a:r>
              <a:rPr lang="en-US" sz="2000" dirty="0"/>
              <a:t>. </a:t>
            </a:r>
            <a:r>
              <a:rPr lang="en-US" sz="2000" dirty="0" err="1"/>
              <a:t>Dalam</a:t>
            </a:r>
            <a:r>
              <a:rPr lang="en-US" sz="2000" dirty="0"/>
              <a:t> PSAK 65 </a:t>
            </a:r>
            <a:r>
              <a:rPr lang="en-US" sz="2000" i="1" dirty="0" err="1"/>
              <a:t>Laporan</a:t>
            </a:r>
            <a:r>
              <a:rPr lang="en-US" sz="2000" i="1" dirty="0"/>
              <a:t> </a:t>
            </a:r>
            <a:r>
              <a:rPr lang="en-US" sz="2000" i="1" dirty="0" err="1"/>
              <a:t>Keuangan</a:t>
            </a:r>
            <a:r>
              <a:rPr lang="en-US" sz="2000" i="1" dirty="0"/>
              <a:t> </a:t>
            </a:r>
            <a:r>
              <a:rPr lang="en-US" sz="2000" i="1" dirty="0" err="1"/>
              <a:t>Konsolidasian</a:t>
            </a:r>
            <a:r>
              <a:rPr lang="en-US" sz="2000" i="1" dirty="0"/>
              <a:t> </a:t>
            </a:r>
            <a:r>
              <a:rPr lang="en-US" sz="2000" dirty="0" err="1"/>
              <a:t>menyatakan</a:t>
            </a:r>
            <a:r>
              <a:rPr lang="en-US" sz="2000" dirty="0"/>
              <a:t> </a:t>
            </a:r>
            <a:r>
              <a:rPr lang="en-US" sz="2000" dirty="0" err="1"/>
              <a:t>bahwa</a:t>
            </a:r>
            <a:r>
              <a:rPr lang="en-US" sz="2000" dirty="0"/>
              <a:t> </a:t>
            </a:r>
            <a:r>
              <a:rPr lang="en-US" sz="2000" dirty="0" err="1"/>
              <a:t>keuntungan</a:t>
            </a:r>
            <a:r>
              <a:rPr lang="en-US" sz="2000" dirty="0"/>
              <a:t> </a:t>
            </a:r>
            <a:r>
              <a:rPr lang="en-US" sz="2000" dirty="0" err="1"/>
              <a:t>atau</a:t>
            </a:r>
            <a:r>
              <a:rPr lang="en-US" sz="2000" dirty="0"/>
              <a:t> </a:t>
            </a:r>
            <a:r>
              <a:rPr lang="en-US" sz="2000" dirty="0" err="1"/>
              <a:t>kerugian</a:t>
            </a:r>
            <a:r>
              <a:rPr lang="en-US" sz="2000" dirty="0"/>
              <a:t> yang </a:t>
            </a:r>
            <a:r>
              <a:rPr lang="en-US" sz="2000" dirty="0" err="1"/>
              <a:t>dihasilkan</a:t>
            </a:r>
            <a:r>
              <a:rPr lang="en-US" sz="2000" dirty="0"/>
              <a:t> </a:t>
            </a:r>
            <a:r>
              <a:rPr lang="en-US" sz="2000" dirty="0" err="1"/>
              <a:t>dari</a:t>
            </a:r>
            <a:r>
              <a:rPr lang="en-US" sz="2000" dirty="0"/>
              <a:t> </a:t>
            </a:r>
            <a:r>
              <a:rPr lang="en-US" sz="2000" dirty="0" err="1"/>
              <a:t>hilangnya</a:t>
            </a:r>
            <a:r>
              <a:rPr lang="en-US" sz="2000" dirty="0"/>
              <a:t> </a:t>
            </a:r>
            <a:r>
              <a:rPr lang="en-US" sz="2000" dirty="0" err="1"/>
              <a:t>pengendalian</a:t>
            </a:r>
            <a:r>
              <a:rPr lang="en-US" sz="2000" dirty="0"/>
              <a:t> </a:t>
            </a:r>
            <a:r>
              <a:rPr lang="en-US" sz="2000" dirty="0" err="1"/>
              <a:t>diakui</a:t>
            </a:r>
            <a:r>
              <a:rPr lang="en-US" sz="2000" dirty="0"/>
              <a:t> </a:t>
            </a:r>
            <a:r>
              <a:rPr lang="en-US" sz="2000" dirty="0" err="1"/>
              <a:t>sebagai</a:t>
            </a:r>
            <a:r>
              <a:rPr lang="en-US" sz="2000" dirty="0"/>
              <a:t> </a:t>
            </a:r>
            <a:r>
              <a:rPr lang="en-US" sz="2000" dirty="0" err="1"/>
              <a:t>laba</a:t>
            </a:r>
            <a:r>
              <a:rPr lang="en-US" sz="2000" dirty="0"/>
              <a:t> </a:t>
            </a:r>
            <a:r>
              <a:rPr lang="en-US" sz="2000" dirty="0" err="1"/>
              <a:t>rugi</a:t>
            </a:r>
            <a:r>
              <a:rPr lang="en-US" sz="2000" i="1" dirty="0"/>
              <a:t>.</a:t>
            </a:r>
            <a:endParaRPr lang="en-US" sz="2000" dirty="0"/>
          </a:p>
          <a:p>
            <a:pPr marL="0" indent="0" algn="just">
              <a:buNone/>
            </a:pPr>
            <a:r>
              <a:rPr lang="en-US" sz="2000" dirty="0" err="1"/>
              <a:t>Perubahan</a:t>
            </a:r>
            <a:r>
              <a:rPr lang="en-US" sz="2000" dirty="0"/>
              <a:t> </a:t>
            </a:r>
            <a:r>
              <a:rPr lang="en-US" sz="2000" dirty="0" err="1"/>
              <a:t>dalam</a:t>
            </a:r>
            <a:r>
              <a:rPr lang="en-US" sz="2000" dirty="0"/>
              <a:t> </a:t>
            </a:r>
            <a:r>
              <a:rPr lang="en-US" sz="2000" dirty="0" err="1"/>
              <a:t>bagian</a:t>
            </a:r>
            <a:r>
              <a:rPr lang="en-US" sz="2000" dirty="0"/>
              <a:t> </a:t>
            </a:r>
            <a:r>
              <a:rPr lang="en-US" sz="2000" dirty="0" err="1"/>
              <a:t>kepemilikan</a:t>
            </a:r>
            <a:r>
              <a:rPr lang="en-US" sz="2000" dirty="0"/>
              <a:t> </a:t>
            </a:r>
            <a:r>
              <a:rPr lang="en-US" sz="2000" dirty="0" err="1"/>
              <a:t>entitas</a:t>
            </a:r>
            <a:r>
              <a:rPr lang="en-US" sz="2000" dirty="0"/>
              <a:t> </a:t>
            </a:r>
            <a:r>
              <a:rPr lang="en-US" sz="2000" dirty="0" err="1"/>
              <a:t>induk</a:t>
            </a:r>
            <a:r>
              <a:rPr lang="en-US" sz="2000" dirty="0"/>
              <a:t> </a:t>
            </a:r>
            <a:r>
              <a:rPr lang="en-US" sz="2000" dirty="0" err="1"/>
              <a:t>juga</a:t>
            </a:r>
            <a:r>
              <a:rPr lang="en-US" sz="2000" dirty="0"/>
              <a:t> </a:t>
            </a:r>
            <a:r>
              <a:rPr lang="en-US" sz="2000" dirty="0" err="1"/>
              <a:t>dapat</a:t>
            </a:r>
            <a:r>
              <a:rPr lang="en-US" sz="2000" dirty="0"/>
              <a:t> </a:t>
            </a:r>
            <a:r>
              <a:rPr lang="en-US" sz="2000" dirty="0" err="1"/>
              <a:t>tidak</a:t>
            </a:r>
            <a:r>
              <a:rPr lang="en-US" sz="2000" dirty="0"/>
              <a:t> </a:t>
            </a:r>
            <a:r>
              <a:rPr lang="en-US" sz="2000" dirty="0" err="1"/>
              <a:t>berdampak</a:t>
            </a:r>
            <a:r>
              <a:rPr lang="en-US" sz="2000" dirty="0"/>
              <a:t> </a:t>
            </a:r>
            <a:r>
              <a:rPr lang="en-US" sz="2000" dirty="0" err="1"/>
              <a:t>terhadap</a:t>
            </a:r>
            <a:r>
              <a:rPr lang="en-US" sz="2000" dirty="0"/>
              <a:t> </a:t>
            </a:r>
            <a:r>
              <a:rPr lang="en-US" sz="2000" dirty="0" err="1"/>
              <a:t>pengendalian</a:t>
            </a:r>
            <a:r>
              <a:rPr lang="en-US" sz="2000" dirty="0"/>
              <a:t> yang </a:t>
            </a:r>
            <a:r>
              <a:rPr lang="en-US" sz="2000" dirty="0" err="1"/>
              <a:t>dimiliki</a:t>
            </a:r>
            <a:r>
              <a:rPr lang="en-US" sz="2000" dirty="0"/>
              <a:t>, </a:t>
            </a:r>
            <a:r>
              <a:rPr lang="en-US" sz="2000" dirty="0" err="1"/>
              <a:t>sehingga</a:t>
            </a:r>
            <a:r>
              <a:rPr lang="en-US" sz="2000" dirty="0"/>
              <a:t> </a:t>
            </a:r>
            <a:r>
              <a:rPr lang="en-US" sz="2000" dirty="0" err="1"/>
              <a:t>tidak</a:t>
            </a:r>
            <a:r>
              <a:rPr lang="en-US" sz="2000" dirty="0"/>
              <a:t> </a:t>
            </a:r>
            <a:r>
              <a:rPr lang="en-US" sz="2000" dirty="0" err="1"/>
              <a:t>mengakibatkan</a:t>
            </a:r>
            <a:r>
              <a:rPr lang="en-US" sz="2000" dirty="0"/>
              <a:t> </a:t>
            </a:r>
            <a:r>
              <a:rPr lang="en-US" sz="2000" dirty="0" err="1"/>
              <a:t>hilangnya</a:t>
            </a:r>
            <a:r>
              <a:rPr lang="en-US" sz="2000" dirty="0"/>
              <a:t> </a:t>
            </a:r>
            <a:r>
              <a:rPr lang="en-US" sz="2000" dirty="0" err="1"/>
              <a:t>pengendalian</a:t>
            </a:r>
            <a:r>
              <a:rPr lang="en-US" sz="2000" dirty="0"/>
              <a:t> </a:t>
            </a:r>
            <a:r>
              <a:rPr lang="en-US" sz="2000" dirty="0" err="1"/>
              <a:t>entitas</a:t>
            </a:r>
            <a:r>
              <a:rPr lang="en-US" sz="2000" dirty="0"/>
              <a:t> </a:t>
            </a:r>
            <a:r>
              <a:rPr lang="en-US" sz="2000" dirty="0" err="1"/>
              <a:t>induk</a:t>
            </a:r>
            <a:r>
              <a:rPr lang="en-US" sz="2000" dirty="0"/>
              <a:t> </a:t>
            </a:r>
            <a:r>
              <a:rPr lang="en-US" sz="2000" dirty="0" err="1"/>
              <a:t>pada</a:t>
            </a:r>
            <a:r>
              <a:rPr lang="en-US" sz="2000" dirty="0"/>
              <a:t> </a:t>
            </a:r>
            <a:r>
              <a:rPr lang="en-US" sz="2000" dirty="0" err="1"/>
              <a:t>entitas</a:t>
            </a:r>
            <a:r>
              <a:rPr lang="en-US" sz="2000" dirty="0"/>
              <a:t> </a:t>
            </a:r>
            <a:r>
              <a:rPr lang="en-US" sz="2000" dirty="0" err="1"/>
              <a:t>anak</a:t>
            </a:r>
            <a:r>
              <a:rPr lang="en-US" sz="2000" dirty="0"/>
              <a:t> </a:t>
            </a:r>
            <a:r>
              <a:rPr lang="en-US" sz="2000" dirty="0" err="1"/>
              <a:t>dan</a:t>
            </a:r>
            <a:r>
              <a:rPr lang="en-US" sz="2000" dirty="0"/>
              <a:t> </a:t>
            </a:r>
            <a:r>
              <a:rPr lang="en-US" sz="2000" dirty="0" err="1"/>
              <a:t>diperlakukan</a:t>
            </a:r>
            <a:r>
              <a:rPr lang="en-US" sz="2000" dirty="0"/>
              <a:t> </a:t>
            </a:r>
            <a:r>
              <a:rPr lang="en-US" sz="2000" dirty="0" err="1"/>
              <a:t>sebagai</a:t>
            </a:r>
            <a:r>
              <a:rPr lang="en-US" sz="2000" dirty="0"/>
              <a:t> </a:t>
            </a:r>
            <a:r>
              <a:rPr lang="en-US" sz="2000" dirty="0" err="1"/>
              <a:t>transaksi</a:t>
            </a:r>
            <a:r>
              <a:rPr lang="en-US" sz="2000" dirty="0"/>
              <a:t> </a:t>
            </a:r>
            <a:r>
              <a:rPr lang="en-US" sz="2000" dirty="0" err="1"/>
              <a:t>ekuitas</a:t>
            </a:r>
            <a:r>
              <a:rPr lang="en-US" sz="2000" dirty="0"/>
              <a:t>. </a:t>
            </a:r>
            <a:r>
              <a:rPr lang="en-US" sz="2000" dirty="0" err="1"/>
              <a:t>Transaksi</a:t>
            </a:r>
            <a:r>
              <a:rPr lang="en-US" sz="2000" dirty="0"/>
              <a:t> </a:t>
            </a:r>
            <a:r>
              <a:rPr lang="en-US" sz="2000" dirty="0" err="1"/>
              <a:t>ekuitas</a:t>
            </a:r>
            <a:r>
              <a:rPr lang="en-US" sz="2000" dirty="0"/>
              <a:t> </a:t>
            </a:r>
            <a:r>
              <a:rPr lang="en-US" sz="2000" dirty="0" err="1"/>
              <a:t>adalah</a:t>
            </a:r>
            <a:r>
              <a:rPr lang="en-US" sz="2000" dirty="0"/>
              <a:t> </a:t>
            </a:r>
            <a:r>
              <a:rPr lang="en-US" sz="2000" dirty="0" err="1"/>
              <a:t>transaksi</a:t>
            </a:r>
            <a:r>
              <a:rPr lang="en-US" sz="2000" dirty="0"/>
              <a:t> </a:t>
            </a:r>
            <a:r>
              <a:rPr lang="en-US" sz="2000" dirty="0" err="1"/>
              <a:t>dengan</a:t>
            </a:r>
            <a:r>
              <a:rPr lang="en-US" sz="2000" dirty="0"/>
              <a:t> </a:t>
            </a:r>
            <a:r>
              <a:rPr lang="en-US" sz="2000" dirty="0" err="1"/>
              <a:t>pemilik</a:t>
            </a:r>
            <a:r>
              <a:rPr lang="en-US" sz="2000" dirty="0"/>
              <a:t> </a:t>
            </a:r>
            <a:r>
              <a:rPr lang="en-US" sz="2000" dirty="0" err="1"/>
              <a:t>dalam</a:t>
            </a:r>
            <a:r>
              <a:rPr lang="en-US" sz="2000" dirty="0"/>
              <a:t> </a:t>
            </a:r>
            <a:r>
              <a:rPr lang="en-US" sz="2000" dirty="0" err="1"/>
              <a:t>kapasitasnya</a:t>
            </a:r>
            <a:r>
              <a:rPr lang="en-US" sz="2000" dirty="0"/>
              <a:t> </a:t>
            </a:r>
            <a:r>
              <a:rPr lang="en-US" sz="2000" dirty="0" err="1"/>
              <a:t>sebagai</a:t>
            </a:r>
            <a:r>
              <a:rPr lang="en-US" sz="2000" dirty="0"/>
              <a:t> </a:t>
            </a:r>
            <a:r>
              <a:rPr lang="en-US" sz="2000" dirty="0" err="1"/>
              <a:t>pemilik</a:t>
            </a:r>
            <a:r>
              <a:rPr lang="en-US" sz="2000" dirty="0"/>
              <a:t> </a:t>
            </a:r>
            <a:r>
              <a:rPr lang="en-US" sz="2000" dirty="0" err="1"/>
              <a:t>sehingga</a:t>
            </a:r>
            <a:r>
              <a:rPr lang="en-US" sz="2000" dirty="0"/>
              <a:t> </a:t>
            </a:r>
            <a:r>
              <a:rPr lang="en-US" sz="2000" dirty="0" err="1"/>
              <a:t>tidak</a:t>
            </a:r>
            <a:r>
              <a:rPr lang="en-US" sz="2000" dirty="0"/>
              <a:t> </a:t>
            </a:r>
            <a:r>
              <a:rPr lang="en-US" sz="2000" dirty="0" err="1"/>
              <a:t>ada</a:t>
            </a:r>
            <a:r>
              <a:rPr lang="en-US" sz="2000" dirty="0"/>
              <a:t> </a:t>
            </a:r>
            <a:r>
              <a:rPr lang="en-US" sz="2000" dirty="0" err="1"/>
              <a:t>keuntungan</a:t>
            </a:r>
            <a:r>
              <a:rPr lang="en-US" sz="2000" dirty="0"/>
              <a:t> </a:t>
            </a:r>
            <a:r>
              <a:rPr lang="en-US" sz="2000" dirty="0" err="1"/>
              <a:t>atau</a:t>
            </a:r>
            <a:r>
              <a:rPr lang="en-US" sz="2000" dirty="0"/>
              <a:t> </a:t>
            </a:r>
            <a:r>
              <a:rPr lang="en-US" sz="2000" dirty="0" err="1"/>
              <a:t>kerugian</a:t>
            </a:r>
            <a:r>
              <a:rPr lang="en-US" sz="2000" dirty="0"/>
              <a:t> yang </a:t>
            </a:r>
            <a:r>
              <a:rPr lang="en-US" sz="2000" dirty="0" err="1"/>
              <a:t>diakui</a:t>
            </a:r>
            <a:r>
              <a:rPr lang="en-US" sz="2000" dirty="0"/>
              <a:t> </a:t>
            </a:r>
            <a:r>
              <a:rPr lang="en-US" sz="2000" dirty="0" err="1"/>
              <a:t>dalam</a:t>
            </a:r>
            <a:r>
              <a:rPr lang="en-US" sz="2000" dirty="0"/>
              <a:t> </a:t>
            </a:r>
            <a:r>
              <a:rPr lang="en-US" sz="2000" dirty="0" err="1"/>
              <a:t>laporan</a:t>
            </a:r>
            <a:r>
              <a:rPr lang="en-US" sz="2000" dirty="0"/>
              <a:t> </a:t>
            </a:r>
            <a:r>
              <a:rPr lang="en-US" sz="2000" dirty="0" err="1"/>
              <a:t>laba</a:t>
            </a:r>
            <a:r>
              <a:rPr lang="en-US" sz="2000" dirty="0"/>
              <a:t> </a:t>
            </a:r>
            <a:r>
              <a:rPr lang="en-US" sz="2000" dirty="0" err="1"/>
              <a:t>rugi</a:t>
            </a:r>
            <a:r>
              <a:rPr lang="en-US" sz="2000" dirty="0"/>
              <a:t> </a:t>
            </a:r>
            <a:r>
              <a:rPr lang="en-US" sz="2000" dirty="0" err="1"/>
              <a:t>maupun</a:t>
            </a:r>
            <a:r>
              <a:rPr lang="en-US" sz="2000" dirty="0"/>
              <a:t> </a:t>
            </a:r>
            <a:r>
              <a:rPr lang="en-US" sz="2000" dirty="0" err="1"/>
              <a:t>penghasilan</a:t>
            </a:r>
            <a:r>
              <a:rPr lang="en-US" sz="2000" dirty="0"/>
              <a:t> </a:t>
            </a:r>
            <a:r>
              <a:rPr lang="en-US" sz="2000" dirty="0" err="1"/>
              <a:t>komprehensif</a:t>
            </a:r>
            <a:r>
              <a:rPr lang="en-US" sz="2000" dirty="0"/>
              <a:t> lain, </a:t>
            </a:r>
            <a:r>
              <a:rPr lang="en-US" sz="2000" dirty="0" err="1"/>
              <a:t>tetapi</a:t>
            </a:r>
            <a:r>
              <a:rPr lang="en-US" sz="2000" dirty="0"/>
              <a:t> </a:t>
            </a:r>
            <a:r>
              <a:rPr lang="en-US" sz="2000" dirty="0" err="1"/>
              <a:t>langsung</a:t>
            </a:r>
            <a:r>
              <a:rPr lang="en-US" sz="2000" dirty="0"/>
              <a:t> </a:t>
            </a:r>
            <a:r>
              <a:rPr lang="en-US" sz="2000" dirty="0" err="1"/>
              <a:t>diakui</a:t>
            </a:r>
            <a:r>
              <a:rPr lang="en-US" sz="2000" dirty="0"/>
              <a:t> </a:t>
            </a:r>
            <a:r>
              <a:rPr lang="en-US" sz="2000" dirty="0" err="1"/>
              <a:t>sebagai</a:t>
            </a:r>
            <a:r>
              <a:rPr lang="en-US" sz="2000" dirty="0"/>
              <a:t> </a:t>
            </a:r>
            <a:r>
              <a:rPr lang="en-US" sz="2000" dirty="0" err="1"/>
              <a:t>ekuitas</a:t>
            </a:r>
            <a:r>
              <a:rPr lang="en-US" sz="2000"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57200"/>
          </a:xfrm>
        </p:spPr>
        <p:txBody>
          <a:bodyPr/>
          <a:lstStyle/>
          <a:p>
            <a:pPr algn="just">
              <a:buNone/>
            </a:pPr>
            <a:r>
              <a:rPr lang="en-US" dirty="0"/>
              <a:t>	</a:t>
            </a:r>
            <a:r>
              <a:rPr lang="en-US" sz="1400" dirty="0" err="1"/>
              <a:t>Dalam</a:t>
            </a:r>
            <a:r>
              <a:rPr lang="en-US" sz="1400" dirty="0"/>
              <a:t> </a:t>
            </a:r>
            <a:r>
              <a:rPr lang="en-US" sz="1400" dirty="0" err="1"/>
              <a:t>penyusunan</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diperlukan</a:t>
            </a:r>
            <a:r>
              <a:rPr lang="en-US" sz="1400" dirty="0"/>
              <a:t> </a:t>
            </a:r>
            <a:r>
              <a:rPr lang="en-US" sz="1400" dirty="0" err="1"/>
              <a:t>perhitungan</a:t>
            </a:r>
            <a:r>
              <a:rPr lang="en-US" sz="1400" dirty="0"/>
              <a:t> </a:t>
            </a:r>
            <a:r>
              <a:rPr lang="en-US" sz="1400" dirty="0" err="1"/>
              <a:t>sebagai</a:t>
            </a:r>
            <a:r>
              <a:rPr lang="en-US" sz="1400" dirty="0"/>
              <a:t> </a:t>
            </a:r>
            <a:r>
              <a:rPr lang="en-US" sz="1400" dirty="0" err="1"/>
              <a:t>berikut</a:t>
            </a:r>
            <a:r>
              <a:rPr lang="en-US" sz="1400" dirty="0"/>
              <a:t>.</a:t>
            </a:r>
          </a:p>
        </p:txBody>
      </p:sp>
      <p:sp>
        <p:nvSpPr>
          <p:cNvPr id="5" name="Rectangle 4"/>
          <p:cNvSpPr/>
          <p:nvPr/>
        </p:nvSpPr>
        <p:spPr>
          <a:xfrm>
            <a:off x="609600" y="4571762"/>
            <a:ext cx="8153400" cy="1815882"/>
          </a:xfrm>
          <a:prstGeom prst="rect">
            <a:avLst/>
          </a:prstGeom>
        </p:spPr>
        <p:txBody>
          <a:bodyPr wrap="square">
            <a:spAutoFit/>
          </a:bodyPr>
          <a:lstStyle/>
          <a:p>
            <a:pPr marL="342900" algn="just"/>
            <a:r>
              <a:rPr lang="en-US" sz="1400" dirty="0" err="1">
                <a:latin typeface="Myriad Pro" pitchFamily="34" charset="0"/>
              </a:rPr>
              <a:t>Tabel</a:t>
            </a:r>
            <a:r>
              <a:rPr lang="en-US" sz="1400" dirty="0">
                <a:latin typeface="Myriad Pro" pitchFamily="34" charset="0"/>
              </a:rPr>
              <a:t> 8.14 </a:t>
            </a:r>
            <a:r>
              <a:rPr lang="en-US" sz="1400" dirty="0" err="1">
                <a:latin typeface="Myriad Pro" pitchFamily="34" charset="0"/>
              </a:rPr>
              <a:t>menunjukkan</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pada baris “</a:t>
            </a:r>
            <a:r>
              <a:rPr lang="en-US" sz="1400" dirty="0" err="1">
                <a:latin typeface="Myriad Pro" pitchFamily="34" charset="0"/>
              </a:rPr>
              <a:t>Pembelian</a:t>
            </a:r>
            <a:r>
              <a:rPr lang="en-US" sz="1400" dirty="0">
                <a:latin typeface="Myriad Pro" pitchFamily="34" charset="0"/>
              </a:rPr>
              <a:t> Saham </a:t>
            </a:r>
            <a:r>
              <a:rPr lang="en-US" sz="1400" dirty="0" err="1">
                <a:latin typeface="Myriad Pro" pitchFamily="34" charset="0"/>
              </a:rPr>
              <a:t>Tresuri</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bertambah</a:t>
            </a:r>
            <a:r>
              <a:rPr lang="en-US" sz="1400" dirty="0">
                <a:latin typeface="Myriad Pro" pitchFamily="34" charset="0"/>
              </a:rPr>
              <a:t> Rp21.000.000, </a:t>
            </a:r>
            <a:r>
              <a:rPr lang="en-US" sz="1400" dirty="0" err="1">
                <a:latin typeface="Myriad Pro" pitchFamily="34" charset="0"/>
              </a:rPr>
              <a:t>sedangkanpada</a:t>
            </a:r>
            <a:r>
              <a:rPr lang="en-US" sz="1400" dirty="0">
                <a:latin typeface="Myriad Pro" pitchFamily="34" charset="0"/>
              </a:rPr>
              <a:t> </a:t>
            </a:r>
            <a:r>
              <a:rPr lang="en-US" sz="1400" dirty="0" err="1">
                <a:latin typeface="Myriad Pro" pitchFamily="34" charset="0"/>
              </a:rPr>
              <a:t>sisi</a:t>
            </a:r>
            <a:r>
              <a:rPr lang="en-US" sz="1400" dirty="0">
                <a:latin typeface="Myriad Pro" pitchFamily="34" charset="0"/>
              </a:rPr>
              <a:t> </a:t>
            </a:r>
            <a:r>
              <a:rPr lang="en-US" sz="1400" dirty="0" err="1">
                <a:latin typeface="Myriad Pro" pitchFamily="34" charset="0"/>
              </a:rPr>
              <a:t>kanan</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tresuri</a:t>
            </a:r>
            <a:r>
              <a:rPr lang="en-US" sz="1400" dirty="0">
                <a:latin typeface="Myriad Pro" pitchFamily="34" charset="0"/>
              </a:rPr>
              <a:t>) </a:t>
            </a:r>
            <a:r>
              <a:rPr lang="en-US" sz="1400" dirty="0" err="1">
                <a:latin typeface="Myriad Pro" pitchFamily="34" charset="0"/>
              </a:rPr>
              <a:t>terdapat</a:t>
            </a:r>
            <a:r>
              <a:rPr lang="en-US" sz="1400" dirty="0">
                <a:latin typeface="Myriad Pro" pitchFamily="34" charset="0"/>
              </a:rPr>
              <a:t> </a:t>
            </a:r>
            <a:r>
              <a:rPr lang="en-US" sz="1400" dirty="0" err="1">
                <a:latin typeface="Myriad Pro" pitchFamily="34" charset="0"/>
              </a:rPr>
              <a:t>pengurangan</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Rp120.000.000. </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Agar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baris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seimbang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kanan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dikurangi</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Rp141.000.000. Nilai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disesuaikan</a:t>
            </a:r>
            <a:r>
              <a:rPr lang="en-US" sz="1400" dirty="0">
                <a:latin typeface="Myriad Pro" pitchFamily="34" charset="0"/>
              </a:rPr>
              <a:t>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mencerminkan</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kepemilikan</a:t>
            </a:r>
            <a:r>
              <a:rPr lang="en-US" sz="1400" dirty="0">
                <a:latin typeface="Myriad Pro" pitchFamily="34" charset="0"/>
              </a:rPr>
              <a:t> </a:t>
            </a:r>
            <a:r>
              <a:rPr lang="en-US" sz="1400" dirty="0" err="1">
                <a:latin typeface="Myriad Pro" pitchFamily="34" charset="0"/>
              </a:rPr>
              <a:t>relatifnya</a:t>
            </a:r>
            <a:r>
              <a:rPr lang="en-US" sz="1400" dirty="0">
                <a:latin typeface="Myriad Pro" pitchFamily="34" charset="0"/>
              </a:rPr>
              <a:t> </a:t>
            </a:r>
            <a:r>
              <a:rPr lang="en-US" sz="1400" dirty="0" err="1">
                <a:latin typeface="Myriad Pro" pitchFamily="34" charset="0"/>
              </a:rPr>
              <a:t>dalam</a:t>
            </a:r>
            <a:r>
              <a:rPr lang="en-US" sz="1400" dirty="0">
                <a:latin typeface="Myriad Pro" pitchFamily="34" charset="0"/>
              </a:rPr>
              <a:t> </a:t>
            </a:r>
            <a:r>
              <a:rPr lang="en-US" sz="1400" dirty="0" err="1">
                <a:latin typeface="Myriad Pro" pitchFamily="34" charset="0"/>
              </a:rPr>
              <a:t>entitas</a:t>
            </a:r>
            <a:r>
              <a:rPr lang="en-US" sz="1400" dirty="0">
                <a:latin typeface="Myriad Pro" pitchFamily="34" charset="0"/>
              </a:rPr>
              <a: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12,5%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nilainya</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Rp75.000.000 (12,5% × Rp600.000.000)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penjumlahan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kolom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Nonpengendali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US" sz="1400" dirty="0">
                <a:latin typeface="Myriad Pro" pitchFamily="34" charset="0"/>
              </a:rPr>
              <a:t> </a:t>
            </a:r>
            <a:r>
              <a:rPr lang="en-US" sz="1400" dirty="0" err="1">
                <a:latin typeface="Myriad Pro" pitchFamily="34" charset="0"/>
              </a:rPr>
              <a:t>Pengakuan</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dan </a:t>
            </a:r>
            <a:r>
              <a:rPr lang="en-US" sz="1400" dirty="0" err="1">
                <a:latin typeface="Myriad Pro" pitchFamily="34" charset="0"/>
              </a:rPr>
              <a:t>dividen</a:t>
            </a:r>
            <a:r>
              <a:rPr lang="en-US" sz="1400" dirty="0">
                <a:latin typeface="Myriad Pro" pitchFamily="34" charset="0"/>
              </a:rPr>
              <a:t> PT </a:t>
            </a:r>
            <a:r>
              <a:rPr lang="en-US" sz="1400" dirty="0" err="1">
                <a:latin typeface="Myriad Pro" pitchFamily="34" charset="0"/>
              </a:rPr>
              <a:t>anak</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2020 </a:t>
            </a:r>
            <a:r>
              <a:rPr lang="en-US" sz="1400" dirty="0" err="1">
                <a:latin typeface="Myriad Pro" pitchFamily="34" charset="0"/>
              </a:rPr>
              <a:t>masih</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70% </a:t>
            </a:r>
            <a:r>
              <a:rPr lang="en-US" sz="1400" dirty="0" err="1">
                <a:latin typeface="Myriad Pro" pitchFamily="34" charset="0"/>
              </a:rPr>
              <a:t>karena</a:t>
            </a:r>
            <a:r>
              <a:rPr lang="en-US" sz="1400" dirty="0">
                <a:latin typeface="Myriad Pro" pitchFamily="34" charset="0"/>
              </a:rPr>
              <a:t> </a:t>
            </a:r>
            <a:r>
              <a:rPr lang="en-US" sz="1400" dirty="0" err="1">
                <a:latin typeface="Myriad Pro" pitchFamily="34" charset="0"/>
              </a:rPr>
              <a:t>perubahan</a:t>
            </a:r>
            <a:r>
              <a:rPr lang="en-US" sz="1400" dirty="0">
                <a:latin typeface="Myriad Pro" pitchFamily="34" charset="0"/>
              </a:rPr>
              <a:t> </a:t>
            </a:r>
            <a:r>
              <a:rPr lang="en-US" sz="1400" dirty="0" err="1">
                <a:latin typeface="Myriad Pro" pitchFamily="34" charset="0"/>
              </a:rPr>
              <a:t>menjadi</a:t>
            </a:r>
            <a:r>
              <a:rPr lang="en-US" sz="1400" dirty="0">
                <a:latin typeface="Myriad Pro" pitchFamily="34" charset="0"/>
              </a:rPr>
              <a:t> 87,5% </a:t>
            </a:r>
            <a:r>
              <a:rPr lang="en-US" sz="1400" dirty="0" err="1">
                <a:latin typeface="Myriad Pro" pitchFamily="34" charset="0"/>
              </a:rPr>
              <a:t>terjadi</a:t>
            </a:r>
            <a:r>
              <a:rPr lang="en-US" sz="1400" dirty="0">
                <a:latin typeface="Myriad Pro" pitchFamily="34" charset="0"/>
              </a:rPr>
              <a:t> di </a:t>
            </a:r>
            <a:r>
              <a:rPr lang="en-US" sz="1400" dirty="0" err="1">
                <a:latin typeface="Myriad Pro" pitchFamily="34" charset="0"/>
              </a:rPr>
              <a:t>akhir</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a:t>
            </a:r>
          </a:p>
        </p:txBody>
      </p:sp>
      <p:pic>
        <p:nvPicPr>
          <p:cNvPr id="6" name="Picture 5">
            <a:extLst>
              <a:ext uri="{FF2B5EF4-FFF2-40B4-BE49-F238E27FC236}">
                <a16:creationId xmlns:a16="http://schemas.microsoft.com/office/drawing/2014/main" xmlns="" id="{1E6A450F-7FA7-4314-BCC1-BCF8BE09B398}"/>
              </a:ext>
            </a:extLst>
          </p:cNvPr>
          <p:cNvPicPr>
            <a:picLocks noChangeAspect="1"/>
          </p:cNvPicPr>
          <p:nvPr/>
        </p:nvPicPr>
        <p:blipFill>
          <a:blip r:embed="rId2"/>
          <a:stretch>
            <a:fillRect/>
          </a:stretch>
        </p:blipFill>
        <p:spPr>
          <a:xfrm>
            <a:off x="962025" y="2133600"/>
            <a:ext cx="7724775" cy="22479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buNone/>
            </a:pPr>
            <a:r>
              <a:rPr lang="en-US" sz="1400" dirty="0"/>
              <a:t>	</a:t>
            </a:r>
            <a:r>
              <a:rPr lang="en-US" sz="1400" dirty="0" err="1"/>
              <a:t>Berdasarkan</a:t>
            </a:r>
            <a:r>
              <a:rPr lang="en-US" sz="1400" dirty="0"/>
              <a:t> </a:t>
            </a:r>
            <a:r>
              <a:rPr lang="en-US" sz="1400" dirty="0" err="1"/>
              <a:t>Tabel</a:t>
            </a:r>
            <a:r>
              <a:rPr lang="en-US" sz="1400" dirty="0"/>
              <a:t> 8.14, </a:t>
            </a:r>
            <a:r>
              <a:rPr lang="en-US" sz="1400" dirty="0" err="1"/>
              <a:t>berikut</a:t>
            </a:r>
            <a:r>
              <a:rPr lang="en-US" sz="1400" dirty="0"/>
              <a:t> </a:t>
            </a:r>
            <a:r>
              <a:rPr lang="en-US" sz="1400" dirty="0" err="1"/>
              <a:t>ini</a:t>
            </a:r>
            <a:r>
              <a:rPr lang="en-US" sz="1400" dirty="0"/>
              <a:t> </a:t>
            </a:r>
            <a:r>
              <a:rPr lang="en-US" sz="1400" dirty="0" err="1"/>
              <a:t>jurnal</a:t>
            </a:r>
            <a:r>
              <a:rPr lang="en-US" sz="1400" dirty="0"/>
              <a:t> </a:t>
            </a:r>
            <a:r>
              <a:rPr lang="en-US" sz="1400" dirty="0" err="1"/>
              <a:t>eliminasi</a:t>
            </a:r>
            <a:r>
              <a:rPr lang="en-US" sz="1400" dirty="0"/>
              <a:t> yang </a:t>
            </a:r>
            <a:r>
              <a:rPr lang="en-US" sz="1400" dirty="0" err="1"/>
              <a:t>diperlukan</a:t>
            </a:r>
            <a:r>
              <a:rPr lang="en-US" sz="1400" dirty="0"/>
              <a:t>.</a:t>
            </a:r>
          </a:p>
          <a:p>
            <a:pPr>
              <a:buNone/>
            </a:pPr>
            <a:endParaRPr lang="en-US" sz="800" dirty="0"/>
          </a:p>
          <a:p>
            <a:pPr marL="685800" indent="-419100">
              <a:spcBef>
                <a:spcPts val="0"/>
              </a:spcBef>
              <a:buNone/>
            </a:pPr>
            <a:r>
              <a:rPr lang="en-US" sz="1400" dirty="0"/>
              <a:t> (6e)	Saham </a:t>
            </a:r>
            <a:r>
              <a:rPr lang="en-US" sz="1400" dirty="0" err="1"/>
              <a:t>Biasa</a:t>
            </a:r>
            <a:r>
              <a:rPr lang="en-US" sz="1400" dirty="0"/>
              <a:t>			Rp500.000.000 	</a:t>
            </a:r>
          </a:p>
          <a:p>
            <a:pPr marL="685800" indent="-285750">
              <a:spcBef>
                <a:spcPts val="0"/>
              </a:spcBef>
              <a:buNone/>
            </a:pPr>
            <a:r>
              <a:rPr lang="en-US" sz="1400" dirty="0"/>
              <a:t>	</a:t>
            </a:r>
            <a:r>
              <a:rPr lang="en-US" sz="1400" dirty="0" err="1"/>
              <a:t>Saldo</a:t>
            </a:r>
            <a:r>
              <a:rPr lang="en-US" sz="1400" dirty="0"/>
              <a:t> </a:t>
            </a:r>
            <a:r>
              <a:rPr lang="en-US" sz="1400" dirty="0" err="1"/>
              <a:t>Laba</a:t>
            </a:r>
            <a:r>
              <a:rPr lang="en-US" sz="1400" dirty="0"/>
              <a:t>			      200.000.000 	</a:t>
            </a:r>
          </a:p>
          <a:p>
            <a:pPr marL="685800" indent="-285750">
              <a:spcBef>
                <a:spcPts val="0"/>
              </a:spcBef>
              <a:buNone/>
            </a:pPr>
            <a:r>
              <a:rPr lang="es-ES" sz="1400" dirty="0"/>
              <a:t>	</a:t>
            </a:r>
            <a:r>
              <a:rPr lang="es-ES" sz="1400" dirty="0" err="1"/>
              <a:t>Bagian</a:t>
            </a:r>
            <a:r>
              <a:rPr lang="es-ES" sz="1400" dirty="0"/>
              <a:t> </a:t>
            </a:r>
            <a:r>
              <a:rPr lang="es-ES" sz="1400" dirty="0" err="1"/>
              <a:t>Laba</a:t>
            </a:r>
            <a:r>
              <a:rPr lang="es-ES" sz="1400" dirty="0"/>
              <a:t> atas PT </a:t>
            </a:r>
            <a:r>
              <a:rPr lang="es-ES" sz="1400" dirty="0" err="1"/>
              <a:t>Anak</a:t>
            </a:r>
            <a:r>
              <a:rPr lang="es-ES" sz="1400" dirty="0"/>
              <a:t>		        35.000.000 	</a:t>
            </a:r>
          </a:p>
          <a:p>
            <a:pPr marL="685800" indent="-285750">
              <a:spcBef>
                <a:spcPts val="0"/>
              </a:spcBef>
              <a:buNone/>
            </a:pPr>
            <a:r>
              <a:rPr lang="en-US" sz="1400" dirty="0"/>
              <a:t>	</a:t>
            </a:r>
            <a:r>
              <a:rPr lang="en-US" sz="1400" dirty="0" err="1"/>
              <a:t>Bagian</a:t>
            </a:r>
            <a:r>
              <a:rPr lang="en-US" sz="1400" dirty="0"/>
              <a:t> </a:t>
            </a:r>
            <a:r>
              <a:rPr lang="en-US" sz="1400" dirty="0" err="1"/>
              <a:t>Laba</a:t>
            </a:r>
            <a:r>
              <a:rPr lang="en-US" sz="1400" dirty="0"/>
              <a:t> </a:t>
            </a:r>
            <a:r>
              <a:rPr lang="en-US" sz="1400" dirty="0" err="1"/>
              <a:t>Nonpengendali</a:t>
            </a:r>
            <a:r>
              <a:rPr lang="en-US" sz="1400" dirty="0"/>
              <a:t>	        15.000.000 	</a:t>
            </a:r>
          </a:p>
          <a:p>
            <a:pPr marL="685800" indent="-285750">
              <a:spcBef>
                <a:spcPts val="0"/>
              </a:spcBef>
              <a:buNone/>
            </a:pPr>
            <a:r>
              <a:rPr lang="en-US" sz="1400" dirty="0"/>
              <a:t>		</a:t>
            </a:r>
            <a:r>
              <a:rPr lang="en-US" sz="1400" dirty="0" err="1"/>
              <a:t>Dividen</a:t>
            </a:r>
            <a:r>
              <a:rPr lang="en-US" sz="1400" dirty="0"/>
              <a:t> </a:t>
            </a:r>
            <a:r>
              <a:rPr lang="en-US" sz="1400" dirty="0" err="1"/>
              <a:t>Diumumkan</a:t>
            </a:r>
            <a:r>
              <a:rPr lang="en-US" sz="1400" dirty="0"/>
              <a:t> 				Rp30.000.000 	</a:t>
            </a:r>
          </a:p>
          <a:p>
            <a:pPr marL="685800" indent="-285750">
              <a:spcBef>
                <a:spcPts val="0"/>
              </a:spcBef>
              <a:buNone/>
            </a:pPr>
            <a:r>
              <a:rPr lang="en-US" sz="1400" dirty="0"/>
              <a:t>		Saham </a:t>
            </a:r>
            <a:r>
              <a:rPr lang="en-US" sz="1400" dirty="0" err="1"/>
              <a:t>Tresuri</a:t>
            </a:r>
            <a:r>
              <a:rPr lang="en-US" sz="1400" dirty="0"/>
              <a:t> 				   120.000.000 	</a:t>
            </a:r>
          </a:p>
          <a:p>
            <a:pPr marL="685800" indent="-285750">
              <a:spcBef>
                <a:spcPts val="0"/>
              </a:spcBef>
              <a:buNone/>
            </a:pPr>
            <a:r>
              <a:rPr lang="en-US" sz="1400" dirty="0"/>
              <a:t>		</a:t>
            </a:r>
            <a:r>
              <a:rPr lang="en-US" sz="1400" dirty="0" err="1"/>
              <a:t>Investasi</a:t>
            </a:r>
            <a:r>
              <a:rPr lang="en-US" sz="1400" dirty="0"/>
              <a:t> pada PT Anak 			   	   525.000.000 	</a:t>
            </a:r>
          </a:p>
          <a:p>
            <a:pPr marL="685800" indent="-285750">
              <a:spcBef>
                <a:spcPts val="0"/>
              </a:spcBef>
              <a:buNone/>
            </a:pPr>
            <a:r>
              <a:rPr lang="en-US" sz="1400" dirty="0"/>
              <a:t>		</a:t>
            </a:r>
            <a:r>
              <a:rPr lang="en-US" sz="1400" dirty="0" err="1"/>
              <a:t>Kepentingan</a:t>
            </a:r>
            <a:r>
              <a:rPr lang="en-US" sz="1400" dirty="0"/>
              <a:t> </a:t>
            </a:r>
            <a:r>
              <a:rPr lang="en-US" sz="1400" dirty="0" err="1"/>
              <a:t>Nonpengendali</a:t>
            </a:r>
            <a:r>
              <a:rPr lang="en-US" sz="1400" dirty="0"/>
              <a:t> 			     75.000.000 	</a:t>
            </a:r>
          </a:p>
          <a:p>
            <a:pPr marL="685800" indent="-285750">
              <a:spcBef>
                <a:spcPts val="0"/>
              </a:spcBef>
              <a:buNone/>
            </a:pPr>
            <a:r>
              <a:rPr lang="en-US" sz="1400" i="1" dirty="0"/>
              <a:t>(</a:t>
            </a:r>
            <a:r>
              <a:rPr lang="en-US" sz="1400" i="1" dirty="0" err="1"/>
              <a:t>Mengeliminasi</a:t>
            </a:r>
            <a:r>
              <a:rPr lang="en-US" sz="1400" i="1" dirty="0"/>
              <a:t> </a:t>
            </a:r>
            <a:r>
              <a:rPr lang="en-US" sz="1400" i="1" dirty="0" err="1"/>
              <a:t>ekuitas</a:t>
            </a:r>
            <a:r>
              <a:rPr lang="en-US" sz="1400" i="1" dirty="0"/>
              <a:t> dan </a:t>
            </a:r>
            <a:r>
              <a:rPr lang="en-US" sz="1400" i="1" dirty="0" err="1"/>
              <a:t>investasi</a:t>
            </a:r>
            <a:r>
              <a:rPr lang="en-US" sz="1400" i="1" dirty="0"/>
              <a:t> pada  PT Anak)	</a:t>
            </a:r>
          </a:p>
          <a:p>
            <a:pPr algn="just">
              <a:buNone/>
            </a:pPr>
            <a:r>
              <a:rPr lang="en-US" dirty="0"/>
              <a:t>	</a:t>
            </a:r>
            <a:r>
              <a:rPr lang="en-US" sz="1600" dirty="0"/>
              <a:t>Jika </a:t>
            </a:r>
            <a:r>
              <a:rPr lang="en-US" sz="1600" dirty="0" err="1"/>
              <a:t>penerbitan</a:t>
            </a:r>
            <a:r>
              <a:rPr lang="en-US" sz="1600" dirty="0"/>
              <a:t> </a:t>
            </a:r>
            <a:r>
              <a:rPr lang="en-US" sz="1600" dirty="0" err="1"/>
              <a:t>tambahan</a:t>
            </a:r>
            <a:r>
              <a:rPr lang="en-US" sz="1600" dirty="0"/>
              <a:t> </a:t>
            </a:r>
            <a:r>
              <a:rPr lang="en-US" sz="1600" dirty="0" err="1"/>
              <a:t>saham</a:t>
            </a:r>
            <a:r>
              <a:rPr lang="en-US" sz="1600" dirty="0"/>
              <a:t> </a:t>
            </a:r>
            <a:r>
              <a:rPr lang="en-US" sz="1600" dirty="0" err="1"/>
              <a:t>tersebut</a:t>
            </a:r>
            <a:r>
              <a:rPr lang="en-US" sz="1600" dirty="0"/>
              <a:t> </a:t>
            </a:r>
            <a:r>
              <a:rPr lang="en-US" sz="1600" dirty="0" err="1"/>
              <a:t>dilakukan</a:t>
            </a:r>
            <a:r>
              <a:rPr lang="en-US" sz="1600" dirty="0"/>
              <a:t> pada </a:t>
            </a:r>
            <a:r>
              <a:rPr lang="en-US" sz="1600" dirty="0" err="1"/>
              <a:t>periode</a:t>
            </a:r>
            <a:r>
              <a:rPr lang="en-US" sz="1600" dirty="0"/>
              <a:t> interim (</a:t>
            </a:r>
            <a:r>
              <a:rPr lang="en-US" sz="1600" dirty="0" err="1"/>
              <a:t>misalkan</a:t>
            </a:r>
            <a:r>
              <a:rPr lang="en-US" sz="1600" dirty="0"/>
              <a:t> 1 </a:t>
            </a:r>
            <a:r>
              <a:rPr lang="en-US" sz="1600" dirty="0" err="1"/>
              <a:t>Juli</a:t>
            </a:r>
            <a:r>
              <a:rPr lang="en-US" sz="1600" dirty="0"/>
              <a:t> 2020), </a:t>
            </a:r>
            <a:r>
              <a:rPr lang="en-US" sz="1600" dirty="0" err="1"/>
              <a:t>maka</a:t>
            </a:r>
            <a:r>
              <a:rPr lang="en-US" sz="1600" dirty="0"/>
              <a:t> </a:t>
            </a:r>
            <a:r>
              <a:rPr lang="en-US" sz="1600" dirty="0" err="1"/>
              <a:t>penyesuaian</a:t>
            </a:r>
            <a:r>
              <a:rPr lang="en-US" sz="1600" dirty="0"/>
              <a:t> </a:t>
            </a:r>
            <a:r>
              <a:rPr lang="en-US" sz="1600" dirty="0" err="1"/>
              <a:t>terhadap</a:t>
            </a:r>
            <a:r>
              <a:rPr lang="en-US" sz="1600" dirty="0"/>
              <a:t> </a:t>
            </a:r>
            <a:r>
              <a:rPr lang="en-US" sz="1600" dirty="0" err="1"/>
              <a:t>nilai</a:t>
            </a:r>
            <a:r>
              <a:rPr lang="en-US" sz="1600" dirty="0"/>
              <a:t> </a:t>
            </a:r>
            <a:r>
              <a:rPr lang="en-US" sz="1600" dirty="0" err="1"/>
              <a:t>tercatat</a:t>
            </a:r>
            <a:r>
              <a:rPr lang="en-US" sz="1600" dirty="0"/>
              <a:t> </a:t>
            </a:r>
            <a:r>
              <a:rPr lang="en-US" sz="1600" dirty="0" err="1"/>
              <a:t>investasi</a:t>
            </a:r>
            <a:r>
              <a:rPr lang="en-US" sz="1600" dirty="0"/>
              <a:t> </a:t>
            </a:r>
            <a:r>
              <a:rPr lang="en-US" sz="1600" dirty="0" err="1"/>
              <a:t>dilakukan</a:t>
            </a:r>
            <a:r>
              <a:rPr lang="en-US" sz="1600" dirty="0"/>
              <a:t> </a:t>
            </a:r>
            <a:r>
              <a:rPr lang="en-US" sz="1600" dirty="0" err="1"/>
              <a:t>berdasarkan</a:t>
            </a:r>
            <a:r>
              <a:rPr lang="en-US" sz="1600" dirty="0"/>
              <a:t> </a:t>
            </a:r>
            <a:r>
              <a:rPr lang="en-US" sz="1600" dirty="0" err="1"/>
              <a:t>nilai</a:t>
            </a:r>
            <a:r>
              <a:rPr lang="en-US" sz="1600" dirty="0"/>
              <a:t> </a:t>
            </a:r>
            <a:r>
              <a:rPr lang="en-US" sz="1600" dirty="0" err="1"/>
              <a:t>ekuitas</a:t>
            </a:r>
            <a:r>
              <a:rPr lang="en-US" sz="1600" dirty="0"/>
              <a:t> PT Anak pada </a:t>
            </a:r>
            <a:r>
              <a:rPr lang="en-US" sz="1600" dirty="0" err="1"/>
              <a:t>tanggal</a:t>
            </a:r>
            <a:r>
              <a:rPr lang="en-US" sz="1600" dirty="0"/>
              <a:t> 1 </a:t>
            </a:r>
            <a:r>
              <a:rPr lang="en-US" sz="1600" dirty="0" err="1"/>
              <a:t>Juli</a:t>
            </a:r>
            <a:r>
              <a:rPr lang="en-US" sz="1600" dirty="0"/>
              <a:t> 2020. Nilai </a:t>
            </a:r>
            <a:r>
              <a:rPr lang="en-US" sz="1600" dirty="0" err="1"/>
              <a:t>tercatat</a:t>
            </a:r>
            <a:r>
              <a:rPr lang="en-US" sz="1600" dirty="0"/>
              <a:t> </a:t>
            </a:r>
            <a:r>
              <a:rPr lang="en-US" sz="1600" dirty="0" err="1"/>
              <a:t>investasi</a:t>
            </a:r>
            <a:r>
              <a:rPr lang="en-US" sz="1600" dirty="0"/>
              <a:t> pada 31 </a:t>
            </a:r>
            <a:r>
              <a:rPr lang="en-US" sz="1600" dirty="0" err="1"/>
              <a:t>Desember</a:t>
            </a:r>
            <a:r>
              <a:rPr lang="en-US" sz="1600" dirty="0"/>
              <a:t> 2020 </a:t>
            </a:r>
            <a:r>
              <a:rPr lang="en-US" sz="1600" dirty="0" err="1"/>
              <a:t>akan</a:t>
            </a:r>
            <a:r>
              <a:rPr lang="en-US" sz="1600" dirty="0"/>
              <a:t> </a:t>
            </a:r>
            <a:r>
              <a:rPr lang="en-US" sz="1600" dirty="0" err="1"/>
              <a:t>terdiri</a:t>
            </a:r>
            <a:r>
              <a:rPr lang="en-US" sz="1600" dirty="0"/>
              <a:t> </a:t>
            </a:r>
            <a:r>
              <a:rPr lang="en-US" sz="1600" dirty="0" err="1"/>
              <a:t>dari</a:t>
            </a:r>
            <a:r>
              <a:rPr lang="en-US" sz="1600" dirty="0"/>
              <a:t> </a:t>
            </a:r>
            <a:r>
              <a:rPr lang="en-US" sz="1600" dirty="0" err="1"/>
              <a:t>pengaruh</a:t>
            </a:r>
            <a:r>
              <a:rPr lang="en-US" sz="1600" dirty="0"/>
              <a:t> </a:t>
            </a:r>
            <a:r>
              <a:rPr lang="en-US" sz="1600" dirty="0" err="1"/>
              <a:t>atas</a:t>
            </a:r>
            <a:r>
              <a:rPr lang="en-US" sz="1600" dirty="0"/>
              <a:t> </a:t>
            </a:r>
            <a:r>
              <a:rPr lang="en-US" sz="1600" dirty="0" err="1"/>
              <a:t>proporsi</a:t>
            </a:r>
            <a:r>
              <a:rPr lang="en-US" sz="1600" dirty="0"/>
              <a:t> 70% </a:t>
            </a:r>
            <a:r>
              <a:rPr lang="en-US" sz="1600" dirty="0" err="1"/>
              <a:t>untuk</a:t>
            </a:r>
            <a:r>
              <a:rPr lang="en-US" sz="1600" dirty="0"/>
              <a:t> </a:t>
            </a:r>
            <a:r>
              <a:rPr lang="en-US" sz="1600" dirty="0" err="1"/>
              <a:t>periode</a:t>
            </a:r>
            <a:r>
              <a:rPr lang="en-US" sz="1600" dirty="0"/>
              <a:t> </a:t>
            </a:r>
            <a:r>
              <a:rPr lang="en-US" sz="1600" dirty="0" err="1"/>
              <a:t>sebelum</a:t>
            </a:r>
            <a:r>
              <a:rPr lang="en-US" sz="1600" dirty="0"/>
              <a:t> 1 </a:t>
            </a:r>
            <a:r>
              <a:rPr lang="en-US" sz="1600" dirty="0" err="1"/>
              <a:t>Juli</a:t>
            </a:r>
            <a:r>
              <a:rPr lang="en-US" sz="1600" dirty="0"/>
              <a:t> 2020 dan 87,5% pada </a:t>
            </a:r>
            <a:r>
              <a:rPr lang="en-US" sz="1600" dirty="0" err="1"/>
              <a:t>periode</a:t>
            </a:r>
            <a:r>
              <a:rPr lang="en-US" sz="1600" dirty="0"/>
              <a:t> </a:t>
            </a:r>
            <a:r>
              <a:rPr lang="en-US" sz="1600" dirty="0" err="1"/>
              <a:t>setelahnya</a:t>
            </a:r>
            <a:r>
              <a:rPr lang="en-US" sz="1600" dirty="0"/>
              <a:t>. </a:t>
            </a:r>
            <a:r>
              <a:rPr lang="en-US" sz="1600" dirty="0" err="1"/>
              <a:t>Sementara</a:t>
            </a:r>
            <a:r>
              <a:rPr lang="en-US" sz="1600" dirty="0"/>
              <a:t> </a:t>
            </a:r>
            <a:r>
              <a:rPr lang="en-US" sz="1600" dirty="0" err="1"/>
              <a:t>nilai</a:t>
            </a:r>
            <a:r>
              <a:rPr lang="en-US" sz="1600" dirty="0"/>
              <a:t> </a:t>
            </a:r>
            <a:r>
              <a:rPr lang="en-US" sz="1600" dirty="0" err="1"/>
              <a:t>tercatat</a:t>
            </a:r>
            <a:r>
              <a:rPr lang="en-US" sz="1600" dirty="0"/>
              <a:t> </a:t>
            </a:r>
            <a:r>
              <a:rPr lang="en-US" sz="1600" dirty="0" err="1"/>
              <a:t>investasi</a:t>
            </a:r>
            <a:r>
              <a:rPr lang="en-US" sz="1600" dirty="0"/>
              <a:t> dan </a:t>
            </a:r>
            <a:r>
              <a:rPr lang="en-US" sz="1600" dirty="0" err="1"/>
              <a:t>saldo</a:t>
            </a:r>
            <a:r>
              <a:rPr lang="en-US" sz="1600" dirty="0"/>
              <a:t> </a:t>
            </a:r>
            <a:r>
              <a:rPr lang="en-US" sz="1600" dirty="0" err="1"/>
              <a:t>kepentingan</a:t>
            </a:r>
            <a:r>
              <a:rPr lang="en-US" sz="1600" dirty="0"/>
              <a:t> </a:t>
            </a:r>
            <a:r>
              <a:rPr lang="en-US" sz="1600" dirty="0" err="1"/>
              <a:t>nonpengendali</a:t>
            </a:r>
            <a:r>
              <a:rPr lang="en-US" sz="1600" dirty="0"/>
              <a:t> </a:t>
            </a:r>
            <a:r>
              <a:rPr lang="en-US" sz="1600" dirty="0" err="1"/>
              <a:t>dalam</a:t>
            </a:r>
            <a:r>
              <a:rPr lang="en-US" sz="1600" dirty="0"/>
              <a:t> </a:t>
            </a:r>
            <a:r>
              <a:rPr lang="en-US" sz="1600" dirty="0" err="1"/>
              <a:t>jurnal</a:t>
            </a:r>
            <a:r>
              <a:rPr lang="en-US" sz="1600" dirty="0"/>
              <a:t> </a:t>
            </a:r>
            <a:r>
              <a:rPr lang="en-US" sz="1600" dirty="0" err="1"/>
              <a:t>eliminasi</a:t>
            </a:r>
            <a:r>
              <a:rPr lang="en-US" sz="1600" dirty="0"/>
              <a:t> </a:t>
            </a:r>
            <a:r>
              <a:rPr lang="en-US" sz="1600" dirty="0" err="1"/>
              <a:t>adalah</a:t>
            </a:r>
            <a:r>
              <a:rPr lang="en-US" sz="1600" dirty="0"/>
              <a:t> </a:t>
            </a:r>
            <a:r>
              <a:rPr lang="en-US" sz="1600" dirty="0" err="1"/>
              <a:t>saldo</a:t>
            </a:r>
            <a:r>
              <a:rPr lang="en-US" sz="1600" dirty="0"/>
              <a:t> </a:t>
            </a:r>
            <a:r>
              <a:rPr lang="en-US" sz="1600" dirty="0" err="1"/>
              <a:t>tanggal</a:t>
            </a:r>
            <a:r>
              <a:rPr lang="en-US" sz="1600" dirty="0"/>
              <a:t> 31 </a:t>
            </a:r>
            <a:r>
              <a:rPr lang="en-US" sz="1600" dirty="0" err="1"/>
              <a:t>Desember</a:t>
            </a:r>
            <a:r>
              <a:rPr lang="en-US" sz="1600" dirty="0"/>
              <a:t> 2020 </a:t>
            </a:r>
            <a:r>
              <a:rPr lang="en-US" sz="1600" dirty="0" err="1"/>
              <a:t>setelah</a:t>
            </a:r>
            <a:r>
              <a:rPr lang="en-US" sz="1600" dirty="0"/>
              <a:t> </a:t>
            </a:r>
            <a:r>
              <a:rPr lang="en-US" sz="1600" dirty="0" err="1"/>
              <a:t>perubahan</a:t>
            </a:r>
            <a:r>
              <a:rPr lang="en-US" sz="1600" dirty="0"/>
              <a:t> </a:t>
            </a:r>
            <a:r>
              <a:rPr lang="en-US" sz="1600" dirty="0" err="1"/>
              <a:t>bagian</a:t>
            </a:r>
            <a:r>
              <a:rPr lang="en-US" sz="1600" dirty="0"/>
              <a:t> </a:t>
            </a:r>
            <a:r>
              <a:rPr lang="en-US" sz="1600" dirty="0" err="1"/>
              <a:t>kepemilikan</a:t>
            </a:r>
            <a:r>
              <a:rPr lang="en-US" sz="16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AKUISISI PADA PERIODE INTERIM</a:t>
            </a:r>
            <a:endParaRPr lang="en-US" sz="2800" dirty="0"/>
          </a:p>
        </p:txBody>
      </p:sp>
      <p:sp>
        <p:nvSpPr>
          <p:cNvPr id="3" name="Content Placeholder 2"/>
          <p:cNvSpPr>
            <a:spLocks noGrp="1"/>
          </p:cNvSpPr>
          <p:nvPr>
            <p:ph sz="quarter" idx="1"/>
          </p:nvPr>
        </p:nvSpPr>
        <p:spPr>
          <a:xfrm>
            <a:off x="609600" y="1676400"/>
            <a:ext cx="8153400" cy="2590800"/>
          </a:xfrm>
        </p:spPr>
        <p:txBody>
          <a:bodyPr>
            <a:normAutofit/>
          </a:bodyPr>
          <a:lstStyle/>
          <a:p>
            <a:pPr>
              <a:buFont typeface="Wingdings" pitchFamily="2" charset="2"/>
              <a:buChar char="q"/>
            </a:pPr>
            <a:r>
              <a:rPr lang="en-US" sz="1900" b="1" dirty="0" err="1"/>
              <a:t>Perlakuan</a:t>
            </a:r>
            <a:r>
              <a:rPr lang="en-US" sz="1900" b="1" dirty="0"/>
              <a:t> </a:t>
            </a:r>
            <a:r>
              <a:rPr lang="en-US" sz="1900" b="1" dirty="0" err="1"/>
              <a:t>Akuntansi</a:t>
            </a:r>
            <a:endParaRPr lang="en-US" sz="1900" b="1" dirty="0"/>
          </a:p>
          <a:p>
            <a:pPr algn="just">
              <a:buNone/>
            </a:pPr>
            <a:r>
              <a:rPr lang="en-US" sz="1400" dirty="0"/>
              <a:t>	PSAK 65 </a:t>
            </a:r>
            <a:r>
              <a:rPr lang="en-US" sz="1400" dirty="0" err="1"/>
              <a:t>menyatakan</a:t>
            </a:r>
            <a:r>
              <a:rPr lang="en-US" sz="1400" dirty="0"/>
              <a:t> </a:t>
            </a:r>
            <a:r>
              <a:rPr lang="en-US" sz="1400" dirty="0" err="1"/>
              <a:t>bahwa</a:t>
            </a:r>
            <a:r>
              <a:rPr lang="en-US" sz="1400" dirty="0"/>
              <a:t> </a:t>
            </a:r>
            <a:r>
              <a:rPr lang="en-US" sz="1400" dirty="0" err="1"/>
              <a:t>entitas</a:t>
            </a:r>
            <a:r>
              <a:rPr lang="en-US" sz="1400" dirty="0"/>
              <a:t> </a:t>
            </a:r>
            <a:r>
              <a:rPr lang="en-US" sz="1400" dirty="0" err="1"/>
              <a:t>induk</a:t>
            </a:r>
            <a:r>
              <a:rPr lang="en-US" sz="1400" dirty="0"/>
              <a:t> </a:t>
            </a:r>
            <a:r>
              <a:rPr lang="en-US" sz="1400" dirty="0" err="1"/>
              <a:t>memasukkan</a:t>
            </a:r>
            <a:r>
              <a:rPr lang="en-US" sz="1400" dirty="0"/>
              <a:t> </a:t>
            </a:r>
            <a:r>
              <a:rPr lang="en-US" sz="1400" dirty="0" err="1"/>
              <a:t>penghasilan</a:t>
            </a:r>
            <a:r>
              <a:rPr lang="en-US" sz="1400" dirty="0"/>
              <a:t> dan </a:t>
            </a:r>
            <a:r>
              <a:rPr lang="en-US" sz="1400" dirty="0" err="1"/>
              <a:t>beban</a:t>
            </a:r>
            <a:r>
              <a:rPr lang="en-US" sz="1400" dirty="0"/>
              <a:t> </a:t>
            </a:r>
            <a:r>
              <a:rPr lang="en-US" sz="1400" dirty="0" err="1"/>
              <a:t>entitas</a:t>
            </a:r>
            <a:r>
              <a:rPr lang="en-US" sz="1400" dirty="0"/>
              <a:t> </a:t>
            </a:r>
            <a:r>
              <a:rPr lang="en-US" sz="1400" dirty="0" err="1"/>
              <a:t>anak</a:t>
            </a:r>
            <a:r>
              <a:rPr lang="en-US" sz="1400" dirty="0"/>
              <a:t> </a:t>
            </a:r>
            <a:r>
              <a:rPr lang="en-US" sz="1400" dirty="0" err="1"/>
              <a:t>dalam</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mulai</a:t>
            </a:r>
            <a:r>
              <a:rPr lang="en-US" sz="1400" dirty="0"/>
              <a:t> </a:t>
            </a:r>
            <a:r>
              <a:rPr lang="en-US" sz="1400" dirty="0" err="1"/>
              <a:t>dari</a:t>
            </a:r>
            <a:r>
              <a:rPr lang="en-US" sz="1400" dirty="0"/>
              <a:t> </a:t>
            </a:r>
            <a:r>
              <a:rPr lang="en-US" sz="1400" dirty="0" err="1"/>
              <a:t>diperolehnya</a:t>
            </a:r>
            <a:r>
              <a:rPr lang="en-US" sz="1400" dirty="0"/>
              <a:t> </a:t>
            </a:r>
            <a:r>
              <a:rPr lang="en-US" sz="1400" dirty="0" err="1"/>
              <a:t>pengendalian</a:t>
            </a:r>
            <a:r>
              <a:rPr lang="en-US" sz="1400" dirty="0"/>
              <a:t> </a:t>
            </a:r>
            <a:r>
              <a:rPr lang="en-US" sz="1400" dirty="0" err="1"/>
              <a:t>sampai</a:t>
            </a:r>
            <a:r>
              <a:rPr lang="en-US" sz="1400" dirty="0"/>
              <a:t> </a:t>
            </a:r>
            <a:r>
              <a:rPr lang="en-US" sz="1400" dirty="0" err="1"/>
              <a:t>dengan</a:t>
            </a:r>
            <a:r>
              <a:rPr lang="en-US" sz="1400" dirty="0"/>
              <a:t> </a:t>
            </a:r>
            <a:r>
              <a:rPr lang="en-US" sz="1400" dirty="0" err="1"/>
              <a:t>tanggal</a:t>
            </a:r>
            <a:r>
              <a:rPr lang="en-US" sz="1400" dirty="0"/>
              <a:t> </a:t>
            </a:r>
            <a:r>
              <a:rPr lang="en-US" sz="1400" dirty="0" err="1"/>
              <a:t>ketika</a:t>
            </a:r>
            <a:r>
              <a:rPr lang="en-US" sz="1400" dirty="0"/>
              <a:t> </a:t>
            </a:r>
            <a:r>
              <a:rPr lang="en-US" sz="1400" dirty="0" err="1"/>
              <a:t>entitas</a:t>
            </a:r>
            <a:r>
              <a:rPr lang="en-US" sz="1400" dirty="0"/>
              <a:t> </a:t>
            </a:r>
            <a:r>
              <a:rPr lang="en-US" sz="1400" dirty="0" err="1"/>
              <a:t>kehilangan</a:t>
            </a:r>
            <a:r>
              <a:rPr lang="en-US" sz="1400" dirty="0"/>
              <a:t> </a:t>
            </a:r>
            <a:r>
              <a:rPr lang="en-US" sz="1400" dirty="0" err="1"/>
              <a:t>pengendalian</a:t>
            </a:r>
            <a:r>
              <a:rPr lang="en-US" sz="1400" dirty="0"/>
              <a:t> </a:t>
            </a:r>
            <a:r>
              <a:rPr lang="en-US" sz="1400" dirty="0" err="1"/>
              <a:t>atas</a:t>
            </a:r>
            <a:r>
              <a:rPr lang="en-US" sz="1400" dirty="0"/>
              <a:t> </a:t>
            </a:r>
            <a:r>
              <a:rPr lang="en-US" sz="1400" dirty="0" err="1"/>
              <a:t>entitas</a:t>
            </a:r>
            <a:r>
              <a:rPr lang="en-US" sz="1400" dirty="0"/>
              <a:t> </a:t>
            </a:r>
            <a:r>
              <a:rPr lang="en-US" sz="1400" dirty="0" err="1"/>
              <a:t>anak</a:t>
            </a:r>
            <a:r>
              <a:rPr lang="en-US" sz="1400" dirty="0"/>
              <a:t>. Nilai </a:t>
            </a:r>
            <a:r>
              <a:rPr lang="en-US" sz="1400" dirty="0" err="1"/>
              <a:t>ekuitas</a:t>
            </a:r>
            <a:r>
              <a:rPr lang="en-US" sz="1400" dirty="0"/>
              <a:t> </a:t>
            </a:r>
            <a:r>
              <a:rPr lang="en-US" sz="1400" dirty="0" err="1"/>
              <a:t>entitas</a:t>
            </a:r>
            <a:r>
              <a:rPr lang="en-US" sz="1400" dirty="0"/>
              <a:t> </a:t>
            </a:r>
            <a:r>
              <a:rPr lang="en-US" sz="1400" dirty="0" err="1"/>
              <a:t>anak</a:t>
            </a:r>
            <a:r>
              <a:rPr lang="en-US" sz="1400" dirty="0"/>
              <a:t> pada </a:t>
            </a:r>
            <a:r>
              <a:rPr lang="en-US" sz="1400" dirty="0" err="1"/>
              <a:t>tanggal</a:t>
            </a:r>
            <a:r>
              <a:rPr lang="en-US" sz="1400" dirty="0"/>
              <a:t> </a:t>
            </a:r>
            <a:r>
              <a:rPr lang="en-US" sz="1400" dirty="0" err="1"/>
              <a:t>akuisisi</a:t>
            </a:r>
            <a:r>
              <a:rPr lang="en-US" sz="1400" dirty="0"/>
              <a:t> </a:t>
            </a:r>
            <a:r>
              <a:rPr lang="en-US" sz="1400" dirty="0" err="1"/>
              <a:t>diperlukan</a:t>
            </a:r>
            <a:r>
              <a:rPr lang="en-US" sz="1400" dirty="0"/>
              <a:t> </a:t>
            </a:r>
            <a:r>
              <a:rPr lang="en-US" sz="1400" dirty="0" err="1"/>
              <a:t>untuk</a:t>
            </a:r>
            <a:r>
              <a:rPr lang="en-US" sz="1400" dirty="0"/>
              <a:t> </a:t>
            </a:r>
            <a:r>
              <a:rPr lang="en-US" sz="1400" dirty="0" err="1"/>
              <a:t>perhitungan</a:t>
            </a:r>
            <a:r>
              <a:rPr lang="en-US" sz="1400" dirty="0"/>
              <a:t> </a:t>
            </a:r>
            <a:r>
              <a:rPr lang="en-US" sz="1400" i="1" dirty="0"/>
              <a:t>goodwill  </a:t>
            </a:r>
            <a:r>
              <a:rPr lang="en-US" sz="1400" dirty="0"/>
              <a:t>dan </a:t>
            </a:r>
            <a:r>
              <a:rPr lang="en-US" sz="1400" dirty="0" err="1"/>
              <a:t>alokasi</a:t>
            </a:r>
            <a:r>
              <a:rPr lang="en-US" sz="1400" dirty="0"/>
              <a:t> </a:t>
            </a:r>
            <a:r>
              <a:rPr lang="en-US" sz="1400" dirty="0" err="1"/>
              <a:t>aset</a:t>
            </a:r>
            <a:r>
              <a:rPr lang="en-US" sz="1400" dirty="0"/>
              <a:t> </a:t>
            </a:r>
            <a:r>
              <a:rPr lang="en-US" sz="1400" dirty="0" err="1"/>
              <a:t>neto</a:t>
            </a:r>
            <a:r>
              <a:rPr lang="en-US" sz="1400" dirty="0"/>
              <a:t> </a:t>
            </a:r>
            <a:r>
              <a:rPr lang="en-US" sz="1400" dirty="0" err="1"/>
              <a:t>teridentifikasi</a:t>
            </a:r>
            <a:r>
              <a:rPr lang="en-US" sz="1400" dirty="0"/>
              <a:t>.</a:t>
            </a:r>
            <a:r>
              <a:rPr lang="en-US" sz="1400" i="1" dirty="0"/>
              <a:t> </a:t>
            </a:r>
          </a:p>
          <a:p>
            <a:pPr>
              <a:buNone/>
            </a:pPr>
            <a:r>
              <a:rPr lang="en-US" sz="1400" b="1" dirty="0"/>
              <a:t>	</a:t>
            </a:r>
            <a:r>
              <a:rPr lang="en-US" sz="1400" b="1" dirty="0" err="1"/>
              <a:t>Contoh</a:t>
            </a:r>
            <a:r>
              <a:rPr lang="en-US" sz="1400" b="1" dirty="0"/>
              <a:t> 8.7</a:t>
            </a:r>
          </a:p>
          <a:p>
            <a:pPr algn="just">
              <a:buNone/>
            </a:pPr>
            <a:r>
              <a:rPr lang="en-US" sz="1400" dirty="0"/>
              <a:t>	PT </a:t>
            </a:r>
            <a:r>
              <a:rPr lang="en-US" sz="1400" dirty="0" err="1"/>
              <a:t>Induk</a:t>
            </a:r>
            <a:r>
              <a:rPr lang="en-US" sz="1400" dirty="0"/>
              <a:t> </a:t>
            </a:r>
            <a:r>
              <a:rPr lang="en-US" sz="1400" dirty="0" err="1"/>
              <a:t>mengakuisisi</a:t>
            </a:r>
            <a:r>
              <a:rPr lang="en-US" sz="1400" dirty="0"/>
              <a:t> 80% </a:t>
            </a:r>
            <a:r>
              <a:rPr lang="en-US" sz="1400" dirty="0" err="1"/>
              <a:t>kepemilikan</a:t>
            </a:r>
            <a:r>
              <a:rPr lang="en-US" sz="1400" dirty="0"/>
              <a:t> </a:t>
            </a:r>
            <a:r>
              <a:rPr lang="en-US" sz="1400" dirty="0" err="1"/>
              <a:t>atas</a:t>
            </a:r>
            <a:r>
              <a:rPr lang="en-US" sz="1400" dirty="0"/>
              <a:t> </a:t>
            </a:r>
            <a:r>
              <a:rPr lang="en-US" sz="1400" dirty="0" err="1"/>
              <a:t>saham</a:t>
            </a:r>
            <a:r>
              <a:rPr lang="en-US" sz="1400" dirty="0"/>
              <a:t> PT Anak pada </a:t>
            </a:r>
            <a:r>
              <a:rPr lang="en-US" sz="1400" dirty="0" err="1"/>
              <a:t>tanggal</a:t>
            </a:r>
            <a:r>
              <a:rPr lang="en-US" sz="1400" dirty="0"/>
              <a:t> 1 April 2020 </a:t>
            </a:r>
            <a:r>
              <a:rPr lang="en-US" sz="1400" dirty="0" err="1"/>
              <a:t>senilai</a:t>
            </a:r>
            <a:r>
              <a:rPr lang="en-US" sz="1400" dirty="0"/>
              <a:t> Rp600.000.000. </a:t>
            </a:r>
            <a:r>
              <a:rPr lang="en-US" sz="1400" dirty="0" err="1"/>
              <a:t>Berdasarkan</a:t>
            </a:r>
            <a:r>
              <a:rPr lang="en-US" sz="1400" dirty="0"/>
              <a:t> </a:t>
            </a:r>
            <a:r>
              <a:rPr lang="en-US" sz="1400" dirty="0" err="1"/>
              <a:t>Laporan</a:t>
            </a:r>
            <a:r>
              <a:rPr lang="en-US" sz="1400" dirty="0"/>
              <a:t> </a:t>
            </a:r>
            <a:r>
              <a:rPr lang="en-US" sz="1400" dirty="0" err="1"/>
              <a:t>Keuangan</a:t>
            </a:r>
            <a:r>
              <a:rPr lang="en-US" sz="1400" dirty="0"/>
              <a:t> PT Anak per 31 </a:t>
            </a:r>
            <a:r>
              <a:rPr lang="en-US" sz="1400" dirty="0" err="1"/>
              <a:t>Desember</a:t>
            </a:r>
            <a:r>
              <a:rPr lang="en-US" sz="1400" dirty="0"/>
              <a:t> 2019, </a:t>
            </a:r>
            <a:r>
              <a:rPr lang="en-US" sz="1400" dirty="0" err="1"/>
              <a:t>komposisi</a:t>
            </a:r>
            <a:r>
              <a:rPr lang="en-US" sz="1400" dirty="0"/>
              <a:t> </a:t>
            </a:r>
            <a:r>
              <a:rPr lang="en-US" sz="1400" dirty="0" err="1"/>
              <a:t>ekuitas</a:t>
            </a:r>
            <a:r>
              <a:rPr lang="en-US" sz="1400" dirty="0"/>
              <a:t> </a:t>
            </a:r>
            <a:r>
              <a:rPr lang="en-US" sz="1400" dirty="0" err="1"/>
              <a:t>terdiri</a:t>
            </a:r>
            <a:r>
              <a:rPr lang="en-US" sz="1400" dirty="0"/>
              <a:t> </a:t>
            </a:r>
            <a:r>
              <a:rPr lang="en-US" sz="1400" dirty="0" err="1"/>
              <a:t>dari</a:t>
            </a:r>
            <a:r>
              <a:rPr lang="en-US" sz="1400" dirty="0"/>
              <a:t> Saham </a:t>
            </a:r>
            <a:r>
              <a:rPr lang="en-US" sz="1400" dirty="0" err="1"/>
              <a:t>Biasa</a:t>
            </a:r>
            <a:r>
              <a:rPr lang="en-US" sz="1400" dirty="0"/>
              <a:t> dan </a:t>
            </a:r>
            <a:r>
              <a:rPr lang="en-US" sz="1400" dirty="0" err="1"/>
              <a:t>Saldo</a:t>
            </a:r>
            <a:r>
              <a:rPr lang="en-US" sz="1400" dirty="0"/>
              <a:t> </a:t>
            </a:r>
            <a:r>
              <a:rPr lang="en-US" sz="1400" dirty="0" err="1"/>
              <a:t>Laba</a:t>
            </a:r>
            <a:r>
              <a:rPr lang="en-US" sz="1400" dirty="0"/>
              <a:t> masing-masing </a:t>
            </a:r>
            <a:r>
              <a:rPr lang="en-US" sz="1400" dirty="0" err="1"/>
              <a:t>sebesar</a:t>
            </a:r>
            <a:r>
              <a:rPr lang="en-US" sz="1400" dirty="0"/>
              <a:t> Rp500.000.000 dan Rp200.000.000. Hasil </a:t>
            </a:r>
            <a:r>
              <a:rPr lang="en-US" sz="1400" dirty="0" err="1"/>
              <a:t>operasi</a:t>
            </a:r>
            <a:r>
              <a:rPr lang="en-US" sz="1400" dirty="0"/>
              <a:t> dan </a:t>
            </a:r>
            <a:r>
              <a:rPr lang="en-US" sz="1400" dirty="0" err="1"/>
              <a:t>dividen</a:t>
            </a:r>
            <a:r>
              <a:rPr lang="en-US" sz="1400" dirty="0"/>
              <a:t> yang </a:t>
            </a:r>
            <a:r>
              <a:rPr lang="en-US" sz="1400" dirty="0" err="1"/>
              <a:t>dibagikan</a:t>
            </a:r>
            <a:r>
              <a:rPr lang="en-US" sz="1400" dirty="0"/>
              <a:t> oleh PT Anak </a:t>
            </a:r>
            <a:r>
              <a:rPr lang="en-US" sz="1400" dirty="0" err="1"/>
              <a:t>selama</a:t>
            </a:r>
            <a:r>
              <a:rPr lang="en-US" sz="1400" dirty="0"/>
              <a:t> </a:t>
            </a:r>
            <a:r>
              <a:rPr lang="en-US" sz="1400" dirty="0" err="1"/>
              <a:t>tahun</a:t>
            </a:r>
            <a:r>
              <a:rPr lang="en-US" sz="1400" dirty="0"/>
              <a:t> 2020 </a:t>
            </a:r>
            <a:r>
              <a:rPr lang="en-US" sz="1400" dirty="0" err="1"/>
              <a:t>adalah</a:t>
            </a:r>
            <a:r>
              <a:rPr lang="en-US" sz="1400" dirty="0"/>
              <a:t> </a:t>
            </a:r>
            <a:r>
              <a:rPr lang="en-US" sz="1400" dirty="0" err="1"/>
              <a:t>sebagai</a:t>
            </a:r>
            <a:r>
              <a:rPr lang="en-US" sz="1400" dirty="0"/>
              <a:t> </a:t>
            </a:r>
            <a:r>
              <a:rPr lang="en-US" sz="1400" dirty="0" err="1"/>
              <a:t>berikut</a:t>
            </a:r>
            <a:r>
              <a:rPr lang="en-US" sz="1400" dirty="0"/>
              <a:t>.</a:t>
            </a:r>
          </a:p>
        </p:txBody>
      </p:sp>
      <p:pic>
        <p:nvPicPr>
          <p:cNvPr id="5" name="Picture 4">
            <a:extLst>
              <a:ext uri="{FF2B5EF4-FFF2-40B4-BE49-F238E27FC236}">
                <a16:creationId xmlns:a16="http://schemas.microsoft.com/office/drawing/2014/main" xmlns="" id="{A5C31DC0-05F5-4E97-8C1D-446E5C4925A5}"/>
              </a:ext>
            </a:extLst>
          </p:cNvPr>
          <p:cNvPicPr>
            <a:picLocks noChangeAspect="1"/>
          </p:cNvPicPr>
          <p:nvPr/>
        </p:nvPicPr>
        <p:blipFill>
          <a:blip r:embed="rId2"/>
          <a:stretch>
            <a:fillRect/>
          </a:stretch>
        </p:blipFill>
        <p:spPr>
          <a:xfrm>
            <a:off x="1690687" y="4419600"/>
            <a:ext cx="5762625" cy="12382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buNone/>
            </a:pPr>
            <a:r>
              <a:rPr lang="en-US" dirty="0"/>
              <a:t>	</a:t>
            </a:r>
            <a:r>
              <a:rPr lang="en-US" sz="1400" dirty="0" err="1"/>
              <a:t>Pada</a:t>
            </a:r>
            <a:r>
              <a:rPr lang="en-US" sz="1400" dirty="0"/>
              <a:t> </a:t>
            </a:r>
            <a:r>
              <a:rPr lang="en-US" sz="1400" dirty="0" err="1"/>
              <a:t>saat</a:t>
            </a:r>
            <a:r>
              <a:rPr lang="en-US" sz="1400" dirty="0"/>
              <a:t> </a:t>
            </a:r>
            <a:r>
              <a:rPr lang="en-US" sz="1400" dirty="0" err="1"/>
              <a:t>akuisisi</a:t>
            </a:r>
            <a:r>
              <a:rPr lang="en-US" sz="1400" dirty="0"/>
              <a:t>, </a:t>
            </a:r>
            <a:r>
              <a:rPr lang="en-US" sz="1400" dirty="0" err="1"/>
              <a:t>seluruh</a:t>
            </a:r>
            <a:r>
              <a:rPr lang="en-US" sz="1400" dirty="0"/>
              <a:t> </a:t>
            </a:r>
            <a:r>
              <a:rPr lang="en-US" sz="1400" dirty="0" err="1"/>
              <a:t>nilai</a:t>
            </a:r>
            <a:r>
              <a:rPr lang="en-US" sz="1400" dirty="0"/>
              <a:t> </a:t>
            </a:r>
            <a:r>
              <a:rPr lang="en-US" sz="1400" dirty="0" err="1"/>
              <a:t>tercatat</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PT </a:t>
            </a:r>
            <a:r>
              <a:rPr lang="en-US" sz="1400" dirty="0" err="1"/>
              <a:t>Anak</a:t>
            </a:r>
            <a:r>
              <a:rPr lang="en-US" sz="1400" dirty="0"/>
              <a:t> </a:t>
            </a:r>
            <a:r>
              <a:rPr lang="en-US" sz="1400" dirty="0" err="1"/>
              <a:t>sama</a:t>
            </a:r>
            <a:r>
              <a:rPr lang="en-US" sz="1400" dirty="0"/>
              <a:t> </a:t>
            </a:r>
            <a:r>
              <a:rPr lang="en-US" sz="1400" dirty="0" err="1"/>
              <a:t>dengan</a:t>
            </a:r>
            <a:r>
              <a:rPr lang="en-US" sz="1400" dirty="0"/>
              <a:t> </a:t>
            </a:r>
            <a:r>
              <a:rPr lang="en-US" sz="1400" dirty="0" err="1"/>
              <a:t>nilai</a:t>
            </a:r>
            <a:r>
              <a:rPr lang="en-US" sz="1400" dirty="0"/>
              <a:t> </a:t>
            </a:r>
            <a:r>
              <a:rPr lang="en-US" sz="1400" dirty="0" err="1"/>
              <a:t>wajarnya</a:t>
            </a:r>
            <a:r>
              <a:rPr lang="en-US" sz="1400" dirty="0"/>
              <a:t> </a:t>
            </a:r>
            <a:r>
              <a:rPr lang="en-US" sz="1400" dirty="0" err="1"/>
              <a:t>kecuali</a:t>
            </a:r>
            <a:r>
              <a:rPr lang="en-US" sz="1400" dirty="0"/>
              <a:t> </a:t>
            </a:r>
            <a:r>
              <a:rPr lang="en-US" sz="1400" dirty="0" err="1"/>
              <a:t>Mesin</a:t>
            </a:r>
            <a:r>
              <a:rPr lang="en-US" sz="1400" dirty="0"/>
              <a:t> yang </a:t>
            </a:r>
            <a:r>
              <a:rPr lang="en-US" sz="1400" dirty="0" err="1"/>
              <a:t>nilai</a:t>
            </a:r>
            <a:r>
              <a:rPr lang="en-US" sz="1400" dirty="0"/>
              <a:t> </a:t>
            </a:r>
            <a:r>
              <a:rPr lang="en-US" sz="1400" dirty="0" err="1"/>
              <a:t>wajarnya</a:t>
            </a:r>
            <a:r>
              <a:rPr lang="en-US" sz="1400" dirty="0"/>
              <a:t> </a:t>
            </a:r>
            <a:r>
              <a:rPr lang="en-US" sz="1400" dirty="0" err="1"/>
              <a:t>lebih</a:t>
            </a:r>
            <a:r>
              <a:rPr lang="en-US" sz="1400" dirty="0"/>
              <a:t> </a:t>
            </a:r>
            <a:r>
              <a:rPr lang="en-US" sz="1400" dirty="0" err="1"/>
              <a:t>tinggi</a:t>
            </a:r>
            <a:r>
              <a:rPr lang="en-US" sz="1400" dirty="0"/>
              <a:t> </a:t>
            </a:r>
            <a:r>
              <a:rPr lang="en-US" sz="1400" dirty="0" err="1"/>
              <a:t>sebesar</a:t>
            </a:r>
            <a:r>
              <a:rPr lang="en-US" sz="1400" dirty="0"/>
              <a:t> Rp10.000.000. </a:t>
            </a:r>
            <a:r>
              <a:rPr lang="en-US" sz="1400" dirty="0" err="1"/>
              <a:t>Mesin</a:t>
            </a:r>
            <a:r>
              <a:rPr lang="en-US" sz="1400" dirty="0"/>
              <a:t> </a:t>
            </a:r>
            <a:r>
              <a:rPr lang="en-US" sz="1400" dirty="0" err="1"/>
              <a:t>memiliki</a:t>
            </a:r>
            <a:r>
              <a:rPr lang="en-US" sz="1400" dirty="0"/>
              <a:t> </a:t>
            </a:r>
            <a:r>
              <a:rPr lang="en-US" sz="1400" dirty="0" err="1"/>
              <a:t>sisa</a:t>
            </a:r>
            <a:r>
              <a:rPr lang="en-US" sz="1400" dirty="0"/>
              <a:t> </a:t>
            </a:r>
            <a:r>
              <a:rPr lang="en-US" sz="1400" dirty="0" err="1"/>
              <a:t>umur</a:t>
            </a:r>
            <a:r>
              <a:rPr lang="en-US" sz="1400" dirty="0"/>
              <a:t> </a:t>
            </a:r>
            <a:r>
              <a:rPr lang="en-US" sz="1400" dirty="0" err="1"/>
              <a:t>ekonomis</a:t>
            </a:r>
            <a:r>
              <a:rPr lang="en-US" sz="1400" dirty="0"/>
              <a:t> </a:t>
            </a:r>
            <a:r>
              <a:rPr lang="en-US" sz="1400" dirty="0" err="1"/>
              <a:t>selama</a:t>
            </a:r>
            <a:r>
              <a:rPr lang="en-US" sz="1400" dirty="0"/>
              <a:t> 5 </a:t>
            </a:r>
            <a:r>
              <a:rPr lang="en-US" sz="1400" dirty="0" err="1"/>
              <a:t>tahun</a:t>
            </a:r>
            <a:r>
              <a:rPr lang="en-US" sz="1400" dirty="0"/>
              <a:t>. </a:t>
            </a:r>
            <a:r>
              <a:rPr lang="en-US" sz="1400" dirty="0" err="1"/>
              <a:t>Nilai</a:t>
            </a:r>
            <a:r>
              <a:rPr lang="en-US" sz="1400" dirty="0"/>
              <a:t> </a:t>
            </a:r>
            <a:r>
              <a:rPr lang="en-US" sz="1400" dirty="0" err="1"/>
              <a:t>wajar</a:t>
            </a:r>
            <a:r>
              <a:rPr lang="en-US" sz="1400" dirty="0"/>
              <a:t> </a:t>
            </a:r>
            <a:r>
              <a:rPr lang="en-US" sz="1400" dirty="0" err="1"/>
              <a:t>Kepentingan</a:t>
            </a:r>
            <a:r>
              <a:rPr lang="en-US" sz="1400" dirty="0"/>
              <a:t> </a:t>
            </a:r>
            <a:r>
              <a:rPr lang="en-US" sz="1400" dirty="0" err="1"/>
              <a:t>Nonpengendali</a:t>
            </a:r>
            <a:r>
              <a:rPr lang="en-US" sz="1400" dirty="0"/>
              <a:t> </a:t>
            </a:r>
            <a:r>
              <a:rPr lang="en-US" sz="1400" dirty="0" err="1"/>
              <a:t>saat</a:t>
            </a:r>
            <a:r>
              <a:rPr lang="en-US" sz="1400" dirty="0"/>
              <a:t> </a:t>
            </a:r>
            <a:r>
              <a:rPr lang="en-US" sz="1400" dirty="0" err="1"/>
              <a:t>akuisisi</a:t>
            </a:r>
            <a:r>
              <a:rPr lang="en-US" sz="1400" dirty="0"/>
              <a:t> </a:t>
            </a:r>
            <a:r>
              <a:rPr lang="en-US" sz="1400" dirty="0" err="1"/>
              <a:t>adalah</a:t>
            </a:r>
            <a:r>
              <a:rPr lang="en-US" sz="1400" dirty="0"/>
              <a:t> Rp150.000.000. Jika </a:t>
            </a:r>
            <a:r>
              <a:rPr lang="en-US" sz="1400" dirty="0" err="1"/>
              <a:t>akuisisi</a:t>
            </a:r>
            <a:r>
              <a:rPr lang="en-US" sz="1400" dirty="0"/>
              <a:t> </a:t>
            </a:r>
            <a:r>
              <a:rPr lang="en-US" sz="1400" dirty="0" err="1"/>
              <a:t>dilakukan</a:t>
            </a:r>
            <a:r>
              <a:rPr lang="en-US" sz="1400" dirty="0"/>
              <a:t> pada </a:t>
            </a:r>
            <a:r>
              <a:rPr lang="en-US" sz="1400" dirty="0" err="1"/>
              <a:t>tanggal</a:t>
            </a:r>
            <a:r>
              <a:rPr lang="en-US" sz="1400" dirty="0"/>
              <a:t> 1 April 2020 (</a:t>
            </a:r>
            <a:r>
              <a:rPr lang="en-US" sz="1400" dirty="0" err="1"/>
              <a:t>periode</a:t>
            </a:r>
            <a:r>
              <a:rPr lang="en-US" sz="1400" dirty="0"/>
              <a:t> interim), </a:t>
            </a:r>
            <a:r>
              <a:rPr lang="en-US" sz="1400" dirty="0" err="1"/>
              <a:t>maka</a:t>
            </a:r>
            <a:r>
              <a:rPr lang="en-US" sz="1400" dirty="0"/>
              <a:t> </a:t>
            </a:r>
            <a:r>
              <a:rPr lang="en-US" sz="1400" dirty="0" err="1"/>
              <a:t>perhitungan</a:t>
            </a:r>
            <a:r>
              <a:rPr lang="en-US" sz="1400" dirty="0"/>
              <a:t> </a:t>
            </a:r>
            <a:r>
              <a:rPr lang="en-US" sz="1400" i="1" dirty="0"/>
              <a:t>goodwill </a:t>
            </a:r>
            <a:r>
              <a:rPr lang="en-US" sz="1400" dirty="0"/>
              <a:t>juga </a:t>
            </a:r>
            <a:r>
              <a:rPr lang="en-US" sz="1400" dirty="0" err="1"/>
              <a:t>dilakukan</a:t>
            </a:r>
            <a:r>
              <a:rPr lang="en-US" sz="1400" dirty="0"/>
              <a:t> </a:t>
            </a:r>
            <a:r>
              <a:rPr lang="en-US" sz="1400" dirty="0" err="1"/>
              <a:t>berdasarkan</a:t>
            </a:r>
            <a:r>
              <a:rPr lang="en-US" sz="1400" dirty="0"/>
              <a:t> </a:t>
            </a:r>
            <a:r>
              <a:rPr lang="en-US" sz="1400" dirty="0" err="1"/>
              <a:t>nilai</a:t>
            </a:r>
            <a:r>
              <a:rPr lang="en-US" sz="1400" dirty="0"/>
              <a:t> </a:t>
            </a:r>
            <a:r>
              <a:rPr lang="en-US" sz="1400" dirty="0" err="1"/>
              <a:t>ekuitas</a:t>
            </a:r>
            <a:r>
              <a:rPr lang="en-US" sz="1400" dirty="0"/>
              <a:t> </a:t>
            </a:r>
            <a:r>
              <a:rPr lang="en-US" sz="1400" dirty="0" err="1"/>
              <a:t>tanggal</a:t>
            </a:r>
            <a:r>
              <a:rPr lang="en-US" sz="1400" dirty="0"/>
              <a:t> </a:t>
            </a:r>
            <a:r>
              <a:rPr lang="en-US" sz="1400" dirty="0" err="1"/>
              <a:t>akuisisi</a:t>
            </a:r>
            <a:r>
              <a:rPr lang="en-US" sz="1400" dirty="0"/>
              <a:t> </a:t>
            </a:r>
            <a:r>
              <a:rPr lang="en-US" sz="1400" dirty="0" err="1"/>
              <a:t>yaitu</a:t>
            </a:r>
            <a:r>
              <a:rPr lang="en-US" sz="1400" dirty="0"/>
              <a:t> 1 April 2020. </a:t>
            </a:r>
            <a:r>
              <a:rPr lang="en-US" sz="1400" dirty="0" err="1"/>
              <a:t>Perhitungan</a:t>
            </a:r>
            <a:r>
              <a:rPr lang="en-US" sz="1400" dirty="0"/>
              <a:t> </a:t>
            </a:r>
            <a:r>
              <a:rPr lang="en-US" sz="1400" dirty="0" err="1"/>
              <a:t>nilai</a:t>
            </a:r>
            <a:r>
              <a:rPr lang="en-US" sz="1400" dirty="0"/>
              <a:t> </a:t>
            </a:r>
            <a:r>
              <a:rPr lang="en-US" sz="1400" dirty="0" err="1"/>
              <a:t>ekuitas</a:t>
            </a:r>
            <a:r>
              <a:rPr lang="en-US" sz="1400" dirty="0"/>
              <a:t> PT Anak </a:t>
            </a:r>
            <a:r>
              <a:rPr lang="en-US" sz="1400" dirty="0" err="1"/>
              <a:t>tanggal</a:t>
            </a:r>
            <a:r>
              <a:rPr lang="en-US" sz="1400" dirty="0"/>
              <a:t> 1 April 2020 </a:t>
            </a:r>
            <a:r>
              <a:rPr lang="en-US" sz="1400" dirty="0" err="1"/>
              <a:t>adalah</a:t>
            </a:r>
            <a:r>
              <a:rPr lang="en-US" sz="1400" dirty="0"/>
              <a:t> </a:t>
            </a:r>
            <a:r>
              <a:rPr lang="en-US" sz="1400" dirty="0" err="1"/>
              <a:t>sebagai</a:t>
            </a:r>
            <a:r>
              <a:rPr lang="en-US" sz="1400" dirty="0"/>
              <a:t> </a:t>
            </a:r>
            <a:r>
              <a:rPr lang="en-US" sz="1400" dirty="0" err="1"/>
              <a:t>berikut</a:t>
            </a:r>
            <a:r>
              <a:rPr lang="en-US" sz="1400" dirty="0"/>
              <a:t>.</a:t>
            </a:r>
          </a:p>
          <a:p>
            <a:pPr algn="just">
              <a:buNone/>
            </a:pPr>
            <a:endParaRPr lang="en-US" sz="800" dirty="0"/>
          </a:p>
          <a:p>
            <a:pPr marL="681038" indent="4763" algn="just">
              <a:spcBef>
                <a:spcPts val="0"/>
              </a:spcBef>
              <a:buNone/>
            </a:pPr>
            <a:r>
              <a:rPr lang="en-US" sz="1400" dirty="0" err="1"/>
              <a:t>Ekuitas</a:t>
            </a:r>
            <a:r>
              <a:rPr lang="en-US" sz="1400" dirty="0"/>
              <a:t> 1 </a:t>
            </a:r>
            <a:r>
              <a:rPr lang="en-US" sz="1400" dirty="0" err="1"/>
              <a:t>Januari</a:t>
            </a:r>
            <a:r>
              <a:rPr lang="en-US" sz="1400" dirty="0"/>
              <a:t>	Rp700.000.000 	</a:t>
            </a:r>
          </a:p>
          <a:p>
            <a:pPr marL="681038" indent="4763" algn="just">
              <a:spcBef>
                <a:spcPts val="0"/>
              </a:spcBef>
              <a:buNone/>
            </a:pPr>
            <a:r>
              <a:rPr lang="en-US" sz="1400" dirty="0" err="1"/>
              <a:t>Laba</a:t>
            </a:r>
            <a:r>
              <a:rPr lang="en-US" sz="1400" dirty="0"/>
              <a:t> </a:t>
            </a:r>
            <a:r>
              <a:rPr lang="en-US" sz="1400" dirty="0" err="1"/>
              <a:t>pra</a:t>
            </a:r>
            <a:r>
              <a:rPr lang="en-US" sz="1400" dirty="0"/>
              <a:t> </a:t>
            </a:r>
            <a:r>
              <a:rPr lang="en-US" sz="1400" dirty="0" err="1"/>
              <a:t>akuisisi</a:t>
            </a:r>
            <a:r>
              <a:rPr lang="en-US" sz="1400" dirty="0"/>
              <a:t>	        15.000.000 	</a:t>
            </a:r>
          </a:p>
          <a:p>
            <a:pPr marL="681038" indent="4763" algn="just">
              <a:spcBef>
                <a:spcPts val="0"/>
              </a:spcBef>
              <a:buNone/>
            </a:pPr>
            <a:r>
              <a:rPr lang="en-US" sz="1400" dirty="0" err="1"/>
              <a:t>Dividen</a:t>
            </a:r>
            <a:r>
              <a:rPr lang="en-US" sz="1400" dirty="0"/>
              <a:t> </a:t>
            </a:r>
            <a:r>
              <a:rPr lang="en-US" sz="1400" dirty="0" err="1"/>
              <a:t>pra</a:t>
            </a:r>
            <a:r>
              <a:rPr lang="en-US" sz="1400" dirty="0"/>
              <a:t> </a:t>
            </a:r>
            <a:r>
              <a:rPr lang="en-US" sz="1400" dirty="0" err="1"/>
              <a:t>akuisisi</a:t>
            </a:r>
            <a:r>
              <a:rPr lang="en-US" sz="1400" dirty="0"/>
              <a:t>	</a:t>
            </a:r>
            <a:r>
              <a:rPr lang="en-US" sz="1400" u="sng" dirty="0"/>
              <a:t>       (10.000.000)</a:t>
            </a:r>
            <a:r>
              <a:rPr lang="en-US" sz="1400" dirty="0"/>
              <a:t>	</a:t>
            </a:r>
          </a:p>
          <a:p>
            <a:pPr marL="681038" indent="4763" algn="just">
              <a:spcBef>
                <a:spcPts val="0"/>
              </a:spcBef>
              <a:buNone/>
            </a:pPr>
            <a:r>
              <a:rPr lang="en-US" sz="1400" dirty="0" err="1"/>
              <a:t>Ekuitas</a:t>
            </a:r>
            <a:r>
              <a:rPr lang="en-US" sz="1400" dirty="0"/>
              <a:t> 1 April		Rp705.000.000 </a:t>
            </a:r>
            <a:r>
              <a:rPr lang="en-US" sz="1600" dirty="0"/>
              <a:t>	</a:t>
            </a:r>
          </a:p>
          <a:p>
            <a:pPr>
              <a:buNone/>
            </a:pPr>
            <a:r>
              <a:rPr lang="fi-FI" dirty="0"/>
              <a:t>	</a:t>
            </a:r>
            <a:r>
              <a:rPr lang="fi-FI" sz="1400" dirty="0"/>
              <a:t>Berikut perhitungan </a:t>
            </a:r>
            <a:r>
              <a:rPr lang="fi-FI" sz="1400" i="1" dirty="0"/>
              <a:t>goodwill </a:t>
            </a:r>
            <a:r>
              <a:rPr lang="fi-FI" sz="1400" dirty="0"/>
              <a:t>saat akuisisi.</a:t>
            </a:r>
          </a:p>
          <a:p>
            <a:pPr>
              <a:buNone/>
            </a:pPr>
            <a:endParaRPr lang="fi-FI" sz="800" dirty="0"/>
          </a:p>
          <a:p>
            <a:pPr marL="685800" indent="0">
              <a:lnSpc>
                <a:spcPct val="110000"/>
              </a:lnSpc>
              <a:spcBef>
                <a:spcPts val="0"/>
              </a:spcBef>
              <a:buNone/>
            </a:pPr>
            <a:r>
              <a:rPr lang="en-US" sz="1400" dirty="0" err="1"/>
              <a:t>Biaya</a:t>
            </a:r>
            <a:r>
              <a:rPr lang="en-US" sz="1400" dirty="0"/>
              <a:t> </a:t>
            </a:r>
            <a:r>
              <a:rPr lang="en-US" sz="1400" dirty="0" err="1"/>
              <a:t>Perolehan</a:t>
            </a:r>
            <a:r>
              <a:rPr lang="en-US" sz="1400" dirty="0"/>
              <a:t> + </a:t>
            </a:r>
            <a:r>
              <a:rPr lang="en-US" sz="1400" dirty="0" err="1"/>
              <a:t>Nilai</a:t>
            </a:r>
            <a:r>
              <a:rPr lang="en-US" sz="1400" dirty="0"/>
              <a:t> </a:t>
            </a:r>
            <a:r>
              <a:rPr lang="en-US" sz="1400" dirty="0" err="1"/>
              <a:t>Wajar</a:t>
            </a:r>
            <a:r>
              <a:rPr lang="en-US" sz="1400" dirty="0"/>
              <a:t> </a:t>
            </a:r>
            <a:r>
              <a:rPr lang="en-US" sz="1400" dirty="0" err="1"/>
              <a:t>Nonpengendali</a:t>
            </a:r>
            <a:r>
              <a:rPr lang="en-US" sz="1400" dirty="0"/>
              <a:t>	Rp750.000.000 	</a:t>
            </a:r>
          </a:p>
          <a:p>
            <a:pPr marL="685800" indent="0">
              <a:lnSpc>
                <a:spcPct val="110000"/>
              </a:lnSpc>
              <a:spcBef>
                <a:spcPts val="0"/>
              </a:spcBef>
              <a:buNone/>
            </a:pPr>
            <a:r>
              <a:rPr lang="fi-FI" sz="1400" dirty="0"/>
              <a:t>Nilai Tercatat Ekuitas saat Akuisisi		</a:t>
            </a:r>
            <a:r>
              <a:rPr lang="fi-FI" sz="1400" u="sng" dirty="0"/>
              <a:t>      705.000.000 </a:t>
            </a:r>
            <a:r>
              <a:rPr lang="fi-FI" sz="1400" dirty="0"/>
              <a:t>	</a:t>
            </a:r>
          </a:p>
          <a:p>
            <a:pPr marL="685800" indent="0">
              <a:lnSpc>
                <a:spcPct val="110000"/>
              </a:lnSpc>
              <a:spcBef>
                <a:spcPts val="0"/>
              </a:spcBef>
              <a:buNone/>
            </a:pPr>
            <a:r>
              <a:rPr lang="en-US" sz="1400" dirty="0" err="1"/>
              <a:t>Selisih</a:t>
            </a:r>
            <a:r>
              <a:rPr lang="en-US" sz="1400" dirty="0"/>
              <a:t>				         45.000.000 	</a:t>
            </a:r>
          </a:p>
          <a:p>
            <a:pPr marL="685800" indent="0">
              <a:lnSpc>
                <a:spcPct val="110000"/>
              </a:lnSpc>
              <a:spcBef>
                <a:spcPts val="0"/>
              </a:spcBef>
              <a:buNone/>
            </a:pPr>
            <a:r>
              <a:rPr lang="en-US" sz="1400" dirty="0" err="1"/>
              <a:t>Alokasi</a:t>
            </a:r>
            <a:r>
              <a:rPr lang="en-US" sz="1400" dirty="0"/>
              <a:t>:					             </a:t>
            </a:r>
            <a:r>
              <a:rPr lang="en-US" sz="1400" dirty="0" err="1"/>
              <a:t>Amortisasi</a:t>
            </a:r>
            <a:r>
              <a:rPr lang="en-US" sz="1400" dirty="0"/>
              <a:t>/</a:t>
            </a:r>
            <a:r>
              <a:rPr lang="en-US" sz="1400" dirty="0" err="1"/>
              <a:t>tahun</a:t>
            </a:r>
            <a:endParaRPr lang="en-US" sz="1400" dirty="0"/>
          </a:p>
          <a:p>
            <a:pPr marL="685800" indent="0">
              <a:lnSpc>
                <a:spcPct val="110000"/>
              </a:lnSpc>
              <a:spcBef>
                <a:spcPts val="0"/>
              </a:spcBef>
              <a:buNone/>
            </a:pPr>
            <a:r>
              <a:rPr lang="en-US" sz="1400" dirty="0" err="1"/>
              <a:t>Mesin</a:t>
            </a:r>
            <a:r>
              <a:rPr lang="en-US" sz="1400" dirty="0"/>
              <a:t>				         10.000.000              </a:t>
            </a:r>
            <a:r>
              <a:rPr lang="en-US" sz="1400" dirty="0" err="1"/>
              <a:t>Rp</a:t>
            </a:r>
            <a:r>
              <a:rPr lang="en-US" sz="1400" dirty="0"/>
              <a:t>(2.000.000)	</a:t>
            </a:r>
          </a:p>
          <a:p>
            <a:pPr marL="685800" indent="0">
              <a:lnSpc>
                <a:spcPct val="110000"/>
              </a:lnSpc>
              <a:spcBef>
                <a:spcPts val="0"/>
              </a:spcBef>
              <a:buNone/>
            </a:pPr>
            <a:r>
              <a:rPr lang="en-US" sz="1400" i="1" dirty="0"/>
              <a:t>Goodwill				           </a:t>
            </a:r>
            <a:r>
              <a:rPr lang="en-US" sz="1400" dirty="0"/>
              <a:t>35.000.000 </a:t>
            </a:r>
            <a:r>
              <a:rPr lang="en-US" sz="1400" i="1" dirty="0"/>
              <a:t>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838200"/>
          </a:xfrm>
        </p:spPr>
        <p:txBody>
          <a:bodyPr>
            <a:normAutofit lnSpcReduction="10000"/>
          </a:bodyPr>
          <a:lstStyle/>
          <a:p>
            <a:pPr algn="just">
              <a:buNone/>
            </a:pPr>
            <a:r>
              <a:rPr lang="en-US" dirty="0"/>
              <a:t>	</a:t>
            </a:r>
            <a:r>
              <a:rPr lang="en-US" sz="1400" dirty="0" err="1"/>
              <a:t>Sesuai</a:t>
            </a:r>
            <a:r>
              <a:rPr lang="en-US" sz="1400" dirty="0"/>
              <a:t> PSAK 65 </a:t>
            </a:r>
            <a:r>
              <a:rPr lang="en-US" sz="1400" dirty="0" err="1"/>
              <a:t>bahwa</a:t>
            </a:r>
            <a:r>
              <a:rPr lang="en-US" sz="1400" dirty="0"/>
              <a:t> PT </a:t>
            </a:r>
            <a:r>
              <a:rPr lang="en-US" sz="1400" dirty="0" err="1"/>
              <a:t>Induk</a:t>
            </a:r>
            <a:r>
              <a:rPr lang="en-US" sz="1400" dirty="0"/>
              <a:t> </a:t>
            </a:r>
            <a:r>
              <a:rPr lang="en-US" sz="1400" dirty="0" err="1"/>
              <a:t>harus</a:t>
            </a:r>
            <a:r>
              <a:rPr lang="en-US" sz="1400" dirty="0"/>
              <a:t> </a:t>
            </a:r>
            <a:r>
              <a:rPr lang="en-US" sz="1400" dirty="0" err="1"/>
              <a:t>mengeliminasi</a:t>
            </a:r>
            <a:r>
              <a:rPr lang="en-US" sz="1400" dirty="0"/>
              <a:t> </a:t>
            </a:r>
            <a:r>
              <a:rPr lang="en-US" sz="1400" dirty="0" err="1"/>
              <a:t>penghasilan</a:t>
            </a:r>
            <a:r>
              <a:rPr lang="en-US" sz="1400" dirty="0"/>
              <a:t> dan </a:t>
            </a:r>
            <a:r>
              <a:rPr lang="en-US" sz="1400" dirty="0" err="1"/>
              <a:t>beban</a:t>
            </a:r>
            <a:r>
              <a:rPr lang="en-US" sz="1400" dirty="0"/>
              <a:t> </a:t>
            </a:r>
            <a:r>
              <a:rPr lang="en-US" sz="1400" dirty="0" err="1"/>
              <a:t>entitas</a:t>
            </a:r>
            <a:r>
              <a:rPr lang="en-US" sz="1400" dirty="0"/>
              <a:t> </a:t>
            </a:r>
            <a:r>
              <a:rPr lang="en-US" sz="1400" dirty="0" err="1"/>
              <a:t>anak</a:t>
            </a:r>
            <a:r>
              <a:rPr lang="en-US" sz="1400" dirty="0"/>
              <a:t> </a:t>
            </a:r>
            <a:r>
              <a:rPr lang="en-US" sz="1400" dirty="0" err="1"/>
              <a:t>dalam</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untuk</a:t>
            </a:r>
            <a:r>
              <a:rPr lang="en-US" sz="1400" dirty="0"/>
              <a:t> </a:t>
            </a:r>
            <a:r>
              <a:rPr lang="en-US" sz="1400" dirty="0" err="1"/>
              <a:t>periode</a:t>
            </a:r>
            <a:r>
              <a:rPr lang="en-US" sz="1400" dirty="0"/>
              <a:t> </a:t>
            </a:r>
            <a:r>
              <a:rPr lang="en-US" sz="1400" dirty="0" err="1"/>
              <a:t>sebelum</a:t>
            </a:r>
            <a:r>
              <a:rPr lang="en-US" sz="1400" dirty="0"/>
              <a:t> </a:t>
            </a:r>
            <a:r>
              <a:rPr lang="en-US" sz="1400" dirty="0" err="1"/>
              <a:t>tanggal</a:t>
            </a:r>
            <a:r>
              <a:rPr lang="en-US" sz="1400" dirty="0"/>
              <a:t> </a:t>
            </a:r>
            <a:r>
              <a:rPr lang="en-US" sz="1400" dirty="0" err="1"/>
              <a:t>diperolehnya</a:t>
            </a:r>
            <a:r>
              <a:rPr lang="en-US" sz="1400" dirty="0"/>
              <a:t> </a:t>
            </a:r>
            <a:r>
              <a:rPr lang="en-US" sz="1400" dirty="0" err="1"/>
              <a:t>pengendalian</a:t>
            </a:r>
            <a:r>
              <a:rPr lang="en-US" sz="1400" dirty="0"/>
              <a:t>. </a:t>
            </a:r>
            <a:r>
              <a:rPr lang="en-US" sz="1400" dirty="0" err="1"/>
              <a:t>Oleh</a:t>
            </a:r>
            <a:r>
              <a:rPr lang="en-US" sz="1400" dirty="0"/>
              <a:t> </a:t>
            </a:r>
            <a:r>
              <a:rPr lang="en-US" sz="1400" dirty="0" err="1"/>
              <a:t>karena</a:t>
            </a:r>
            <a:r>
              <a:rPr lang="en-US" sz="1400" dirty="0"/>
              <a:t> </a:t>
            </a:r>
            <a:r>
              <a:rPr lang="en-US" sz="1400" dirty="0" err="1"/>
              <a:t>itu</a:t>
            </a:r>
            <a:r>
              <a:rPr lang="en-US" sz="1400" dirty="0"/>
              <a:t>, </a:t>
            </a:r>
            <a:r>
              <a:rPr lang="en-US" sz="1400" dirty="0" err="1"/>
              <a:t>perlu</a:t>
            </a:r>
            <a:r>
              <a:rPr lang="en-US" sz="1400" dirty="0"/>
              <a:t> </a:t>
            </a:r>
            <a:r>
              <a:rPr lang="en-US" sz="1400" dirty="0" err="1"/>
              <a:t>juga</a:t>
            </a:r>
            <a:r>
              <a:rPr lang="en-US" sz="1400" dirty="0"/>
              <a:t> </a:t>
            </a:r>
            <a:r>
              <a:rPr lang="en-US" sz="1400" dirty="0" err="1"/>
              <a:t>dihitung</a:t>
            </a:r>
            <a:r>
              <a:rPr lang="en-US" sz="1400" dirty="0"/>
              <a:t> </a:t>
            </a:r>
            <a:r>
              <a:rPr lang="en-US" sz="1400" dirty="0" err="1"/>
              <a:t>pendapatan</a:t>
            </a:r>
            <a:r>
              <a:rPr lang="en-US" sz="1400" dirty="0"/>
              <a:t> </a:t>
            </a:r>
            <a:r>
              <a:rPr lang="en-US" sz="1400" dirty="0" err="1"/>
              <a:t>dan</a:t>
            </a:r>
            <a:r>
              <a:rPr lang="en-US" sz="1400" dirty="0"/>
              <a:t> </a:t>
            </a:r>
            <a:r>
              <a:rPr lang="en-US" sz="1400" dirty="0" err="1"/>
              <a:t>beban</a:t>
            </a:r>
            <a:r>
              <a:rPr lang="en-US" sz="1400" dirty="0"/>
              <a:t> </a:t>
            </a:r>
            <a:r>
              <a:rPr lang="en-US" sz="1400" dirty="0" err="1"/>
              <a:t>seperti</a:t>
            </a:r>
            <a:r>
              <a:rPr lang="en-US" sz="1400" dirty="0"/>
              <a:t> </a:t>
            </a:r>
            <a:r>
              <a:rPr lang="en-US" sz="1400" dirty="0" err="1"/>
              <a:t>berikut</a:t>
            </a:r>
            <a:r>
              <a:rPr lang="en-US" sz="1400" dirty="0"/>
              <a:t> </a:t>
            </a:r>
            <a:r>
              <a:rPr lang="en-US" sz="1400" dirty="0" err="1"/>
              <a:t>ini</a:t>
            </a:r>
            <a:r>
              <a:rPr lang="en-US" sz="1400" dirty="0"/>
              <a:t>. </a:t>
            </a:r>
          </a:p>
        </p:txBody>
      </p:sp>
      <p:pic>
        <p:nvPicPr>
          <p:cNvPr id="5" name="Picture 4">
            <a:extLst>
              <a:ext uri="{FF2B5EF4-FFF2-40B4-BE49-F238E27FC236}">
                <a16:creationId xmlns:a16="http://schemas.microsoft.com/office/drawing/2014/main" xmlns="" id="{E1023E5E-CCBD-4DEC-9E5A-FE05EDE2EB09}"/>
              </a:ext>
            </a:extLst>
          </p:cNvPr>
          <p:cNvPicPr>
            <a:picLocks noChangeAspect="1"/>
          </p:cNvPicPr>
          <p:nvPr/>
        </p:nvPicPr>
        <p:blipFill>
          <a:blip r:embed="rId2"/>
          <a:stretch>
            <a:fillRect/>
          </a:stretch>
        </p:blipFill>
        <p:spPr>
          <a:xfrm>
            <a:off x="1019175" y="2667000"/>
            <a:ext cx="7667625" cy="30003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1295400"/>
          </a:xfrm>
        </p:spPr>
        <p:txBody>
          <a:bodyPr>
            <a:normAutofit lnSpcReduction="10000"/>
          </a:bodyPr>
          <a:lstStyle/>
          <a:p>
            <a:pPr algn="just">
              <a:buNone/>
            </a:pPr>
            <a:r>
              <a:rPr lang="en-US" dirty="0"/>
              <a:t>	</a:t>
            </a:r>
            <a:r>
              <a:rPr lang="en-US" sz="1400" dirty="0" err="1"/>
              <a:t>Pada</a:t>
            </a:r>
            <a:r>
              <a:rPr lang="en-US" sz="1400" dirty="0"/>
              <a:t> </a:t>
            </a:r>
            <a:r>
              <a:rPr lang="en-US" sz="1400" dirty="0" err="1"/>
              <a:t>Tabel</a:t>
            </a:r>
            <a:r>
              <a:rPr lang="en-US" sz="1400" dirty="0"/>
              <a:t> 8.15, </a:t>
            </a:r>
            <a:r>
              <a:rPr lang="en-US" sz="1400" dirty="0" err="1"/>
              <a:t>pendapatan</a:t>
            </a:r>
            <a:r>
              <a:rPr lang="en-US" sz="1400" dirty="0"/>
              <a:t>, </a:t>
            </a:r>
            <a:r>
              <a:rPr lang="en-US" sz="1400" dirty="0" err="1"/>
              <a:t>beban</a:t>
            </a:r>
            <a:r>
              <a:rPr lang="en-US" sz="1400" dirty="0"/>
              <a:t>, </a:t>
            </a:r>
            <a:r>
              <a:rPr lang="en-US" sz="1400" dirty="0" err="1"/>
              <a:t>dan</a:t>
            </a:r>
            <a:r>
              <a:rPr lang="en-US" sz="1400" dirty="0"/>
              <a:t> </a:t>
            </a:r>
            <a:r>
              <a:rPr lang="en-US" sz="1400" dirty="0" err="1"/>
              <a:t>dividen</a:t>
            </a:r>
            <a:r>
              <a:rPr lang="en-US" sz="1400" dirty="0"/>
              <a:t> PT </a:t>
            </a:r>
            <a:r>
              <a:rPr lang="en-US" sz="1400" dirty="0" err="1"/>
              <a:t>Anak</a:t>
            </a:r>
            <a:r>
              <a:rPr lang="en-US" sz="1400" dirty="0"/>
              <a:t> </a:t>
            </a:r>
            <a:r>
              <a:rPr lang="en-US" sz="1400" dirty="0" err="1"/>
              <a:t>pra</a:t>
            </a:r>
            <a:r>
              <a:rPr lang="en-US" sz="1400" dirty="0"/>
              <a:t> </a:t>
            </a:r>
            <a:r>
              <a:rPr lang="en-US" sz="1400" dirty="0" err="1"/>
              <a:t>akuisisi</a:t>
            </a:r>
            <a:r>
              <a:rPr lang="en-US" sz="1400" dirty="0"/>
              <a:t> </a:t>
            </a:r>
            <a:r>
              <a:rPr lang="en-US" sz="1400" dirty="0" err="1"/>
              <a:t>dijabarkan</a:t>
            </a:r>
            <a:r>
              <a:rPr lang="en-US" sz="1400" dirty="0"/>
              <a:t> </a:t>
            </a:r>
            <a:r>
              <a:rPr lang="en-US" sz="1400" dirty="0" err="1"/>
              <a:t>dan</a:t>
            </a:r>
            <a:r>
              <a:rPr lang="en-US" sz="1400" dirty="0"/>
              <a:t> </a:t>
            </a:r>
            <a:r>
              <a:rPr lang="en-US" sz="1400" dirty="0" err="1"/>
              <a:t>dihitung</a:t>
            </a:r>
            <a:r>
              <a:rPr lang="en-US" sz="1400" dirty="0"/>
              <a:t> </a:t>
            </a:r>
            <a:r>
              <a:rPr lang="en-US" sz="1400" dirty="0" err="1"/>
              <a:t>pengaruhnya</a:t>
            </a:r>
            <a:r>
              <a:rPr lang="en-US" sz="1400" dirty="0"/>
              <a:t> </a:t>
            </a:r>
            <a:r>
              <a:rPr lang="en-US" sz="1400" dirty="0" err="1"/>
              <a:t>terhadap</a:t>
            </a:r>
            <a:r>
              <a:rPr lang="en-US" sz="1400" dirty="0"/>
              <a:t> </a:t>
            </a:r>
            <a:r>
              <a:rPr lang="en-US" sz="1400" dirty="0" err="1"/>
              <a:t>saldo</a:t>
            </a:r>
            <a:r>
              <a:rPr lang="en-US" sz="1400" dirty="0"/>
              <a:t> </a:t>
            </a:r>
            <a:r>
              <a:rPr lang="en-US" sz="1400" dirty="0" err="1"/>
              <a:t>laba</a:t>
            </a:r>
            <a:r>
              <a:rPr lang="en-US" sz="1400" dirty="0"/>
              <a:t> </a:t>
            </a:r>
            <a:r>
              <a:rPr lang="en-US" sz="1400" dirty="0" err="1"/>
              <a:t>tanggal</a:t>
            </a:r>
            <a:r>
              <a:rPr lang="en-US" sz="1400" dirty="0"/>
              <a:t> </a:t>
            </a:r>
            <a:r>
              <a:rPr lang="en-US" sz="1400" dirty="0" err="1"/>
              <a:t>akuisisi</a:t>
            </a:r>
            <a:r>
              <a:rPr lang="en-US" sz="1400" dirty="0"/>
              <a:t>. </a:t>
            </a:r>
            <a:r>
              <a:rPr lang="en-US" sz="1400" dirty="0" err="1"/>
              <a:t>Penjabaran</a:t>
            </a:r>
            <a:r>
              <a:rPr lang="en-US" sz="1400" dirty="0"/>
              <a:t> </a:t>
            </a:r>
            <a:r>
              <a:rPr lang="en-US" sz="1400" dirty="0" err="1"/>
              <a:t>tersebut</a:t>
            </a:r>
            <a:r>
              <a:rPr lang="en-US" sz="1400" dirty="0"/>
              <a:t> </a:t>
            </a:r>
            <a:r>
              <a:rPr lang="en-US" sz="1400" dirty="0" err="1"/>
              <a:t>disesuaikan</a:t>
            </a:r>
            <a:r>
              <a:rPr lang="en-US" sz="1400" dirty="0"/>
              <a:t> </a:t>
            </a:r>
            <a:r>
              <a:rPr lang="en-US" sz="1400" dirty="0" err="1"/>
              <a:t>dengan</a:t>
            </a:r>
            <a:r>
              <a:rPr lang="en-US" sz="1400" dirty="0"/>
              <a:t> </a:t>
            </a:r>
            <a:r>
              <a:rPr lang="en-US" sz="1400" dirty="0" err="1"/>
              <a:t>seberapa</a:t>
            </a:r>
            <a:r>
              <a:rPr lang="en-US" sz="1400" dirty="0"/>
              <a:t> </a:t>
            </a:r>
            <a:r>
              <a:rPr lang="en-US" sz="1400" dirty="0" err="1"/>
              <a:t>banyak</a:t>
            </a:r>
            <a:r>
              <a:rPr lang="en-US" sz="1400" dirty="0"/>
              <a:t> </a:t>
            </a:r>
            <a:r>
              <a:rPr lang="en-US" sz="1400" dirty="0" err="1"/>
              <a:t>akun-akun</a:t>
            </a:r>
            <a:r>
              <a:rPr lang="en-US" sz="1400" dirty="0"/>
              <a:t> </a:t>
            </a:r>
            <a:r>
              <a:rPr lang="en-US" sz="1400" dirty="0" err="1"/>
              <a:t>pendapatan</a:t>
            </a:r>
            <a:r>
              <a:rPr lang="en-US" sz="1400" dirty="0"/>
              <a:t> </a:t>
            </a:r>
            <a:r>
              <a:rPr lang="en-US" sz="1400" dirty="0" err="1"/>
              <a:t>dan</a:t>
            </a:r>
            <a:r>
              <a:rPr lang="en-US" sz="1400" dirty="0"/>
              <a:t> </a:t>
            </a:r>
            <a:r>
              <a:rPr lang="en-US" sz="1400" dirty="0" err="1"/>
              <a:t>beban</a:t>
            </a:r>
            <a:r>
              <a:rPr lang="en-US" sz="1400" dirty="0"/>
              <a:t> yang </a:t>
            </a:r>
            <a:r>
              <a:rPr lang="en-US" sz="1400" dirty="0" err="1"/>
              <a:t>ada</a:t>
            </a:r>
            <a:r>
              <a:rPr lang="en-US" sz="1400" dirty="0"/>
              <a:t>. </a:t>
            </a:r>
            <a:r>
              <a:rPr lang="en-US" sz="1400" dirty="0" err="1"/>
              <a:t>Pendapatan</a:t>
            </a:r>
            <a:r>
              <a:rPr lang="en-US" sz="1400" dirty="0"/>
              <a:t>, </a:t>
            </a:r>
            <a:r>
              <a:rPr lang="en-US" sz="1400" dirty="0" err="1"/>
              <a:t>beban</a:t>
            </a:r>
            <a:r>
              <a:rPr lang="en-US" sz="1400" dirty="0"/>
              <a:t>, </a:t>
            </a:r>
            <a:r>
              <a:rPr lang="en-US" sz="1400" dirty="0" err="1"/>
              <a:t>dan</a:t>
            </a:r>
            <a:r>
              <a:rPr lang="en-US" sz="1400" dirty="0"/>
              <a:t> </a:t>
            </a:r>
            <a:r>
              <a:rPr lang="en-US" sz="1400" dirty="0" err="1"/>
              <a:t>dividen</a:t>
            </a:r>
            <a:r>
              <a:rPr lang="en-US" sz="1400" dirty="0"/>
              <a:t> </a:t>
            </a:r>
            <a:r>
              <a:rPr lang="en-US" sz="1400" dirty="0" err="1"/>
              <a:t>pra</a:t>
            </a:r>
            <a:r>
              <a:rPr lang="en-US" sz="1400" dirty="0"/>
              <a:t> </a:t>
            </a:r>
            <a:r>
              <a:rPr lang="en-US" sz="1400" dirty="0" err="1"/>
              <a:t>akuisisi</a:t>
            </a:r>
            <a:r>
              <a:rPr lang="en-US" sz="1400" dirty="0"/>
              <a:t> </a:t>
            </a:r>
            <a:r>
              <a:rPr lang="en-US" sz="1400" dirty="0" err="1"/>
              <a:t>juga</a:t>
            </a:r>
            <a:r>
              <a:rPr lang="en-US" sz="1400" dirty="0"/>
              <a:t> </a:t>
            </a:r>
            <a:r>
              <a:rPr lang="en-US" sz="1400" dirty="0" err="1"/>
              <a:t>dialokasikan</a:t>
            </a:r>
            <a:r>
              <a:rPr lang="en-US" sz="1400" dirty="0"/>
              <a:t> </a:t>
            </a:r>
            <a:r>
              <a:rPr lang="en-US" sz="1400" dirty="0" err="1"/>
              <a:t>untuk</a:t>
            </a:r>
            <a:r>
              <a:rPr lang="en-US" sz="1400" dirty="0"/>
              <a:t> </a:t>
            </a:r>
            <a:r>
              <a:rPr lang="en-US" sz="1400" dirty="0" err="1"/>
              <a:t>pihak</a:t>
            </a:r>
            <a:r>
              <a:rPr lang="en-US" sz="1400" dirty="0"/>
              <a:t> </a:t>
            </a:r>
            <a:r>
              <a:rPr lang="en-US" sz="1400" dirty="0" err="1"/>
              <a:t>pengendali</a:t>
            </a:r>
            <a:r>
              <a:rPr lang="en-US" sz="1400" dirty="0"/>
              <a:t> (80%) </a:t>
            </a:r>
            <a:r>
              <a:rPr lang="en-US" sz="1400" dirty="0" err="1"/>
              <a:t>dan</a:t>
            </a:r>
            <a:r>
              <a:rPr lang="en-US" sz="1400" dirty="0"/>
              <a:t> </a:t>
            </a:r>
            <a:r>
              <a:rPr lang="en-US" sz="1400" dirty="0" err="1"/>
              <a:t>nonpengendali</a:t>
            </a:r>
            <a:r>
              <a:rPr lang="en-US" sz="1400" dirty="0"/>
              <a:t> (20%). </a:t>
            </a:r>
            <a:r>
              <a:rPr lang="en-US" sz="1400" dirty="0" err="1"/>
              <a:t>Sementara</a:t>
            </a:r>
            <a:r>
              <a:rPr lang="en-US" sz="1400" dirty="0"/>
              <a:t> </a:t>
            </a:r>
            <a:r>
              <a:rPr lang="en-US" sz="1400" dirty="0" err="1"/>
              <a:t>itu</a:t>
            </a:r>
            <a:r>
              <a:rPr lang="en-US" sz="1400" dirty="0"/>
              <a:t>, </a:t>
            </a:r>
            <a:r>
              <a:rPr lang="en-US" sz="1400" dirty="0" err="1"/>
              <a:t>untuk</a:t>
            </a:r>
            <a:r>
              <a:rPr lang="en-US" sz="1400" dirty="0"/>
              <a:t> </a:t>
            </a:r>
            <a:r>
              <a:rPr lang="en-US" sz="1400" i="1" dirty="0"/>
              <a:t>goodwill </a:t>
            </a:r>
            <a:r>
              <a:rPr lang="en-US" sz="1400" dirty="0" err="1"/>
              <a:t>serta</a:t>
            </a:r>
            <a:r>
              <a:rPr lang="en-US" sz="1400" dirty="0"/>
              <a:t> </a:t>
            </a:r>
            <a:r>
              <a:rPr lang="en-US" sz="1400" dirty="0" err="1"/>
              <a:t>aset</a:t>
            </a:r>
            <a:r>
              <a:rPr lang="en-US" sz="1400" dirty="0"/>
              <a:t> </a:t>
            </a:r>
            <a:r>
              <a:rPr lang="en-US" sz="1400" dirty="0" err="1"/>
              <a:t>dan</a:t>
            </a:r>
            <a:r>
              <a:rPr lang="en-US" sz="1400" dirty="0"/>
              <a:t> </a:t>
            </a:r>
            <a:r>
              <a:rPr lang="en-US" sz="1400" dirty="0" err="1"/>
              <a:t>liabilitas</a:t>
            </a:r>
            <a:r>
              <a:rPr lang="en-US" sz="1400" dirty="0"/>
              <a:t> </a:t>
            </a:r>
            <a:r>
              <a:rPr lang="en-US" sz="1400" dirty="0" err="1"/>
              <a:t>teridentifikasi</a:t>
            </a:r>
            <a:r>
              <a:rPr lang="en-US" sz="1400" dirty="0"/>
              <a:t> </a:t>
            </a:r>
            <a:r>
              <a:rPr lang="en-US" sz="1400" dirty="0" err="1"/>
              <a:t>diperoleh</a:t>
            </a:r>
            <a:r>
              <a:rPr lang="en-US" sz="1400" dirty="0"/>
              <a:t> </a:t>
            </a:r>
            <a:r>
              <a:rPr lang="en-US" sz="1400" dirty="0" err="1"/>
              <a:t>perhitungan</a:t>
            </a:r>
            <a:r>
              <a:rPr lang="en-US" sz="1400" dirty="0"/>
              <a:t> </a:t>
            </a:r>
            <a:r>
              <a:rPr lang="en-US" sz="1400" dirty="0" err="1"/>
              <a:t>sebagai</a:t>
            </a:r>
            <a:r>
              <a:rPr lang="en-US" sz="1400" dirty="0"/>
              <a:t> </a:t>
            </a:r>
            <a:r>
              <a:rPr lang="en-US" sz="1400" dirty="0" err="1"/>
              <a:t>berikut</a:t>
            </a:r>
            <a:r>
              <a:rPr lang="en-US" sz="1400" dirty="0"/>
              <a:t>.</a:t>
            </a:r>
          </a:p>
        </p:txBody>
      </p:sp>
      <p:sp>
        <p:nvSpPr>
          <p:cNvPr id="6" name="Rectangle 5"/>
          <p:cNvSpPr/>
          <p:nvPr/>
        </p:nvSpPr>
        <p:spPr>
          <a:xfrm>
            <a:off x="609600" y="4800600"/>
            <a:ext cx="8153400" cy="1169551"/>
          </a:xfrm>
          <a:prstGeom prst="rect">
            <a:avLst/>
          </a:prstGeom>
        </p:spPr>
        <p:txBody>
          <a:bodyPr wrap="square">
            <a:spAutoFit/>
          </a:bodyPr>
          <a:lstStyle/>
          <a:p>
            <a:pPr marL="342900" algn="just"/>
            <a:r>
              <a:rPr lang="en-US" sz="1400" dirty="0" err="1">
                <a:latin typeface="Myriad Pro" pitchFamily="34" charset="0"/>
              </a:rPr>
              <a:t>Berdasarkan</a:t>
            </a:r>
            <a:r>
              <a:rPr lang="en-US" sz="1400" dirty="0">
                <a:latin typeface="Myriad Pro" pitchFamily="34" charset="0"/>
              </a:rPr>
              <a:t> </a:t>
            </a:r>
            <a:r>
              <a:rPr lang="en-US" sz="1400" dirty="0" err="1">
                <a:latin typeface="Myriad Pro" pitchFamily="34" charset="0"/>
              </a:rPr>
              <a:t>Tabel</a:t>
            </a:r>
            <a:r>
              <a:rPr lang="en-US" sz="1400" dirty="0">
                <a:latin typeface="Myriad Pro" pitchFamily="34" charset="0"/>
              </a:rPr>
              <a:t> 8.16, </a:t>
            </a:r>
            <a:r>
              <a:rPr lang="en-US" sz="1400" dirty="0" err="1">
                <a:latin typeface="Myriad Pro" pitchFamily="34" charset="0"/>
              </a:rPr>
              <a:t>saldo</a:t>
            </a:r>
            <a:r>
              <a:rPr lang="en-US" sz="1400" dirty="0">
                <a:latin typeface="Myriad Pro" pitchFamily="34" charset="0"/>
              </a:rPr>
              <a:t> </a:t>
            </a:r>
            <a:r>
              <a:rPr lang="en-US" sz="1400" dirty="0" err="1">
                <a:latin typeface="Myriad Pro" pitchFamily="34" charset="0"/>
              </a:rPr>
              <a:t>akhir</a:t>
            </a:r>
            <a:r>
              <a:rPr lang="en-US" sz="1400" dirty="0">
                <a:latin typeface="Myriad Pro" pitchFamily="34" charset="0"/>
              </a:rPr>
              <a:t> </a:t>
            </a:r>
            <a:r>
              <a:rPr lang="en-US" sz="1400" i="1" dirty="0">
                <a:latin typeface="Myriad Pro" pitchFamily="34" charset="0"/>
              </a:rPr>
              <a:t>goodwill </a:t>
            </a:r>
            <a:r>
              <a:rPr lang="en-US" sz="1400" dirty="0" err="1">
                <a:latin typeface="Myriad Pro" pitchFamily="34" charset="0"/>
              </a:rPr>
              <a:t>serta</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 </a:t>
            </a:r>
            <a:r>
              <a:rPr lang="en-US" sz="1400" dirty="0" err="1">
                <a:latin typeface="Myriad Pro" pitchFamily="34" charset="0"/>
              </a:rPr>
              <a:t>dan</a:t>
            </a:r>
            <a:r>
              <a:rPr lang="en-US" sz="1400" dirty="0">
                <a:latin typeface="Myriad Pro" pitchFamily="34" charset="0"/>
              </a:rPr>
              <a:t> </a:t>
            </a:r>
            <a:r>
              <a:rPr lang="en-US" sz="1400" dirty="0" err="1">
                <a:latin typeface="Myriad Pro" pitchFamily="34" charset="0"/>
              </a:rPr>
              <a:t>liabilitas</a:t>
            </a:r>
            <a:r>
              <a:rPr lang="en-US" sz="1400" dirty="0">
                <a:latin typeface="Myriad Pro" pitchFamily="34" charset="0"/>
              </a:rPr>
              <a:t> </a:t>
            </a:r>
            <a:r>
              <a:rPr lang="en-US" sz="1400" dirty="0" err="1">
                <a:latin typeface="Myriad Pro" pitchFamily="34" charset="0"/>
              </a:rPr>
              <a:t>teridentifikasi</a:t>
            </a:r>
            <a:r>
              <a:rPr lang="en-US" sz="1400" dirty="0">
                <a:latin typeface="Myriad Pro" pitchFamily="34" charset="0"/>
              </a:rPr>
              <a:t> </a:t>
            </a:r>
            <a:r>
              <a:rPr lang="en-US" sz="1400" dirty="0" err="1">
                <a:latin typeface="Myriad Pro" pitchFamily="34" charset="0"/>
              </a:rPr>
              <a:t>dihitung</a:t>
            </a:r>
            <a:r>
              <a:rPr lang="en-US" sz="1400" dirty="0">
                <a:latin typeface="Myriad Pro" pitchFamily="34" charset="0"/>
              </a:rPr>
              <a:t> </a:t>
            </a:r>
            <a:r>
              <a:rPr lang="en-US" sz="1400" dirty="0" err="1">
                <a:latin typeface="Myriad Pro" pitchFamily="34" charset="0"/>
              </a:rPr>
              <a:t>setelah</a:t>
            </a:r>
            <a:r>
              <a:rPr lang="en-US" sz="1400" dirty="0">
                <a:latin typeface="Myriad Pro" pitchFamily="34" charset="0"/>
              </a:rPr>
              <a:t> </a:t>
            </a:r>
            <a:r>
              <a:rPr lang="en-US" sz="1400" dirty="0" err="1">
                <a:latin typeface="Myriad Pro" pitchFamily="34" charset="0"/>
              </a:rPr>
              <a:t>menmpertimbangkan</a:t>
            </a:r>
            <a:r>
              <a:rPr lang="en-US" sz="1400" dirty="0">
                <a:latin typeface="Myriad Pro" pitchFamily="34" charset="0"/>
              </a:rPr>
              <a:t> </a:t>
            </a:r>
            <a:r>
              <a:rPr lang="en-US" sz="1400" dirty="0" err="1">
                <a:latin typeface="Myriad Pro" pitchFamily="34" charset="0"/>
              </a:rPr>
              <a:t>amortisasi</a:t>
            </a:r>
            <a:r>
              <a:rPr lang="en-US" sz="1400" dirty="0">
                <a:latin typeface="Myriad Pro" pitchFamily="34" charset="0"/>
              </a:rPr>
              <a:t> (</a:t>
            </a:r>
            <a:r>
              <a:rPr lang="en-US" sz="1400" dirty="0" err="1">
                <a:latin typeface="Myriad Pro" pitchFamily="34" charset="0"/>
              </a:rPr>
              <a:t>jika</a:t>
            </a:r>
            <a:r>
              <a:rPr lang="en-US" sz="1400" dirty="0">
                <a:latin typeface="Myriad Pro" pitchFamily="34" charset="0"/>
              </a:rPr>
              <a:t> </a:t>
            </a:r>
            <a:r>
              <a:rPr lang="en-US" sz="1400" dirty="0" err="1">
                <a:latin typeface="Myriad Pro" pitchFamily="34" charset="0"/>
              </a:rPr>
              <a:t>ada</a:t>
            </a:r>
            <a:r>
              <a:rPr lang="en-US" sz="1400" dirty="0">
                <a:latin typeface="Myriad Pro" pitchFamily="34" charset="0"/>
              </a:rPr>
              <a:t>). </a:t>
            </a:r>
            <a:r>
              <a:rPr lang="en-US" sz="1400" dirty="0" err="1">
                <a:latin typeface="Myriad Pro" pitchFamily="34" charset="0"/>
              </a:rPr>
              <a:t>Perlu</a:t>
            </a:r>
            <a:r>
              <a:rPr lang="en-US" sz="1400" dirty="0">
                <a:latin typeface="Myriad Pro" pitchFamily="34" charset="0"/>
              </a:rPr>
              <a:t> </a:t>
            </a:r>
            <a:r>
              <a:rPr lang="en-US" sz="1400" dirty="0" err="1">
                <a:latin typeface="Myriad Pro" pitchFamily="34" charset="0"/>
              </a:rPr>
              <a:t>diingat</a:t>
            </a:r>
            <a:r>
              <a:rPr lang="en-US" sz="1400" dirty="0">
                <a:latin typeface="Myriad Pro" pitchFamily="34" charset="0"/>
              </a:rPr>
              <a:t> </a:t>
            </a:r>
            <a:r>
              <a:rPr lang="en-US" sz="1400" dirty="0" err="1">
                <a:latin typeface="Myriad Pro" pitchFamily="34" charset="0"/>
              </a:rPr>
              <a:t>bahwa</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dilakukan</a:t>
            </a:r>
            <a:r>
              <a:rPr lang="en-US" sz="1400" dirty="0">
                <a:latin typeface="Myriad Pro" pitchFamily="34" charset="0"/>
              </a:rPr>
              <a:t> </a:t>
            </a:r>
            <a:r>
              <a:rPr lang="en-US" sz="1400" dirty="0" err="1">
                <a:latin typeface="Myriad Pro" pitchFamily="34" charset="0"/>
              </a:rPr>
              <a:t>tanggal</a:t>
            </a:r>
            <a:r>
              <a:rPr lang="en-US" sz="1400" dirty="0">
                <a:latin typeface="Myriad Pro" pitchFamily="34" charset="0"/>
              </a:rPr>
              <a:t> 1 April, </a:t>
            </a:r>
            <a:r>
              <a:rPr lang="en-US" sz="1400" dirty="0" err="1">
                <a:latin typeface="Myriad Pro" pitchFamily="34" charset="0"/>
              </a:rPr>
              <a:t>sehingga</a:t>
            </a:r>
            <a:r>
              <a:rPr lang="en-US" sz="1400" dirty="0">
                <a:latin typeface="Myriad Pro" pitchFamily="34" charset="0"/>
              </a:rPr>
              <a:t> </a:t>
            </a:r>
            <a:r>
              <a:rPr lang="en-US" sz="1400" dirty="0" err="1">
                <a:latin typeface="Myriad Pro" pitchFamily="34" charset="0"/>
              </a:rPr>
              <a:t>amortisasi</a:t>
            </a:r>
            <a:r>
              <a:rPr lang="en-US" sz="1400" dirty="0">
                <a:latin typeface="Myriad Pro" pitchFamily="34" charset="0"/>
              </a:rPr>
              <a:t> </a:t>
            </a:r>
            <a:r>
              <a:rPr lang="en-US" sz="1400" dirty="0" err="1">
                <a:latin typeface="Myriad Pro" pitchFamily="34" charset="0"/>
              </a:rPr>
              <a:t>juga</a:t>
            </a:r>
            <a:r>
              <a:rPr lang="en-US" sz="1400" dirty="0">
                <a:latin typeface="Myriad Pro" pitchFamily="34" charset="0"/>
              </a:rPr>
              <a:t> </a:t>
            </a:r>
            <a:r>
              <a:rPr lang="en-US" sz="1400" dirty="0" err="1">
                <a:latin typeface="Myriad Pro" pitchFamily="34" charset="0"/>
              </a:rPr>
              <a:t>dilakukan</a:t>
            </a:r>
            <a:r>
              <a:rPr lang="en-US" sz="1400" dirty="0">
                <a:latin typeface="Myriad Pro" pitchFamily="34" charset="0"/>
              </a:rPr>
              <a:t> </a:t>
            </a:r>
            <a:r>
              <a:rPr lang="en-US" sz="1400" dirty="0" err="1">
                <a:latin typeface="Myriad Pro" pitchFamily="34" charset="0"/>
              </a:rPr>
              <a:t>selama</a:t>
            </a:r>
            <a:r>
              <a:rPr lang="en-US" sz="1400" dirty="0">
                <a:latin typeface="Myriad Pro" pitchFamily="34" charset="0"/>
              </a:rPr>
              <a:t> 9 </a:t>
            </a:r>
            <a:r>
              <a:rPr lang="en-US" sz="1400" dirty="0" err="1">
                <a:latin typeface="Myriad Pro" pitchFamily="34" charset="0"/>
              </a:rPr>
              <a:t>bulan</a:t>
            </a:r>
            <a:r>
              <a:rPr lang="en-US" sz="1400" dirty="0">
                <a:latin typeface="Myriad Pro" pitchFamily="34" charset="0"/>
              </a:rPr>
              <a:t> </a:t>
            </a:r>
            <a:r>
              <a:rPr lang="en-US" sz="1400" dirty="0" err="1">
                <a:latin typeface="Myriad Pro" pitchFamily="34" charset="0"/>
              </a:rPr>
              <a:t>saja</a:t>
            </a:r>
            <a:r>
              <a:rPr lang="en-US" sz="1400" dirty="0">
                <a:latin typeface="Myriad Pro" pitchFamily="34" charset="0"/>
              </a:rPr>
              <a:t>. </a:t>
            </a:r>
            <a:r>
              <a:rPr lang="en-US" sz="1400" dirty="0" err="1">
                <a:latin typeface="Myriad Pro" pitchFamily="34" charset="0"/>
              </a:rPr>
              <a:t>Amortisasi</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alokasi</a:t>
            </a:r>
            <a:r>
              <a:rPr lang="en-US" sz="1400" dirty="0">
                <a:latin typeface="Myriad Pro" pitchFamily="34" charset="0"/>
              </a:rPr>
              <a:t> </a:t>
            </a:r>
            <a:r>
              <a:rPr lang="en-US" sz="1400" dirty="0" err="1">
                <a:latin typeface="Myriad Pro" pitchFamily="34" charset="0"/>
              </a:rPr>
              <a:t>terhadap</a:t>
            </a:r>
            <a:r>
              <a:rPr lang="en-US" sz="1400" dirty="0">
                <a:latin typeface="Myriad Pro" pitchFamily="34" charset="0"/>
              </a:rPr>
              <a:t> </a:t>
            </a:r>
            <a:r>
              <a:rPr lang="en-US" sz="1400" dirty="0" err="1">
                <a:latin typeface="Myriad Pro" pitchFamily="34" charset="0"/>
              </a:rPr>
              <a:t>mesin</a:t>
            </a:r>
            <a:r>
              <a:rPr lang="en-US" sz="1400" dirty="0">
                <a:latin typeface="Myriad Pro" pitchFamily="34" charset="0"/>
              </a:rPr>
              <a:t> yang </a:t>
            </a:r>
            <a:r>
              <a:rPr lang="en-US" sz="1400" dirty="0" err="1">
                <a:latin typeface="Myriad Pro" pitchFamily="34" charset="0"/>
              </a:rPr>
              <a:t>seharusnya</a:t>
            </a:r>
            <a:r>
              <a:rPr lang="en-US" sz="1400" dirty="0">
                <a:latin typeface="Myriad Pro" pitchFamily="34" charset="0"/>
              </a:rPr>
              <a:t> Rp2.000.000 per </a:t>
            </a:r>
            <a:r>
              <a:rPr lang="en-US" sz="1400" dirty="0" err="1">
                <a:latin typeface="Myriad Pro" pitchFamily="34" charset="0"/>
              </a:rPr>
              <a:t>tahun</a:t>
            </a:r>
            <a:r>
              <a:rPr lang="en-US" sz="1400" dirty="0">
                <a:latin typeface="Myriad Pro" pitchFamily="34" charset="0"/>
              </a:rPr>
              <a:t>, </a:t>
            </a:r>
            <a:r>
              <a:rPr lang="en-US" sz="1400" dirty="0" err="1">
                <a:latin typeface="Myriad Pro" pitchFamily="34" charset="0"/>
              </a:rPr>
              <a:t>maka</a:t>
            </a:r>
            <a:r>
              <a:rPr lang="en-US" sz="1400" dirty="0">
                <a:latin typeface="Myriad Pro" pitchFamily="34" charset="0"/>
              </a:rPr>
              <a:t> </a:t>
            </a:r>
            <a:r>
              <a:rPr lang="en-US" sz="1400" dirty="0" err="1">
                <a:latin typeface="Myriad Pro" pitchFamily="34" charset="0"/>
              </a:rPr>
              <a:t>pada</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hanya</a:t>
            </a:r>
            <a:r>
              <a:rPr lang="en-US" sz="1400" dirty="0">
                <a:latin typeface="Myriad Pro" pitchFamily="34" charset="0"/>
              </a:rPr>
              <a:t> </a:t>
            </a:r>
            <a:r>
              <a:rPr lang="en-US" sz="1400" dirty="0" err="1">
                <a:latin typeface="Myriad Pro" pitchFamily="34" charset="0"/>
              </a:rPr>
              <a:t>diakui</a:t>
            </a:r>
            <a:r>
              <a:rPr lang="en-US" sz="1400" dirty="0">
                <a:latin typeface="Myriad Pro" pitchFamily="34" charset="0"/>
              </a:rPr>
              <a:t> 9/12, </a:t>
            </a:r>
            <a:r>
              <a:rPr lang="en-US" sz="1400" dirty="0" err="1">
                <a:latin typeface="Myriad Pro" pitchFamily="34" charset="0"/>
              </a:rPr>
              <a:t>yaitu</a:t>
            </a:r>
            <a:r>
              <a:rPr lang="en-US" sz="1400" dirty="0">
                <a:latin typeface="Myriad Pro" pitchFamily="34" charset="0"/>
              </a:rPr>
              <a:t> Rp1.500.000. </a:t>
            </a:r>
            <a:r>
              <a:rPr lang="en-US" sz="1400" dirty="0" err="1">
                <a:latin typeface="Myriad Pro" pitchFamily="34" charset="0"/>
              </a:rPr>
              <a:t>Untuk</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a:t>
            </a:r>
            <a:r>
              <a:rPr lang="en-US" sz="1400" dirty="0" err="1">
                <a:latin typeface="Myriad Pro" pitchFamily="34" charset="0"/>
              </a:rPr>
              <a:t>selanjutnya</a:t>
            </a:r>
            <a:r>
              <a:rPr lang="en-US" sz="1400" dirty="0">
                <a:latin typeface="Myriad Pro" pitchFamily="34" charset="0"/>
              </a:rPr>
              <a:t> </a:t>
            </a:r>
            <a:r>
              <a:rPr lang="en-US" sz="1400" dirty="0" err="1">
                <a:latin typeface="Myriad Pro" pitchFamily="34" charset="0"/>
              </a:rPr>
              <a:t>akan</a:t>
            </a:r>
            <a:r>
              <a:rPr lang="en-US" sz="1400" dirty="0">
                <a:latin typeface="Myriad Pro" pitchFamily="34" charset="0"/>
              </a:rPr>
              <a:t> </a:t>
            </a:r>
            <a:r>
              <a:rPr lang="en-US" sz="1400" dirty="0" err="1">
                <a:latin typeface="Myriad Pro" pitchFamily="34" charset="0"/>
              </a:rPr>
              <a:t>diamortisasi</a:t>
            </a:r>
            <a:r>
              <a:rPr lang="en-US" sz="1400" dirty="0">
                <a:latin typeface="Myriad Pro" pitchFamily="34" charset="0"/>
              </a:rPr>
              <a:t> </a:t>
            </a:r>
            <a:r>
              <a:rPr lang="en-US" sz="1400" dirty="0" err="1">
                <a:latin typeface="Myriad Pro" pitchFamily="34" charset="0"/>
              </a:rPr>
              <a:t>penuh</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Rp2.000.000.</a:t>
            </a:r>
          </a:p>
        </p:txBody>
      </p:sp>
      <p:pic>
        <p:nvPicPr>
          <p:cNvPr id="5" name="Picture 4">
            <a:extLst>
              <a:ext uri="{FF2B5EF4-FFF2-40B4-BE49-F238E27FC236}">
                <a16:creationId xmlns:a16="http://schemas.microsoft.com/office/drawing/2014/main" xmlns="" id="{96927B22-5DBE-4A15-A1FC-EFDF037F33B8}"/>
              </a:ext>
            </a:extLst>
          </p:cNvPr>
          <p:cNvPicPr>
            <a:picLocks noChangeAspect="1"/>
          </p:cNvPicPr>
          <p:nvPr/>
        </p:nvPicPr>
        <p:blipFill>
          <a:blip r:embed="rId2"/>
          <a:stretch>
            <a:fillRect/>
          </a:stretch>
        </p:blipFill>
        <p:spPr>
          <a:xfrm>
            <a:off x="1066800" y="2952750"/>
            <a:ext cx="7696200" cy="18478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sz="2000" b="1" dirty="0" err="1">
                <a:solidFill>
                  <a:srgbClr val="4F4B4C"/>
                </a:solidFill>
              </a:rPr>
              <a:t>Jurnal</a:t>
            </a:r>
            <a:r>
              <a:rPr lang="en-US" sz="2000" b="1" dirty="0">
                <a:solidFill>
                  <a:srgbClr val="4F4B4C"/>
                </a:solidFill>
              </a:rPr>
              <a:t> </a:t>
            </a:r>
            <a:r>
              <a:rPr lang="en-US" sz="2000" b="1" dirty="0" err="1">
                <a:solidFill>
                  <a:srgbClr val="4F4B4C"/>
                </a:solidFill>
              </a:rPr>
              <a:t>Eliminasi</a:t>
            </a:r>
            <a:endParaRPr lang="en-US" sz="2000" dirty="0"/>
          </a:p>
          <a:p>
            <a:pPr algn="just">
              <a:buNone/>
            </a:pPr>
            <a:r>
              <a:rPr lang="en-US" sz="1900" dirty="0"/>
              <a:t>	</a:t>
            </a:r>
            <a:r>
              <a:rPr lang="en-US" sz="1400" dirty="0" err="1"/>
              <a:t>Dalam</a:t>
            </a:r>
            <a:r>
              <a:rPr lang="en-US" sz="1400" dirty="0"/>
              <a:t> proses </a:t>
            </a:r>
            <a:r>
              <a:rPr lang="en-US" sz="1400" dirty="0" err="1"/>
              <a:t>konsolidasi</a:t>
            </a:r>
            <a:r>
              <a:rPr lang="en-US" sz="1400" dirty="0"/>
              <a:t> </a:t>
            </a:r>
            <a:r>
              <a:rPr lang="en-US" sz="1400" dirty="0" err="1"/>
              <a:t>laporan</a:t>
            </a:r>
            <a:r>
              <a:rPr lang="en-US" sz="1400" dirty="0"/>
              <a:t> </a:t>
            </a:r>
            <a:r>
              <a:rPr lang="en-US" sz="1400" dirty="0" err="1"/>
              <a:t>keuangan</a:t>
            </a:r>
            <a:r>
              <a:rPr lang="en-US" sz="1400" dirty="0"/>
              <a:t>, </a:t>
            </a:r>
            <a:r>
              <a:rPr lang="en-US" sz="1400" dirty="0" err="1"/>
              <a:t>entitas</a:t>
            </a:r>
            <a:r>
              <a:rPr lang="en-US" sz="1400" dirty="0"/>
              <a:t> </a:t>
            </a:r>
            <a:r>
              <a:rPr lang="en-US" sz="1400" dirty="0" err="1"/>
              <a:t>induk</a:t>
            </a:r>
            <a:r>
              <a:rPr lang="en-US" sz="1400" dirty="0"/>
              <a:t> </a:t>
            </a:r>
            <a:r>
              <a:rPr lang="en-US" sz="1400" dirty="0" err="1"/>
              <a:t>mendapatkan</a:t>
            </a:r>
            <a:r>
              <a:rPr lang="en-US" sz="1400" dirty="0"/>
              <a:t> </a:t>
            </a:r>
            <a:r>
              <a:rPr lang="en-US" sz="1400" dirty="0" err="1"/>
              <a:t>laporan</a:t>
            </a:r>
            <a:r>
              <a:rPr lang="en-US" sz="1400" dirty="0"/>
              <a:t> </a:t>
            </a:r>
            <a:r>
              <a:rPr lang="en-US" sz="1400" dirty="0" err="1"/>
              <a:t>keuangan</a:t>
            </a:r>
            <a:r>
              <a:rPr lang="en-US" sz="1400" dirty="0"/>
              <a:t> </a:t>
            </a:r>
            <a:r>
              <a:rPr lang="en-US" sz="1400" dirty="0" err="1"/>
              <a:t>auditan</a:t>
            </a:r>
            <a:r>
              <a:rPr lang="en-US" sz="1400" dirty="0"/>
              <a:t> </a:t>
            </a:r>
            <a:r>
              <a:rPr lang="en-US" sz="1400" dirty="0" err="1"/>
              <a:t>entitas</a:t>
            </a:r>
            <a:r>
              <a:rPr lang="en-US" sz="1400" dirty="0"/>
              <a:t> </a:t>
            </a:r>
            <a:r>
              <a:rPr lang="en-US" sz="1400" dirty="0" err="1"/>
              <a:t>anak</a:t>
            </a:r>
            <a:r>
              <a:rPr lang="en-US" sz="1400" dirty="0"/>
              <a:t> </a:t>
            </a:r>
            <a:r>
              <a:rPr lang="en-US" sz="1400" dirty="0" err="1"/>
              <a:t>untuk</a:t>
            </a:r>
            <a:r>
              <a:rPr lang="en-US" sz="1400" dirty="0"/>
              <a:t> </a:t>
            </a:r>
            <a:r>
              <a:rPr lang="en-US" sz="1400" dirty="0" err="1"/>
              <a:t>periode</a:t>
            </a:r>
            <a:r>
              <a:rPr lang="en-US" sz="1400" dirty="0"/>
              <a:t> </a:t>
            </a:r>
            <a:r>
              <a:rPr lang="en-US" sz="1400" dirty="0" err="1"/>
              <a:t>satu</a:t>
            </a:r>
            <a:r>
              <a:rPr lang="en-US" sz="1400" dirty="0"/>
              <a:t> </a:t>
            </a:r>
            <a:r>
              <a:rPr lang="en-US" sz="1400" dirty="0" err="1"/>
              <a:t>tahun</a:t>
            </a:r>
            <a:r>
              <a:rPr lang="en-US" sz="1400" dirty="0"/>
              <a:t> </a:t>
            </a:r>
            <a:r>
              <a:rPr lang="en-US" sz="1400" dirty="0" err="1"/>
              <a:t>penuh</a:t>
            </a:r>
            <a:r>
              <a:rPr lang="en-US" sz="1400" dirty="0"/>
              <a:t> </a:t>
            </a:r>
            <a:r>
              <a:rPr lang="en-US" sz="1400" dirty="0" err="1"/>
              <a:t>sejak</a:t>
            </a:r>
            <a:r>
              <a:rPr lang="en-US" sz="1400" dirty="0"/>
              <a:t> </a:t>
            </a:r>
            <a:r>
              <a:rPr lang="en-US" sz="1400" dirty="0" err="1"/>
              <a:t>awal</a:t>
            </a:r>
            <a:r>
              <a:rPr lang="en-US" sz="1400" dirty="0"/>
              <a:t> </a:t>
            </a:r>
            <a:r>
              <a:rPr lang="en-US" sz="1400" dirty="0" err="1"/>
              <a:t>hingga</a:t>
            </a:r>
            <a:r>
              <a:rPr lang="en-US" sz="1400" dirty="0"/>
              <a:t> </a:t>
            </a:r>
            <a:r>
              <a:rPr lang="en-US" sz="1400" dirty="0" err="1"/>
              <a:t>akhir</a:t>
            </a:r>
            <a:r>
              <a:rPr lang="en-US" sz="1400" dirty="0"/>
              <a:t> </a:t>
            </a:r>
            <a:r>
              <a:rPr lang="en-US" sz="1400" dirty="0" err="1"/>
              <a:t>tahun</a:t>
            </a:r>
            <a:r>
              <a:rPr lang="en-US" sz="1400" dirty="0"/>
              <a:t> (</a:t>
            </a:r>
            <a:r>
              <a:rPr lang="en-US" sz="1400" dirty="0" err="1"/>
              <a:t>laporan</a:t>
            </a:r>
            <a:r>
              <a:rPr lang="en-US" sz="1400" dirty="0"/>
              <a:t> </a:t>
            </a:r>
            <a:r>
              <a:rPr lang="en-US" sz="1400" dirty="0" err="1"/>
              <a:t>keuangan</a:t>
            </a:r>
            <a:r>
              <a:rPr lang="en-US" sz="1400" dirty="0"/>
              <a:t> </a:t>
            </a:r>
            <a:r>
              <a:rPr lang="en-US" sz="1400" dirty="0" err="1"/>
              <a:t>tahunan</a:t>
            </a:r>
            <a:r>
              <a:rPr lang="en-US" sz="1400" dirty="0"/>
              <a:t>), </a:t>
            </a:r>
            <a:r>
              <a:rPr lang="en-US" sz="1400" dirty="0" err="1"/>
              <a:t>sehingga</a:t>
            </a:r>
            <a:r>
              <a:rPr lang="en-US" sz="1400" dirty="0"/>
              <a:t> </a:t>
            </a:r>
            <a:r>
              <a:rPr lang="en-US" sz="1400" dirty="0" err="1"/>
              <a:t>penghasilan</a:t>
            </a:r>
            <a:r>
              <a:rPr lang="en-US" sz="1400" dirty="0"/>
              <a:t> dan </a:t>
            </a:r>
            <a:r>
              <a:rPr lang="en-US" sz="1400" dirty="0" err="1"/>
              <a:t>beban</a:t>
            </a:r>
            <a:r>
              <a:rPr lang="en-US" sz="1400" dirty="0"/>
              <a:t> </a:t>
            </a:r>
            <a:r>
              <a:rPr lang="en-US" sz="1400" dirty="0" err="1"/>
              <a:t>sebelum</a:t>
            </a:r>
            <a:r>
              <a:rPr lang="en-US" sz="1400" dirty="0"/>
              <a:t> </a:t>
            </a:r>
            <a:r>
              <a:rPr lang="en-US" sz="1400" dirty="0" err="1"/>
              <a:t>tanggal</a:t>
            </a:r>
            <a:r>
              <a:rPr lang="en-US" sz="1400" dirty="0"/>
              <a:t> </a:t>
            </a:r>
            <a:r>
              <a:rPr lang="en-US" sz="1400" dirty="0" err="1"/>
              <a:t>akuisisi</a:t>
            </a:r>
            <a:r>
              <a:rPr lang="en-US" sz="1400" dirty="0"/>
              <a:t> </a:t>
            </a:r>
            <a:r>
              <a:rPr lang="en-US" sz="1400" dirty="0" err="1"/>
              <a:t>dalam</a:t>
            </a:r>
            <a:r>
              <a:rPr lang="en-US" sz="1400" dirty="0"/>
              <a:t> </a:t>
            </a:r>
            <a:r>
              <a:rPr lang="en-US" sz="1400" dirty="0" err="1"/>
              <a:t>laporan</a:t>
            </a:r>
            <a:r>
              <a:rPr lang="en-US" sz="1400" dirty="0"/>
              <a:t> </a:t>
            </a:r>
            <a:r>
              <a:rPr lang="en-US" sz="1400" dirty="0" err="1"/>
              <a:t>keuangan</a:t>
            </a:r>
            <a:r>
              <a:rPr lang="en-US" sz="1400" dirty="0"/>
              <a:t> </a:t>
            </a:r>
            <a:r>
              <a:rPr lang="en-US" sz="1400" dirty="0" err="1"/>
              <a:t>tersebut</a:t>
            </a:r>
            <a:r>
              <a:rPr lang="en-US" sz="1400" dirty="0"/>
              <a:t> </a:t>
            </a:r>
            <a:r>
              <a:rPr lang="en-US" sz="1400" dirty="0" err="1"/>
              <a:t>harus</a:t>
            </a:r>
            <a:r>
              <a:rPr lang="en-US" sz="1400" dirty="0"/>
              <a:t> </a:t>
            </a:r>
            <a:r>
              <a:rPr lang="en-US" sz="1400" dirty="0" err="1"/>
              <a:t>dieliminasi</a:t>
            </a:r>
            <a:r>
              <a:rPr lang="en-US" sz="1400" dirty="0"/>
              <a:t> </a:t>
            </a:r>
            <a:r>
              <a:rPr lang="en-US" sz="1400" dirty="0" err="1"/>
              <a:t>dalam</a:t>
            </a:r>
            <a:r>
              <a:rPr lang="en-US" sz="1400" dirty="0"/>
              <a:t> </a:t>
            </a:r>
            <a:r>
              <a:rPr lang="en-US" sz="1400" dirty="0" err="1"/>
              <a:t>kertas</a:t>
            </a:r>
            <a:r>
              <a:rPr lang="en-US" sz="1400" dirty="0"/>
              <a:t> </a:t>
            </a:r>
            <a:r>
              <a:rPr lang="en-US" sz="1400" dirty="0" err="1"/>
              <a:t>kerja</a:t>
            </a:r>
            <a:r>
              <a:rPr lang="en-US" sz="1400" dirty="0"/>
              <a:t> </a:t>
            </a:r>
            <a:r>
              <a:rPr lang="en-US" sz="1400" dirty="0" err="1"/>
              <a:t>konsolidasi</a:t>
            </a:r>
            <a:r>
              <a:rPr lang="en-US" sz="1400" dirty="0"/>
              <a:t>. </a:t>
            </a:r>
            <a:r>
              <a:rPr lang="en-US" sz="1400" dirty="0" err="1"/>
              <a:t>Jurnal</a:t>
            </a:r>
            <a:r>
              <a:rPr lang="en-US" sz="1400" dirty="0"/>
              <a:t> </a:t>
            </a:r>
            <a:r>
              <a:rPr lang="en-US" sz="1400" dirty="0" err="1"/>
              <a:t>eliminasi</a:t>
            </a:r>
            <a:r>
              <a:rPr lang="en-US" sz="1400" dirty="0"/>
              <a:t> </a:t>
            </a:r>
            <a:r>
              <a:rPr lang="en-US" sz="1400" dirty="0" err="1"/>
              <a:t>tersebut</a:t>
            </a:r>
            <a:r>
              <a:rPr lang="en-US" sz="1400" dirty="0"/>
              <a:t> </a:t>
            </a:r>
            <a:r>
              <a:rPr lang="en-US" sz="1400" dirty="0" err="1"/>
              <a:t>akan</a:t>
            </a:r>
            <a:r>
              <a:rPr lang="en-US" sz="1400" dirty="0"/>
              <a:t> </a:t>
            </a:r>
            <a:r>
              <a:rPr lang="en-US" sz="1400" dirty="0" err="1"/>
              <a:t>menyesuaikan</a:t>
            </a:r>
            <a:r>
              <a:rPr lang="en-US" sz="1400" dirty="0"/>
              <a:t> </a:t>
            </a:r>
            <a:r>
              <a:rPr lang="en-US" sz="1400" dirty="0" err="1"/>
              <a:t>nilai</a:t>
            </a:r>
            <a:r>
              <a:rPr lang="en-US" sz="1400" dirty="0"/>
              <a:t> </a:t>
            </a:r>
            <a:r>
              <a:rPr lang="en-US" sz="1400" dirty="0" err="1"/>
              <a:t>saldo</a:t>
            </a:r>
            <a:r>
              <a:rPr lang="en-US" sz="1400" dirty="0"/>
              <a:t> </a:t>
            </a:r>
            <a:r>
              <a:rPr lang="en-US" sz="1400" dirty="0" err="1"/>
              <a:t>laba</a:t>
            </a:r>
            <a:r>
              <a:rPr lang="en-US" sz="1400" dirty="0"/>
              <a:t> pada </a:t>
            </a:r>
            <a:r>
              <a:rPr lang="en-US" sz="1400" dirty="0" err="1"/>
              <a:t>tanggal</a:t>
            </a:r>
            <a:r>
              <a:rPr lang="en-US" sz="1400" dirty="0"/>
              <a:t> </a:t>
            </a:r>
            <a:r>
              <a:rPr lang="en-US" sz="1400" dirty="0" err="1"/>
              <a:t>akuisisi</a:t>
            </a:r>
            <a:r>
              <a:rPr lang="en-US" sz="1400" dirty="0"/>
              <a:t>. </a:t>
            </a:r>
            <a:r>
              <a:rPr lang="en-US" sz="1400" dirty="0" err="1"/>
              <a:t>Demikian</a:t>
            </a:r>
            <a:r>
              <a:rPr lang="en-US" sz="1400" dirty="0"/>
              <a:t> pula, </a:t>
            </a:r>
            <a:r>
              <a:rPr lang="en-US" sz="1400" dirty="0" err="1"/>
              <a:t>dividen</a:t>
            </a:r>
            <a:r>
              <a:rPr lang="en-US" sz="1400" dirty="0"/>
              <a:t> yang </a:t>
            </a:r>
            <a:r>
              <a:rPr lang="en-US" sz="1400" dirty="0" err="1"/>
              <a:t>diumumkan</a:t>
            </a:r>
            <a:r>
              <a:rPr lang="en-US" sz="1400" dirty="0"/>
              <a:t> </a:t>
            </a:r>
            <a:r>
              <a:rPr lang="en-US" sz="1400" dirty="0" err="1"/>
              <a:t>entitas</a:t>
            </a:r>
            <a:r>
              <a:rPr lang="en-US" sz="1400" dirty="0"/>
              <a:t> </a:t>
            </a:r>
            <a:r>
              <a:rPr lang="en-US" sz="1400" dirty="0" err="1"/>
              <a:t>anak</a:t>
            </a:r>
            <a:r>
              <a:rPr lang="en-US" sz="1400" dirty="0"/>
              <a:t> </a:t>
            </a:r>
            <a:r>
              <a:rPr lang="en-US" sz="1400" dirty="0" err="1"/>
              <a:t>sebelum</a:t>
            </a:r>
            <a:r>
              <a:rPr lang="en-US" sz="1400" dirty="0"/>
              <a:t> </a:t>
            </a:r>
            <a:r>
              <a:rPr lang="en-US" sz="1400" dirty="0" err="1"/>
              <a:t>tanggal</a:t>
            </a:r>
            <a:r>
              <a:rPr lang="en-US" sz="1400" dirty="0"/>
              <a:t> </a:t>
            </a:r>
            <a:r>
              <a:rPr lang="en-US" sz="1400" dirty="0" err="1"/>
              <a:t>akuisisi</a:t>
            </a:r>
            <a:r>
              <a:rPr lang="en-US" sz="1400" dirty="0"/>
              <a:t> juga </a:t>
            </a:r>
            <a:r>
              <a:rPr lang="en-US" sz="1400" dirty="0" err="1"/>
              <a:t>harus</a:t>
            </a:r>
            <a:r>
              <a:rPr lang="en-US" sz="1400" dirty="0"/>
              <a:t> </a:t>
            </a:r>
            <a:r>
              <a:rPr lang="en-US" sz="1400" dirty="0" err="1"/>
              <a:t>dieliminasi</a:t>
            </a:r>
            <a:r>
              <a:rPr lang="en-US" sz="1400" dirty="0"/>
              <a:t> </a:t>
            </a:r>
            <a:r>
              <a:rPr lang="en-US" sz="1400" dirty="0" err="1"/>
              <a:t>terlepas</a:t>
            </a:r>
            <a:r>
              <a:rPr lang="en-US" sz="1400" dirty="0"/>
              <a:t> </a:t>
            </a:r>
            <a:r>
              <a:rPr lang="en-US" sz="1400" dirty="0" err="1"/>
              <a:t>kapan</a:t>
            </a:r>
            <a:r>
              <a:rPr lang="en-US" sz="1400" dirty="0"/>
              <a:t> </a:t>
            </a:r>
            <a:r>
              <a:rPr lang="en-US" sz="1400" dirty="0" err="1"/>
              <a:t>dibagikan</a:t>
            </a:r>
            <a:r>
              <a:rPr lang="en-US" sz="1400" dirty="0"/>
              <a:t> (</a:t>
            </a:r>
            <a:r>
              <a:rPr lang="en-US" sz="1400" dirty="0" err="1"/>
              <a:t>pra</a:t>
            </a:r>
            <a:r>
              <a:rPr lang="en-US" sz="1400" dirty="0"/>
              <a:t> </a:t>
            </a:r>
            <a:r>
              <a:rPr lang="en-US" sz="1400" dirty="0" err="1"/>
              <a:t>atau</a:t>
            </a:r>
            <a:r>
              <a:rPr lang="en-US" sz="1400" dirty="0"/>
              <a:t> </a:t>
            </a:r>
            <a:r>
              <a:rPr lang="en-US" sz="1400" dirty="0" err="1"/>
              <a:t>pasca</a:t>
            </a:r>
            <a:r>
              <a:rPr lang="en-US" sz="1400" dirty="0"/>
              <a:t> </a:t>
            </a:r>
            <a:r>
              <a:rPr lang="en-US" sz="1400" dirty="0" err="1"/>
              <a:t>akuisisi</a:t>
            </a:r>
            <a:r>
              <a:rPr lang="en-US" sz="1400" dirty="0"/>
              <a:t>) dan </a:t>
            </a:r>
            <a:r>
              <a:rPr lang="en-US" sz="1400" dirty="0" err="1"/>
              <a:t>kepada</a:t>
            </a:r>
            <a:r>
              <a:rPr lang="en-US" sz="1400" dirty="0"/>
              <a:t> </a:t>
            </a:r>
            <a:r>
              <a:rPr lang="en-US" sz="1400" dirty="0" err="1"/>
              <a:t>pihak</a:t>
            </a:r>
            <a:r>
              <a:rPr lang="en-US" sz="1400" dirty="0"/>
              <a:t> mana (</a:t>
            </a:r>
            <a:r>
              <a:rPr lang="en-US" sz="1400" dirty="0" err="1"/>
              <a:t>pengendali</a:t>
            </a:r>
            <a:r>
              <a:rPr lang="en-US" sz="1400" dirty="0"/>
              <a:t> </a:t>
            </a:r>
            <a:r>
              <a:rPr lang="en-US" sz="1400" dirty="0" err="1"/>
              <a:t>atau</a:t>
            </a:r>
            <a:r>
              <a:rPr lang="en-US" sz="1400" dirty="0"/>
              <a:t> non </a:t>
            </a:r>
            <a:r>
              <a:rPr lang="en-US" sz="1400" dirty="0" err="1"/>
              <a:t>pengendali</a:t>
            </a:r>
            <a:r>
              <a:rPr lang="en-US" sz="1400" dirty="0"/>
              <a:t>). </a:t>
            </a:r>
          </a:p>
          <a:p>
            <a:pPr algn="just">
              <a:buNone/>
            </a:pPr>
            <a:r>
              <a:rPr lang="en-US" sz="1400" dirty="0"/>
              <a:t>	</a:t>
            </a:r>
            <a:r>
              <a:rPr lang="en-US" sz="1400" dirty="0" err="1"/>
              <a:t>Mengacu</a:t>
            </a:r>
            <a:r>
              <a:rPr lang="en-US" sz="1400" dirty="0"/>
              <a:t> pada </a:t>
            </a:r>
            <a:r>
              <a:rPr lang="en-US" sz="1400" b="1" dirty="0" err="1"/>
              <a:t>Contoh</a:t>
            </a:r>
            <a:r>
              <a:rPr lang="en-US" sz="1400" b="1" dirty="0"/>
              <a:t> 8.7</a:t>
            </a:r>
            <a:r>
              <a:rPr lang="en-US" sz="1400" dirty="0"/>
              <a:t>, </a:t>
            </a:r>
            <a:r>
              <a:rPr lang="en-US" sz="1400" dirty="0" err="1"/>
              <a:t>setelah</a:t>
            </a:r>
            <a:r>
              <a:rPr lang="en-US" sz="1400" dirty="0"/>
              <a:t> </a:t>
            </a:r>
            <a:r>
              <a:rPr lang="en-US" sz="1400" dirty="0" err="1"/>
              <a:t>ekuitas</a:t>
            </a:r>
            <a:r>
              <a:rPr lang="en-US" sz="1400" dirty="0"/>
              <a:t> </a:t>
            </a:r>
            <a:r>
              <a:rPr lang="en-US" sz="1400" dirty="0" err="1"/>
              <a:t>tanggal</a:t>
            </a:r>
            <a:r>
              <a:rPr lang="en-US" sz="1400" dirty="0"/>
              <a:t> </a:t>
            </a:r>
            <a:r>
              <a:rPr lang="en-US" sz="1400" dirty="0" err="1"/>
              <a:t>akuisisi</a:t>
            </a:r>
            <a:r>
              <a:rPr lang="en-US" sz="1400" dirty="0"/>
              <a:t> </a:t>
            </a:r>
            <a:r>
              <a:rPr lang="en-US" sz="1400" dirty="0" err="1"/>
              <a:t>diperoleh</a:t>
            </a:r>
            <a:r>
              <a:rPr lang="en-US" sz="1400" dirty="0"/>
              <a:t>, </a:t>
            </a:r>
            <a:r>
              <a:rPr lang="en-US" sz="1400" dirty="0" err="1"/>
              <a:t>lalu</a:t>
            </a:r>
            <a:r>
              <a:rPr lang="en-US" sz="1400" dirty="0"/>
              <a:t> </a:t>
            </a:r>
            <a:r>
              <a:rPr lang="en-US" sz="1400" dirty="0" err="1"/>
              <a:t>laba</a:t>
            </a:r>
            <a:r>
              <a:rPr lang="en-US" sz="1400" dirty="0"/>
              <a:t> dan </a:t>
            </a:r>
            <a:r>
              <a:rPr lang="en-US" sz="1400" dirty="0" err="1"/>
              <a:t>dividen</a:t>
            </a:r>
            <a:r>
              <a:rPr lang="en-US" sz="1400" dirty="0"/>
              <a:t> </a:t>
            </a:r>
            <a:r>
              <a:rPr lang="en-US" sz="1400" dirty="0" err="1"/>
              <a:t>dijabarkan</a:t>
            </a:r>
            <a:r>
              <a:rPr lang="en-US" sz="1400" dirty="0"/>
              <a:t> </a:t>
            </a:r>
            <a:r>
              <a:rPr lang="en-US" sz="1400" dirty="0" err="1"/>
              <a:t>pasca</a:t>
            </a:r>
            <a:r>
              <a:rPr lang="en-US" sz="1400" dirty="0"/>
              <a:t> </a:t>
            </a:r>
            <a:r>
              <a:rPr lang="en-US" sz="1400" dirty="0" err="1"/>
              <a:t>akuisisi</a:t>
            </a:r>
            <a:r>
              <a:rPr lang="en-US" sz="1400" dirty="0"/>
              <a:t> dan </a:t>
            </a:r>
            <a:r>
              <a:rPr lang="en-US" sz="1400" dirty="0" err="1"/>
              <a:t>dialokasikan</a:t>
            </a:r>
            <a:r>
              <a:rPr lang="en-US" sz="1400" dirty="0"/>
              <a:t> </a:t>
            </a:r>
            <a:r>
              <a:rPr lang="en-US" sz="1400" dirty="0" err="1"/>
              <a:t>untuk</a:t>
            </a:r>
            <a:r>
              <a:rPr lang="en-US" sz="1400" dirty="0"/>
              <a:t> </a:t>
            </a:r>
            <a:r>
              <a:rPr lang="en-US" sz="1400" dirty="0" err="1"/>
              <a:t>pihak</a:t>
            </a:r>
            <a:r>
              <a:rPr lang="en-US" sz="1400" dirty="0"/>
              <a:t> </a:t>
            </a:r>
            <a:r>
              <a:rPr lang="en-US" sz="1400" dirty="0" err="1"/>
              <a:t>pengendali</a:t>
            </a:r>
            <a:r>
              <a:rPr lang="en-US" sz="1400" dirty="0"/>
              <a:t> (80%) dan </a:t>
            </a:r>
            <a:r>
              <a:rPr lang="en-US" sz="1400" dirty="0" err="1"/>
              <a:t>nonpengendali</a:t>
            </a:r>
            <a:r>
              <a:rPr lang="en-US" sz="1400" dirty="0"/>
              <a:t> (20%). </a:t>
            </a:r>
            <a:r>
              <a:rPr lang="en-US" sz="1400" dirty="0" err="1"/>
              <a:t>Berdasarkan</a:t>
            </a:r>
            <a:r>
              <a:rPr lang="en-US" sz="1400" dirty="0"/>
              <a:t> </a:t>
            </a:r>
            <a:r>
              <a:rPr lang="en-US" sz="1400" b="1" dirty="0" err="1"/>
              <a:t>Tabel</a:t>
            </a:r>
            <a:r>
              <a:rPr lang="en-US" sz="1400" b="1" dirty="0"/>
              <a:t> 8.15</a:t>
            </a:r>
            <a:r>
              <a:rPr lang="en-US" sz="1400" dirty="0"/>
              <a:t> </a:t>
            </a:r>
            <a:r>
              <a:rPr lang="en-US" sz="1400" dirty="0" err="1"/>
              <a:t>diperoleh</a:t>
            </a:r>
            <a:r>
              <a:rPr lang="en-US" sz="1400" dirty="0"/>
              <a:t> </a:t>
            </a:r>
            <a:r>
              <a:rPr lang="en-US" sz="1400" dirty="0" err="1"/>
              <a:t>jurnal</a:t>
            </a:r>
            <a:r>
              <a:rPr lang="en-US" sz="1400" dirty="0"/>
              <a:t> </a:t>
            </a:r>
            <a:r>
              <a:rPr lang="en-US" sz="1400" dirty="0" err="1"/>
              <a:t>eliminasi</a:t>
            </a:r>
            <a:r>
              <a:rPr lang="en-US" sz="1400" dirty="0"/>
              <a:t> </a:t>
            </a:r>
            <a:r>
              <a:rPr lang="en-US" sz="1400" dirty="0" err="1"/>
              <a:t>untuk</a:t>
            </a:r>
            <a:r>
              <a:rPr lang="en-US" sz="1400" dirty="0"/>
              <a:t> </a:t>
            </a:r>
            <a:r>
              <a:rPr lang="en-US" sz="1400" dirty="0" err="1"/>
              <a:t>pra</a:t>
            </a:r>
            <a:r>
              <a:rPr lang="en-US" sz="1400" dirty="0"/>
              <a:t> </a:t>
            </a:r>
            <a:r>
              <a:rPr lang="en-US" sz="1400" dirty="0" err="1"/>
              <a:t>akuisisi</a:t>
            </a:r>
            <a:r>
              <a:rPr lang="en-US" sz="1400" dirty="0"/>
              <a:t> </a:t>
            </a:r>
            <a:r>
              <a:rPr lang="en-US" sz="1400" dirty="0" err="1"/>
              <a:t>sebagai</a:t>
            </a:r>
            <a:r>
              <a:rPr lang="en-US" sz="1400" dirty="0"/>
              <a:t> </a:t>
            </a:r>
            <a:r>
              <a:rPr lang="en-US" sz="1400" dirty="0" err="1"/>
              <a:t>berikut</a:t>
            </a:r>
            <a:r>
              <a:rPr lang="en-US" sz="1400" dirty="0"/>
              <a:t>.</a:t>
            </a:r>
          </a:p>
          <a:p>
            <a:pPr>
              <a:buNone/>
            </a:pPr>
            <a:endParaRPr lang="en-US" sz="800" dirty="0"/>
          </a:p>
          <a:p>
            <a:pPr marL="909638" indent="-547688">
              <a:lnSpc>
                <a:spcPct val="110000"/>
              </a:lnSpc>
              <a:spcBef>
                <a:spcPts val="0"/>
              </a:spcBef>
              <a:buNone/>
            </a:pPr>
            <a:r>
              <a:rPr lang="en-US" sz="1400" dirty="0"/>
              <a:t>(7e)	</a:t>
            </a:r>
            <a:r>
              <a:rPr lang="en-US" sz="1400" dirty="0" err="1"/>
              <a:t>Pendapatan</a:t>
            </a:r>
            <a:r>
              <a:rPr lang="en-US" sz="1400" dirty="0"/>
              <a:t> (</a:t>
            </a:r>
            <a:r>
              <a:rPr lang="en-US" sz="1400" dirty="0" err="1"/>
              <a:t>pra</a:t>
            </a:r>
            <a:r>
              <a:rPr lang="en-US" sz="1400" dirty="0"/>
              <a:t> </a:t>
            </a:r>
            <a:r>
              <a:rPr lang="en-US" sz="1400" dirty="0" err="1"/>
              <a:t>akuisisi</a:t>
            </a:r>
            <a:r>
              <a:rPr lang="en-US" sz="1400" dirty="0"/>
              <a:t>)	Rp35.000.000 	</a:t>
            </a:r>
          </a:p>
          <a:p>
            <a:pPr marL="1257300" indent="0">
              <a:lnSpc>
                <a:spcPct val="110000"/>
              </a:lnSpc>
              <a:spcBef>
                <a:spcPts val="0"/>
              </a:spcBef>
              <a:buNone/>
            </a:pPr>
            <a:r>
              <a:rPr lang="en-US" sz="1400" dirty="0" err="1"/>
              <a:t>Beban</a:t>
            </a:r>
            <a:r>
              <a:rPr lang="en-US" sz="1400" dirty="0"/>
              <a:t> (</a:t>
            </a:r>
            <a:r>
              <a:rPr lang="en-US" sz="1400" dirty="0" err="1"/>
              <a:t>pra</a:t>
            </a:r>
            <a:r>
              <a:rPr lang="en-US" sz="1400" dirty="0"/>
              <a:t> </a:t>
            </a:r>
            <a:r>
              <a:rPr lang="en-US" sz="1400" dirty="0" err="1"/>
              <a:t>akuisisi</a:t>
            </a:r>
            <a:r>
              <a:rPr lang="en-US" sz="1400" dirty="0"/>
              <a:t>) 			  	Rp20.000.000</a:t>
            </a:r>
          </a:p>
          <a:p>
            <a:pPr marL="1252538" indent="4763">
              <a:lnSpc>
                <a:spcPct val="110000"/>
              </a:lnSpc>
              <a:spcBef>
                <a:spcPts val="0"/>
              </a:spcBef>
              <a:buNone/>
            </a:pPr>
            <a:r>
              <a:rPr lang="sv-SE" sz="1400" dirty="0"/>
              <a:t>Dividen Diumumkan (pra akuisisi) 		     10.000.000 	</a:t>
            </a:r>
          </a:p>
          <a:p>
            <a:pPr marL="1252538" indent="4763">
              <a:lnSpc>
                <a:spcPct val="110000"/>
              </a:lnSpc>
              <a:spcBef>
                <a:spcPts val="0"/>
              </a:spcBef>
              <a:buNone/>
            </a:pPr>
            <a:r>
              <a:rPr lang="en-US" sz="1400" dirty="0" err="1"/>
              <a:t>Saldo</a:t>
            </a:r>
            <a:r>
              <a:rPr lang="en-US" sz="1400" dirty="0"/>
              <a:t> </a:t>
            </a:r>
            <a:r>
              <a:rPr lang="en-US" sz="1400" dirty="0" err="1"/>
              <a:t>Laba</a:t>
            </a:r>
            <a:r>
              <a:rPr lang="en-US" sz="1400" dirty="0"/>
              <a:t> 				       5.000.000 	</a:t>
            </a:r>
          </a:p>
          <a:p>
            <a:pPr marL="361950" indent="0">
              <a:lnSpc>
                <a:spcPct val="110000"/>
              </a:lnSpc>
              <a:spcBef>
                <a:spcPts val="0"/>
              </a:spcBef>
              <a:buNone/>
            </a:pPr>
            <a:r>
              <a:rPr lang="en-US" sz="1400" i="1" dirty="0"/>
              <a:t>(</a:t>
            </a:r>
            <a:r>
              <a:rPr lang="en-US" sz="1400" i="1" dirty="0" err="1"/>
              <a:t>Mengeliminasi</a:t>
            </a:r>
            <a:r>
              <a:rPr lang="en-US" sz="1400" i="1" dirty="0"/>
              <a:t> </a:t>
            </a:r>
            <a:r>
              <a:rPr lang="en-US" sz="1400" i="1" dirty="0" err="1"/>
              <a:t>laba</a:t>
            </a:r>
            <a:r>
              <a:rPr lang="en-US" sz="1400" i="1" dirty="0"/>
              <a:t> dan </a:t>
            </a:r>
            <a:r>
              <a:rPr lang="en-US" sz="1400" i="1" dirty="0" err="1"/>
              <a:t>dividen</a:t>
            </a:r>
            <a:r>
              <a:rPr lang="en-US" sz="1400" i="1" dirty="0"/>
              <a:t> PT Anak </a:t>
            </a:r>
            <a:r>
              <a:rPr lang="en-US" sz="1400" i="1" dirty="0" err="1"/>
              <a:t>pra</a:t>
            </a:r>
            <a:r>
              <a:rPr lang="en-US" sz="1400" i="1" dirty="0"/>
              <a:t> </a:t>
            </a:r>
            <a:r>
              <a:rPr lang="en-US" sz="1400" i="1" dirty="0" err="1"/>
              <a:t>akuisisi</a:t>
            </a:r>
            <a:r>
              <a:rPr lang="en-US" sz="1400" i="1" dirty="0"/>
              <a:t>)	</a:t>
            </a:r>
          </a:p>
          <a:p>
            <a:pPr algn="just">
              <a:buNone/>
            </a:pPr>
            <a:endParaRPr lang="en-US"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953000"/>
          </a:xfrm>
        </p:spPr>
        <p:txBody>
          <a:bodyPr>
            <a:normAutofit fontScale="40000" lnSpcReduction="20000"/>
          </a:bodyPr>
          <a:lstStyle/>
          <a:p>
            <a:pPr algn="just">
              <a:buNone/>
            </a:pPr>
            <a:r>
              <a:rPr lang="en-US" dirty="0"/>
              <a:t>	</a:t>
            </a:r>
            <a:r>
              <a:rPr lang="en-US" sz="2900" dirty="0" err="1"/>
              <a:t>Nilai</a:t>
            </a:r>
            <a:r>
              <a:rPr lang="en-US" sz="2900" dirty="0"/>
              <a:t> </a:t>
            </a:r>
            <a:r>
              <a:rPr lang="en-US" sz="2900" dirty="0" err="1"/>
              <a:t>saldo</a:t>
            </a:r>
            <a:r>
              <a:rPr lang="en-US" sz="2900" dirty="0"/>
              <a:t> </a:t>
            </a:r>
            <a:r>
              <a:rPr lang="en-US" sz="2900" dirty="0" err="1"/>
              <a:t>laba</a:t>
            </a:r>
            <a:r>
              <a:rPr lang="en-US" sz="2900" dirty="0"/>
              <a:t> </a:t>
            </a:r>
            <a:r>
              <a:rPr lang="en-US" sz="2900" dirty="0" err="1"/>
              <a:t>pada</a:t>
            </a:r>
            <a:r>
              <a:rPr lang="en-US" sz="2900" dirty="0"/>
              <a:t> </a:t>
            </a:r>
            <a:r>
              <a:rPr lang="en-US" sz="2900" dirty="0" err="1"/>
              <a:t>jurnal</a:t>
            </a:r>
            <a:r>
              <a:rPr lang="en-US" sz="2900" dirty="0"/>
              <a:t> </a:t>
            </a:r>
            <a:r>
              <a:rPr lang="en-US" sz="2900" dirty="0" err="1"/>
              <a:t>eliminasi</a:t>
            </a:r>
            <a:r>
              <a:rPr lang="en-US" sz="2900" dirty="0"/>
              <a:t> </a:t>
            </a:r>
            <a:r>
              <a:rPr lang="en-US" sz="2900" dirty="0" err="1"/>
              <a:t>tersebut</a:t>
            </a:r>
            <a:r>
              <a:rPr lang="en-US" sz="2900" dirty="0"/>
              <a:t> </a:t>
            </a:r>
            <a:r>
              <a:rPr lang="en-US" sz="2900" dirty="0" err="1"/>
              <a:t>sebagai</a:t>
            </a:r>
            <a:r>
              <a:rPr lang="en-US" sz="2900" dirty="0"/>
              <a:t> </a:t>
            </a:r>
            <a:r>
              <a:rPr lang="en-US" sz="2900" dirty="0" err="1"/>
              <a:t>penyesuaian</a:t>
            </a:r>
            <a:r>
              <a:rPr lang="en-US" sz="2900" dirty="0"/>
              <a:t> </a:t>
            </a:r>
            <a:r>
              <a:rPr lang="en-US" sz="2900" dirty="0" err="1"/>
              <a:t>nilai</a:t>
            </a:r>
            <a:r>
              <a:rPr lang="en-US" sz="2900" dirty="0"/>
              <a:t> </a:t>
            </a:r>
            <a:r>
              <a:rPr lang="en-US" sz="2900" dirty="0" err="1"/>
              <a:t>saldo</a:t>
            </a:r>
            <a:r>
              <a:rPr lang="en-US" sz="2900" dirty="0"/>
              <a:t> </a:t>
            </a:r>
            <a:r>
              <a:rPr lang="en-US" sz="2900" dirty="0" err="1"/>
              <a:t>laba</a:t>
            </a:r>
            <a:r>
              <a:rPr lang="en-US" sz="2900" dirty="0"/>
              <a:t> </a:t>
            </a:r>
            <a:r>
              <a:rPr lang="en-US" sz="2900" dirty="0" err="1"/>
              <a:t>pada</a:t>
            </a:r>
            <a:r>
              <a:rPr lang="en-US" sz="2900" dirty="0"/>
              <a:t> </a:t>
            </a:r>
            <a:r>
              <a:rPr lang="en-US" sz="2900" dirty="0" err="1"/>
              <a:t>tanggal</a:t>
            </a:r>
            <a:r>
              <a:rPr lang="en-US" sz="2900" dirty="0"/>
              <a:t> </a:t>
            </a:r>
            <a:r>
              <a:rPr lang="en-US" sz="2900" dirty="0" err="1"/>
              <a:t>akuisisi</a:t>
            </a:r>
            <a:r>
              <a:rPr lang="en-US" sz="2900" dirty="0"/>
              <a:t>. </a:t>
            </a:r>
            <a:r>
              <a:rPr lang="en-US" sz="2900" dirty="0" err="1"/>
              <a:t>Selanjutnya</a:t>
            </a:r>
            <a:r>
              <a:rPr lang="en-US" sz="2900" dirty="0"/>
              <a:t>, </a:t>
            </a:r>
            <a:r>
              <a:rPr lang="en-US" sz="2900" dirty="0" err="1"/>
              <a:t>dibuat</a:t>
            </a:r>
            <a:r>
              <a:rPr lang="en-US" sz="2900" dirty="0"/>
              <a:t> </a:t>
            </a:r>
            <a:r>
              <a:rPr lang="en-US" sz="2900" dirty="0" err="1"/>
              <a:t>jurnal</a:t>
            </a:r>
            <a:r>
              <a:rPr lang="en-US" sz="2900" dirty="0"/>
              <a:t> </a:t>
            </a:r>
            <a:r>
              <a:rPr lang="en-US" sz="2900" dirty="0" err="1"/>
              <a:t>eliminasi</a:t>
            </a:r>
            <a:r>
              <a:rPr lang="en-US" sz="2900" dirty="0"/>
              <a:t> </a:t>
            </a:r>
            <a:r>
              <a:rPr lang="en-US" sz="2900" dirty="0" err="1"/>
              <a:t>untuk</a:t>
            </a:r>
            <a:r>
              <a:rPr lang="en-US" sz="2900" dirty="0"/>
              <a:t> </a:t>
            </a:r>
            <a:r>
              <a:rPr lang="en-US" sz="2900" dirty="0" err="1"/>
              <a:t>bagian</a:t>
            </a:r>
            <a:r>
              <a:rPr lang="en-US" sz="2900" dirty="0"/>
              <a:t> </a:t>
            </a:r>
            <a:r>
              <a:rPr lang="en-US" sz="2900" dirty="0" err="1"/>
              <a:t>pasca-akuisisi</a:t>
            </a:r>
            <a:r>
              <a:rPr lang="en-US" sz="2900" dirty="0"/>
              <a:t> </a:t>
            </a:r>
            <a:r>
              <a:rPr lang="en-US" sz="2900" dirty="0" err="1"/>
              <a:t>sebagai</a:t>
            </a:r>
            <a:r>
              <a:rPr lang="en-US" sz="2900" dirty="0"/>
              <a:t> </a:t>
            </a:r>
            <a:r>
              <a:rPr lang="en-US" sz="2900" dirty="0" err="1"/>
              <a:t>berikut</a:t>
            </a:r>
            <a:r>
              <a:rPr lang="en-US" sz="2900" dirty="0"/>
              <a:t>.</a:t>
            </a:r>
          </a:p>
          <a:p>
            <a:pPr marL="742950" indent="-400050" algn="just">
              <a:spcBef>
                <a:spcPts val="0"/>
              </a:spcBef>
              <a:buNone/>
            </a:pPr>
            <a:r>
              <a:rPr lang="en-US" sz="3200" dirty="0"/>
              <a:t>(8e) </a:t>
            </a:r>
            <a:r>
              <a:rPr lang="en-US" sz="2900" dirty="0"/>
              <a:t>	Saham </a:t>
            </a:r>
            <a:r>
              <a:rPr lang="en-US" sz="2900" dirty="0" err="1"/>
              <a:t>Biasa</a:t>
            </a:r>
            <a:r>
              <a:rPr lang="en-US" sz="2900" dirty="0"/>
              <a:t>		      Rp500.000.000 	</a:t>
            </a:r>
          </a:p>
          <a:p>
            <a:pPr marL="742950" indent="-400050" algn="just">
              <a:spcBef>
                <a:spcPts val="0"/>
              </a:spcBef>
              <a:buNone/>
            </a:pPr>
            <a:r>
              <a:rPr lang="en-US" sz="2900" dirty="0"/>
              <a:t>	</a:t>
            </a:r>
            <a:r>
              <a:rPr lang="en-US" sz="2900" dirty="0" err="1"/>
              <a:t>Saldo</a:t>
            </a:r>
            <a:r>
              <a:rPr lang="en-US" sz="2900" dirty="0"/>
              <a:t> </a:t>
            </a:r>
            <a:r>
              <a:rPr lang="en-US" sz="2900" dirty="0" err="1"/>
              <a:t>Laba</a:t>
            </a:r>
            <a:r>
              <a:rPr lang="en-US" sz="2900" dirty="0"/>
              <a:t>		           205.000.000 	</a:t>
            </a:r>
          </a:p>
          <a:p>
            <a:pPr marL="742950" indent="-400050" algn="just">
              <a:spcBef>
                <a:spcPts val="0"/>
              </a:spcBef>
              <a:buNone/>
            </a:pPr>
            <a:r>
              <a:rPr lang="es-ES" sz="2900" dirty="0"/>
              <a:t>	</a:t>
            </a:r>
            <a:r>
              <a:rPr lang="es-ES" sz="2900" dirty="0" err="1"/>
              <a:t>Bagian</a:t>
            </a:r>
            <a:r>
              <a:rPr lang="es-ES" sz="2900" dirty="0"/>
              <a:t> </a:t>
            </a:r>
            <a:r>
              <a:rPr lang="es-ES" sz="2900" dirty="0" err="1"/>
              <a:t>Laba</a:t>
            </a:r>
            <a:r>
              <a:rPr lang="es-ES" sz="2900" dirty="0"/>
              <a:t> atas PT </a:t>
            </a:r>
            <a:r>
              <a:rPr lang="es-ES" sz="2900" dirty="0" err="1"/>
              <a:t>Anak</a:t>
            </a:r>
            <a:r>
              <a:rPr lang="es-ES" sz="2900" dirty="0"/>
              <a:t>	              28.000.000 	</a:t>
            </a:r>
          </a:p>
          <a:p>
            <a:pPr marL="742950" indent="-400050" algn="just">
              <a:spcBef>
                <a:spcPts val="0"/>
              </a:spcBef>
              <a:buNone/>
            </a:pPr>
            <a:r>
              <a:rPr lang="en-US" sz="2900" dirty="0"/>
              <a:t>	Bagian </a:t>
            </a:r>
            <a:r>
              <a:rPr lang="en-US" sz="2900" dirty="0" err="1"/>
              <a:t>Laba</a:t>
            </a:r>
            <a:r>
              <a:rPr lang="en-US" sz="2900" dirty="0"/>
              <a:t> </a:t>
            </a:r>
            <a:r>
              <a:rPr lang="en-US" sz="2900" dirty="0" err="1"/>
              <a:t>Nonpengendali</a:t>
            </a:r>
            <a:r>
              <a:rPr lang="en-US" sz="2900" dirty="0"/>
              <a:t>                       7.000.000 	</a:t>
            </a:r>
          </a:p>
          <a:p>
            <a:pPr marL="742950" indent="-400050" algn="just">
              <a:spcBef>
                <a:spcPts val="0"/>
              </a:spcBef>
              <a:buNone/>
            </a:pPr>
            <a:r>
              <a:rPr lang="en-US" sz="2900" dirty="0"/>
              <a:t>		</a:t>
            </a:r>
            <a:r>
              <a:rPr lang="en-US" sz="2900" dirty="0" err="1"/>
              <a:t>Dividen</a:t>
            </a:r>
            <a:r>
              <a:rPr lang="en-US" sz="2900" dirty="0"/>
              <a:t> </a:t>
            </a:r>
            <a:r>
              <a:rPr lang="en-US" sz="2900" dirty="0" err="1"/>
              <a:t>Diumumkan</a:t>
            </a:r>
            <a:r>
              <a:rPr lang="en-US" sz="2900" dirty="0"/>
              <a:t> (</a:t>
            </a:r>
            <a:r>
              <a:rPr lang="en-US" sz="2900" dirty="0" err="1"/>
              <a:t>pasca</a:t>
            </a:r>
            <a:r>
              <a:rPr lang="en-US" sz="2900" dirty="0"/>
              <a:t>) 			Rp20.000.000 	</a:t>
            </a:r>
          </a:p>
          <a:p>
            <a:pPr marL="742950" indent="-400050" algn="just">
              <a:spcBef>
                <a:spcPts val="0"/>
              </a:spcBef>
              <a:buNone/>
            </a:pPr>
            <a:r>
              <a:rPr lang="en-US" sz="2900" dirty="0"/>
              <a:t>		</a:t>
            </a:r>
            <a:r>
              <a:rPr lang="en-US" sz="2900" dirty="0" err="1"/>
              <a:t>Investasi</a:t>
            </a:r>
            <a:r>
              <a:rPr lang="en-US" sz="2900" dirty="0"/>
              <a:t> </a:t>
            </a:r>
            <a:r>
              <a:rPr lang="en-US" sz="2900" dirty="0" err="1"/>
              <a:t>pada</a:t>
            </a:r>
            <a:r>
              <a:rPr lang="en-US" sz="2900" dirty="0"/>
              <a:t> PT </a:t>
            </a:r>
            <a:r>
              <a:rPr lang="en-US" sz="2900" dirty="0" err="1"/>
              <a:t>Anak</a:t>
            </a:r>
            <a:r>
              <a:rPr lang="en-US" sz="2900" dirty="0"/>
              <a:t> 			   576.000.000 	</a:t>
            </a:r>
          </a:p>
          <a:p>
            <a:pPr marL="742950" indent="-400050" algn="just">
              <a:spcBef>
                <a:spcPts val="0"/>
              </a:spcBef>
              <a:buNone/>
            </a:pPr>
            <a:r>
              <a:rPr lang="en-US" sz="2900" dirty="0"/>
              <a:t>		</a:t>
            </a:r>
            <a:r>
              <a:rPr lang="en-US" sz="2900" dirty="0" err="1"/>
              <a:t>Kepentingan</a:t>
            </a:r>
            <a:r>
              <a:rPr lang="en-US" sz="2900" dirty="0"/>
              <a:t> </a:t>
            </a:r>
            <a:r>
              <a:rPr lang="en-US" sz="2900" dirty="0" err="1"/>
              <a:t>Nonpengendali</a:t>
            </a:r>
            <a:r>
              <a:rPr lang="en-US" sz="2900" dirty="0"/>
              <a:t> 		   144.000.000 	</a:t>
            </a:r>
          </a:p>
          <a:p>
            <a:pPr marL="742950" indent="-400050" algn="just">
              <a:lnSpc>
                <a:spcPct val="120000"/>
              </a:lnSpc>
              <a:spcBef>
                <a:spcPts val="0"/>
              </a:spcBef>
              <a:buNone/>
            </a:pPr>
            <a:r>
              <a:rPr lang="en-US" sz="2900" i="1" dirty="0"/>
              <a:t>(</a:t>
            </a:r>
            <a:r>
              <a:rPr lang="en-US" sz="2900" i="1" dirty="0" err="1"/>
              <a:t>Mengeliminasi</a:t>
            </a:r>
            <a:r>
              <a:rPr lang="en-US" sz="2900" i="1" dirty="0"/>
              <a:t> </a:t>
            </a:r>
            <a:r>
              <a:rPr lang="en-US" sz="2900" i="1" dirty="0" err="1"/>
              <a:t>ekuitas</a:t>
            </a:r>
            <a:r>
              <a:rPr lang="en-US" sz="2900" i="1" dirty="0"/>
              <a:t> dan </a:t>
            </a:r>
            <a:r>
              <a:rPr lang="en-US" sz="2900" i="1" dirty="0" err="1"/>
              <a:t>investasi</a:t>
            </a:r>
            <a:r>
              <a:rPr lang="en-US" sz="2900" i="1" dirty="0"/>
              <a:t> pada PT Anak)</a:t>
            </a:r>
          </a:p>
          <a:p>
            <a:pPr algn="just">
              <a:lnSpc>
                <a:spcPct val="120000"/>
              </a:lnSpc>
              <a:spcBef>
                <a:spcPts val="0"/>
              </a:spcBef>
              <a:buNone/>
            </a:pPr>
            <a:endParaRPr lang="en-US" sz="1700" dirty="0"/>
          </a:p>
          <a:p>
            <a:pPr algn="just">
              <a:lnSpc>
                <a:spcPct val="120000"/>
              </a:lnSpc>
              <a:spcBef>
                <a:spcPts val="0"/>
              </a:spcBef>
              <a:buNone/>
            </a:pPr>
            <a:r>
              <a:rPr lang="en-US" sz="2200" dirty="0"/>
              <a:t>	</a:t>
            </a:r>
            <a:r>
              <a:rPr lang="en-US" sz="2900" dirty="0" err="1"/>
              <a:t>Berdasarkan</a:t>
            </a:r>
            <a:r>
              <a:rPr lang="en-US" sz="2900" dirty="0"/>
              <a:t> </a:t>
            </a:r>
            <a:r>
              <a:rPr lang="en-US" sz="2900" dirty="0" err="1"/>
              <a:t>Tabel</a:t>
            </a:r>
            <a:r>
              <a:rPr lang="en-US" sz="2900" dirty="0"/>
              <a:t> 8.16 </a:t>
            </a:r>
            <a:r>
              <a:rPr lang="en-US" sz="2900" dirty="0" err="1"/>
              <a:t>diperoleh</a:t>
            </a:r>
            <a:r>
              <a:rPr lang="en-US" sz="2900" dirty="0"/>
              <a:t> </a:t>
            </a:r>
            <a:r>
              <a:rPr lang="en-US" sz="2900" dirty="0" err="1"/>
              <a:t>jurnal</a:t>
            </a:r>
            <a:r>
              <a:rPr lang="en-US" sz="2900" dirty="0"/>
              <a:t> </a:t>
            </a:r>
            <a:r>
              <a:rPr lang="en-US" sz="2900" dirty="0" err="1"/>
              <a:t>eliminasi</a:t>
            </a:r>
            <a:r>
              <a:rPr lang="en-US" sz="2900" dirty="0"/>
              <a:t> </a:t>
            </a:r>
            <a:r>
              <a:rPr lang="en-US" sz="2900" dirty="0" err="1"/>
              <a:t>untuk</a:t>
            </a:r>
            <a:r>
              <a:rPr lang="en-US" sz="2900" dirty="0"/>
              <a:t> </a:t>
            </a:r>
            <a:r>
              <a:rPr lang="en-US" sz="2900" i="1" dirty="0"/>
              <a:t>goodwill </a:t>
            </a:r>
            <a:r>
              <a:rPr lang="en-US" sz="2900" dirty="0" err="1"/>
              <a:t>serta</a:t>
            </a:r>
            <a:r>
              <a:rPr lang="en-US" sz="2900" dirty="0"/>
              <a:t> </a:t>
            </a:r>
            <a:r>
              <a:rPr lang="en-US" sz="2900" dirty="0" err="1"/>
              <a:t>aset</a:t>
            </a:r>
            <a:r>
              <a:rPr lang="en-US" sz="2900" dirty="0"/>
              <a:t> </a:t>
            </a:r>
            <a:r>
              <a:rPr lang="en-US" sz="2900" dirty="0" err="1"/>
              <a:t>dan</a:t>
            </a:r>
            <a:r>
              <a:rPr lang="en-US" sz="2900" dirty="0"/>
              <a:t> </a:t>
            </a:r>
            <a:r>
              <a:rPr lang="en-US" sz="2900" dirty="0" err="1"/>
              <a:t>liabilitas</a:t>
            </a:r>
            <a:r>
              <a:rPr lang="en-US" sz="2900" dirty="0"/>
              <a:t> </a:t>
            </a:r>
            <a:r>
              <a:rPr lang="en-US" sz="2900" dirty="0" err="1"/>
              <a:t>teridentifikasi</a:t>
            </a:r>
            <a:r>
              <a:rPr lang="en-US" sz="2900" dirty="0"/>
              <a:t> </a:t>
            </a:r>
            <a:r>
              <a:rPr lang="en-US" sz="2900" dirty="0" err="1"/>
              <a:t>sebagai</a:t>
            </a:r>
            <a:r>
              <a:rPr lang="en-US" sz="2900" dirty="0"/>
              <a:t> </a:t>
            </a:r>
            <a:r>
              <a:rPr lang="en-US" sz="2900" dirty="0" err="1"/>
              <a:t>berikut</a:t>
            </a:r>
            <a:r>
              <a:rPr lang="en-US" sz="2900" dirty="0"/>
              <a:t>.</a:t>
            </a:r>
          </a:p>
          <a:p>
            <a:pPr marL="361950" indent="0">
              <a:lnSpc>
                <a:spcPct val="110000"/>
              </a:lnSpc>
              <a:spcBef>
                <a:spcPts val="0"/>
              </a:spcBef>
              <a:buNone/>
              <a:tabLst>
                <a:tab pos="714375" algn="l"/>
              </a:tabLst>
            </a:pPr>
            <a:r>
              <a:rPr lang="en-US" sz="3200" dirty="0"/>
              <a:t>(9e)	</a:t>
            </a:r>
            <a:r>
              <a:rPr lang="en-US" sz="2900" dirty="0" err="1"/>
              <a:t>Mesin</a:t>
            </a:r>
            <a:r>
              <a:rPr lang="en-US" sz="2900" dirty="0"/>
              <a:t> 		        Rp10.000.000 	</a:t>
            </a:r>
          </a:p>
          <a:p>
            <a:pPr marL="714375" indent="0">
              <a:lnSpc>
                <a:spcPct val="110000"/>
              </a:lnSpc>
              <a:spcBef>
                <a:spcPts val="0"/>
              </a:spcBef>
              <a:buNone/>
            </a:pPr>
            <a:r>
              <a:rPr lang="en-US" sz="2900" i="1" dirty="0"/>
              <a:t>Goodwill 		                </a:t>
            </a:r>
            <a:r>
              <a:rPr lang="en-US" sz="2900" dirty="0"/>
              <a:t>35.000.000 </a:t>
            </a:r>
            <a:r>
              <a:rPr lang="en-US" sz="2900" i="1" dirty="0"/>
              <a:t>	</a:t>
            </a:r>
          </a:p>
          <a:p>
            <a:pPr marL="742950" indent="0">
              <a:lnSpc>
                <a:spcPct val="110000"/>
              </a:lnSpc>
              <a:spcBef>
                <a:spcPts val="0"/>
              </a:spcBef>
              <a:buNone/>
              <a:tabLst>
                <a:tab pos="914400" algn="l"/>
              </a:tabLst>
            </a:pPr>
            <a:r>
              <a:rPr lang="en-US" sz="2900" dirty="0"/>
              <a:t>	</a:t>
            </a:r>
            <a:r>
              <a:rPr lang="en-US" sz="2900" dirty="0" err="1"/>
              <a:t>Akumulasi</a:t>
            </a:r>
            <a:r>
              <a:rPr lang="en-US" sz="2900" dirty="0"/>
              <a:t> </a:t>
            </a:r>
            <a:r>
              <a:rPr lang="en-US" sz="2900" dirty="0" err="1"/>
              <a:t>Penyusutan</a:t>
            </a:r>
            <a:r>
              <a:rPr lang="en-US" sz="2900" dirty="0"/>
              <a:t> 			Rp1.500.000 	</a:t>
            </a:r>
          </a:p>
          <a:p>
            <a:pPr marL="742950" indent="0">
              <a:lnSpc>
                <a:spcPct val="110000"/>
              </a:lnSpc>
              <a:spcBef>
                <a:spcPts val="0"/>
              </a:spcBef>
              <a:buNone/>
              <a:tabLst>
                <a:tab pos="914400" algn="l"/>
              </a:tabLst>
            </a:pPr>
            <a:r>
              <a:rPr lang="en-US" sz="2900" dirty="0"/>
              <a:t>	</a:t>
            </a:r>
            <a:r>
              <a:rPr lang="en-US" sz="2900" dirty="0" err="1"/>
              <a:t>Investasi</a:t>
            </a:r>
            <a:r>
              <a:rPr lang="en-US" sz="2900" dirty="0"/>
              <a:t> </a:t>
            </a:r>
            <a:r>
              <a:rPr lang="en-US" sz="2900" dirty="0" err="1"/>
              <a:t>pada</a:t>
            </a:r>
            <a:r>
              <a:rPr lang="en-US" sz="2900" dirty="0"/>
              <a:t> PT </a:t>
            </a:r>
            <a:r>
              <a:rPr lang="en-US" sz="2900" dirty="0" err="1"/>
              <a:t>Anak</a:t>
            </a:r>
            <a:r>
              <a:rPr lang="en-US" sz="2900" dirty="0"/>
              <a:t> 			   34.800.000 	</a:t>
            </a:r>
          </a:p>
          <a:p>
            <a:pPr marL="742950" indent="0">
              <a:lnSpc>
                <a:spcPct val="110000"/>
              </a:lnSpc>
              <a:spcBef>
                <a:spcPts val="0"/>
              </a:spcBef>
              <a:buNone/>
              <a:tabLst>
                <a:tab pos="914400" algn="l"/>
              </a:tabLst>
            </a:pPr>
            <a:r>
              <a:rPr lang="en-US" sz="2900" dirty="0"/>
              <a:t>	</a:t>
            </a:r>
            <a:r>
              <a:rPr lang="en-US" sz="2900" dirty="0" err="1"/>
              <a:t>Kepentingan</a:t>
            </a:r>
            <a:r>
              <a:rPr lang="en-US" sz="2900" dirty="0"/>
              <a:t> </a:t>
            </a:r>
            <a:r>
              <a:rPr lang="en-US" sz="2900" dirty="0" err="1"/>
              <a:t>Nonpengendali</a:t>
            </a:r>
            <a:r>
              <a:rPr lang="en-US" sz="2900" dirty="0"/>
              <a:t> 		     8.700.000 	</a:t>
            </a:r>
          </a:p>
          <a:p>
            <a:pPr marL="361950" indent="0">
              <a:lnSpc>
                <a:spcPct val="120000"/>
              </a:lnSpc>
              <a:spcBef>
                <a:spcPts val="0"/>
              </a:spcBef>
              <a:buNone/>
            </a:pPr>
            <a:r>
              <a:rPr lang="en-US" sz="2900" i="1" dirty="0"/>
              <a:t>(</a:t>
            </a:r>
            <a:r>
              <a:rPr lang="en-US" sz="2900" i="1" dirty="0" err="1"/>
              <a:t>Mengeliminasi</a:t>
            </a:r>
            <a:r>
              <a:rPr lang="en-US" sz="2900" i="1" dirty="0"/>
              <a:t> </a:t>
            </a:r>
            <a:r>
              <a:rPr lang="en-US" sz="2900" i="1" dirty="0" err="1"/>
              <a:t>investasi</a:t>
            </a:r>
            <a:r>
              <a:rPr lang="en-US" sz="2900" i="1" dirty="0"/>
              <a:t> </a:t>
            </a:r>
            <a:r>
              <a:rPr lang="en-US" sz="2900" i="1" dirty="0" err="1"/>
              <a:t>terhadap</a:t>
            </a:r>
            <a:r>
              <a:rPr lang="en-US" sz="2900" i="1" dirty="0"/>
              <a:t>  goodwill </a:t>
            </a:r>
            <a:r>
              <a:rPr lang="en-US" sz="2900" i="1" dirty="0" err="1"/>
              <a:t>serta</a:t>
            </a:r>
            <a:r>
              <a:rPr lang="en-US" sz="2900" i="1" dirty="0"/>
              <a:t> </a:t>
            </a:r>
            <a:r>
              <a:rPr lang="en-US" sz="2900" i="1" dirty="0" err="1"/>
              <a:t>aset</a:t>
            </a:r>
            <a:r>
              <a:rPr lang="en-US" sz="2900" i="1" dirty="0"/>
              <a:t> dan </a:t>
            </a:r>
            <a:r>
              <a:rPr lang="en-US" sz="2900" i="1" dirty="0" err="1"/>
              <a:t>liabilitas</a:t>
            </a:r>
            <a:r>
              <a:rPr lang="en-US" sz="2900" i="1" dirty="0"/>
              <a:t> </a:t>
            </a:r>
            <a:r>
              <a:rPr lang="en-US" sz="2900" i="1" dirty="0" err="1"/>
              <a:t>teridentifikasi</a:t>
            </a:r>
            <a:r>
              <a:rPr lang="en-US" sz="2900" i="1" dirty="0"/>
              <a:t>)</a:t>
            </a:r>
          </a:p>
          <a:p>
            <a:pPr marL="742950" indent="0">
              <a:lnSpc>
                <a:spcPct val="120000"/>
              </a:lnSpc>
              <a:spcBef>
                <a:spcPts val="0"/>
              </a:spcBef>
              <a:buNone/>
            </a:pPr>
            <a:endParaRPr lang="en-US" sz="1700" i="1" dirty="0"/>
          </a:p>
          <a:p>
            <a:pPr>
              <a:lnSpc>
                <a:spcPct val="120000"/>
              </a:lnSpc>
              <a:spcBef>
                <a:spcPts val="0"/>
              </a:spcBef>
              <a:buNone/>
            </a:pPr>
            <a:r>
              <a:rPr lang="en-US" sz="2200" dirty="0"/>
              <a:t>	</a:t>
            </a:r>
            <a:r>
              <a:rPr lang="en-US" sz="2900" dirty="0" err="1"/>
              <a:t>Sementara</a:t>
            </a:r>
            <a:r>
              <a:rPr lang="en-US" sz="2900" dirty="0"/>
              <a:t> </a:t>
            </a:r>
            <a:r>
              <a:rPr lang="en-US" sz="2900" dirty="0" err="1"/>
              <a:t>jurnal</a:t>
            </a:r>
            <a:r>
              <a:rPr lang="en-US" sz="2900" dirty="0"/>
              <a:t> </a:t>
            </a:r>
            <a:r>
              <a:rPr lang="en-US" sz="2900" dirty="0" err="1"/>
              <a:t>eliminasi</a:t>
            </a:r>
            <a:r>
              <a:rPr lang="en-US" sz="2900" dirty="0"/>
              <a:t> </a:t>
            </a:r>
            <a:r>
              <a:rPr lang="en-US" sz="2900" dirty="0" err="1"/>
              <a:t>untuk</a:t>
            </a:r>
            <a:r>
              <a:rPr lang="en-US" sz="2900" dirty="0"/>
              <a:t> </a:t>
            </a:r>
            <a:r>
              <a:rPr lang="en-US" sz="2900" dirty="0" err="1"/>
              <a:t>amortisasi</a:t>
            </a:r>
            <a:r>
              <a:rPr lang="en-US" sz="2900" dirty="0"/>
              <a:t> </a:t>
            </a:r>
            <a:r>
              <a:rPr lang="en-US" sz="2900" dirty="0" err="1"/>
              <a:t>aset</a:t>
            </a:r>
            <a:r>
              <a:rPr lang="en-US" sz="2900" dirty="0"/>
              <a:t> </a:t>
            </a:r>
            <a:r>
              <a:rPr lang="en-US" sz="2900" dirty="0" err="1"/>
              <a:t>dan</a:t>
            </a:r>
            <a:r>
              <a:rPr lang="en-US" sz="2900" dirty="0"/>
              <a:t> </a:t>
            </a:r>
            <a:r>
              <a:rPr lang="en-US" sz="2900" dirty="0" err="1"/>
              <a:t>liabilitas</a:t>
            </a:r>
            <a:r>
              <a:rPr lang="en-US" sz="2900" dirty="0"/>
              <a:t> </a:t>
            </a:r>
            <a:r>
              <a:rPr lang="en-US" sz="2900" dirty="0" err="1"/>
              <a:t>teridentifikasi</a:t>
            </a:r>
            <a:r>
              <a:rPr lang="en-US" sz="2900" dirty="0"/>
              <a:t> </a:t>
            </a:r>
            <a:r>
              <a:rPr lang="en-US" sz="2900" dirty="0" err="1"/>
              <a:t>adalah</a:t>
            </a:r>
            <a:r>
              <a:rPr lang="en-US" sz="2900" dirty="0"/>
              <a:t> </a:t>
            </a:r>
            <a:r>
              <a:rPr lang="en-US" sz="2900" dirty="0" err="1"/>
              <a:t>sebagai</a:t>
            </a:r>
            <a:r>
              <a:rPr lang="en-US" sz="2900" dirty="0"/>
              <a:t> </a:t>
            </a:r>
            <a:r>
              <a:rPr lang="en-US" sz="2900" dirty="0" err="1"/>
              <a:t>berikut</a:t>
            </a:r>
            <a:r>
              <a:rPr lang="en-US" sz="2900" dirty="0"/>
              <a:t>.</a:t>
            </a:r>
          </a:p>
          <a:p>
            <a:pPr marL="361950" indent="0">
              <a:buNone/>
            </a:pPr>
            <a:r>
              <a:rPr lang="en-US" sz="3200" dirty="0"/>
              <a:t>(10e)	</a:t>
            </a:r>
            <a:r>
              <a:rPr lang="en-US" sz="2900" dirty="0"/>
              <a:t>Beban 		         Rp1.500.000 	</a:t>
            </a:r>
          </a:p>
          <a:p>
            <a:pPr>
              <a:buNone/>
              <a:tabLst>
                <a:tab pos="1257300" algn="l"/>
              </a:tabLst>
            </a:pPr>
            <a:r>
              <a:rPr lang="en-US" sz="2900" dirty="0"/>
              <a:t>		</a:t>
            </a:r>
            <a:r>
              <a:rPr lang="en-US" sz="2900" dirty="0" err="1"/>
              <a:t>Investasi</a:t>
            </a:r>
            <a:r>
              <a:rPr lang="en-US" sz="2900" dirty="0"/>
              <a:t> pada PT Anak			Rp1.200.000 	</a:t>
            </a:r>
          </a:p>
          <a:p>
            <a:pPr>
              <a:buNone/>
              <a:tabLst>
                <a:tab pos="1257300" algn="l"/>
              </a:tabLst>
            </a:pPr>
            <a:r>
              <a:rPr lang="en-US" sz="2900" dirty="0"/>
              <a:t>		</a:t>
            </a:r>
            <a:r>
              <a:rPr lang="en-US" sz="2900" dirty="0" err="1"/>
              <a:t>Kepentingan</a:t>
            </a:r>
            <a:r>
              <a:rPr lang="en-US" sz="2900" dirty="0"/>
              <a:t> </a:t>
            </a:r>
            <a:r>
              <a:rPr lang="en-US" sz="2900" dirty="0" err="1"/>
              <a:t>Nonpengendali</a:t>
            </a:r>
            <a:r>
              <a:rPr lang="en-US" sz="2900" dirty="0"/>
              <a:t>		         300.000 	</a:t>
            </a:r>
          </a:p>
          <a:p>
            <a:pPr marL="376238" indent="-14288">
              <a:buNone/>
            </a:pPr>
            <a:r>
              <a:rPr lang="en-US" sz="2900" i="1" dirty="0"/>
              <a:t>	(</a:t>
            </a:r>
            <a:r>
              <a:rPr lang="en-US" sz="2900" i="1" dirty="0" err="1"/>
              <a:t>Mengeliminasi</a:t>
            </a:r>
            <a:r>
              <a:rPr lang="en-US" sz="2900" i="1" dirty="0"/>
              <a:t> </a:t>
            </a:r>
            <a:r>
              <a:rPr lang="en-US" sz="2900" i="1" dirty="0" err="1"/>
              <a:t>investasi</a:t>
            </a:r>
            <a:r>
              <a:rPr lang="en-US" sz="2900" i="1" dirty="0"/>
              <a:t> </a:t>
            </a:r>
            <a:r>
              <a:rPr lang="en-US" sz="2900" i="1" dirty="0" err="1"/>
              <a:t>terhadap</a:t>
            </a:r>
            <a:r>
              <a:rPr lang="en-US" sz="2900" i="1" dirty="0"/>
              <a:t> </a:t>
            </a:r>
            <a:r>
              <a:rPr lang="en-US" sz="2900" i="1" dirty="0" err="1"/>
              <a:t>amortisasi</a:t>
            </a:r>
            <a:r>
              <a:rPr lang="en-US" sz="2900" i="1" dirty="0"/>
              <a:t> </a:t>
            </a:r>
            <a:r>
              <a:rPr lang="en-US" sz="2900" i="1" dirty="0" err="1"/>
              <a:t>aset</a:t>
            </a:r>
            <a:r>
              <a:rPr lang="en-US" sz="2900" i="1" dirty="0"/>
              <a:t> dan </a:t>
            </a:r>
            <a:r>
              <a:rPr lang="en-US" sz="2900" i="1" dirty="0" err="1"/>
              <a:t>liabilitas</a:t>
            </a:r>
            <a:r>
              <a:rPr lang="en-US" sz="2900" i="1" dirty="0"/>
              <a:t> </a:t>
            </a:r>
            <a:r>
              <a:rPr lang="en-US" sz="2900" i="1" dirty="0" err="1"/>
              <a:t>teridentifikasi</a:t>
            </a:r>
            <a:r>
              <a:rPr lang="en-US" sz="2900" i="1"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1524000"/>
          </a:xfrm>
        </p:spPr>
        <p:txBody>
          <a:bodyPr>
            <a:normAutofit fontScale="92500" lnSpcReduction="20000"/>
          </a:bodyPr>
          <a:lstStyle/>
          <a:p>
            <a:pPr>
              <a:buFont typeface="Wingdings" pitchFamily="2" charset="2"/>
              <a:buChar char="q"/>
            </a:pPr>
            <a:r>
              <a:rPr lang="en-US" sz="1800" b="1" dirty="0" err="1">
                <a:solidFill>
                  <a:srgbClr val="4F4B4C"/>
                </a:solidFill>
              </a:rPr>
              <a:t>Kertas</a:t>
            </a:r>
            <a:r>
              <a:rPr lang="en-US" sz="1800" b="1" dirty="0">
                <a:solidFill>
                  <a:srgbClr val="4F4B4C"/>
                </a:solidFill>
              </a:rPr>
              <a:t> </a:t>
            </a:r>
            <a:r>
              <a:rPr lang="en-US" sz="1800" b="1" dirty="0" err="1">
                <a:solidFill>
                  <a:srgbClr val="4F4B4C"/>
                </a:solidFill>
              </a:rPr>
              <a:t>Kerja</a:t>
            </a:r>
            <a:r>
              <a:rPr lang="en-US" sz="1800" b="1" dirty="0">
                <a:solidFill>
                  <a:srgbClr val="4F4B4C"/>
                </a:solidFill>
              </a:rPr>
              <a:t> </a:t>
            </a:r>
            <a:r>
              <a:rPr lang="en-US" sz="1800" b="1" dirty="0" err="1">
                <a:solidFill>
                  <a:srgbClr val="4F4B4C"/>
                </a:solidFill>
              </a:rPr>
              <a:t>Konsolidasian</a:t>
            </a:r>
            <a:endParaRPr lang="en-US" sz="1800" dirty="0"/>
          </a:p>
          <a:p>
            <a:pPr algn="just">
              <a:buNone/>
            </a:pPr>
            <a:r>
              <a:rPr lang="en-US" sz="2000" dirty="0"/>
              <a:t>	</a:t>
            </a:r>
            <a:r>
              <a:rPr lang="en-US" sz="1500" dirty="0" err="1"/>
              <a:t>Informasi</a:t>
            </a:r>
            <a:r>
              <a:rPr lang="en-US" sz="1500" dirty="0"/>
              <a:t> </a:t>
            </a:r>
            <a:r>
              <a:rPr lang="en-US" sz="1500" dirty="0" err="1"/>
              <a:t>keuangan</a:t>
            </a:r>
            <a:r>
              <a:rPr lang="en-US" sz="1500" dirty="0"/>
              <a:t> </a:t>
            </a:r>
            <a:r>
              <a:rPr lang="en-US" sz="1500" dirty="0" err="1"/>
              <a:t>entitas</a:t>
            </a:r>
            <a:r>
              <a:rPr lang="en-US" sz="1500" dirty="0"/>
              <a:t> </a:t>
            </a:r>
            <a:r>
              <a:rPr lang="en-US" sz="1500" dirty="0" err="1"/>
              <a:t>anak</a:t>
            </a:r>
            <a:r>
              <a:rPr lang="en-US" sz="1500" dirty="0"/>
              <a:t> yang </a:t>
            </a:r>
            <a:r>
              <a:rPr lang="en-US" sz="1500" dirty="0" err="1"/>
              <a:t>dimasukkan</a:t>
            </a:r>
            <a:r>
              <a:rPr lang="en-US" sz="1500" dirty="0"/>
              <a:t> </a:t>
            </a:r>
            <a:r>
              <a:rPr lang="en-US" sz="1500" dirty="0" err="1"/>
              <a:t>dalam</a:t>
            </a:r>
            <a:r>
              <a:rPr lang="en-US" sz="1500" dirty="0"/>
              <a:t> </a:t>
            </a:r>
            <a:r>
              <a:rPr lang="en-US" sz="1500" dirty="0" err="1"/>
              <a:t>kertas</a:t>
            </a:r>
            <a:r>
              <a:rPr lang="en-US" sz="1500" dirty="0"/>
              <a:t> </a:t>
            </a:r>
            <a:r>
              <a:rPr lang="en-US" sz="1500" dirty="0" err="1"/>
              <a:t>kerja</a:t>
            </a:r>
            <a:r>
              <a:rPr lang="en-US" sz="1500" dirty="0"/>
              <a:t> </a:t>
            </a:r>
            <a:r>
              <a:rPr lang="en-US" sz="1500" dirty="0" err="1"/>
              <a:t>adalah</a:t>
            </a:r>
            <a:r>
              <a:rPr lang="en-US" sz="1500" dirty="0"/>
              <a:t> </a:t>
            </a:r>
            <a:r>
              <a:rPr lang="en-US" sz="1500" dirty="0" err="1"/>
              <a:t>untuk</a:t>
            </a:r>
            <a:r>
              <a:rPr lang="en-US" sz="1500" dirty="0"/>
              <a:t> </a:t>
            </a:r>
            <a:r>
              <a:rPr lang="en-US" sz="1500" dirty="0" err="1"/>
              <a:t>periode</a:t>
            </a:r>
            <a:r>
              <a:rPr lang="en-US" sz="1500" dirty="0"/>
              <a:t> 1 </a:t>
            </a:r>
            <a:r>
              <a:rPr lang="en-US" sz="1500" dirty="0" err="1"/>
              <a:t>tahun</a:t>
            </a:r>
            <a:r>
              <a:rPr lang="en-US" sz="1500" dirty="0"/>
              <a:t>, </a:t>
            </a:r>
            <a:r>
              <a:rPr lang="en-US" sz="1500" dirty="0" err="1"/>
              <a:t>bukan</a:t>
            </a:r>
            <a:r>
              <a:rPr lang="en-US" sz="1500" dirty="0"/>
              <a:t> </a:t>
            </a:r>
            <a:r>
              <a:rPr lang="en-US" sz="1500" dirty="0" err="1"/>
              <a:t>hanya</a:t>
            </a:r>
            <a:r>
              <a:rPr lang="en-US" sz="1500" dirty="0"/>
              <a:t> </a:t>
            </a:r>
            <a:r>
              <a:rPr lang="en-US" sz="1500" dirty="0" err="1"/>
              <a:t>bagian</a:t>
            </a:r>
            <a:r>
              <a:rPr lang="en-US" sz="1500" dirty="0"/>
              <a:t> </a:t>
            </a:r>
            <a:r>
              <a:rPr lang="en-US" sz="1500" dirty="0" err="1"/>
              <a:t>dari</a:t>
            </a:r>
            <a:r>
              <a:rPr lang="en-US" sz="1500" dirty="0"/>
              <a:t> </a:t>
            </a:r>
            <a:r>
              <a:rPr lang="en-US" sz="1500" dirty="0" err="1"/>
              <a:t>pasca</a:t>
            </a:r>
            <a:r>
              <a:rPr lang="en-US" sz="1500" dirty="0"/>
              <a:t> </a:t>
            </a:r>
            <a:r>
              <a:rPr lang="en-US" sz="1500" dirty="0" err="1"/>
              <a:t>akuisisi</a:t>
            </a:r>
            <a:r>
              <a:rPr lang="en-US" sz="1500" dirty="0"/>
              <a:t>. Oleh </a:t>
            </a:r>
            <a:r>
              <a:rPr lang="en-US" sz="1500" dirty="0" err="1"/>
              <a:t>karena</a:t>
            </a:r>
            <a:r>
              <a:rPr lang="en-US" sz="1500" dirty="0"/>
              <a:t> </a:t>
            </a:r>
            <a:r>
              <a:rPr lang="en-US" sz="1500" dirty="0" err="1"/>
              <a:t>itu</a:t>
            </a:r>
            <a:r>
              <a:rPr lang="en-US" sz="1500" dirty="0"/>
              <a:t>, </a:t>
            </a:r>
            <a:r>
              <a:rPr lang="en-US" sz="1500" dirty="0" err="1"/>
              <a:t>bagian</a:t>
            </a:r>
            <a:r>
              <a:rPr lang="en-US" sz="1500" dirty="0"/>
              <a:t> </a:t>
            </a:r>
            <a:r>
              <a:rPr lang="en-US" sz="1500" dirty="0" err="1"/>
              <a:t>pra</a:t>
            </a:r>
            <a:r>
              <a:rPr lang="en-US" sz="1500" dirty="0"/>
              <a:t> </a:t>
            </a:r>
            <a:r>
              <a:rPr lang="en-US" sz="1500" dirty="0" err="1"/>
              <a:t>akuisisi</a:t>
            </a:r>
            <a:r>
              <a:rPr lang="en-US" sz="1500" dirty="0"/>
              <a:t> </a:t>
            </a:r>
            <a:r>
              <a:rPr lang="en-US" sz="1500" dirty="0" err="1"/>
              <a:t>perlu</a:t>
            </a:r>
            <a:r>
              <a:rPr lang="en-US" sz="1500" dirty="0"/>
              <a:t> </a:t>
            </a:r>
            <a:r>
              <a:rPr lang="en-US" sz="1500" dirty="0" err="1"/>
              <a:t>dilakukan</a:t>
            </a:r>
            <a:r>
              <a:rPr lang="en-US" sz="1500" dirty="0"/>
              <a:t> </a:t>
            </a:r>
            <a:r>
              <a:rPr lang="en-US" sz="1500" dirty="0" err="1"/>
              <a:t>eliminasi</a:t>
            </a:r>
            <a:r>
              <a:rPr lang="en-US" sz="1500" dirty="0"/>
              <a:t> </a:t>
            </a:r>
            <a:r>
              <a:rPr lang="en-US" sz="1500" dirty="0" err="1"/>
              <a:t>sehingga</a:t>
            </a:r>
            <a:r>
              <a:rPr lang="en-US" sz="1500" dirty="0"/>
              <a:t> </a:t>
            </a:r>
            <a:r>
              <a:rPr lang="en-US" sz="1500" dirty="0" err="1"/>
              <a:t>perbedaan</a:t>
            </a:r>
            <a:r>
              <a:rPr lang="en-US" sz="1500" dirty="0"/>
              <a:t> </a:t>
            </a:r>
            <a:r>
              <a:rPr lang="en-US" sz="1500" dirty="0" err="1"/>
              <a:t>kertas</a:t>
            </a:r>
            <a:r>
              <a:rPr lang="en-US" sz="1500" dirty="0"/>
              <a:t> </a:t>
            </a:r>
            <a:r>
              <a:rPr lang="en-US" sz="1500" dirty="0" err="1"/>
              <a:t>kerja</a:t>
            </a:r>
            <a:r>
              <a:rPr lang="en-US" sz="1500" dirty="0"/>
              <a:t> </a:t>
            </a:r>
            <a:r>
              <a:rPr lang="en-US" sz="1500" dirty="0" err="1"/>
              <a:t>konsolidasi</a:t>
            </a:r>
            <a:r>
              <a:rPr lang="en-US" sz="1500" dirty="0"/>
              <a:t> </a:t>
            </a:r>
            <a:r>
              <a:rPr lang="en-US" sz="1500" dirty="0" err="1"/>
              <a:t>antara</a:t>
            </a:r>
            <a:r>
              <a:rPr lang="en-US" sz="1500" dirty="0"/>
              <a:t> </a:t>
            </a:r>
            <a:r>
              <a:rPr lang="en-US" sz="1500" dirty="0" err="1"/>
              <a:t>akuisisi</a:t>
            </a:r>
            <a:r>
              <a:rPr lang="en-US" sz="1500" dirty="0"/>
              <a:t> </a:t>
            </a:r>
            <a:r>
              <a:rPr lang="en-US" sz="1500" dirty="0" err="1"/>
              <a:t>awal</a:t>
            </a:r>
            <a:r>
              <a:rPr lang="en-US" sz="1500" dirty="0"/>
              <a:t> </a:t>
            </a:r>
            <a:r>
              <a:rPr lang="en-US" sz="1500" dirty="0" err="1"/>
              <a:t>tahun</a:t>
            </a:r>
            <a:r>
              <a:rPr lang="en-US" sz="1500" dirty="0"/>
              <a:t> dan interim </a:t>
            </a:r>
            <a:r>
              <a:rPr lang="en-US" sz="1500" dirty="0" err="1"/>
              <a:t>hanya</a:t>
            </a:r>
            <a:r>
              <a:rPr lang="en-US" sz="1500" dirty="0"/>
              <a:t> pada </a:t>
            </a:r>
            <a:r>
              <a:rPr lang="en-US" sz="1500" dirty="0" err="1"/>
              <a:t>jurnal</a:t>
            </a:r>
            <a:r>
              <a:rPr lang="en-US" sz="1500" dirty="0"/>
              <a:t> </a:t>
            </a:r>
            <a:r>
              <a:rPr lang="en-US" sz="1500" dirty="0" err="1"/>
              <a:t>eliminasi</a:t>
            </a:r>
            <a:r>
              <a:rPr lang="en-US" sz="1500" dirty="0"/>
              <a:t>. </a:t>
            </a:r>
            <a:r>
              <a:rPr lang="en-US" sz="1500" dirty="0" err="1"/>
              <a:t>Mengacu</a:t>
            </a:r>
            <a:r>
              <a:rPr lang="en-US" sz="1500" dirty="0"/>
              <a:t> pada </a:t>
            </a:r>
            <a:r>
              <a:rPr lang="en-US" sz="1500" dirty="0" err="1"/>
              <a:t>Contoh</a:t>
            </a:r>
            <a:r>
              <a:rPr lang="en-US" sz="1500" dirty="0"/>
              <a:t> 8.7, </a:t>
            </a:r>
            <a:r>
              <a:rPr lang="en-US" sz="1500" dirty="0" err="1"/>
              <a:t>dengan</a:t>
            </a:r>
            <a:r>
              <a:rPr lang="en-US" sz="1500" dirty="0"/>
              <a:t> </a:t>
            </a:r>
            <a:r>
              <a:rPr lang="en-US" sz="1500" dirty="0" err="1"/>
              <a:t>menerapkan</a:t>
            </a:r>
            <a:r>
              <a:rPr lang="en-US" sz="1500" dirty="0"/>
              <a:t> </a:t>
            </a:r>
            <a:r>
              <a:rPr lang="en-US" sz="1500" dirty="0" err="1"/>
              <a:t>prosedur</a:t>
            </a:r>
            <a:r>
              <a:rPr lang="en-US" sz="1500" dirty="0"/>
              <a:t> </a:t>
            </a:r>
            <a:r>
              <a:rPr lang="en-US" sz="1500" dirty="0" err="1"/>
              <a:t>kertas</a:t>
            </a:r>
            <a:r>
              <a:rPr lang="en-US" sz="1500" dirty="0"/>
              <a:t> </a:t>
            </a:r>
            <a:r>
              <a:rPr lang="en-US" sz="1500" dirty="0" err="1"/>
              <a:t>kerja</a:t>
            </a:r>
            <a:r>
              <a:rPr lang="en-US" sz="1500" dirty="0"/>
              <a:t> </a:t>
            </a:r>
            <a:r>
              <a:rPr lang="en-US" sz="1500" dirty="0" err="1"/>
              <a:t>konsolidasian</a:t>
            </a:r>
            <a:r>
              <a:rPr lang="en-US" sz="1500" dirty="0"/>
              <a:t>, </a:t>
            </a:r>
            <a:r>
              <a:rPr lang="en-US" sz="1500" dirty="0" err="1"/>
              <a:t>maka</a:t>
            </a:r>
            <a:r>
              <a:rPr lang="en-US" sz="1500" dirty="0"/>
              <a:t> </a:t>
            </a:r>
            <a:r>
              <a:rPr lang="en-US" sz="1500" dirty="0" err="1"/>
              <a:t>jurnal</a:t>
            </a:r>
            <a:r>
              <a:rPr lang="en-US" sz="1500" dirty="0"/>
              <a:t> </a:t>
            </a:r>
            <a:r>
              <a:rPr lang="en-US" sz="1500" dirty="0" err="1"/>
              <a:t>eliminasi</a:t>
            </a:r>
            <a:r>
              <a:rPr lang="en-US" sz="1500" dirty="0"/>
              <a:t> </a:t>
            </a:r>
            <a:r>
              <a:rPr lang="en-US" sz="1500" dirty="0" err="1"/>
              <a:t>dimasukkan</a:t>
            </a:r>
            <a:r>
              <a:rPr lang="en-US" sz="1500" dirty="0"/>
              <a:t> </a:t>
            </a:r>
            <a:r>
              <a:rPr lang="en-US" sz="1500" dirty="0" err="1"/>
              <a:t>dalam</a:t>
            </a:r>
            <a:r>
              <a:rPr lang="en-US" sz="1500" dirty="0"/>
              <a:t> </a:t>
            </a:r>
            <a:r>
              <a:rPr lang="en-US" sz="1500" dirty="0" err="1"/>
              <a:t>kertas</a:t>
            </a:r>
            <a:r>
              <a:rPr lang="en-US" sz="1500" dirty="0"/>
              <a:t> </a:t>
            </a:r>
            <a:r>
              <a:rPr lang="en-US" sz="1500" dirty="0" err="1"/>
              <a:t>kerja</a:t>
            </a:r>
            <a:r>
              <a:rPr lang="en-US" sz="1500" dirty="0"/>
              <a:t> </a:t>
            </a:r>
            <a:r>
              <a:rPr lang="en-US" sz="1500" dirty="0" err="1"/>
              <a:t>konsolidasi</a:t>
            </a:r>
            <a:r>
              <a:rPr lang="en-US" sz="1500" dirty="0"/>
              <a:t>. </a:t>
            </a:r>
            <a:r>
              <a:rPr lang="en-US" sz="1500" dirty="0" err="1"/>
              <a:t>Kertas</a:t>
            </a:r>
            <a:r>
              <a:rPr lang="en-US" sz="1500" dirty="0"/>
              <a:t> </a:t>
            </a:r>
            <a:r>
              <a:rPr lang="en-US" sz="1500" dirty="0" err="1"/>
              <a:t>kerja</a:t>
            </a:r>
            <a:r>
              <a:rPr lang="en-US" sz="1500" dirty="0"/>
              <a:t> </a:t>
            </a:r>
            <a:r>
              <a:rPr lang="en-US" sz="1500" dirty="0" err="1"/>
              <a:t>konsolidasi</a:t>
            </a:r>
            <a:r>
              <a:rPr lang="en-US" sz="1500" dirty="0"/>
              <a:t> </a:t>
            </a:r>
            <a:r>
              <a:rPr lang="en-US" sz="1500" dirty="0" err="1"/>
              <a:t>secara</a:t>
            </a:r>
            <a:r>
              <a:rPr lang="en-US" sz="1500" dirty="0"/>
              <a:t> </a:t>
            </a:r>
            <a:r>
              <a:rPr lang="en-US" sz="1500" dirty="0" err="1"/>
              <a:t>lengkap</a:t>
            </a:r>
            <a:r>
              <a:rPr lang="en-US" sz="1500" dirty="0"/>
              <a:t> </a:t>
            </a:r>
            <a:r>
              <a:rPr lang="en-US" sz="1500" dirty="0" err="1"/>
              <a:t>dapat</a:t>
            </a:r>
            <a:r>
              <a:rPr lang="en-US" sz="1500" dirty="0"/>
              <a:t> </a:t>
            </a:r>
            <a:r>
              <a:rPr lang="en-US" sz="1500" dirty="0" err="1"/>
              <a:t>dilihat</a:t>
            </a:r>
            <a:r>
              <a:rPr lang="en-US" sz="1500" dirty="0"/>
              <a:t> </a:t>
            </a:r>
            <a:r>
              <a:rPr lang="en-US" sz="1500" dirty="0" err="1"/>
              <a:t>pada</a:t>
            </a:r>
            <a:r>
              <a:rPr lang="en-US" sz="1500" dirty="0"/>
              <a:t> </a:t>
            </a:r>
            <a:r>
              <a:rPr lang="en-US" sz="1500" dirty="0" err="1"/>
              <a:t>Tabel</a:t>
            </a:r>
            <a:r>
              <a:rPr lang="en-US" sz="1500" dirty="0"/>
              <a:t> 8.17 </a:t>
            </a:r>
            <a:r>
              <a:rPr lang="en-US" sz="1500" dirty="0" err="1"/>
              <a:t>berikut</a:t>
            </a:r>
            <a:r>
              <a:rPr lang="en-US" sz="1500" dirty="0"/>
              <a:t> </a:t>
            </a:r>
            <a:r>
              <a:rPr lang="en-US" sz="1500" dirty="0" err="1"/>
              <a:t>ini</a:t>
            </a:r>
            <a:r>
              <a:rPr lang="en-US" sz="1500" dirty="0"/>
              <a:t>.</a:t>
            </a:r>
          </a:p>
        </p:txBody>
      </p:sp>
      <p:sp>
        <p:nvSpPr>
          <p:cNvPr id="5" name="Rectangle 4"/>
          <p:cNvSpPr/>
          <p:nvPr/>
        </p:nvSpPr>
        <p:spPr>
          <a:xfrm>
            <a:off x="7368581" y="6400800"/>
            <a:ext cx="1013419" cy="276999"/>
          </a:xfrm>
          <a:prstGeom prst="rect">
            <a:avLst/>
          </a:prstGeom>
        </p:spPr>
        <p:txBody>
          <a:bodyPr wrap="none">
            <a:spAutoFit/>
          </a:bodyPr>
          <a:lstStyle/>
          <a:p>
            <a:r>
              <a:rPr lang="en-US" sz="1200" b="1" i="1" dirty="0">
                <a:latin typeface="Adobe Garamond Pro" pitchFamily="18" charset="0"/>
              </a:rPr>
              <a:t>(</a:t>
            </a:r>
            <a:r>
              <a:rPr lang="en-US" sz="1200" b="1" i="1" dirty="0" err="1">
                <a:latin typeface="Adobe Garamond Pro" pitchFamily="18" charset="0"/>
              </a:rPr>
              <a:t>bersambung</a:t>
            </a:r>
            <a:r>
              <a:rPr lang="en-US" sz="1200" b="1" i="1" dirty="0">
                <a:latin typeface="Adobe Garamond Pro" pitchFamily="18" charset="0"/>
              </a:rPr>
              <a:t>)</a:t>
            </a:r>
          </a:p>
        </p:txBody>
      </p:sp>
      <p:pic>
        <p:nvPicPr>
          <p:cNvPr id="6" name="Picture 5">
            <a:extLst>
              <a:ext uri="{FF2B5EF4-FFF2-40B4-BE49-F238E27FC236}">
                <a16:creationId xmlns:a16="http://schemas.microsoft.com/office/drawing/2014/main" xmlns="" id="{DFBBB984-2943-49AF-B3D1-3743738B55E0}"/>
              </a:ext>
            </a:extLst>
          </p:cNvPr>
          <p:cNvPicPr>
            <a:picLocks noChangeAspect="1"/>
          </p:cNvPicPr>
          <p:nvPr/>
        </p:nvPicPr>
        <p:blipFill>
          <a:blip r:embed="rId2"/>
          <a:stretch>
            <a:fillRect/>
          </a:stretch>
        </p:blipFill>
        <p:spPr>
          <a:xfrm>
            <a:off x="1000125" y="3267075"/>
            <a:ext cx="7762875" cy="3133725"/>
          </a:xfrm>
          <a:prstGeom prst="rect">
            <a:avLst/>
          </a:prstGeom>
        </p:spPr>
      </p:pic>
      <p:cxnSp>
        <p:nvCxnSpPr>
          <p:cNvPr id="8" name="Straight Connector 7">
            <a:extLst>
              <a:ext uri="{FF2B5EF4-FFF2-40B4-BE49-F238E27FC236}">
                <a16:creationId xmlns:a16="http://schemas.microsoft.com/office/drawing/2014/main" xmlns="" id="{4E67ECAB-FB84-4D71-BD1B-D211844FF9AA}"/>
              </a:ext>
            </a:extLst>
          </p:cNvPr>
          <p:cNvCxnSpPr/>
          <p:nvPr/>
        </p:nvCxnSpPr>
        <p:spPr>
          <a:xfrm>
            <a:off x="1000125" y="6400800"/>
            <a:ext cx="738187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5E2CC8D2-8D79-42C9-B8CC-AD97E0707609}"/>
              </a:ext>
            </a:extLst>
          </p:cNvPr>
          <p:cNvPicPr>
            <a:picLocks noChangeAspect="1"/>
          </p:cNvPicPr>
          <p:nvPr/>
        </p:nvPicPr>
        <p:blipFill>
          <a:blip r:embed="rId2"/>
          <a:stretch>
            <a:fillRect/>
          </a:stretch>
        </p:blipFill>
        <p:spPr>
          <a:xfrm>
            <a:off x="723900" y="1905000"/>
            <a:ext cx="7810500" cy="4743450"/>
          </a:xfrm>
          <a:prstGeom prst="rect">
            <a:avLst/>
          </a:prstGeom>
        </p:spPr>
      </p:pic>
      <p:sp>
        <p:nvSpPr>
          <p:cNvPr id="14" name="Rectangle 13">
            <a:extLst>
              <a:ext uri="{FF2B5EF4-FFF2-40B4-BE49-F238E27FC236}">
                <a16:creationId xmlns:a16="http://schemas.microsoft.com/office/drawing/2014/main" xmlns="" id="{ECAF173E-172B-42A8-A076-3CA412DEF4DC}"/>
              </a:ext>
            </a:extLst>
          </p:cNvPr>
          <p:cNvSpPr/>
          <p:nvPr/>
        </p:nvSpPr>
        <p:spPr>
          <a:xfrm>
            <a:off x="685800" y="1551801"/>
            <a:ext cx="811441" cy="276999"/>
          </a:xfrm>
          <a:prstGeom prst="rect">
            <a:avLst/>
          </a:prstGeom>
        </p:spPr>
        <p:txBody>
          <a:bodyPr wrap="none">
            <a:spAutoFit/>
          </a:bodyPr>
          <a:lstStyle/>
          <a:p>
            <a:r>
              <a:rPr lang="en-US" sz="1200" b="1" i="1" dirty="0">
                <a:latin typeface="Adobe Garamond Pro" pitchFamily="18" charset="0"/>
              </a:rPr>
              <a:t>(</a:t>
            </a:r>
            <a:r>
              <a:rPr lang="en-US" sz="1200" b="1" i="1" dirty="0" err="1">
                <a:latin typeface="Adobe Garamond Pro" pitchFamily="18" charset="0"/>
              </a:rPr>
              <a:t>lanjutan</a:t>
            </a:r>
            <a:r>
              <a:rPr lang="en-US" sz="1200" b="1" i="1" dirty="0">
                <a:latin typeface="Adobe Garamond Pro" pitchFamily="18" charset="0"/>
              </a:rPr>
              <a:t>)</a:t>
            </a:r>
          </a:p>
        </p:txBody>
      </p:sp>
      <p:cxnSp>
        <p:nvCxnSpPr>
          <p:cNvPr id="13" name="Straight Connector 12">
            <a:extLst>
              <a:ext uri="{FF2B5EF4-FFF2-40B4-BE49-F238E27FC236}">
                <a16:creationId xmlns:a16="http://schemas.microsoft.com/office/drawing/2014/main" xmlns="" id="{43BC5238-202E-4068-9648-B4B2C0D05DAB}"/>
              </a:ext>
            </a:extLst>
          </p:cNvPr>
          <p:cNvCxnSpPr>
            <a:cxnSpLocks/>
          </p:cNvCxnSpPr>
          <p:nvPr/>
        </p:nvCxnSpPr>
        <p:spPr>
          <a:xfrm>
            <a:off x="762000" y="1905000"/>
            <a:ext cx="7391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b="1" dirty="0">
                <a:solidFill>
                  <a:srgbClr val="7030A0"/>
                </a:solidFill>
                <a:latin typeface="Myriad Pro" panose="020B0503030403020204" pitchFamily="34" charset="0"/>
              </a:rPr>
              <a:t>Perubahan Kepemilikan Akibat Aktivitas pada</a:t>
            </a:r>
            <a:br>
              <a:rPr lang="fi-FI" sz="2000" b="1" dirty="0">
                <a:solidFill>
                  <a:srgbClr val="7030A0"/>
                </a:solidFill>
                <a:latin typeface="Myriad Pro" panose="020B0503030403020204" pitchFamily="34" charset="0"/>
              </a:rPr>
            </a:br>
            <a:r>
              <a:rPr lang="en-ID" sz="2000" b="1" dirty="0" err="1">
                <a:solidFill>
                  <a:srgbClr val="7030A0"/>
                </a:solidFill>
                <a:latin typeface="Myriad Pro" panose="020B0503030403020204" pitchFamily="34" charset="0"/>
              </a:rPr>
              <a:t>Entitas</a:t>
            </a:r>
            <a:r>
              <a:rPr lang="en-ID" sz="2000" b="1" dirty="0">
                <a:solidFill>
                  <a:srgbClr val="7030A0"/>
                </a:solidFill>
                <a:latin typeface="Myriad Pro" panose="020B0503030403020204" pitchFamily="34" charset="0"/>
              </a:rPr>
              <a:t> </a:t>
            </a:r>
            <a:r>
              <a:rPr lang="en-ID" sz="2000" b="1" dirty="0" err="1">
                <a:solidFill>
                  <a:srgbClr val="7030A0"/>
                </a:solidFill>
                <a:latin typeface="Myriad Pro" panose="020B0503030403020204" pitchFamily="34" charset="0"/>
              </a:rPr>
              <a:t>Induk</a:t>
            </a:r>
            <a:endParaRPr lang="en-US" sz="2000" dirty="0">
              <a:solidFill>
                <a:srgbClr val="7030A0"/>
              </a:solidFill>
            </a:endParaRPr>
          </a:p>
        </p:txBody>
      </p:sp>
      <p:sp>
        <p:nvSpPr>
          <p:cNvPr id="3" name="Content Placeholder 2"/>
          <p:cNvSpPr>
            <a:spLocks noGrp="1"/>
          </p:cNvSpPr>
          <p:nvPr>
            <p:ph sz="quarter" idx="1"/>
          </p:nvPr>
        </p:nvSpPr>
        <p:spPr>
          <a:xfrm>
            <a:off x="609600" y="1676400"/>
            <a:ext cx="8153400" cy="4495800"/>
          </a:xfrm>
        </p:spPr>
        <p:txBody>
          <a:bodyPr>
            <a:normAutofit fontScale="85000" lnSpcReduction="10000"/>
          </a:bodyPr>
          <a:lstStyle/>
          <a:p>
            <a:pPr algn="just">
              <a:buFont typeface="Wingdings" pitchFamily="2" charset="2"/>
              <a:buChar char="q"/>
            </a:pPr>
            <a:r>
              <a:rPr lang="en-ID" sz="1900" b="1" dirty="0" err="1">
                <a:solidFill>
                  <a:srgbClr val="4F4B4C"/>
                </a:solidFill>
              </a:rPr>
              <a:t>Entitas</a:t>
            </a:r>
            <a:r>
              <a:rPr lang="en-ID" sz="1900" b="1" dirty="0">
                <a:solidFill>
                  <a:srgbClr val="4F4B4C"/>
                </a:solidFill>
              </a:rPr>
              <a:t> </a:t>
            </a:r>
            <a:r>
              <a:rPr lang="en-ID" sz="1900" b="1" dirty="0" err="1">
                <a:solidFill>
                  <a:srgbClr val="4F4B4C"/>
                </a:solidFill>
              </a:rPr>
              <a:t>Induk</a:t>
            </a:r>
            <a:r>
              <a:rPr lang="en-ID" sz="1900" b="1" dirty="0">
                <a:solidFill>
                  <a:srgbClr val="4F4B4C"/>
                </a:solidFill>
              </a:rPr>
              <a:t> </a:t>
            </a:r>
            <a:r>
              <a:rPr lang="en-ID" sz="1900" b="1" dirty="0" err="1">
                <a:solidFill>
                  <a:srgbClr val="4F4B4C"/>
                </a:solidFill>
              </a:rPr>
              <a:t>Mengakuisisi</a:t>
            </a:r>
            <a:r>
              <a:rPr lang="en-ID" sz="1900" b="1" dirty="0">
                <a:solidFill>
                  <a:srgbClr val="4F4B4C"/>
                </a:solidFill>
              </a:rPr>
              <a:t> Saham </a:t>
            </a:r>
            <a:r>
              <a:rPr lang="en-ID" sz="1900" b="1" dirty="0" err="1">
                <a:solidFill>
                  <a:srgbClr val="4F4B4C"/>
                </a:solidFill>
              </a:rPr>
              <a:t>Tambahan</a:t>
            </a:r>
            <a:r>
              <a:rPr lang="en-ID" sz="1900" b="1" dirty="0">
                <a:solidFill>
                  <a:srgbClr val="4F4B4C"/>
                </a:solidFill>
              </a:rPr>
              <a:t> </a:t>
            </a:r>
            <a:r>
              <a:rPr lang="en-ID" sz="1900" b="1" dirty="0" err="1">
                <a:solidFill>
                  <a:srgbClr val="4F4B4C"/>
                </a:solidFill>
              </a:rPr>
              <a:t>dari</a:t>
            </a:r>
            <a:r>
              <a:rPr lang="en-ID" sz="1900" b="1" dirty="0">
                <a:solidFill>
                  <a:srgbClr val="4F4B4C"/>
                </a:solidFill>
              </a:rPr>
              <a:t> </a:t>
            </a:r>
            <a:r>
              <a:rPr lang="en-ID" sz="1900" b="1" dirty="0" err="1">
                <a:solidFill>
                  <a:srgbClr val="4F4B4C"/>
                </a:solidFill>
              </a:rPr>
              <a:t>Pihak</a:t>
            </a:r>
            <a:r>
              <a:rPr lang="en-ID" sz="1900" b="1" dirty="0">
                <a:solidFill>
                  <a:srgbClr val="4F4B4C"/>
                </a:solidFill>
              </a:rPr>
              <a:t> </a:t>
            </a:r>
            <a:r>
              <a:rPr lang="en-ID" sz="1900" b="1" dirty="0" err="1">
                <a:solidFill>
                  <a:srgbClr val="4F4B4C"/>
                </a:solidFill>
              </a:rPr>
              <a:t>Ketiga</a:t>
            </a:r>
            <a:endParaRPr lang="en-US" sz="1900" dirty="0"/>
          </a:p>
          <a:p>
            <a:pPr marL="361950" indent="4763" algn="just">
              <a:buNone/>
            </a:pPr>
            <a:r>
              <a:rPr lang="en-US" sz="2000" dirty="0" err="1"/>
              <a:t>Ketika</a:t>
            </a:r>
            <a:r>
              <a:rPr lang="en-US" sz="2000" dirty="0"/>
              <a:t> </a:t>
            </a:r>
            <a:r>
              <a:rPr lang="en-US" sz="2000" dirty="0" err="1"/>
              <a:t>proporsi</a:t>
            </a:r>
            <a:r>
              <a:rPr lang="en-US" sz="2000" dirty="0"/>
              <a:t> </a:t>
            </a:r>
            <a:r>
              <a:rPr lang="en-US" sz="2000" dirty="0" err="1"/>
              <a:t>ekuitas</a:t>
            </a:r>
            <a:r>
              <a:rPr lang="en-US" sz="2000" dirty="0"/>
              <a:t> yang </a:t>
            </a:r>
            <a:r>
              <a:rPr lang="en-US" sz="2000" dirty="0" err="1"/>
              <a:t>dimiliki</a:t>
            </a:r>
            <a:r>
              <a:rPr lang="en-US" sz="2000" dirty="0"/>
              <a:t> </a:t>
            </a:r>
            <a:r>
              <a:rPr lang="en-US" sz="2000" dirty="0" err="1"/>
              <a:t>oleh</a:t>
            </a:r>
            <a:r>
              <a:rPr lang="en-US" sz="2000" dirty="0"/>
              <a:t> </a:t>
            </a:r>
            <a:r>
              <a:rPr lang="en-US" sz="2000" dirty="0" err="1"/>
              <a:t>kepentingan</a:t>
            </a:r>
            <a:r>
              <a:rPr lang="en-US" sz="2000" dirty="0"/>
              <a:t> </a:t>
            </a:r>
            <a:r>
              <a:rPr lang="en-US" sz="2000" dirty="0" err="1"/>
              <a:t>nonpengendali</a:t>
            </a:r>
            <a:r>
              <a:rPr lang="en-US" sz="2000" dirty="0"/>
              <a:t> </a:t>
            </a:r>
            <a:r>
              <a:rPr lang="en-US" sz="2000" dirty="0" err="1"/>
              <a:t>berubah</a:t>
            </a:r>
            <a:r>
              <a:rPr lang="en-US" sz="2000" dirty="0"/>
              <a:t>, </a:t>
            </a:r>
            <a:r>
              <a:rPr lang="en-US" sz="2000" dirty="0" err="1"/>
              <a:t>entitas</a:t>
            </a:r>
            <a:r>
              <a:rPr lang="en-US" sz="2000" dirty="0"/>
              <a:t> </a:t>
            </a:r>
            <a:r>
              <a:rPr lang="en-US" sz="2000" dirty="0" err="1"/>
              <a:t>induk</a:t>
            </a:r>
            <a:r>
              <a:rPr lang="en-US" sz="2000" dirty="0"/>
              <a:t> </a:t>
            </a:r>
            <a:r>
              <a:rPr lang="en-US" sz="2000" dirty="0" err="1"/>
              <a:t>menyesuaikan</a:t>
            </a:r>
            <a:r>
              <a:rPr lang="en-US" sz="2000" dirty="0"/>
              <a:t> </a:t>
            </a:r>
            <a:r>
              <a:rPr lang="en-US" sz="2000" dirty="0" err="1"/>
              <a:t>jumlah</a:t>
            </a:r>
            <a:r>
              <a:rPr lang="en-US" sz="2000" dirty="0"/>
              <a:t> </a:t>
            </a:r>
            <a:r>
              <a:rPr lang="en-US" sz="2000" dirty="0" err="1"/>
              <a:t>tercatat</a:t>
            </a:r>
            <a:r>
              <a:rPr lang="en-US" sz="2000" dirty="0"/>
              <a:t> </a:t>
            </a:r>
            <a:r>
              <a:rPr lang="en-US" sz="2000" dirty="0" err="1"/>
              <a:t>kepentingan</a:t>
            </a:r>
            <a:r>
              <a:rPr lang="en-US" sz="2000" dirty="0"/>
              <a:t> </a:t>
            </a:r>
            <a:r>
              <a:rPr lang="en-US" sz="2000" dirty="0" err="1"/>
              <a:t>pengendali</a:t>
            </a:r>
            <a:r>
              <a:rPr lang="en-US" sz="2000" dirty="0"/>
              <a:t> </a:t>
            </a:r>
            <a:r>
              <a:rPr lang="en-US" sz="2000" dirty="0" err="1"/>
              <a:t>dan</a:t>
            </a:r>
            <a:r>
              <a:rPr lang="en-US" sz="2000" dirty="0"/>
              <a:t> </a:t>
            </a:r>
            <a:r>
              <a:rPr lang="en-US" sz="2000" dirty="0" err="1"/>
              <a:t>kepentingan</a:t>
            </a:r>
            <a:r>
              <a:rPr lang="en-US" sz="2000" dirty="0"/>
              <a:t> </a:t>
            </a:r>
            <a:r>
              <a:rPr lang="en-US" sz="2000" dirty="0" err="1"/>
              <a:t>nonpengendali</a:t>
            </a:r>
            <a:r>
              <a:rPr lang="en-US" sz="2000" dirty="0"/>
              <a:t> </a:t>
            </a:r>
            <a:r>
              <a:rPr lang="en-US" sz="2000" dirty="0" err="1"/>
              <a:t>untuk</a:t>
            </a:r>
            <a:r>
              <a:rPr lang="en-US" sz="2000" dirty="0"/>
              <a:t> </a:t>
            </a:r>
            <a:r>
              <a:rPr lang="en-US" sz="2000" dirty="0" err="1"/>
              <a:t>mencerminkan</a:t>
            </a:r>
            <a:r>
              <a:rPr lang="en-US" sz="2000" dirty="0"/>
              <a:t> </a:t>
            </a:r>
            <a:r>
              <a:rPr lang="en-US" sz="2000" dirty="0" err="1"/>
              <a:t>perubahan</a:t>
            </a:r>
            <a:r>
              <a:rPr lang="en-US" sz="2000" dirty="0"/>
              <a:t> </a:t>
            </a:r>
            <a:r>
              <a:rPr lang="en-US" sz="2000" dirty="0" err="1"/>
              <a:t>kepemilikan</a:t>
            </a:r>
            <a:r>
              <a:rPr lang="en-US" sz="2000" dirty="0"/>
              <a:t> </a:t>
            </a:r>
            <a:r>
              <a:rPr lang="en-US" sz="2000" dirty="0" err="1"/>
              <a:t>relatifnya</a:t>
            </a:r>
            <a:r>
              <a:rPr lang="en-US" sz="2000" dirty="0"/>
              <a:t> </a:t>
            </a:r>
            <a:r>
              <a:rPr lang="en-US" sz="2000" dirty="0" err="1"/>
              <a:t>dalam</a:t>
            </a:r>
            <a:r>
              <a:rPr lang="en-US" sz="2000" dirty="0"/>
              <a:t> </a:t>
            </a:r>
            <a:r>
              <a:rPr lang="en-US" sz="2000" dirty="0" err="1"/>
              <a:t>entitas</a:t>
            </a:r>
            <a:r>
              <a:rPr lang="en-US" sz="2000" dirty="0"/>
              <a:t> </a:t>
            </a:r>
            <a:r>
              <a:rPr lang="en-US" sz="2000" dirty="0" err="1"/>
              <a:t>anak</a:t>
            </a:r>
            <a:r>
              <a:rPr lang="en-US" sz="2000" dirty="0"/>
              <a:t>. </a:t>
            </a:r>
            <a:r>
              <a:rPr lang="en-US" sz="2000" dirty="0" err="1"/>
              <a:t>Entitas</a:t>
            </a:r>
            <a:r>
              <a:rPr lang="en-US" sz="2000" dirty="0"/>
              <a:t> </a:t>
            </a:r>
            <a:r>
              <a:rPr lang="en-US" sz="2000" dirty="0" err="1"/>
              <a:t>induk</a:t>
            </a:r>
            <a:r>
              <a:rPr lang="en-US" sz="2000" dirty="0"/>
              <a:t> </a:t>
            </a:r>
            <a:r>
              <a:rPr lang="en-US" sz="2000" dirty="0" err="1"/>
              <a:t>mengakui</a:t>
            </a:r>
            <a:r>
              <a:rPr lang="en-US" sz="2000" dirty="0"/>
              <a:t> </a:t>
            </a:r>
            <a:r>
              <a:rPr lang="en-US" sz="2000" dirty="0" err="1"/>
              <a:t>secara</a:t>
            </a:r>
            <a:r>
              <a:rPr lang="en-US" sz="2000" dirty="0"/>
              <a:t> </a:t>
            </a:r>
            <a:r>
              <a:rPr lang="en-US" sz="2000" dirty="0" err="1"/>
              <a:t>langsung</a:t>
            </a:r>
            <a:r>
              <a:rPr lang="en-US" sz="2000" dirty="0"/>
              <a:t> </a:t>
            </a:r>
            <a:r>
              <a:rPr lang="en-US" sz="2000" dirty="0" err="1"/>
              <a:t>dalam</a:t>
            </a:r>
            <a:r>
              <a:rPr lang="en-US" sz="2000" dirty="0"/>
              <a:t> </a:t>
            </a:r>
            <a:r>
              <a:rPr lang="en-US" sz="2000" dirty="0" err="1"/>
              <a:t>ekuitas</a:t>
            </a:r>
            <a:r>
              <a:rPr lang="en-US" sz="2000" dirty="0"/>
              <a:t> </a:t>
            </a:r>
            <a:r>
              <a:rPr lang="en-US" sz="2000" dirty="0" err="1"/>
              <a:t>setiap</a:t>
            </a:r>
            <a:r>
              <a:rPr lang="en-US" sz="2000" dirty="0"/>
              <a:t> </a:t>
            </a:r>
            <a:r>
              <a:rPr lang="en-US" sz="2000" dirty="0" err="1"/>
              <a:t>perbedaan</a:t>
            </a:r>
            <a:r>
              <a:rPr lang="en-US" sz="2000" dirty="0"/>
              <a:t> </a:t>
            </a:r>
            <a:r>
              <a:rPr lang="en-US" sz="2000" dirty="0" err="1"/>
              <a:t>antara</a:t>
            </a:r>
            <a:r>
              <a:rPr lang="en-US" sz="2000" dirty="0"/>
              <a:t> </a:t>
            </a:r>
            <a:r>
              <a:rPr lang="en-US" sz="2000" dirty="0" err="1"/>
              <a:t>jumlah</a:t>
            </a:r>
            <a:r>
              <a:rPr lang="en-US" sz="2000" dirty="0"/>
              <a:t> </a:t>
            </a:r>
            <a:r>
              <a:rPr lang="en-US" sz="2000" dirty="0" err="1"/>
              <a:t>tercatat</a:t>
            </a:r>
            <a:r>
              <a:rPr lang="en-US" sz="2000" dirty="0"/>
              <a:t> </a:t>
            </a:r>
            <a:r>
              <a:rPr lang="en-US" sz="2000" dirty="0" err="1"/>
              <a:t>kepentingan</a:t>
            </a:r>
            <a:r>
              <a:rPr lang="en-US" sz="2000" dirty="0"/>
              <a:t> </a:t>
            </a:r>
            <a:r>
              <a:rPr lang="en-US" sz="2000" dirty="0" err="1"/>
              <a:t>nonpengendali</a:t>
            </a:r>
            <a:r>
              <a:rPr lang="en-US" sz="2000" dirty="0"/>
              <a:t> yang </a:t>
            </a:r>
            <a:r>
              <a:rPr lang="en-US" sz="2000" dirty="0" err="1"/>
              <a:t>disesuaikan</a:t>
            </a:r>
            <a:r>
              <a:rPr lang="en-US" sz="2000" dirty="0"/>
              <a:t> </a:t>
            </a:r>
            <a:r>
              <a:rPr lang="en-US" sz="2000" dirty="0" err="1"/>
              <a:t>dengan</a:t>
            </a:r>
            <a:r>
              <a:rPr lang="en-US" sz="2000" dirty="0"/>
              <a:t> </a:t>
            </a:r>
            <a:r>
              <a:rPr lang="en-US" sz="2000" dirty="0" err="1"/>
              <a:t>nilai</a:t>
            </a:r>
            <a:r>
              <a:rPr lang="en-US" sz="2000" dirty="0"/>
              <a:t> </a:t>
            </a:r>
            <a:r>
              <a:rPr lang="en-US" sz="2000" dirty="0" err="1"/>
              <a:t>wajar</a:t>
            </a:r>
            <a:r>
              <a:rPr lang="en-US" sz="2000" dirty="0"/>
              <a:t> </a:t>
            </a:r>
            <a:r>
              <a:rPr lang="en-US" sz="2000" dirty="0" err="1"/>
              <a:t>imbalan</a:t>
            </a:r>
            <a:r>
              <a:rPr lang="en-US" sz="2000" dirty="0"/>
              <a:t> yang </a:t>
            </a:r>
            <a:r>
              <a:rPr lang="en-US" sz="2000" dirty="0" err="1"/>
              <a:t>dibayar</a:t>
            </a:r>
            <a:r>
              <a:rPr lang="en-US" sz="2000" dirty="0"/>
              <a:t> </a:t>
            </a:r>
            <a:r>
              <a:rPr lang="en-US" sz="2000" dirty="0" err="1"/>
              <a:t>dan</a:t>
            </a:r>
            <a:r>
              <a:rPr lang="en-US" sz="2000" dirty="0"/>
              <a:t> </a:t>
            </a:r>
            <a:r>
              <a:rPr lang="en-US" sz="2000" dirty="0" err="1"/>
              <a:t>mengatribusikannya</a:t>
            </a:r>
            <a:r>
              <a:rPr lang="en-US" sz="2000" dirty="0"/>
              <a:t> </a:t>
            </a:r>
            <a:r>
              <a:rPr lang="en-US" sz="2000" dirty="0" err="1"/>
              <a:t>kepada</a:t>
            </a:r>
            <a:r>
              <a:rPr lang="en-US" sz="2000" dirty="0"/>
              <a:t> </a:t>
            </a:r>
            <a:r>
              <a:rPr lang="en-US" sz="2000" dirty="0" err="1"/>
              <a:t>pemilik</a:t>
            </a:r>
            <a:r>
              <a:rPr lang="en-US" sz="2000" dirty="0"/>
              <a:t> </a:t>
            </a:r>
            <a:r>
              <a:rPr lang="en-US" sz="2000" dirty="0" err="1"/>
              <a:t>entitas</a:t>
            </a:r>
            <a:r>
              <a:rPr lang="en-US" sz="2000" dirty="0"/>
              <a:t> </a:t>
            </a:r>
            <a:r>
              <a:rPr lang="en-US" sz="2000" dirty="0" err="1"/>
              <a:t>induk</a:t>
            </a:r>
            <a:r>
              <a:rPr lang="en-US" sz="2000" dirty="0"/>
              <a:t>.</a:t>
            </a:r>
          </a:p>
          <a:p>
            <a:pPr marL="361950" indent="4763" algn="just">
              <a:buNone/>
            </a:pPr>
            <a:r>
              <a:rPr lang="en-US" sz="1800" b="1" dirty="0" err="1"/>
              <a:t>Contoh</a:t>
            </a:r>
            <a:r>
              <a:rPr lang="en-US" sz="1800" b="1" dirty="0"/>
              <a:t> 8.1</a:t>
            </a:r>
            <a:endParaRPr lang="en-US" sz="2000" b="1" dirty="0"/>
          </a:p>
          <a:p>
            <a:pPr marL="361950" indent="4763" algn="just">
              <a:buNone/>
            </a:pPr>
            <a:r>
              <a:rPr lang="en-US" sz="2000" dirty="0"/>
              <a:t>PT </a:t>
            </a:r>
            <a:r>
              <a:rPr lang="en-US" sz="2000" dirty="0" err="1"/>
              <a:t>Induk</a:t>
            </a:r>
            <a:r>
              <a:rPr lang="en-US" sz="2000" dirty="0"/>
              <a:t> </a:t>
            </a:r>
            <a:r>
              <a:rPr lang="en-US" sz="2000" dirty="0" err="1"/>
              <a:t>membeli</a:t>
            </a:r>
            <a:r>
              <a:rPr lang="en-US" sz="2000" dirty="0"/>
              <a:t> </a:t>
            </a:r>
            <a:r>
              <a:rPr lang="en-US" sz="2000" dirty="0" err="1"/>
              <a:t>kepemilikan</a:t>
            </a:r>
            <a:r>
              <a:rPr lang="en-US" sz="2000" dirty="0"/>
              <a:t> </a:t>
            </a:r>
            <a:r>
              <a:rPr lang="en-US" sz="2000" dirty="0" err="1"/>
              <a:t>atas</a:t>
            </a:r>
            <a:r>
              <a:rPr lang="en-US" sz="2000" dirty="0"/>
              <a:t> </a:t>
            </a:r>
            <a:r>
              <a:rPr lang="en-US" sz="2000" dirty="0" err="1"/>
              <a:t>saham</a:t>
            </a:r>
            <a:r>
              <a:rPr lang="en-US" sz="2000" dirty="0"/>
              <a:t> PT Anak </a:t>
            </a:r>
            <a:r>
              <a:rPr lang="en-US" sz="2000" dirty="0" err="1"/>
              <a:t>sebesar</a:t>
            </a:r>
            <a:r>
              <a:rPr lang="en-US" sz="2000" dirty="0"/>
              <a:t> 60% yang </a:t>
            </a:r>
            <a:r>
              <a:rPr lang="en-US" sz="2000" dirty="0" err="1"/>
              <a:t>diperoleh</a:t>
            </a:r>
            <a:r>
              <a:rPr lang="en-US" sz="2000" dirty="0"/>
              <a:t> pada 2 </a:t>
            </a:r>
            <a:r>
              <a:rPr lang="en-US" sz="2000" dirty="0" err="1"/>
              <a:t>Januari</a:t>
            </a:r>
            <a:r>
              <a:rPr lang="en-US" sz="2000" dirty="0"/>
              <a:t> 2020. Pada </a:t>
            </a:r>
            <a:r>
              <a:rPr lang="en-US" sz="2000" dirty="0" err="1"/>
              <a:t>saat</a:t>
            </a:r>
            <a:r>
              <a:rPr lang="en-US" sz="2000" dirty="0"/>
              <a:t> </a:t>
            </a:r>
            <a:r>
              <a:rPr lang="en-US" sz="2000" dirty="0" err="1"/>
              <a:t>itu</a:t>
            </a:r>
            <a:r>
              <a:rPr lang="en-US" sz="2000" dirty="0"/>
              <a:t>, PT </a:t>
            </a:r>
            <a:r>
              <a:rPr lang="en-US" sz="2000" dirty="0" err="1"/>
              <a:t>Induk</a:t>
            </a:r>
            <a:r>
              <a:rPr lang="en-US" sz="2000" dirty="0"/>
              <a:t> </a:t>
            </a:r>
            <a:r>
              <a:rPr lang="en-US" sz="2000" dirty="0" err="1"/>
              <a:t>membayar</a:t>
            </a:r>
            <a:r>
              <a:rPr lang="en-US" sz="2000" dirty="0"/>
              <a:t> Rp420.000.000 </a:t>
            </a:r>
            <a:r>
              <a:rPr lang="en-US" sz="2000" dirty="0" err="1"/>
              <a:t>yaitu</a:t>
            </a:r>
            <a:r>
              <a:rPr lang="en-US" sz="2000" dirty="0"/>
              <a:t> </a:t>
            </a:r>
            <a:r>
              <a:rPr lang="en-US" sz="2000" dirty="0" err="1"/>
              <a:t>sebesar</a:t>
            </a:r>
            <a:r>
              <a:rPr lang="en-US" sz="2000" dirty="0"/>
              <a:t> </a:t>
            </a:r>
            <a:r>
              <a:rPr lang="en-US" sz="2000" dirty="0" err="1"/>
              <a:t>proporsi</a:t>
            </a:r>
            <a:r>
              <a:rPr lang="en-US" sz="2000" dirty="0"/>
              <a:t> </a:t>
            </a:r>
            <a:r>
              <a:rPr lang="en-US" sz="2000" dirty="0" err="1"/>
              <a:t>nilai</a:t>
            </a:r>
            <a:r>
              <a:rPr lang="en-US" sz="2000" dirty="0"/>
              <a:t> </a:t>
            </a:r>
            <a:r>
              <a:rPr lang="en-US" sz="2000" dirty="0" err="1"/>
              <a:t>aset</a:t>
            </a:r>
            <a:r>
              <a:rPr lang="en-US" sz="2000" dirty="0"/>
              <a:t> </a:t>
            </a:r>
            <a:r>
              <a:rPr lang="en-US" sz="2000" dirty="0" err="1"/>
              <a:t>neto</a:t>
            </a:r>
            <a:r>
              <a:rPr lang="en-US" sz="2000" dirty="0"/>
              <a:t> PT Anak. </a:t>
            </a:r>
            <a:r>
              <a:rPr lang="en-US" sz="2000" dirty="0" err="1"/>
              <a:t>Komposisi</a:t>
            </a:r>
            <a:r>
              <a:rPr lang="en-US" sz="2000" dirty="0"/>
              <a:t> </a:t>
            </a:r>
            <a:r>
              <a:rPr lang="en-US" sz="2000" dirty="0" err="1"/>
              <a:t>ekuitas</a:t>
            </a:r>
            <a:r>
              <a:rPr lang="en-US" sz="2000" dirty="0"/>
              <a:t> (</a:t>
            </a:r>
            <a:r>
              <a:rPr lang="en-US" sz="2000" dirty="0" err="1"/>
              <a:t>aset</a:t>
            </a:r>
            <a:r>
              <a:rPr lang="en-US" sz="2000" dirty="0"/>
              <a:t> </a:t>
            </a:r>
            <a:r>
              <a:rPr lang="en-US" sz="2000" dirty="0" err="1"/>
              <a:t>neto</a:t>
            </a:r>
            <a:r>
              <a:rPr lang="en-US" sz="2000" dirty="0"/>
              <a:t>) PT Anak </a:t>
            </a:r>
            <a:r>
              <a:rPr lang="en-US" sz="2000" dirty="0" err="1"/>
              <a:t>saat</a:t>
            </a:r>
            <a:r>
              <a:rPr lang="en-US" sz="2000" dirty="0"/>
              <a:t> </a:t>
            </a:r>
            <a:r>
              <a:rPr lang="en-US" sz="2000" dirty="0" err="1"/>
              <a:t>itu</a:t>
            </a:r>
            <a:r>
              <a:rPr lang="en-US" sz="2000" dirty="0"/>
              <a:t> </a:t>
            </a:r>
            <a:r>
              <a:rPr lang="en-US" sz="2000" dirty="0" err="1"/>
              <a:t>terdiri</a:t>
            </a:r>
            <a:r>
              <a:rPr lang="en-US" sz="2000" dirty="0"/>
              <a:t> </a:t>
            </a:r>
            <a:r>
              <a:rPr lang="en-US" sz="2000" dirty="0" err="1"/>
              <a:t>dari</a:t>
            </a:r>
            <a:r>
              <a:rPr lang="en-US" sz="2000" dirty="0"/>
              <a:t> </a:t>
            </a:r>
            <a:r>
              <a:rPr lang="en-US" sz="2000" dirty="0" err="1"/>
              <a:t>saham</a:t>
            </a:r>
            <a:r>
              <a:rPr lang="en-US" sz="2000" dirty="0"/>
              <a:t> </a:t>
            </a:r>
            <a:r>
              <a:rPr lang="en-US" sz="2000" dirty="0" err="1"/>
              <a:t>biasa</a:t>
            </a:r>
            <a:r>
              <a:rPr lang="en-US" sz="2000" dirty="0"/>
              <a:t> dan </a:t>
            </a:r>
            <a:r>
              <a:rPr lang="en-US" sz="2000" dirty="0" err="1"/>
              <a:t>saldo</a:t>
            </a:r>
            <a:r>
              <a:rPr lang="en-US" sz="2000" dirty="0"/>
              <a:t> </a:t>
            </a:r>
            <a:r>
              <a:rPr lang="en-US" sz="2000" dirty="0" err="1"/>
              <a:t>laba</a:t>
            </a:r>
            <a:r>
              <a:rPr lang="en-US" sz="2000" dirty="0"/>
              <a:t> (</a:t>
            </a:r>
            <a:r>
              <a:rPr lang="en-US" sz="2000" i="1" dirty="0"/>
              <a:t>retained earnings), </a:t>
            </a:r>
            <a:r>
              <a:rPr lang="en-US" sz="2000" dirty="0"/>
              <a:t>masing-masing </a:t>
            </a:r>
            <a:r>
              <a:rPr lang="en-US" sz="2000" dirty="0" err="1"/>
              <a:t>senilai</a:t>
            </a:r>
            <a:r>
              <a:rPr lang="en-US" sz="2000" dirty="0"/>
              <a:t> Rp500.000.000 dan Rp200.000.000. Pada </a:t>
            </a:r>
            <a:r>
              <a:rPr lang="en-US" sz="2000" dirty="0" err="1"/>
              <a:t>tanggal</a:t>
            </a:r>
            <a:r>
              <a:rPr lang="en-US" sz="2000" dirty="0"/>
              <a:t> 31 </a:t>
            </a:r>
            <a:r>
              <a:rPr lang="en-US" sz="2000" dirty="0" err="1"/>
              <a:t>Desember</a:t>
            </a:r>
            <a:r>
              <a:rPr lang="en-US" sz="2000" dirty="0"/>
              <a:t> 2020, PT </a:t>
            </a:r>
            <a:r>
              <a:rPr lang="en-US" sz="2000" dirty="0" err="1"/>
              <a:t>Induk</a:t>
            </a:r>
            <a:r>
              <a:rPr lang="en-US" sz="2000" dirty="0"/>
              <a:t> </a:t>
            </a:r>
            <a:r>
              <a:rPr lang="en-US" sz="2000" dirty="0" err="1"/>
              <a:t>membeli</a:t>
            </a:r>
            <a:r>
              <a:rPr lang="en-US" sz="2000" dirty="0"/>
              <a:t> </a:t>
            </a:r>
            <a:r>
              <a:rPr lang="en-US" sz="2000" dirty="0" err="1"/>
              <a:t>tambahan</a:t>
            </a:r>
            <a:r>
              <a:rPr lang="en-US" sz="2000" dirty="0"/>
              <a:t> </a:t>
            </a:r>
            <a:r>
              <a:rPr lang="en-US" sz="2000" dirty="0" err="1"/>
              <a:t>saham</a:t>
            </a:r>
            <a:r>
              <a:rPr lang="en-US" sz="2000" dirty="0"/>
              <a:t> PT Anak </a:t>
            </a:r>
            <a:r>
              <a:rPr lang="en-US" sz="2000" dirty="0" err="1"/>
              <a:t>dari</a:t>
            </a:r>
            <a:r>
              <a:rPr lang="en-US" sz="2000" dirty="0"/>
              <a:t> </a:t>
            </a:r>
            <a:r>
              <a:rPr lang="en-US" sz="2000" dirty="0" err="1"/>
              <a:t>pihak</a:t>
            </a:r>
            <a:r>
              <a:rPr lang="en-US" sz="2000" dirty="0"/>
              <a:t> </a:t>
            </a:r>
            <a:r>
              <a:rPr lang="en-US" sz="2000" dirty="0" err="1"/>
              <a:t>ketiga</a:t>
            </a:r>
            <a:r>
              <a:rPr lang="en-US" sz="2000" dirty="0"/>
              <a:t> </a:t>
            </a:r>
            <a:r>
              <a:rPr lang="en-US" sz="2000" dirty="0" err="1"/>
              <a:t>sebesar</a:t>
            </a:r>
            <a:r>
              <a:rPr lang="en-US" sz="2000" dirty="0"/>
              <a:t> 30% </a:t>
            </a:r>
            <a:r>
              <a:rPr lang="en-US" sz="2000" dirty="0" err="1"/>
              <a:t>dengan</a:t>
            </a:r>
            <a:r>
              <a:rPr lang="en-US" sz="2000" dirty="0"/>
              <a:t> </a:t>
            </a:r>
            <a:r>
              <a:rPr lang="en-US" sz="2000" dirty="0" err="1"/>
              <a:t>membayar</a:t>
            </a:r>
            <a:r>
              <a:rPr lang="en-US" sz="2000" dirty="0"/>
              <a:t> Rp250.000.000. PT Anak </a:t>
            </a:r>
            <a:r>
              <a:rPr lang="en-US" sz="2000" dirty="0" err="1"/>
              <a:t>melaporkan</a:t>
            </a:r>
            <a:r>
              <a:rPr lang="en-US" sz="2000" dirty="0"/>
              <a:t> </a:t>
            </a:r>
            <a:r>
              <a:rPr lang="en-US" sz="2000" dirty="0" err="1"/>
              <a:t>laba</a:t>
            </a:r>
            <a:r>
              <a:rPr lang="en-US" sz="2000" dirty="0"/>
              <a:t> dan </a:t>
            </a:r>
            <a:r>
              <a:rPr lang="en-US" sz="2000" dirty="0" err="1"/>
              <a:t>mengumumkan</a:t>
            </a:r>
            <a:r>
              <a:rPr lang="en-US" sz="2000" dirty="0"/>
              <a:t> </a:t>
            </a:r>
            <a:r>
              <a:rPr lang="en-US" sz="2000" dirty="0" err="1"/>
              <a:t>dividen</a:t>
            </a:r>
            <a:r>
              <a:rPr lang="en-US" sz="2000" dirty="0"/>
              <a:t> </a:t>
            </a:r>
            <a:r>
              <a:rPr lang="en-US" sz="2000" dirty="0" err="1"/>
              <a:t>selama</a:t>
            </a:r>
            <a:r>
              <a:rPr lang="en-US" sz="2000" dirty="0"/>
              <a:t> </a:t>
            </a:r>
            <a:r>
              <a:rPr lang="en-US" sz="2000" dirty="0" err="1"/>
              <a:t>tahun</a:t>
            </a:r>
            <a:r>
              <a:rPr lang="en-US" sz="2000" dirty="0"/>
              <a:t> 2020 masing-masing, </a:t>
            </a:r>
            <a:r>
              <a:rPr lang="en-US" sz="2000" dirty="0" err="1"/>
              <a:t>sebesar</a:t>
            </a:r>
            <a:r>
              <a:rPr lang="en-US" sz="2000" dirty="0"/>
              <a:t> Rp50.000.000 dan Rp30.000.000.  </a:t>
            </a:r>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ISU KONSOLIDASI LAINNYA</a:t>
            </a:r>
          </a:p>
        </p:txBody>
      </p:sp>
      <p:sp>
        <p:nvSpPr>
          <p:cNvPr id="3" name="Content Placeholder 2"/>
          <p:cNvSpPr>
            <a:spLocks noGrp="1"/>
          </p:cNvSpPr>
          <p:nvPr>
            <p:ph sz="quarter" idx="1"/>
          </p:nvPr>
        </p:nvSpPr>
        <p:spPr/>
        <p:txBody>
          <a:bodyPr>
            <a:normAutofit fontScale="85000" lnSpcReduction="10000"/>
          </a:bodyPr>
          <a:lstStyle/>
          <a:p>
            <a:pPr>
              <a:buFont typeface="Wingdings" pitchFamily="2" charset="2"/>
              <a:buChar char="q"/>
            </a:pPr>
            <a:r>
              <a:rPr lang="en-US" sz="1900" b="1" dirty="0" err="1"/>
              <a:t>Saham</a:t>
            </a:r>
            <a:r>
              <a:rPr lang="en-US" sz="1900" b="1" dirty="0"/>
              <a:t> </a:t>
            </a:r>
            <a:r>
              <a:rPr lang="en-US" sz="1900" b="1" dirty="0" err="1"/>
              <a:t>Preferen</a:t>
            </a:r>
            <a:r>
              <a:rPr lang="en-US" sz="1900" b="1" dirty="0"/>
              <a:t> </a:t>
            </a:r>
            <a:r>
              <a:rPr lang="en-US" sz="1900" b="1" dirty="0" err="1"/>
              <a:t>Entitas</a:t>
            </a:r>
            <a:r>
              <a:rPr lang="en-US" sz="1900" b="1" dirty="0"/>
              <a:t> </a:t>
            </a:r>
            <a:r>
              <a:rPr lang="en-US" sz="1900" b="1" dirty="0" err="1"/>
              <a:t>Anak</a:t>
            </a:r>
            <a:endParaRPr lang="en-US" sz="1900" b="1" dirty="0"/>
          </a:p>
          <a:p>
            <a:pPr algn="just">
              <a:buNone/>
            </a:pPr>
            <a:r>
              <a:rPr lang="en-US" sz="1900" b="1" dirty="0"/>
              <a:t>	</a:t>
            </a:r>
            <a:r>
              <a:rPr lang="en-US" sz="1800" dirty="0" err="1"/>
              <a:t>Prosedur</a:t>
            </a:r>
            <a:r>
              <a:rPr lang="en-US" sz="1800" dirty="0"/>
              <a:t> </a:t>
            </a:r>
            <a:r>
              <a:rPr lang="en-US" sz="1800" dirty="0" err="1"/>
              <a:t>konsolidasi</a:t>
            </a:r>
            <a:r>
              <a:rPr lang="en-US" sz="1800" dirty="0"/>
              <a:t> </a:t>
            </a:r>
            <a:r>
              <a:rPr lang="en-US" sz="1800" dirty="0" err="1"/>
              <a:t>mensyaratkan</a:t>
            </a:r>
            <a:r>
              <a:rPr lang="en-US" sz="1800" dirty="0"/>
              <a:t> </a:t>
            </a:r>
            <a:r>
              <a:rPr lang="en-US" sz="1800" dirty="0" err="1"/>
              <a:t>seluruh</a:t>
            </a:r>
            <a:r>
              <a:rPr lang="en-US" sz="1800" dirty="0"/>
              <a:t> </a:t>
            </a:r>
            <a:r>
              <a:rPr lang="en-US" sz="1800" dirty="0" err="1"/>
              <a:t>ekuitas</a:t>
            </a:r>
            <a:r>
              <a:rPr lang="en-US" sz="1800" dirty="0"/>
              <a:t> </a:t>
            </a:r>
            <a:r>
              <a:rPr lang="en-US" sz="1800" dirty="0" err="1"/>
              <a:t>entitas</a:t>
            </a:r>
            <a:r>
              <a:rPr lang="en-US" sz="1800" dirty="0"/>
              <a:t> </a:t>
            </a:r>
            <a:r>
              <a:rPr lang="en-US" sz="1800" dirty="0" err="1"/>
              <a:t>anak</a:t>
            </a:r>
            <a:r>
              <a:rPr lang="en-US" sz="1800" dirty="0"/>
              <a:t> </a:t>
            </a:r>
            <a:r>
              <a:rPr lang="en-US" sz="1800" dirty="0" err="1"/>
              <a:t>dieliminasi</a:t>
            </a:r>
            <a:r>
              <a:rPr lang="en-US" sz="1800" dirty="0"/>
              <a:t> </a:t>
            </a:r>
            <a:r>
              <a:rPr lang="en-US" sz="1800" dirty="0" err="1"/>
              <a:t>sehingga</a:t>
            </a:r>
            <a:r>
              <a:rPr lang="en-US" sz="1800" dirty="0"/>
              <a:t> </a:t>
            </a:r>
            <a:r>
              <a:rPr lang="en-US" sz="1800" dirty="0" err="1"/>
              <a:t>ekuitas</a:t>
            </a:r>
            <a:r>
              <a:rPr lang="en-US" sz="1800" dirty="0"/>
              <a:t> </a:t>
            </a:r>
            <a:r>
              <a:rPr lang="en-US" sz="1800" dirty="0" err="1"/>
              <a:t>konsolidasi</a:t>
            </a:r>
            <a:r>
              <a:rPr lang="en-US" sz="1800" dirty="0"/>
              <a:t> </a:t>
            </a:r>
            <a:r>
              <a:rPr lang="en-US" sz="1800" dirty="0" err="1"/>
              <a:t>adalah</a:t>
            </a:r>
            <a:r>
              <a:rPr lang="en-US" sz="1800" dirty="0"/>
              <a:t> </a:t>
            </a:r>
            <a:r>
              <a:rPr lang="en-US" sz="1800" dirty="0" err="1"/>
              <a:t>sama</a:t>
            </a:r>
            <a:r>
              <a:rPr lang="en-US" sz="1800" dirty="0"/>
              <a:t> </a:t>
            </a:r>
            <a:r>
              <a:rPr lang="en-US" sz="1800" dirty="0" err="1"/>
              <a:t>dengan</a:t>
            </a:r>
            <a:r>
              <a:rPr lang="en-US" sz="1800" dirty="0"/>
              <a:t> </a:t>
            </a:r>
            <a:r>
              <a:rPr lang="en-US" sz="1800" dirty="0" err="1"/>
              <a:t>ekuitas</a:t>
            </a:r>
            <a:r>
              <a:rPr lang="en-US" sz="1800" dirty="0"/>
              <a:t> </a:t>
            </a:r>
            <a:r>
              <a:rPr lang="en-US" sz="1800" dirty="0" err="1"/>
              <a:t>entitas</a:t>
            </a:r>
            <a:r>
              <a:rPr lang="en-US" sz="1800" dirty="0"/>
              <a:t> </a:t>
            </a:r>
            <a:r>
              <a:rPr lang="en-US" sz="1800" dirty="0" err="1"/>
              <a:t>induk</a:t>
            </a:r>
            <a:r>
              <a:rPr lang="en-US" sz="1800" dirty="0"/>
              <a:t>. </a:t>
            </a:r>
            <a:r>
              <a:rPr lang="en-US" sz="1800" dirty="0" err="1"/>
              <a:t>Jika</a:t>
            </a:r>
            <a:r>
              <a:rPr lang="en-US" sz="1800" dirty="0"/>
              <a:t> </a:t>
            </a:r>
            <a:r>
              <a:rPr lang="en-US" sz="1800" dirty="0" err="1"/>
              <a:t>entitas</a:t>
            </a:r>
            <a:r>
              <a:rPr lang="en-US" sz="1800" dirty="0"/>
              <a:t> </a:t>
            </a:r>
            <a:r>
              <a:rPr lang="en-US" sz="1800" dirty="0" err="1"/>
              <a:t>anak</a:t>
            </a:r>
            <a:r>
              <a:rPr lang="en-US" sz="1800" dirty="0"/>
              <a:t> </a:t>
            </a:r>
            <a:r>
              <a:rPr lang="en-US" sz="1800" dirty="0" err="1"/>
              <a:t>memiliki</a:t>
            </a:r>
            <a:r>
              <a:rPr lang="en-US" sz="1800" dirty="0"/>
              <a:t> </a:t>
            </a:r>
            <a:r>
              <a:rPr lang="en-US" sz="1800" dirty="0" err="1"/>
              <a:t>saham</a:t>
            </a:r>
            <a:r>
              <a:rPr lang="en-US" sz="1800" dirty="0"/>
              <a:t> </a:t>
            </a:r>
            <a:r>
              <a:rPr lang="en-US" sz="1800" dirty="0" err="1"/>
              <a:t>preferen</a:t>
            </a:r>
            <a:r>
              <a:rPr lang="en-US" sz="1800" dirty="0"/>
              <a:t> yang </a:t>
            </a:r>
            <a:r>
              <a:rPr lang="en-US" sz="1800" dirty="0" err="1"/>
              <a:t>dimiliki</a:t>
            </a:r>
            <a:r>
              <a:rPr lang="en-US" sz="1800" dirty="0"/>
              <a:t> </a:t>
            </a:r>
            <a:r>
              <a:rPr lang="en-US" sz="1800" dirty="0" err="1"/>
              <a:t>oleh</a:t>
            </a:r>
            <a:r>
              <a:rPr lang="en-US" sz="1800" dirty="0"/>
              <a:t> </a:t>
            </a:r>
            <a:r>
              <a:rPr lang="en-US" sz="1800" dirty="0" err="1"/>
              <a:t>kepentingan</a:t>
            </a:r>
            <a:r>
              <a:rPr lang="en-US" sz="1800" dirty="0"/>
              <a:t> </a:t>
            </a:r>
            <a:r>
              <a:rPr lang="en-US" sz="1800" dirty="0" err="1"/>
              <a:t>nonpengendali</a:t>
            </a:r>
            <a:r>
              <a:rPr lang="en-US" sz="1800" dirty="0"/>
              <a:t> </a:t>
            </a:r>
            <a:r>
              <a:rPr lang="en-US" sz="1800" dirty="0" err="1"/>
              <a:t>dan</a:t>
            </a:r>
            <a:r>
              <a:rPr lang="en-US" sz="1800" dirty="0"/>
              <a:t> </a:t>
            </a:r>
            <a:r>
              <a:rPr lang="en-US" sz="1800" dirty="0" err="1"/>
              <a:t>diklasifikasikan</a:t>
            </a:r>
            <a:r>
              <a:rPr lang="en-US" sz="1800" dirty="0"/>
              <a:t> </a:t>
            </a:r>
            <a:r>
              <a:rPr lang="en-US" sz="1800" dirty="0" err="1"/>
              <a:t>sebagai</a:t>
            </a:r>
            <a:r>
              <a:rPr lang="en-US" sz="1800" dirty="0"/>
              <a:t> </a:t>
            </a:r>
            <a:r>
              <a:rPr lang="en-US" sz="1800" dirty="0" err="1"/>
              <a:t>ekuitas</a:t>
            </a:r>
            <a:r>
              <a:rPr lang="en-US" sz="1800" dirty="0"/>
              <a:t>, </a:t>
            </a:r>
            <a:r>
              <a:rPr lang="en-US" sz="1800" dirty="0" err="1"/>
              <a:t>maka</a:t>
            </a:r>
            <a:r>
              <a:rPr lang="en-US" sz="1800" dirty="0"/>
              <a:t> </a:t>
            </a:r>
            <a:r>
              <a:rPr lang="en-US" sz="1800" dirty="0" err="1"/>
              <a:t>dieliminasi</a:t>
            </a:r>
            <a:r>
              <a:rPr lang="en-US" sz="1800" dirty="0"/>
              <a:t> </a:t>
            </a:r>
            <a:r>
              <a:rPr lang="en-US" sz="1800" dirty="0" err="1"/>
              <a:t>terhadap</a:t>
            </a:r>
            <a:r>
              <a:rPr lang="en-US" sz="1800" dirty="0"/>
              <a:t> </a:t>
            </a:r>
            <a:r>
              <a:rPr lang="en-US" sz="1800" dirty="0" err="1"/>
              <a:t>Kepentingan</a:t>
            </a:r>
            <a:r>
              <a:rPr lang="en-US" sz="1800" dirty="0"/>
              <a:t> </a:t>
            </a:r>
            <a:r>
              <a:rPr lang="en-US" sz="1800" dirty="0" err="1"/>
              <a:t>Nonpengendali</a:t>
            </a:r>
            <a:r>
              <a:rPr lang="en-US" sz="1800" dirty="0"/>
              <a:t>. </a:t>
            </a:r>
            <a:r>
              <a:rPr lang="en-US" sz="1800" dirty="0" err="1"/>
              <a:t>Pemegang</a:t>
            </a:r>
            <a:r>
              <a:rPr lang="en-US" sz="1800" dirty="0"/>
              <a:t> </a:t>
            </a:r>
            <a:r>
              <a:rPr lang="en-US" sz="1800" dirty="0" err="1"/>
              <a:t>saham</a:t>
            </a:r>
            <a:r>
              <a:rPr lang="en-US" sz="1800" dirty="0"/>
              <a:t> </a:t>
            </a:r>
            <a:r>
              <a:rPr lang="en-US" sz="1800" dirty="0" err="1"/>
              <a:t>preferen</a:t>
            </a:r>
            <a:r>
              <a:rPr lang="en-US" sz="1800" dirty="0"/>
              <a:t> </a:t>
            </a:r>
            <a:r>
              <a:rPr lang="en-US" sz="1800" dirty="0" err="1"/>
              <a:t>tidak</a:t>
            </a:r>
            <a:r>
              <a:rPr lang="en-US" sz="1800" dirty="0"/>
              <a:t> </a:t>
            </a:r>
            <a:r>
              <a:rPr lang="en-US" sz="1800" dirty="0" err="1"/>
              <a:t>memiliki</a:t>
            </a:r>
            <a:r>
              <a:rPr lang="en-US" sz="1800" dirty="0"/>
              <a:t> </a:t>
            </a:r>
            <a:r>
              <a:rPr lang="en-US" sz="1800" dirty="0" err="1"/>
              <a:t>hak</a:t>
            </a:r>
            <a:r>
              <a:rPr lang="en-US" sz="1800" dirty="0"/>
              <a:t> </a:t>
            </a:r>
            <a:r>
              <a:rPr lang="en-US" sz="1800" dirty="0" err="1"/>
              <a:t>suara</a:t>
            </a:r>
            <a:r>
              <a:rPr lang="en-US" sz="1800" dirty="0"/>
              <a:t> </a:t>
            </a:r>
            <a:r>
              <a:rPr lang="en-US" sz="1800" dirty="0" err="1"/>
              <a:t>dalam</a:t>
            </a:r>
            <a:r>
              <a:rPr lang="en-US" sz="1800" dirty="0"/>
              <a:t> RUPS </a:t>
            </a:r>
            <a:r>
              <a:rPr lang="en-US" sz="1800" dirty="0" err="1"/>
              <a:t>sehingga</a:t>
            </a:r>
            <a:r>
              <a:rPr lang="en-US" sz="1800" dirty="0"/>
              <a:t> </a:t>
            </a:r>
            <a:r>
              <a:rPr lang="en-US" sz="1800" dirty="0" err="1"/>
              <a:t>diklasifikasikan</a:t>
            </a:r>
            <a:r>
              <a:rPr lang="en-US" sz="1800" dirty="0"/>
              <a:t> </a:t>
            </a:r>
            <a:r>
              <a:rPr lang="en-US" sz="1800" dirty="0" err="1"/>
              <a:t>sebagai</a:t>
            </a:r>
            <a:r>
              <a:rPr lang="en-US" sz="1800" dirty="0"/>
              <a:t> </a:t>
            </a:r>
            <a:r>
              <a:rPr lang="en-US" sz="1800" dirty="0" err="1"/>
              <a:t>kepentingan</a:t>
            </a:r>
            <a:r>
              <a:rPr lang="en-US" sz="1800" dirty="0"/>
              <a:t> </a:t>
            </a:r>
            <a:r>
              <a:rPr lang="en-US" sz="1800" dirty="0" err="1"/>
              <a:t>nonpengendali</a:t>
            </a:r>
            <a:r>
              <a:rPr lang="en-US" sz="1800" dirty="0"/>
              <a:t>.</a:t>
            </a:r>
          </a:p>
          <a:p>
            <a:pPr algn="just">
              <a:buNone/>
            </a:pPr>
            <a:r>
              <a:rPr lang="en-US" sz="1800" dirty="0"/>
              <a:t>	</a:t>
            </a:r>
            <a:r>
              <a:rPr lang="en-US" sz="1800" dirty="0" err="1"/>
              <a:t>Menurut</a:t>
            </a:r>
            <a:r>
              <a:rPr lang="en-US" sz="1800" dirty="0"/>
              <a:t> PSAK 65, </a:t>
            </a:r>
            <a:r>
              <a:rPr lang="en-US" sz="1800" dirty="0" err="1"/>
              <a:t>jika</a:t>
            </a:r>
            <a:r>
              <a:rPr lang="en-US" sz="1800" dirty="0"/>
              <a:t> </a:t>
            </a:r>
            <a:r>
              <a:rPr lang="en-US" sz="1800" dirty="0" err="1"/>
              <a:t>terdapat</a:t>
            </a:r>
            <a:r>
              <a:rPr lang="en-US" sz="1800" dirty="0"/>
              <a:t> </a:t>
            </a:r>
            <a:r>
              <a:rPr lang="en-US" sz="1800" dirty="0" err="1"/>
              <a:t>saham</a:t>
            </a:r>
            <a:r>
              <a:rPr lang="en-US" sz="1800" dirty="0"/>
              <a:t> </a:t>
            </a:r>
            <a:r>
              <a:rPr lang="en-US" sz="1800" dirty="0" err="1"/>
              <a:t>preferen</a:t>
            </a:r>
            <a:r>
              <a:rPr lang="en-US" sz="1800" dirty="0"/>
              <a:t> </a:t>
            </a:r>
            <a:r>
              <a:rPr lang="en-US" sz="1800" dirty="0" err="1"/>
              <a:t>dalam</a:t>
            </a:r>
            <a:r>
              <a:rPr lang="en-US" sz="1800" dirty="0"/>
              <a:t> </a:t>
            </a:r>
            <a:r>
              <a:rPr lang="en-US" sz="1800" dirty="0" err="1"/>
              <a:t>komponen</a:t>
            </a:r>
            <a:r>
              <a:rPr lang="en-US" sz="1800" dirty="0"/>
              <a:t> </a:t>
            </a:r>
            <a:r>
              <a:rPr lang="en-US" sz="1800" dirty="0" err="1"/>
              <a:t>ekuitas</a:t>
            </a:r>
            <a:r>
              <a:rPr lang="en-US" sz="1800" dirty="0"/>
              <a:t> </a:t>
            </a:r>
            <a:r>
              <a:rPr lang="en-US" sz="1800" dirty="0" err="1"/>
              <a:t>entitas</a:t>
            </a:r>
            <a:r>
              <a:rPr lang="en-US" sz="1800" dirty="0"/>
              <a:t> </a:t>
            </a:r>
            <a:r>
              <a:rPr lang="en-US" sz="1800" dirty="0" err="1"/>
              <a:t>anak</a:t>
            </a:r>
            <a:r>
              <a:rPr lang="en-US" sz="1800" dirty="0"/>
              <a:t>, </a:t>
            </a:r>
            <a:r>
              <a:rPr lang="en-US" sz="1800" dirty="0" err="1"/>
              <a:t>maka</a:t>
            </a:r>
            <a:r>
              <a:rPr lang="en-US" sz="1800" dirty="0"/>
              <a:t> </a:t>
            </a:r>
            <a:r>
              <a:rPr lang="en-US" sz="1800" dirty="0" err="1"/>
              <a:t>entitas</a:t>
            </a:r>
            <a:r>
              <a:rPr lang="en-US" sz="1800" dirty="0"/>
              <a:t> </a:t>
            </a:r>
            <a:r>
              <a:rPr lang="en-US" sz="1800" dirty="0" err="1"/>
              <a:t>induk</a:t>
            </a:r>
            <a:r>
              <a:rPr lang="en-US" sz="1800" dirty="0"/>
              <a:t> </a:t>
            </a:r>
            <a:r>
              <a:rPr lang="en-US" sz="1800" dirty="0" err="1"/>
              <a:t>harus</a:t>
            </a:r>
            <a:r>
              <a:rPr lang="en-US" sz="1800" dirty="0"/>
              <a:t> </a:t>
            </a:r>
            <a:r>
              <a:rPr lang="en-US" sz="1800" dirty="0" err="1"/>
              <a:t>menghitung</a:t>
            </a:r>
            <a:r>
              <a:rPr lang="en-US" sz="1800" dirty="0"/>
              <a:t> </a:t>
            </a:r>
            <a:r>
              <a:rPr lang="en-US" sz="1800" dirty="0" err="1"/>
              <a:t>bagiannya</a:t>
            </a:r>
            <a:r>
              <a:rPr lang="en-US" sz="1800" dirty="0"/>
              <a:t> </a:t>
            </a:r>
            <a:r>
              <a:rPr lang="en-US" sz="1800" dirty="0" err="1"/>
              <a:t>atas</a:t>
            </a:r>
            <a:r>
              <a:rPr lang="en-US" sz="1800" dirty="0"/>
              <a:t> </a:t>
            </a:r>
            <a:r>
              <a:rPr lang="en-US" sz="1800" dirty="0" err="1"/>
              <a:t>laba</a:t>
            </a:r>
            <a:r>
              <a:rPr lang="en-US" sz="1800" dirty="0"/>
              <a:t> </a:t>
            </a:r>
            <a:r>
              <a:rPr lang="en-US" sz="1800" dirty="0" err="1"/>
              <a:t>atau</a:t>
            </a:r>
            <a:r>
              <a:rPr lang="en-US" sz="1800" dirty="0"/>
              <a:t> </a:t>
            </a:r>
            <a:r>
              <a:rPr lang="en-US" sz="1800" dirty="0" err="1"/>
              <a:t>rugi</a:t>
            </a:r>
            <a:r>
              <a:rPr lang="en-US" sz="1800" dirty="0"/>
              <a:t> </a:t>
            </a:r>
            <a:r>
              <a:rPr lang="en-US" sz="1800" dirty="0" err="1"/>
              <a:t>entitas</a:t>
            </a:r>
            <a:r>
              <a:rPr lang="en-US" sz="1800" dirty="0"/>
              <a:t> </a:t>
            </a:r>
            <a:r>
              <a:rPr lang="en-US" sz="1800" dirty="0" err="1"/>
              <a:t>anak</a:t>
            </a:r>
            <a:r>
              <a:rPr lang="en-US" sz="1800" dirty="0"/>
              <a:t> </a:t>
            </a:r>
            <a:r>
              <a:rPr lang="en-US" sz="1800" dirty="0" err="1"/>
              <a:t>setelah</a:t>
            </a:r>
            <a:r>
              <a:rPr lang="en-US" sz="1800" dirty="0"/>
              <a:t> </a:t>
            </a:r>
            <a:r>
              <a:rPr lang="en-US" sz="1800" dirty="0" err="1"/>
              <a:t>penyesuaian</a:t>
            </a:r>
            <a:r>
              <a:rPr lang="en-US" sz="1800" dirty="0"/>
              <a:t> </a:t>
            </a:r>
            <a:r>
              <a:rPr lang="en-US" sz="1800" dirty="0" err="1"/>
              <a:t>untuk</a:t>
            </a:r>
            <a:r>
              <a:rPr lang="en-US" sz="1800" dirty="0"/>
              <a:t> </a:t>
            </a:r>
            <a:r>
              <a:rPr lang="en-US" sz="1800" dirty="0" err="1"/>
              <a:t>dividen</a:t>
            </a:r>
            <a:r>
              <a:rPr lang="en-US" sz="1800" dirty="0"/>
              <a:t> </a:t>
            </a:r>
            <a:r>
              <a:rPr lang="en-US" sz="1800" dirty="0" err="1"/>
              <a:t>atas</a:t>
            </a:r>
            <a:r>
              <a:rPr lang="en-US" sz="1800" dirty="0"/>
              <a:t> </a:t>
            </a:r>
            <a:r>
              <a:rPr lang="en-US" sz="1800" dirty="0" err="1"/>
              <a:t>saham</a:t>
            </a:r>
            <a:r>
              <a:rPr lang="en-US" sz="1800" dirty="0"/>
              <a:t> </a:t>
            </a:r>
            <a:r>
              <a:rPr lang="en-US" sz="1800" dirty="0" err="1"/>
              <a:t>preferen</a:t>
            </a:r>
            <a:r>
              <a:rPr lang="en-US" sz="1800" dirty="0"/>
              <a:t> </a:t>
            </a:r>
            <a:r>
              <a:rPr lang="en-US" sz="1800" dirty="0" err="1"/>
              <a:t>tersebut</a:t>
            </a:r>
            <a:r>
              <a:rPr lang="en-US" sz="1800" dirty="0"/>
              <a:t>. </a:t>
            </a:r>
            <a:r>
              <a:rPr lang="en-US" sz="1800" dirty="0" err="1"/>
              <a:t>Apabila</a:t>
            </a:r>
            <a:r>
              <a:rPr lang="en-US" sz="1800" dirty="0"/>
              <a:t> </a:t>
            </a:r>
            <a:r>
              <a:rPr lang="en-US" sz="1800" dirty="0" err="1"/>
              <a:t>saham</a:t>
            </a:r>
            <a:r>
              <a:rPr lang="en-US" sz="1800" dirty="0"/>
              <a:t> </a:t>
            </a:r>
            <a:r>
              <a:rPr lang="en-US" sz="1800" dirty="0" err="1"/>
              <a:t>preferen</a:t>
            </a:r>
            <a:r>
              <a:rPr lang="en-US" sz="1800" dirty="0"/>
              <a:t> </a:t>
            </a:r>
            <a:r>
              <a:rPr lang="en-US" sz="1800" dirty="0" err="1"/>
              <a:t>tersebut</a:t>
            </a:r>
            <a:r>
              <a:rPr lang="en-US" sz="1800" dirty="0"/>
              <a:t> </a:t>
            </a:r>
            <a:r>
              <a:rPr lang="en-US" sz="1800" dirty="0" err="1"/>
              <a:t>bersifat</a:t>
            </a:r>
            <a:r>
              <a:rPr lang="en-US" sz="1800" dirty="0"/>
              <a:t> </a:t>
            </a:r>
            <a:r>
              <a:rPr lang="en-US" sz="1800" dirty="0" err="1"/>
              <a:t>kumulatif</a:t>
            </a:r>
            <a:r>
              <a:rPr lang="en-US" sz="1800" dirty="0"/>
              <a:t>, </a:t>
            </a:r>
            <a:r>
              <a:rPr lang="en-US" sz="1800" dirty="0" err="1"/>
              <a:t>maka</a:t>
            </a:r>
            <a:r>
              <a:rPr lang="en-US" sz="1800" dirty="0"/>
              <a:t> </a:t>
            </a:r>
            <a:r>
              <a:rPr lang="en-US" sz="1800" dirty="0" err="1"/>
              <a:t>bagian</a:t>
            </a:r>
            <a:r>
              <a:rPr lang="en-US" sz="1800" dirty="0"/>
              <a:t> </a:t>
            </a:r>
            <a:r>
              <a:rPr lang="en-US" sz="1800" dirty="0" err="1"/>
              <a:t>entitas</a:t>
            </a:r>
            <a:r>
              <a:rPr lang="en-US" sz="1800" dirty="0"/>
              <a:t> </a:t>
            </a:r>
            <a:r>
              <a:rPr lang="en-US" sz="1800" dirty="0" err="1"/>
              <a:t>induk</a:t>
            </a:r>
            <a:r>
              <a:rPr lang="en-US" sz="1800" dirty="0"/>
              <a:t> </a:t>
            </a:r>
            <a:r>
              <a:rPr lang="en-US" sz="1800" dirty="0" err="1"/>
              <a:t>atas</a:t>
            </a:r>
            <a:r>
              <a:rPr lang="en-US" sz="1800" dirty="0"/>
              <a:t> </a:t>
            </a:r>
            <a:r>
              <a:rPr lang="en-US" sz="1800" dirty="0" err="1"/>
              <a:t>laba</a:t>
            </a:r>
            <a:r>
              <a:rPr lang="en-US" sz="1800" dirty="0"/>
              <a:t> </a:t>
            </a:r>
            <a:r>
              <a:rPr lang="en-US" sz="1800" dirty="0" err="1"/>
              <a:t>atau</a:t>
            </a:r>
            <a:r>
              <a:rPr lang="en-US" sz="1800" dirty="0"/>
              <a:t> </a:t>
            </a:r>
            <a:r>
              <a:rPr lang="en-US" sz="1800" dirty="0" err="1"/>
              <a:t>rugi</a:t>
            </a:r>
            <a:r>
              <a:rPr lang="en-US" sz="1800" dirty="0"/>
              <a:t> </a:t>
            </a:r>
            <a:r>
              <a:rPr lang="en-US" sz="1800" dirty="0" err="1"/>
              <a:t>entitas</a:t>
            </a:r>
            <a:r>
              <a:rPr lang="en-US" sz="1800" dirty="0"/>
              <a:t> </a:t>
            </a:r>
            <a:r>
              <a:rPr lang="en-US" sz="1800" dirty="0" err="1"/>
              <a:t>anak</a:t>
            </a:r>
            <a:r>
              <a:rPr lang="en-US" sz="1800" dirty="0"/>
              <a:t> </a:t>
            </a:r>
            <a:r>
              <a:rPr lang="en-US" sz="1800" dirty="0" err="1"/>
              <a:t>dihitung</a:t>
            </a:r>
            <a:r>
              <a:rPr lang="en-US" sz="1800" dirty="0"/>
              <a:t> </a:t>
            </a:r>
            <a:r>
              <a:rPr lang="en-US" sz="1800" dirty="0" err="1"/>
              <a:t>setelah</a:t>
            </a:r>
            <a:r>
              <a:rPr lang="en-US" sz="1800" dirty="0"/>
              <a:t> </a:t>
            </a:r>
            <a:r>
              <a:rPr lang="en-US" sz="1800" dirty="0" err="1"/>
              <a:t>penyesuaian</a:t>
            </a:r>
            <a:r>
              <a:rPr lang="en-US" sz="1800" dirty="0"/>
              <a:t> </a:t>
            </a:r>
            <a:r>
              <a:rPr lang="en-US" sz="1800" dirty="0" err="1"/>
              <a:t>untuk</a:t>
            </a:r>
            <a:r>
              <a:rPr lang="en-US" sz="1800" dirty="0"/>
              <a:t> </a:t>
            </a:r>
            <a:r>
              <a:rPr lang="en-US" sz="1800" dirty="0" err="1"/>
              <a:t>dividen</a:t>
            </a:r>
            <a:r>
              <a:rPr lang="en-US" sz="1800" dirty="0"/>
              <a:t> </a:t>
            </a:r>
            <a:r>
              <a:rPr lang="en-US" sz="1800" dirty="0" err="1"/>
              <a:t>atas</a:t>
            </a:r>
            <a:r>
              <a:rPr lang="en-US" sz="1800" dirty="0"/>
              <a:t> </a:t>
            </a:r>
            <a:r>
              <a:rPr lang="en-US" sz="1800" dirty="0" err="1"/>
              <a:t>saham</a:t>
            </a:r>
            <a:r>
              <a:rPr lang="en-US" sz="1800" dirty="0"/>
              <a:t> </a:t>
            </a:r>
            <a:r>
              <a:rPr lang="en-US" sz="1800" dirty="0" err="1"/>
              <a:t>tersebut</a:t>
            </a:r>
            <a:r>
              <a:rPr lang="en-US" sz="1800" dirty="0"/>
              <a:t>, </a:t>
            </a:r>
            <a:r>
              <a:rPr lang="en-US" sz="1800" dirty="0" err="1"/>
              <a:t>apakah</a:t>
            </a:r>
            <a:r>
              <a:rPr lang="en-US" sz="1800" dirty="0"/>
              <a:t> </a:t>
            </a:r>
            <a:r>
              <a:rPr lang="en-US" sz="1800" dirty="0" err="1"/>
              <a:t>ada</a:t>
            </a:r>
            <a:r>
              <a:rPr lang="en-US" sz="1800" dirty="0"/>
              <a:t> </a:t>
            </a:r>
            <a:r>
              <a:rPr lang="en-US" sz="1800" dirty="0" err="1"/>
              <a:t>atau</a:t>
            </a:r>
            <a:r>
              <a:rPr lang="en-US" sz="1800" dirty="0"/>
              <a:t> </a:t>
            </a:r>
            <a:r>
              <a:rPr lang="en-US" sz="1800" dirty="0" err="1"/>
              <a:t>tidak</a:t>
            </a:r>
            <a:r>
              <a:rPr lang="en-US" sz="1800" dirty="0"/>
              <a:t> </a:t>
            </a:r>
            <a:r>
              <a:rPr lang="en-US" sz="1800" dirty="0" err="1"/>
              <a:t>ada</a:t>
            </a:r>
            <a:r>
              <a:rPr lang="en-US" sz="1800" dirty="0"/>
              <a:t> </a:t>
            </a:r>
            <a:r>
              <a:rPr lang="en-US" sz="1800" dirty="0" err="1"/>
              <a:t>dividen</a:t>
            </a:r>
            <a:r>
              <a:rPr lang="en-US" sz="1800" dirty="0"/>
              <a:t> yang </a:t>
            </a:r>
            <a:r>
              <a:rPr lang="en-US" sz="1800" dirty="0" err="1"/>
              <a:t>telah</a:t>
            </a:r>
            <a:r>
              <a:rPr lang="en-US" sz="1800" dirty="0"/>
              <a:t> </a:t>
            </a:r>
            <a:r>
              <a:rPr lang="en-US" sz="1800" dirty="0" err="1"/>
              <a:t>diumumkan</a:t>
            </a:r>
            <a:r>
              <a:rPr lang="en-US" sz="1800" dirty="0"/>
              <a:t>. </a:t>
            </a:r>
          </a:p>
          <a:p>
            <a:pPr algn="just">
              <a:buNone/>
            </a:pPr>
            <a:r>
              <a:rPr lang="en-US" sz="1800" dirty="0"/>
              <a:t>	</a:t>
            </a:r>
            <a:r>
              <a:rPr lang="en-US" sz="1800" dirty="0" err="1"/>
              <a:t>Jika</a:t>
            </a:r>
            <a:r>
              <a:rPr lang="en-US" sz="1800" dirty="0"/>
              <a:t> </a:t>
            </a:r>
            <a:r>
              <a:rPr lang="en-US" sz="1800" dirty="0" err="1"/>
              <a:t>saham</a:t>
            </a:r>
            <a:r>
              <a:rPr lang="en-US" sz="1800" dirty="0"/>
              <a:t> </a:t>
            </a:r>
            <a:r>
              <a:rPr lang="en-US" sz="1800" dirty="0" err="1"/>
              <a:t>preferen</a:t>
            </a:r>
            <a:r>
              <a:rPr lang="en-US" sz="1800" dirty="0"/>
              <a:t> yang </a:t>
            </a:r>
            <a:r>
              <a:rPr lang="en-US" sz="1800" dirty="0" err="1"/>
              <a:t>diterbitkan</a:t>
            </a:r>
            <a:r>
              <a:rPr lang="en-US" sz="1800" dirty="0"/>
              <a:t> </a:t>
            </a:r>
            <a:r>
              <a:rPr lang="en-US" sz="1800" dirty="0" err="1"/>
              <a:t>entitas</a:t>
            </a:r>
            <a:r>
              <a:rPr lang="en-US" sz="1800" dirty="0"/>
              <a:t> </a:t>
            </a:r>
            <a:r>
              <a:rPr lang="en-US" sz="1800" dirty="0" err="1"/>
              <a:t>anak</a:t>
            </a:r>
            <a:r>
              <a:rPr lang="en-US" sz="1800" dirty="0"/>
              <a:t> </a:t>
            </a:r>
            <a:r>
              <a:rPr lang="en-US" sz="1800" dirty="0" err="1"/>
              <a:t>dimiliki</a:t>
            </a:r>
            <a:r>
              <a:rPr lang="en-US" sz="1800" dirty="0"/>
              <a:t> </a:t>
            </a:r>
            <a:r>
              <a:rPr lang="en-US" sz="1800" dirty="0" err="1"/>
              <a:t>oleh</a:t>
            </a:r>
            <a:r>
              <a:rPr lang="en-US" sz="1800" dirty="0"/>
              <a:t> </a:t>
            </a:r>
            <a:r>
              <a:rPr lang="en-US" sz="1800" dirty="0" err="1"/>
              <a:t>entitas</a:t>
            </a:r>
            <a:r>
              <a:rPr lang="en-US" sz="1800" dirty="0"/>
              <a:t> </a:t>
            </a:r>
            <a:r>
              <a:rPr lang="en-US" sz="1800" dirty="0" err="1"/>
              <a:t>induk</a:t>
            </a:r>
            <a:r>
              <a:rPr lang="en-US" sz="1800" dirty="0"/>
              <a:t>, </a:t>
            </a:r>
            <a:r>
              <a:rPr lang="en-US" sz="1800" dirty="0" err="1"/>
              <a:t>maka</a:t>
            </a:r>
            <a:r>
              <a:rPr lang="en-US" sz="1800" dirty="0"/>
              <a:t> </a:t>
            </a:r>
            <a:r>
              <a:rPr lang="en-US" sz="1800" dirty="0" err="1"/>
              <a:t>saham</a:t>
            </a:r>
            <a:r>
              <a:rPr lang="en-US" sz="1800" dirty="0"/>
              <a:t> </a:t>
            </a:r>
            <a:r>
              <a:rPr lang="en-US" sz="1800" dirty="0" err="1"/>
              <a:t>preferen</a:t>
            </a:r>
            <a:r>
              <a:rPr lang="en-US" sz="1800" dirty="0"/>
              <a:t> </a:t>
            </a:r>
            <a:r>
              <a:rPr lang="en-US" sz="1800" dirty="0" err="1"/>
              <a:t>dieliminasi</a:t>
            </a:r>
            <a:r>
              <a:rPr lang="en-US" sz="1800" dirty="0"/>
              <a:t> </a:t>
            </a:r>
            <a:r>
              <a:rPr lang="en-US" sz="1800" dirty="0" err="1"/>
              <a:t>terhadap</a:t>
            </a:r>
            <a:r>
              <a:rPr lang="en-US" sz="1800" dirty="0"/>
              <a:t> </a:t>
            </a:r>
            <a:r>
              <a:rPr lang="en-US" sz="1800" dirty="0" err="1"/>
              <a:t>investasi</a:t>
            </a:r>
            <a:r>
              <a:rPr lang="en-US" sz="1800" dirty="0"/>
              <a:t> </a:t>
            </a:r>
            <a:r>
              <a:rPr lang="en-US" sz="1800" dirty="0" err="1"/>
              <a:t>entitas</a:t>
            </a:r>
            <a:r>
              <a:rPr lang="en-US" sz="1800" dirty="0"/>
              <a:t> </a:t>
            </a:r>
            <a:r>
              <a:rPr lang="en-US" sz="1800" dirty="0" err="1"/>
              <a:t>induk</a:t>
            </a:r>
            <a:r>
              <a:rPr lang="en-US" sz="1800" dirty="0"/>
              <a:t> </a:t>
            </a:r>
            <a:r>
              <a:rPr lang="en-US" sz="1800" dirty="0" err="1"/>
              <a:t>atas</a:t>
            </a:r>
            <a:r>
              <a:rPr lang="en-US" sz="1800" dirty="0"/>
              <a:t> </a:t>
            </a:r>
            <a:r>
              <a:rPr lang="en-US" sz="1800" dirty="0" err="1"/>
              <a:t>saham</a:t>
            </a:r>
            <a:r>
              <a:rPr lang="en-US" sz="1800" dirty="0"/>
              <a:t> </a:t>
            </a:r>
            <a:r>
              <a:rPr lang="en-US" sz="1800" dirty="0" err="1"/>
              <a:t>preferen</a:t>
            </a:r>
            <a:r>
              <a:rPr lang="en-US" sz="1800" dirty="0"/>
              <a:t> </a:t>
            </a:r>
            <a:r>
              <a:rPr lang="en-US" sz="1800" dirty="0" err="1"/>
              <a:t>tersebut</a:t>
            </a:r>
            <a:r>
              <a:rPr lang="en-US" sz="1800" dirty="0"/>
              <a:t>. </a:t>
            </a:r>
            <a:r>
              <a:rPr lang="en-US" sz="1800" dirty="0" err="1"/>
              <a:t>Entitas</a:t>
            </a:r>
            <a:r>
              <a:rPr lang="en-US" sz="1800" dirty="0"/>
              <a:t> </a:t>
            </a:r>
            <a:r>
              <a:rPr lang="en-US" sz="1800" dirty="0" err="1"/>
              <a:t>induk</a:t>
            </a:r>
            <a:r>
              <a:rPr lang="en-US" sz="1800" dirty="0"/>
              <a:t> </a:t>
            </a:r>
            <a:r>
              <a:rPr lang="en-US" sz="1800" dirty="0" err="1"/>
              <a:t>tetap</a:t>
            </a:r>
            <a:r>
              <a:rPr lang="en-US" sz="1800" dirty="0"/>
              <a:t> </a:t>
            </a:r>
            <a:r>
              <a:rPr lang="en-US" sz="1800" dirty="0" err="1"/>
              <a:t>harus</a:t>
            </a:r>
            <a:r>
              <a:rPr lang="en-US" sz="1800" dirty="0"/>
              <a:t> </a:t>
            </a:r>
            <a:r>
              <a:rPr lang="en-US" sz="1800" dirty="0" err="1"/>
              <a:t>menghitung</a:t>
            </a:r>
            <a:r>
              <a:rPr lang="en-US" sz="1800" dirty="0"/>
              <a:t> </a:t>
            </a:r>
            <a:r>
              <a:rPr lang="en-US" sz="1800" dirty="0" err="1"/>
              <a:t>bagiannya</a:t>
            </a:r>
            <a:r>
              <a:rPr lang="en-US" sz="1800" dirty="0"/>
              <a:t> </a:t>
            </a:r>
            <a:r>
              <a:rPr lang="en-US" sz="1800" dirty="0" err="1"/>
              <a:t>atas</a:t>
            </a:r>
            <a:r>
              <a:rPr lang="en-US" sz="1800" dirty="0"/>
              <a:t> </a:t>
            </a:r>
            <a:r>
              <a:rPr lang="en-US" sz="1800" dirty="0" err="1"/>
              <a:t>laba</a:t>
            </a:r>
            <a:r>
              <a:rPr lang="en-US" sz="1800" dirty="0"/>
              <a:t> </a:t>
            </a:r>
            <a:r>
              <a:rPr lang="en-US" sz="1800" dirty="0" err="1"/>
              <a:t>atau</a:t>
            </a:r>
            <a:r>
              <a:rPr lang="en-US" sz="1800" dirty="0"/>
              <a:t> </a:t>
            </a:r>
            <a:r>
              <a:rPr lang="en-US" sz="1800" dirty="0" err="1"/>
              <a:t>rugi</a:t>
            </a:r>
            <a:r>
              <a:rPr lang="en-US" sz="1800" dirty="0"/>
              <a:t> </a:t>
            </a:r>
            <a:r>
              <a:rPr lang="en-US" sz="1800" dirty="0" err="1"/>
              <a:t>entitas</a:t>
            </a:r>
            <a:r>
              <a:rPr lang="en-US" sz="1800" dirty="0"/>
              <a:t> </a:t>
            </a:r>
            <a:r>
              <a:rPr lang="en-US" sz="1800" dirty="0" err="1"/>
              <a:t>anak</a:t>
            </a:r>
            <a:r>
              <a:rPr lang="en-US" sz="1800" dirty="0"/>
              <a:t> </a:t>
            </a:r>
            <a:r>
              <a:rPr lang="en-US" sz="1800" dirty="0" err="1"/>
              <a:t>setelah</a:t>
            </a:r>
            <a:r>
              <a:rPr lang="en-US" sz="1800" dirty="0"/>
              <a:t> </a:t>
            </a:r>
            <a:r>
              <a:rPr lang="en-US" sz="1800" dirty="0" err="1"/>
              <a:t>penyesuaian</a:t>
            </a:r>
            <a:r>
              <a:rPr lang="en-US" sz="1800" dirty="0"/>
              <a:t> </a:t>
            </a:r>
            <a:r>
              <a:rPr lang="en-US" sz="1800" dirty="0" err="1"/>
              <a:t>untuk</a:t>
            </a:r>
            <a:r>
              <a:rPr lang="en-US" sz="1800" dirty="0"/>
              <a:t> </a:t>
            </a:r>
            <a:r>
              <a:rPr lang="en-US" sz="1800" dirty="0" err="1"/>
              <a:t>dividen</a:t>
            </a:r>
            <a:r>
              <a:rPr lang="en-US" sz="1800" dirty="0"/>
              <a:t> </a:t>
            </a:r>
            <a:r>
              <a:rPr lang="en-US" sz="1800" dirty="0" err="1"/>
              <a:t>atas</a:t>
            </a:r>
            <a:r>
              <a:rPr lang="en-US" sz="1800" dirty="0"/>
              <a:t> </a:t>
            </a:r>
            <a:r>
              <a:rPr lang="en-US" sz="1800" dirty="0" err="1"/>
              <a:t>saham</a:t>
            </a:r>
            <a:r>
              <a:rPr lang="en-US" sz="1800" dirty="0"/>
              <a:t> </a:t>
            </a:r>
            <a:r>
              <a:rPr lang="en-US" sz="1800" dirty="0" err="1"/>
              <a:t>preferen</a:t>
            </a:r>
            <a:r>
              <a:rPr lang="en-US" sz="1800" dirty="0"/>
              <a:t> </a:t>
            </a:r>
            <a:r>
              <a:rPr lang="en-US" sz="1800" dirty="0" err="1"/>
              <a:t>tersebut</a:t>
            </a:r>
            <a:r>
              <a:rPr lang="en-US" sz="1800" dirty="0"/>
              <a:t>, </a:t>
            </a:r>
            <a:r>
              <a:rPr lang="en-US" sz="1800" dirty="0" err="1"/>
              <a:t>di</a:t>
            </a:r>
            <a:r>
              <a:rPr lang="en-US" sz="1800" dirty="0"/>
              <a:t> </a:t>
            </a:r>
            <a:r>
              <a:rPr lang="en-US" sz="1800" dirty="0" err="1"/>
              <a:t>sisi</a:t>
            </a:r>
            <a:r>
              <a:rPr lang="en-US" sz="1800" dirty="0"/>
              <a:t> lain </a:t>
            </a:r>
            <a:r>
              <a:rPr lang="en-US" sz="1800" dirty="0" err="1"/>
              <a:t>mengakui</a:t>
            </a:r>
            <a:r>
              <a:rPr lang="en-US" sz="1800" dirty="0"/>
              <a:t> </a:t>
            </a:r>
            <a:r>
              <a:rPr lang="en-US" sz="1800" dirty="0" err="1"/>
              <a:t>pendapatan</a:t>
            </a:r>
            <a:r>
              <a:rPr lang="en-US" sz="1800" dirty="0"/>
              <a:t> </a:t>
            </a:r>
            <a:r>
              <a:rPr lang="en-US" sz="1800" dirty="0" err="1"/>
              <a:t>dividen</a:t>
            </a:r>
            <a:r>
              <a:rPr lang="en-US" sz="1800" dirty="0"/>
              <a:t> </a:t>
            </a:r>
            <a:r>
              <a:rPr lang="en-US" sz="1800" dirty="0" err="1"/>
              <a:t>atas</a:t>
            </a:r>
            <a:r>
              <a:rPr lang="en-US" sz="1800" dirty="0"/>
              <a:t> </a:t>
            </a:r>
            <a:r>
              <a:rPr lang="en-US" sz="1800" dirty="0" err="1"/>
              <a:t>saham</a:t>
            </a:r>
            <a:r>
              <a:rPr lang="en-US" sz="1800" dirty="0"/>
              <a:t> </a:t>
            </a:r>
            <a:r>
              <a:rPr lang="en-US" sz="1800" dirty="0" err="1"/>
              <a:t>preferen</a:t>
            </a:r>
            <a:r>
              <a:rPr lang="en-US" sz="1800" dirty="0"/>
              <a:t> </a:t>
            </a:r>
            <a:r>
              <a:rPr lang="en-US" sz="1800" dirty="0" err="1"/>
              <a:t>tersebut</a:t>
            </a:r>
            <a:r>
              <a:rPr lang="en-US" sz="1800" dirty="0"/>
              <a:t>. </a:t>
            </a:r>
            <a:r>
              <a:rPr lang="en-US" sz="1800" dirty="0" err="1"/>
              <a:t>Seperti</a:t>
            </a:r>
            <a:r>
              <a:rPr lang="en-US" sz="1800" dirty="0"/>
              <a:t> </a:t>
            </a:r>
            <a:r>
              <a:rPr lang="en-US" sz="1800" dirty="0" err="1"/>
              <a:t>halnya</a:t>
            </a:r>
            <a:r>
              <a:rPr lang="en-US" sz="1800" dirty="0"/>
              <a:t> </a:t>
            </a:r>
            <a:r>
              <a:rPr lang="en-US" sz="1800" dirty="0" err="1"/>
              <a:t>Bagian</a:t>
            </a:r>
            <a:r>
              <a:rPr lang="en-US" sz="1800" dirty="0"/>
              <a:t> </a:t>
            </a:r>
            <a:r>
              <a:rPr lang="en-US" sz="1800" dirty="0" err="1"/>
              <a:t>Laba</a:t>
            </a:r>
            <a:r>
              <a:rPr lang="en-US" sz="1800" dirty="0"/>
              <a:t> </a:t>
            </a:r>
            <a:r>
              <a:rPr lang="en-US" sz="1800" dirty="0" err="1"/>
              <a:t>entitas</a:t>
            </a:r>
            <a:r>
              <a:rPr lang="en-US" sz="1800" dirty="0"/>
              <a:t> </a:t>
            </a:r>
            <a:r>
              <a:rPr lang="en-US" sz="1800" dirty="0" err="1"/>
              <a:t>anak</a:t>
            </a:r>
            <a:r>
              <a:rPr lang="en-US" sz="1800" dirty="0"/>
              <a:t>, </a:t>
            </a:r>
            <a:r>
              <a:rPr lang="en-US" sz="1800" dirty="0" err="1"/>
              <a:t>pendapatan</a:t>
            </a:r>
            <a:r>
              <a:rPr lang="en-US" sz="1800" dirty="0"/>
              <a:t> </a:t>
            </a:r>
            <a:r>
              <a:rPr lang="en-US" sz="1800" dirty="0" err="1"/>
              <a:t>dividen</a:t>
            </a:r>
            <a:r>
              <a:rPr lang="en-US" sz="1800" dirty="0"/>
              <a:t> </a:t>
            </a:r>
            <a:r>
              <a:rPr lang="en-US" sz="1800" dirty="0" err="1"/>
              <a:t>atas</a:t>
            </a:r>
            <a:r>
              <a:rPr lang="en-US" sz="1800" dirty="0"/>
              <a:t> </a:t>
            </a:r>
            <a:r>
              <a:rPr lang="en-US" sz="1800" dirty="0" err="1"/>
              <a:t>saham</a:t>
            </a:r>
            <a:r>
              <a:rPr lang="en-US" sz="1800" dirty="0"/>
              <a:t> </a:t>
            </a:r>
            <a:r>
              <a:rPr lang="en-US" sz="1800" dirty="0" err="1"/>
              <a:t>preferen</a:t>
            </a:r>
            <a:r>
              <a:rPr lang="en-US" sz="1800" dirty="0"/>
              <a:t> yang </a:t>
            </a:r>
            <a:r>
              <a:rPr lang="en-US" sz="1800" dirty="0" err="1"/>
              <a:t>diterbitkan</a:t>
            </a:r>
            <a:r>
              <a:rPr lang="en-US" sz="1800" dirty="0"/>
              <a:t> </a:t>
            </a:r>
            <a:r>
              <a:rPr lang="en-US" sz="1800" dirty="0" err="1"/>
              <a:t>entitas</a:t>
            </a:r>
            <a:r>
              <a:rPr lang="en-US" sz="1800" dirty="0"/>
              <a:t> </a:t>
            </a:r>
            <a:r>
              <a:rPr lang="en-US" sz="1800" dirty="0" err="1"/>
              <a:t>anak</a:t>
            </a:r>
            <a:r>
              <a:rPr lang="en-US" sz="1800" dirty="0"/>
              <a:t> </a:t>
            </a:r>
            <a:r>
              <a:rPr lang="en-US" sz="1800" dirty="0" err="1"/>
              <a:t>dieliminasi</a:t>
            </a:r>
            <a:r>
              <a:rPr lang="en-US" sz="1800" dirty="0"/>
              <a:t> </a:t>
            </a:r>
            <a:r>
              <a:rPr lang="en-US" sz="1800" dirty="0" err="1"/>
              <a:t>dalam</a:t>
            </a:r>
            <a:r>
              <a:rPr lang="en-US" sz="1800" dirty="0"/>
              <a:t> </a:t>
            </a:r>
            <a:r>
              <a:rPr lang="en-US" sz="1800" dirty="0" err="1"/>
              <a:t>kertas</a:t>
            </a:r>
            <a:r>
              <a:rPr lang="en-US" sz="1800" dirty="0"/>
              <a:t> </a:t>
            </a:r>
            <a:r>
              <a:rPr lang="en-US" sz="1800" dirty="0" err="1"/>
              <a:t>kerja</a:t>
            </a:r>
            <a:r>
              <a:rPr lang="en-US" sz="1800" dirty="0"/>
              <a:t> </a:t>
            </a:r>
            <a:r>
              <a:rPr lang="en-US" sz="1800" dirty="0" err="1"/>
              <a:t>konsolidasi</a:t>
            </a:r>
            <a:r>
              <a:rPr lang="en-US" sz="180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buFont typeface="Wingdings" pitchFamily="2" charset="2"/>
              <a:buChar char="q"/>
            </a:pPr>
            <a:r>
              <a:rPr lang="en-US" sz="1900" b="1" dirty="0" err="1"/>
              <a:t>Dividen</a:t>
            </a:r>
            <a:r>
              <a:rPr lang="en-US" sz="1900" b="1" dirty="0"/>
              <a:t> </a:t>
            </a:r>
            <a:r>
              <a:rPr lang="en-US" sz="1900" b="1" dirty="0" err="1"/>
              <a:t>Saham</a:t>
            </a:r>
            <a:r>
              <a:rPr lang="en-US" sz="1900" b="1" dirty="0"/>
              <a:t> </a:t>
            </a:r>
            <a:r>
              <a:rPr lang="en-US" sz="1900" b="1" dirty="0" err="1"/>
              <a:t>Entitas</a:t>
            </a:r>
            <a:r>
              <a:rPr lang="en-US" sz="1900" b="1" dirty="0"/>
              <a:t> </a:t>
            </a:r>
            <a:r>
              <a:rPr lang="en-US" sz="1900" b="1" dirty="0" err="1"/>
              <a:t>Anak</a:t>
            </a:r>
            <a:endParaRPr lang="en-US" sz="1900" b="1" dirty="0"/>
          </a:p>
          <a:p>
            <a:pPr algn="just">
              <a:buNone/>
            </a:pPr>
            <a:r>
              <a:rPr lang="en-US" sz="2000" dirty="0"/>
              <a:t>	Perusahaan </a:t>
            </a:r>
            <a:r>
              <a:rPr lang="en-US" sz="2000" dirty="0" err="1"/>
              <a:t>terkadang</a:t>
            </a:r>
            <a:r>
              <a:rPr lang="en-US" sz="2000" dirty="0"/>
              <a:t> </a:t>
            </a:r>
            <a:r>
              <a:rPr lang="en-US" sz="2000" dirty="0" err="1"/>
              <a:t>mengumumkan</a:t>
            </a:r>
            <a:r>
              <a:rPr lang="en-US" sz="2000" dirty="0"/>
              <a:t> </a:t>
            </a:r>
            <a:r>
              <a:rPr lang="en-US" sz="2000" dirty="0" err="1"/>
              <a:t>dividen</a:t>
            </a:r>
            <a:r>
              <a:rPr lang="en-US" sz="2000" dirty="0"/>
              <a:t> </a:t>
            </a:r>
            <a:r>
              <a:rPr lang="en-US" sz="2000" dirty="0" err="1"/>
              <a:t>dalam</a:t>
            </a:r>
            <a:r>
              <a:rPr lang="en-US" sz="2000" dirty="0"/>
              <a:t> </a:t>
            </a:r>
            <a:r>
              <a:rPr lang="en-US" sz="2000" dirty="0" err="1"/>
              <a:t>bentuk</a:t>
            </a:r>
            <a:r>
              <a:rPr lang="en-US" sz="2000" dirty="0"/>
              <a:t> </a:t>
            </a:r>
            <a:r>
              <a:rPr lang="en-US" sz="2000" dirty="0" err="1"/>
              <a:t>selain</a:t>
            </a:r>
            <a:r>
              <a:rPr lang="en-US" sz="2000" dirty="0"/>
              <a:t> </a:t>
            </a:r>
            <a:r>
              <a:rPr lang="en-US" sz="2000" dirty="0" err="1"/>
              <a:t>kas</a:t>
            </a:r>
            <a:r>
              <a:rPr lang="en-US" sz="2000" dirty="0"/>
              <a:t>, </a:t>
            </a:r>
            <a:r>
              <a:rPr lang="en-US" sz="2000" dirty="0" err="1"/>
              <a:t>yaitu</a:t>
            </a:r>
            <a:r>
              <a:rPr lang="en-US" sz="2000" dirty="0"/>
              <a:t> </a:t>
            </a:r>
            <a:r>
              <a:rPr lang="en-US" sz="2000" dirty="0" err="1"/>
              <a:t>dalam</a:t>
            </a:r>
            <a:r>
              <a:rPr lang="en-US" sz="2000" dirty="0"/>
              <a:t> </a:t>
            </a:r>
            <a:r>
              <a:rPr lang="en-US" sz="2000" dirty="0" err="1"/>
              <a:t>bentuk</a:t>
            </a:r>
            <a:r>
              <a:rPr lang="en-US" sz="2000" dirty="0"/>
              <a:t> </a:t>
            </a:r>
            <a:r>
              <a:rPr lang="en-US" sz="2000" dirty="0" err="1"/>
              <a:t>saham</a:t>
            </a:r>
            <a:r>
              <a:rPr lang="en-US" sz="2000" dirty="0"/>
              <a:t> </a:t>
            </a:r>
            <a:r>
              <a:rPr lang="en-US" sz="2000" dirty="0" err="1"/>
              <a:t>atau</a:t>
            </a:r>
            <a:r>
              <a:rPr lang="en-US" sz="2000" dirty="0"/>
              <a:t> yang </a:t>
            </a:r>
            <a:r>
              <a:rPr lang="en-US" sz="2000" dirty="0" err="1"/>
              <a:t>dikenal</a:t>
            </a:r>
            <a:r>
              <a:rPr lang="en-US" sz="2000" dirty="0"/>
              <a:t> </a:t>
            </a:r>
            <a:r>
              <a:rPr lang="en-US" sz="2000" dirty="0" err="1"/>
              <a:t>dengan</a:t>
            </a:r>
            <a:r>
              <a:rPr lang="en-US" sz="2000" dirty="0"/>
              <a:t> </a:t>
            </a:r>
            <a:r>
              <a:rPr lang="en-US" sz="2000" dirty="0" err="1"/>
              <a:t>dividen</a:t>
            </a:r>
            <a:r>
              <a:rPr lang="en-US" sz="2000" dirty="0"/>
              <a:t> </a:t>
            </a:r>
            <a:r>
              <a:rPr lang="en-US" sz="2000" dirty="0" err="1"/>
              <a:t>saham</a:t>
            </a:r>
            <a:r>
              <a:rPr lang="en-US" sz="2000" dirty="0"/>
              <a:t> (</a:t>
            </a:r>
            <a:r>
              <a:rPr lang="en-US" sz="2000" dirty="0" err="1"/>
              <a:t>saham</a:t>
            </a:r>
            <a:r>
              <a:rPr lang="en-US" sz="2000" dirty="0"/>
              <a:t> bonus). </a:t>
            </a:r>
            <a:r>
              <a:rPr lang="en-US" sz="2000" dirty="0" err="1"/>
              <a:t>Ketika</a:t>
            </a:r>
            <a:r>
              <a:rPr lang="en-US" sz="2000" dirty="0"/>
              <a:t> </a:t>
            </a:r>
            <a:r>
              <a:rPr lang="en-US" sz="2000" dirty="0" err="1"/>
              <a:t>perusahaaan</a:t>
            </a:r>
            <a:r>
              <a:rPr lang="en-US" sz="2000" dirty="0"/>
              <a:t> </a:t>
            </a:r>
            <a:r>
              <a:rPr lang="en-US" sz="2000" dirty="0" err="1"/>
              <a:t>mengumumkan</a:t>
            </a:r>
            <a:r>
              <a:rPr lang="en-US" sz="2000" dirty="0"/>
              <a:t> </a:t>
            </a:r>
            <a:r>
              <a:rPr lang="en-US" sz="2000" dirty="0" err="1"/>
              <a:t>dividen</a:t>
            </a:r>
            <a:r>
              <a:rPr lang="en-US" sz="2000" dirty="0"/>
              <a:t> </a:t>
            </a:r>
            <a:r>
              <a:rPr lang="en-US" sz="2000" dirty="0" err="1"/>
              <a:t>saham</a:t>
            </a:r>
            <a:r>
              <a:rPr lang="en-US" sz="2000" dirty="0"/>
              <a:t>, </a:t>
            </a:r>
            <a:r>
              <a:rPr lang="en-US" sz="2000" dirty="0" err="1"/>
              <a:t>maka</a:t>
            </a:r>
            <a:r>
              <a:rPr lang="en-US" sz="2000" dirty="0"/>
              <a:t> </a:t>
            </a:r>
            <a:r>
              <a:rPr lang="en-US" sz="2000" dirty="0" err="1"/>
              <a:t>setiap</a:t>
            </a:r>
            <a:r>
              <a:rPr lang="en-US" sz="2000" dirty="0"/>
              <a:t> </a:t>
            </a:r>
            <a:r>
              <a:rPr lang="en-US" sz="2000" dirty="0" err="1"/>
              <a:t>pemegang</a:t>
            </a:r>
            <a:r>
              <a:rPr lang="en-US" sz="2000" dirty="0"/>
              <a:t> </a:t>
            </a:r>
            <a:r>
              <a:rPr lang="en-US" sz="2000" dirty="0" err="1"/>
              <a:t>saham</a:t>
            </a:r>
            <a:r>
              <a:rPr lang="en-US" sz="2000" dirty="0"/>
              <a:t> </a:t>
            </a:r>
            <a:r>
              <a:rPr lang="en-US" sz="2000" dirty="0" err="1"/>
              <a:t>akan</a:t>
            </a:r>
            <a:r>
              <a:rPr lang="en-US" sz="2000" dirty="0"/>
              <a:t> </a:t>
            </a:r>
            <a:r>
              <a:rPr lang="en-US" sz="2000" dirty="0" err="1"/>
              <a:t>mendapatkan</a:t>
            </a:r>
            <a:r>
              <a:rPr lang="en-US" sz="2000" dirty="0"/>
              <a:t> </a:t>
            </a:r>
            <a:r>
              <a:rPr lang="en-US" sz="2000" dirty="0" err="1"/>
              <a:t>bagiannya</a:t>
            </a:r>
            <a:r>
              <a:rPr lang="en-US" sz="2000" dirty="0"/>
              <a:t> </a:t>
            </a:r>
            <a:r>
              <a:rPr lang="en-US" sz="2000" dirty="0" err="1"/>
              <a:t>secara</a:t>
            </a:r>
            <a:r>
              <a:rPr lang="en-US" sz="2000" dirty="0"/>
              <a:t> </a:t>
            </a:r>
            <a:r>
              <a:rPr lang="en-US" sz="2000" dirty="0" err="1"/>
              <a:t>proporsional</a:t>
            </a:r>
            <a:r>
              <a:rPr lang="en-US" sz="2000" dirty="0"/>
              <a:t> </a:t>
            </a:r>
            <a:r>
              <a:rPr lang="en-US" sz="2000" dirty="0" err="1"/>
              <a:t>sehingga</a:t>
            </a:r>
            <a:r>
              <a:rPr lang="en-US" sz="2000" dirty="0"/>
              <a:t> </a:t>
            </a:r>
            <a:r>
              <a:rPr lang="en-US" sz="2000" dirty="0" err="1"/>
              <a:t>tidak</a:t>
            </a:r>
            <a:r>
              <a:rPr lang="en-US" sz="2000" dirty="0"/>
              <a:t> </a:t>
            </a:r>
            <a:r>
              <a:rPr lang="en-US" sz="2000" dirty="0" err="1"/>
              <a:t>terjadi</a:t>
            </a:r>
            <a:r>
              <a:rPr lang="en-US" sz="2000" dirty="0"/>
              <a:t> </a:t>
            </a:r>
            <a:r>
              <a:rPr lang="en-US" sz="2000" dirty="0" err="1"/>
              <a:t>perubahan</a:t>
            </a:r>
            <a:r>
              <a:rPr lang="en-US" sz="2000" dirty="0"/>
              <a:t> </a:t>
            </a:r>
            <a:r>
              <a:rPr lang="en-US" sz="2000" dirty="0" err="1"/>
              <a:t>komposisi</a:t>
            </a:r>
            <a:r>
              <a:rPr lang="en-US" sz="2000" dirty="0"/>
              <a:t> </a:t>
            </a:r>
            <a:r>
              <a:rPr lang="en-US" sz="2000" dirty="0" err="1"/>
              <a:t>antara</a:t>
            </a:r>
            <a:r>
              <a:rPr lang="en-US" sz="2000" dirty="0"/>
              <a:t> </a:t>
            </a:r>
            <a:r>
              <a:rPr lang="en-US" sz="2000" dirty="0" err="1"/>
              <a:t>pemegang</a:t>
            </a:r>
            <a:r>
              <a:rPr lang="en-US" sz="2000" dirty="0"/>
              <a:t> </a:t>
            </a:r>
            <a:r>
              <a:rPr lang="en-US" sz="2000" dirty="0" err="1"/>
              <a:t>saham</a:t>
            </a:r>
            <a:r>
              <a:rPr lang="en-US" sz="2000" dirty="0"/>
              <a:t> </a:t>
            </a:r>
            <a:r>
              <a:rPr lang="en-US" sz="2000" dirty="0" err="1"/>
              <a:t>pengendali</a:t>
            </a:r>
            <a:r>
              <a:rPr lang="en-US" sz="2000" dirty="0"/>
              <a:t> </a:t>
            </a:r>
            <a:r>
              <a:rPr lang="en-US" sz="2000" dirty="0" err="1"/>
              <a:t>dan</a:t>
            </a:r>
            <a:r>
              <a:rPr lang="en-US" sz="2000" dirty="0"/>
              <a:t> </a:t>
            </a:r>
            <a:r>
              <a:rPr lang="en-US" sz="2000" dirty="0" err="1"/>
              <a:t>nonpengendali</a:t>
            </a:r>
            <a:r>
              <a:rPr lang="en-US" sz="2000" dirty="0"/>
              <a:t>. </a:t>
            </a:r>
            <a:r>
              <a:rPr lang="en-US" sz="2000" dirty="0" err="1"/>
              <a:t>Jika</a:t>
            </a:r>
            <a:r>
              <a:rPr lang="en-US" sz="2000" dirty="0"/>
              <a:t> </a:t>
            </a:r>
            <a:r>
              <a:rPr lang="en-US" sz="2000" dirty="0" err="1"/>
              <a:t>entitas</a:t>
            </a:r>
            <a:r>
              <a:rPr lang="en-US" sz="2000" dirty="0"/>
              <a:t> </a:t>
            </a:r>
            <a:r>
              <a:rPr lang="en-US" sz="2000" dirty="0" err="1"/>
              <a:t>anak</a:t>
            </a:r>
            <a:r>
              <a:rPr lang="en-US" sz="2000" dirty="0"/>
              <a:t> </a:t>
            </a:r>
            <a:r>
              <a:rPr lang="en-US" sz="2000" dirty="0" err="1"/>
              <a:t>mengumumkan</a:t>
            </a:r>
            <a:r>
              <a:rPr lang="en-US" sz="2000" dirty="0"/>
              <a:t> </a:t>
            </a:r>
            <a:r>
              <a:rPr lang="en-US" sz="2000" dirty="0" err="1"/>
              <a:t>dividen</a:t>
            </a:r>
            <a:r>
              <a:rPr lang="en-US" sz="2000" dirty="0"/>
              <a:t> </a:t>
            </a:r>
            <a:r>
              <a:rPr lang="en-US" sz="2000" dirty="0" err="1"/>
              <a:t>saham</a:t>
            </a:r>
            <a:r>
              <a:rPr lang="en-US" sz="2000" dirty="0"/>
              <a:t>, </a:t>
            </a:r>
            <a:r>
              <a:rPr lang="en-US" sz="2000" dirty="0" err="1"/>
              <a:t>nilai</a:t>
            </a:r>
            <a:r>
              <a:rPr lang="en-US" sz="2000" dirty="0"/>
              <a:t> </a:t>
            </a:r>
            <a:r>
              <a:rPr lang="en-US" sz="2000" dirty="0" err="1"/>
              <a:t>tercatat</a:t>
            </a:r>
            <a:r>
              <a:rPr lang="en-US" sz="2000" dirty="0"/>
              <a:t> </a:t>
            </a:r>
            <a:r>
              <a:rPr lang="en-US" sz="2000" dirty="0" err="1"/>
              <a:t>investasi</a:t>
            </a:r>
            <a:r>
              <a:rPr lang="en-US" sz="2000" dirty="0"/>
              <a:t> </a:t>
            </a:r>
            <a:r>
              <a:rPr lang="en-US" sz="2000" dirty="0" err="1"/>
              <a:t>pada</a:t>
            </a:r>
            <a:r>
              <a:rPr lang="en-US" sz="2000" dirty="0"/>
              <a:t> </a:t>
            </a:r>
            <a:r>
              <a:rPr lang="en-US" sz="2000" dirty="0" err="1"/>
              <a:t>entitas</a:t>
            </a:r>
            <a:r>
              <a:rPr lang="en-US" sz="2000" dirty="0"/>
              <a:t> </a:t>
            </a:r>
            <a:r>
              <a:rPr lang="en-US" sz="2000" dirty="0" err="1"/>
              <a:t>induk</a:t>
            </a:r>
            <a:r>
              <a:rPr lang="en-US" sz="2000" dirty="0"/>
              <a:t> </a:t>
            </a:r>
            <a:r>
              <a:rPr lang="en-US" sz="2000" dirty="0" err="1"/>
              <a:t>tidak</a:t>
            </a:r>
            <a:r>
              <a:rPr lang="en-US" sz="2000" dirty="0"/>
              <a:t> </a:t>
            </a:r>
            <a:r>
              <a:rPr lang="en-US" sz="2000" dirty="0" err="1"/>
              <a:t>berubah</a:t>
            </a:r>
            <a:r>
              <a:rPr lang="en-US" sz="2000" dirty="0"/>
              <a:t> </a:t>
            </a:r>
            <a:r>
              <a:rPr lang="en-US" sz="2000" dirty="0" err="1"/>
              <a:t>karena</a:t>
            </a:r>
            <a:r>
              <a:rPr lang="en-US" sz="2000" dirty="0"/>
              <a:t> </a:t>
            </a:r>
            <a:r>
              <a:rPr lang="en-US" sz="2000" dirty="0" err="1"/>
              <a:t>tidak</a:t>
            </a:r>
            <a:r>
              <a:rPr lang="en-US" sz="2000" dirty="0"/>
              <a:t> </a:t>
            </a:r>
            <a:r>
              <a:rPr lang="en-US" sz="2000" dirty="0" err="1"/>
              <a:t>terdapat</a:t>
            </a:r>
            <a:r>
              <a:rPr lang="en-US" sz="2000" dirty="0"/>
              <a:t> </a:t>
            </a:r>
            <a:r>
              <a:rPr lang="en-US" sz="2000" dirty="0" err="1"/>
              <a:t>perubahan</a:t>
            </a:r>
            <a:r>
              <a:rPr lang="en-US" sz="2000" dirty="0"/>
              <a:t> </a:t>
            </a:r>
            <a:r>
              <a:rPr lang="en-US" sz="2000" dirty="0" err="1"/>
              <a:t>substansi</a:t>
            </a:r>
            <a:r>
              <a:rPr lang="en-US" sz="2000" dirty="0"/>
              <a:t> </a:t>
            </a:r>
            <a:r>
              <a:rPr lang="en-US" sz="2000" dirty="0" err="1"/>
              <a:t>ekonomi</a:t>
            </a:r>
            <a:r>
              <a:rPr lang="en-US" sz="2000" dirty="0"/>
              <a:t> </a:t>
            </a:r>
            <a:r>
              <a:rPr lang="en-US" sz="2000" dirty="0" err="1"/>
              <a:t>atas</a:t>
            </a:r>
            <a:r>
              <a:rPr lang="en-US" sz="2000" dirty="0"/>
              <a:t> </a:t>
            </a:r>
            <a:r>
              <a:rPr lang="en-US" sz="2000" dirty="0" err="1"/>
              <a:t>dividen</a:t>
            </a:r>
            <a:r>
              <a:rPr lang="en-US" sz="2000" dirty="0"/>
              <a:t> </a:t>
            </a:r>
            <a:r>
              <a:rPr lang="en-US" sz="2000" dirty="0" err="1"/>
              <a:t>saham</a:t>
            </a:r>
            <a:r>
              <a:rPr lang="en-US" sz="2000" dirty="0"/>
              <a:t> </a:t>
            </a:r>
            <a:r>
              <a:rPr lang="en-US" sz="2000" dirty="0" err="1"/>
              <a:t>tersebut</a:t>
            </a:r>
            <a:r>
              <a:rPr lang="en-US" sz="2000" dirty="0"/>
              <a:t>. </a:t>
            </a:r>
            <a:r>
              <a:rPr lang="en-US" sz="2000" dirty="0" err="1"/>
              <a:t>Dividen</a:t>
            </a:r>
            <a:r>
              <a:rPr lang="en-US" sz="2000" dirty="0"/>
              <a:t> </a:t>
            </a:r>
            <a:r>
              <a:rPr lang="en-US" sz="2000" dirty="0" err="1"/>
              <a:t>saham</a:t>
            </a:r>
            <a:r>
              <a:rPr lang="en-US" sz="2000" dirty="0"/>
              <a:t> </a:t>
            </a:r>
            <a:r>
              <a:rPr lang="en-US" sz="2000" dirty="0" err="1"/>
              <a:t>merupakan</a:t>
            </a:r>
            <a:r>
              <a:rPr lang="en-US" sz="2000" dirty="0"/>
              <a:t> </a:t>
            </a:r>
            <a:r>
              <a:rPr lang="en-US" sz="2000" dirty="0" err="1"/>
              <a:t>kapitalisasi</a:t>
            </a:r>
            <a:r>
              <a:rPr lang="en-US" sz="2000" dirty="0"/>
              <a:t> </a:t>
            </a:r>
            <a:r>
              <a:rPr lang="en-US" sz="2000" dirty="0" err="1"/>
              <a:t>permanen</a:t>
            </a:r>
            <a:r>
              <a:rPr lang="en-US" sz="2000" dirty="0"/>
              <a:t> </a:t>
            </a:r>
            <a:r>
              <a:rPr lang="en-US" sz="2000" dirty="0" err="1"/>
              <a:t>atas</a:t>
            </a:r>
            <a:r>
              <a:rPr lang="en-US" sz="2000" dirty="0"/>
              <a:t> </a:t>
            </a:r>
            <a:r>
              <a:rPr lang="en-US" sz="2000" dirty="0" err="1"/>
              <a:t>saldo</a:t>
            </a:r>
            <a:r>
              <a:rPr lang="en-US" sz="2000" dirty="0"/>
              <a:t> </a:t>
            </a:r>
            <a:r>
              <a:rPr lang="en-US" sz="2000" dirty="0" err="1"/>
              <a:t>laba</a:t>
            </a:r>
            <a:r>
              <a:rPr lang="en-US" sz="2000" dirty="0"/>
              <a:t> </a:t>
            </a:r>
            <a:r>
              <a:rPr lang="en-US" sz="2000" dirty="0" err="1"/>
              <a:t>karena</a:t>
            </a:r>
            <a:r>
              <a:rPr lang="en-US" sz="2000" dirty="0"/>
              <a:t> </a:t>
            </a:r>
            <a:r>
              <a:rPr lang="en-US" sz="2000" dirty="0" err="1"/>
              <a:t>ketika</a:t>
            </a:r>
            <a:r>
              <a:rPr lang="en-US" sz="2000" dirty="0"/>
              <a:t> </a:t>
            </a:r>
            <a:r>
              <a:rPr lang="en-US" sz="2000" dirty="0" err="1"/>
              <a:t>dividen</a:t>
            </a:r>
            <a:r>
              <a:rPr lang="en-US" sz="2000" dirty="0"/>
              <a:t> </a:t>
            </a:r>
            <a:r>
              <a:rPr lang="en-US" sz="2000" dirty="0" err="1"/>
              <a:t>saham</a:t>
            </a:r>
            <a:r>
              <a:rPr lang="en-US" sz="2000" dirty="0"/>
              <a:t> </a:t>
            </a:r>
            <a:r>
              <a:rPr lang="en-US" sz="2000" dirty="0" err="1"/>
              <a:t>diumumkan</a:t>
            </a:r>
            <a:r>
              <a:rPr lang="en-US" sz="2000" dirty="0"/>
              <a:t> </a:t>
            </a:r>
            <a:r>
              <a:rPr lang="en-US" sz="2000" dirty="0" err="1"/>
              <a:t>oleh</a:t>
            </a:r>
            <a:r>
              <a:rPr lang="en-US" sz="2000" dirty="0"/>
              <a:t> </a:t>
            </a:r>
            <a:r>
              <a:rPr lang="en-US" sz="2000" dirty="0" err="1"/>
              <a:t>entitas</a:t>
            </a:r>
            <a:r>
              <a:rPr lang="en-US" sz="2000" dirty="0"/>
              <a:t> </a:t>
            </a:r>
            <a:r>
              <a:rPr lang="en-US" sz="2000" dirty="0" err="1"/>
              <a:t>anak</a:t>
            </a:r>
            <a:r>
              <a:rPr lang="en-US" sz="2000" dirty="0"/>
              <a:t> </a:t>
            </a:r>
            <a:r>
              <a:rPr lang="en-US" sz="2000" dirty="0" err="1"/>
              <a:t>maka</a:t>
            </a:r>
            <a:r>
              <a:rPr lang="en-US" sz="2000" dirty="0"/>
              <a:t> </a:t>
            </a:r>
            <a:r>
              <a:rPr lang="en-US" sz="2000" dirty="0" err="1"/>
              <a:t>saldo</a:t>
            </a:r>
            <a:r>
              <a:rPr lang="en-US" sz="2000" dirty="0"/>
              <a:t> </a:t>
            </a:r>
            <a:r>
              <a:rPr lang="en-US" sz="2000" dirty="0" err="1"/>
              <a:t>laba</a:t>
            </a:r>
            <a:r>
              <a:rPr lang="en-US" sz="2000" dirty="0"/>
              <a:t> </a:t>
            </a:r>
            <a:r>
              <a:rPr lang="en-US" sz="2000" dirty="0" err="1"/>
              <a:t>berkurang</a:t>
            </a:r>
            <a:r>
              <a:rPr lang="en-US" sz="2000" dirty="0"/>
              <a:t> </a:t>
            </a:r>
            <a:r>
              <a:rPr lang="en-US" sz="2000" dirty="0" err="1"/>
              <a:t>dan</a:t>
            </a:r>
            <a:r>
              <a:rPr lang="en-US" sz="2000" dirty="0"/>
              <a:t> </a:t>
            </a:r>
            <a:r>
              <a:rPr lang="en-US" sz="2000" dirty="0" err="1"/>
              <a:t>saldo</a:t>
            </a:r>
            <a:r>
              <a:rPr lang="en-US" sz="2000" dirty="0"/>
              <a:t> </a:t>
            </a:r>
            <a:r>
              <a:rPr lang="en-US" sz="2000" dirty="0" err="1"/>
              <a:t>saham</a:t>
            </a:r>
            <a:r>
              <a:rPr lang="en-US" sz="2000" dirty="0"/>
              <a:t> </a:t>
            </a:r>
            <a:r>
              <a:rPr lang="en-US" sz="2000" dirty="0" err="1"/>
              <a:t>biasa</a:t>
            </a:r>
            <a:r>
              <a:rPr lang="en-US" sz="2000" dirty="0"/>
              <a:t> </a:t>
            </a:r>
            <a:r>
              <a:rPr lang="en-US" sz="2000" dirty="0" err="1"/>
              <a:t>meningkat</a:t>
            </a:r>
            <a:r>
              <a:rPr lang="en-US" sz="2000" dirty="0"/>
              <a:t>, </a:t>
            </a:r>
            <a:r>
              <a:rPr lang="en-US" sz="2000" dirty="0" err="1"/>
              <a:t>tetapi</a:t>
            </a:r>
            <a:r>
              <a:rPr lang="en-US" sz="2000" dirty="0"/>
              <a:t> </a:t>
            </a:r>
            <a:r>
              <a:rPr lang="en-US" sz="2000" dirty="0" err="1"/>
              <a:t>jumlah</a:t>
            </a:r>
            <a:r>
              <a:rPr lang="en-US" sz="2000" dirty="0"/>
              <a:t> </a:t>
            </a:r>
            <a:r>
              <a:rPr lang="en-US" sz="2000" dirty="0" err="1"/>
              <a:t>ekuitas</a:t>
            </a:r>
            <a:r>
              <a:rPr lang="en-US" sz="2000" dirty="0"/>
              <a:t> </a:t>
            </a:r>
            <a:r>
              <a:rPr lang="en-US" sz="2000" dirty="0" err="1"/>
              <a:t>tidak</a:t>
            </a:r>
            <a:r>
              <a:rPr lang="en-US" sz="2000" dirty="0"/>
              <a:t> </a:t>
            </a:r>
            <a:r>
              <a:rPr lang="en-US" sz="2000" dirty="0" err="1"/>
              <a:t>berubah</a:t>
            </a:r>
            <a:r>
              <a:rPr lang="en-US" sz="2000" dirty="0"/>
              <a:t>.</a:t>
            </a:r>
          </a:p>
          <a:p>
            <a:pPr algn="just">
              <a:buNone/>
            </a:pPr>
            <a:r>
              <a:rPr lang="en-US" sz="2000" dirty="0"/>
              <a:t>	</a:t>
            </a:r>
            <a:r>
              <a:rPr lang="en-US" sz="2000" dirty="0" err="1"/>
              <a:t>Dampak</a:t>
            </a:r>
            <a:r>
              <a:rPr lang="en-US" sz="2000" dirty="0"/>
              <a:t> </a:t>
            </a:r>
            <a:r>
              <a:rPr lang="en-US" sz="2000" dirty="0" err="1"/>
              <a:t>dividen</a:t>
            </a:r>
            <a:r>
              <a:rPr lang="en-US" sz="2000" dirty="0"/>
              <a:t> </a:t>
            </a:r>
            <a:r>
              <a:rPr lang="en-US" sz="2000" dirty="0" err="1"/>
              <a:t>saham</a:t>
            </a:r>
            <a:r>
              <a:rPr lang="en-US" sz="2000" dirty="0"/>
              <a:t> </a:t>
            </a:r>
            <a:r>
              <a:rPr lang="en-US" sz="2000" dirty="0" err="1"/>
              <a:t>oleh</a:t>
            </a:r>
            <a:r>
              <a:rPr lang="en-US" sz="2000" dirty="0"/>
              <a:t> </a:t>
            </a:r>
            <a:r>
              <a:rPr lang="en-US" sz="2000" dirty="0" err="1"/>
              <a:t>entitas</a:t>
            </a:r>
            <a:r>
              <a:rPr lang="en-US" sz="2000" dirty="0"/>
              <a:t> </a:t>
            </a:r>
            <a:r>
              <a:rPr lang="en-US" sz="2000" dirty="0" err="1"/>
              <a:t>anak</a:t>
            </a:r>
            <a:r>
              <a:rPr lang="en-US" sz="2000" dirty="0"/>
              <a:t> </a:t>
            </a:r>
            <a:r>
              <a:rPr lang="en-US" sz="2000" dirty="0" err="1"/>
              <a:t>terhadap</a:t>
            </a:r>
            <a:r>
              <a:rPr lang="en-US" sz="2000" dirty="0"/>
              <a:t> </a:t>
            </a:r>
            <a:r>
              <a:rPr lang="en-US" sz="2000" dirty="0" err="1"/>
              <a:t>laporan</a:t>
            </a:r>
            <a:r>
              <a:rPr lang="en-US" sz="2000" dirty="0"/>
              <a:t> </a:t>
            </a:r>
            <a:r>
              <a:rPr lang="en-US" sz="2000" dirty="0" err="1"/>
              <a:t>keuangan</a:t>
            </a:r>
            <a:r>
              <a:rPr lang="en-US" sz="2000" dirty="0"/>
              <a:t> </a:t>
            </a:r>
            <a:r>
              <a:rPr lang="en-US" sz="2000" dirty="0" err="1"/>
              <a:t>konsolidasian</a:t>
            </a:r>
            <a:r>
              <a:rPr lang="en-US" sz="2000" dirty="0"/>
              <a:t> </a:t>
            </a:r>
            <a:r>
              <a:rPr lang="en-US" sz="2000" dirty="0" err="1"/>
              <a:t>adalah</a:t>
            </a:r>
            <a:r>
              <a:rPr lang="en-US" sz="2000" dirty="0"/>
              <a:t> </a:t>
            </a:r>
            <a:r>
              <a:rPr lang="en-US" sz="2000" dirty="0" err="1"/>
              <a:t>sebagai</a:t>
            </a:r>
            <a:r>
              <a:rPr lang="en-US" sz="2000" dirty="0"/>
              <a:t> </a:t>
            </a:r>
            <a:r>
              <a:rPr lang="en-US" sz="2000" dirty="0" err="1"/>
              <a:t>berikut</a:t>
            </a:r>
            <a:r>
              <a:rPr lang="en-US" sz="2000" dirty="0"/>
              <a:t>.</a:t>
            </a:r>
          </a:p>
          <a:p>
            <a:pPr marL="623888" indent="-338138" algn="just" defTabSz="628650">
              <a:buNone/>
            </a:pPr>
            <a:r>
              <a:rPr lang="en-US" sz="2000" dirty="0"/>
              <a:t>1. </a:t>
            </a:r>
            <a:r>
              <a:rPr lang="en-US" sz="2000" dirty="0" err="1"/>
              <a:t>Mengeliminasi</a:t>
            </a:r>
            <a:r>
              <a:rPr lang="en-US" sz="2000" dirty="0"/>
              <a:t> </a:t>
            </a:r>
            <a:r>
              <a:rPr lang="en-US" sz="2000" dirty="0" err="1"/>
              <a:t>seluruh</a:t>
            </a:r>
            <a:r>
              <a:rPr lang="en-US" sz="2000" dirty="0"/>
              <a:t> </a:t>
            </a:r>
            <a:r>
              <a:rPr lang="en-US" sz="2000" dirty="0" err="1"/>
              <a:t>dividen</a:t>
            </a:r>
            <a:r>
              <a:rPr lang="en-US" sz="2000" dirty="0"/>
              <a:t> </a:t>
            </a:r>
            <a:r>
              <a:rPr lang="en-US" sz="2000" dirty="0" err="1"/>
              <a:t>oleh</a:t>
            </a:r>
            <a:r>
              <a:rPr lang="en-US" sz="2000" dirty="0"/>
              <a:t> </a:t>
            </a:r>
            <a:r>
              <a:rPr lang="en-US" sz="2000" dirty="0" err="1"/>
              <a:t>entitas</a:t>
            </a:r>
            <a:r>
              <a:rPr lang="en-US" sz="2000" dirty="0"/>
              <a:t> </a:t>
            </a:r>
            <a:r>
              <a:rPr lang="en-US" sz="2000" dirty="0" err="1"/>
              <a:t>anak</a:t>
            </a:r>
            <a:r>
              <a:rPr lang="en-US" sz="2000" dirty="0"/>
              <a:t>, </a:t>
            </a:r>
            <a:r>
              <a:rPr lang="en-US" sz="2000" dirty="0" err="1"/>
              <a:t>termasuk</a:t>
            </a:r>
            <a:r>
              <a:rPr lang="en-US" sz="2000" dirty="0"/>
              <a:t> </a:t>
            </a:r>
            <a:r>
              <a:rPr lang="en-US" sz="2000" dirty="0" err="1"/>
              <a:t>dividen</a:t>
            </a:r>
            <a:r>
              <a:rPr lang="en-US" sz="2000" dirty="0"/>
              <a:t> </a:t>
            </a:r>
            <a:r>
              <a:rPr lang="en-US" sz="2000" dirty="0" err="1"/>
              <a:t>saham</a:t>
            </a:r>
            <a:r>
              <a:rPr lang="en-US" sz="2000" dirty="0"/>
              <a:t>.</a:t>
            </a:r>
          </a:p>
          <a:p>
            <a:pPr marL="514350" indent="-228600" algn="just" defTabSz="628650">
              <a:buNone/>
            </a:pPr>
            <a:r>
              <a:rPr lang="en-US" sz="2000" dirty="0"/>
              <a:t>2. </a:t>
            </a:r>
            <a:r>
              <a:rPr lang="en-US" sz="2000" dirty="0" err="1"/>
              <a:t>Mengeliminasi</a:t>
            </a:r>
            <a:r>
              <a:rPr lang="en-US" sz="2000" dirty="0"/>
              <a:t> </a:t>
            </a:r>
            <a:r>
              <a:rPr lang="en-US" sz="2000" dirty="0" err="1"/>
              <a:t>seluruh</a:t>
            </a:r>
            <a:r>
              <a:rPr lang="en-US" sz="2000" dirty="0"/>
              <a:t> </a:t>
            </a:r>
            <a:r>
              <a:rPr lang="en-US" sz="2000" dirty="0" err="1"/>
              <a:t>saham</a:t>
            </a:r>
            <a:r>
              <a:rPr lang="en-US" sz="2000" dirty="0"/>
              <a:t> </a:t>
            </a:r>
            <a:r>
              <a:rPr lang="en-US" sz="2000" dirty="0" err="1"/>
              <a:t>dan</a:t>
            </a:r>
            <a:r>
              <a:rPr lang="en-US" sz="2000" dirty="0"/>
              <a:t> </a:t>
            </a:r>
            <a:r>
              <a:rPr lang="en-US" sz="2000" dirty="0" err="1"/>
              <a:t>tambahan</a:t>
            </a:r>
            <a:r>
              <a:rPr lang="en-US" sz="2000" dirty="0"/>
              <a:t> modal </a:t>
            </a:r>
            <a:r>
              <a:rPr lang="en-US" sz="2000" dirty="0" err="1"/>
              <a:t>disetor</a:t>
            </a:r>
            <a:r>
              <a:rPr lang="en-US" sz="2000" dirty="0"/>
              <a:t> </a:t>
            </a:r>
            <a:r>
              <a:rPr lang="en-US" sz="2000" dirty="0" err="1"/>
              <a:t>pada</a:t>
            </a:r>
            <a:r>
              <a:rPr lang="en-US" sz="2000" dirty="0"/>
              <a:t> </a:t>
            </a:r>
            <a:r>
              <a:rPr lang="en-US" sz="2000" dirty="0" err="1"/>
              <a:t>entitas</a:t>
            </a:r>
            <a:r>
              <a:rPr lang="en-US" sz="2000" dirty="0"/>
              <a:t> </a:t>
            </a:r>
            <a:r>
              <a:rPr lang="en-US" sz="2000" dirty="0" err="1"/>
              <a:t>anak</a:t>
            </a:r>
            <a:r>
              <a:rPr lang="en-US" sz="2000" dirty="0"/>
              <a:t>, </a:t>
            </a:r>
            <a:r>
              <a:rPr lang="en-US" sz="2000" dirty="0" err="1"/>
              <a:t>termasuk</a:t>
            </a:r>
            <a:r>
              <a:rPr lang="en-US" sz="2000" dirty="0"/>
              <a:t> </a:t>
            </a:r>
            <a:r>
              <a:rPr lang="en-US" sz="2000" dirty="0" err="1"/>
              <a:t>bagian</a:t>
            </a:r>
            <a:r>
              <a:rPr lang="en-US" sz="2000" dirty="0"/>
              <a:t> yang </a:t>
            </a:r>
            <a:r>
              <a:rPr lang="en-US" sz="2000" dirty="0" err="1"/>
              <a:t>timbul</a:t>
            </a:r>
            <a:r>
              <a:rPr lang="en-US" sz="2000" dirty="0"/>
              <a:t> </a:t>
            </a:r>
            <a:r>
              <a:rPr lang="en-US" sz="2000" dirty="0" err="1"/>
              <a:t>dari</a:t>
            </a:r>
            <a:r>
              <a:rPr lang="en-US" sz="2000" dirty="0"/>
              <a:t> </a:t>
            </a:r>
            <a:r>
              <a:rPr lang="en-US" sz="2000" dirty="0" err="1"/>
              <a:t>dividen</a:t>
            </a:r>
            <a:r>
              <a:rPr lang="en-US" sz="2000" dirty="0"/>
              <a:t> </a:t>
            </a:r>
            <a:r>
              <a:rPr lang="en-US" sz="2000" dirty="0" err="1"/>
              <a:t>saham</a:t>
            </a:r>
            <a:r>
              <a:rPr lang="en-US" sz="2000" dirty="0"/>
              <a:t>. </a:t>
            </a:r>
            <a:endParaRPr lang="en-US" sz="19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fi-FI" sz="1900" b="1" dirty="0"/>
              <a:t>Pajak Penghasilan pada Laporan Keuangan Konsolidasian</a:t>
            </a:r>
          </a:p>
          <a:p>
            <a:pPr algn="just">
              <a:buNone/>
            </a:pPr>
            <a:r>
              <a:rPr lang="en-US" sz="1400" dirty="0"/>
              <a:t>	</a:t>
            </a:r>
            <a:r>
              <a:rPr lang="en-US" sz="1400" dirty="0" err="1"/>
              <a:t>Sesuai</a:t>
            </a:r>
            <a:r>
              <a:rPr lang="en-US" sz="1400" dirty="0"/>
              <a:t> </a:t>
            </a:r>
            <a:r>
              <a:rPr lang="en-US" sz="1400" dirty="0" err="1"/>
              <a:t>dengan</a:t>
            </a:r>
            <a:r>
              <a:rPr lang="en-US" sz="1400" dirty="0"/>
              <a:t> </a:t>
            </a:r>
            <a:r>
              <a:rPr lang="en-US" sz="1400" dirty="0" err="1"/>
              <a:t>ketentuan</a:t>
            </a:r>
            <a:r>
              <a:rPr lang="en-US" sz="1400" dirty="0"/>
              <a:t> </a:t>
            </a:r>
            <a:r>
              <a:rPr lang="en-US" sz="1400" dirty="0" err="1"/>
              <a:t>perpajakan</a:t>
            </a:r>
            <a:r>
              <a:rPr lang="en-US" sz="1400" dirty="0"/>
              <a:t> </a:t>
            </a:r>
            <a:r>
              <a:rPr lang="en-US" sz="1400" dirty="0" err="1"/>
              <a:t>di</a:t>
            </a:r>
            <a:r>
              <a:rPr lang="en-US" sz="1400" dirty="0"/>
              <a:t> Indonesia, </a:t>
            </a:r>
            <a:r>
              <a:rPr lang="en-US" sz="1400" dirty="0" err="1"/>
              <a:t>pajak</a:t>
            </a:r>
            <a:r>
              <a:rPr lang="en-US" sz="1400" dirty="0"/>
              <a:t> </a:t>
            </a:r>
            <a:r>
              <a:rPr lang="en-US" sz="1400" dirty="0" err="1"/>
              <a:t>dikenakan</a:t>
            </a:r>
            <a:r>
              <a:rPr lang="en-US" sz="1400" dirty="0"/>
              <a:t> </a:t>
            </a:r>
            <a:r>
              <a:rPr lang="en-US" sz="1400" dirty="0" err="1"/>
              <a:t>atas</a:t>
            </a:r>
            <a:r>
              <a:rPr lang="en-US" sz="1400" dirty="0"/>
              <a:t> </a:t>
            </a:r>
            <a:r>
              <a:rPr lang="en-US" sz="1400" dirty="0" err="1"/>
              <a:t>perorangan</a:t>
            </a:r>
            <a:r>
              <a:rPr lang="en-US" sz="1400" dirty="0"/>
              <a:t> </a:t>
            </a:r>
            <a:r>
              <a:rPr lang="en-US" sz="1400" dirty="0" err="1"/>
              <a:t>atau</a:t>
            </a:r>
            <a:r>
              <a:rPr lang="en-US" sz="1400" dirty="0"/>
              <a:t> </a:t>
            </a:r>
            <a:r>
              <a:rPr lang="en-US" sz="1400" dirty="0" err="1"/>
              <a:t>badan</a:t>
            </a:r>
            <a:r>
              <a:rPr lang="en-US" sz="1400" dirty="0"/>
              <a:t>. </a:t>
            </a:r>
            <a:r>
              <a:rPr lang="en-US" sz="1400" dirty="0" err="1"/>
              <a:t>Berdasarkan</a:t>
            </a:r>
            <a:r>
              <a:rPr lang="en-US" sz="1400" dirty="0"/>
              <a:t> </a:t>
            </a:r>
            <a:r>
              <a:rPr lang="en-US" sz="1400" dirty="0" err="1"/>
              <a:t>definisi</a:t>
            </a:r>
            <a:r>
              <a:rPr lang="en-US" sz="1400" dirty="0"/>
              <a:t> </a:t>
            </a:r>
            <a:r>
              <a:rPr lang="en-US" sz="1400" dirty="0" err="1"/>
              <a:t>badan</a:t>
            </a:r>
            <a:r>
              <a:rPr lang="en-US" sz="1400" dirty="0"/>
              <a:t>, </a:t>
            </a:r>
            <a:r>
              <a:rPr lang="en-US" sz="1400" dirty="0" err="1"/>
              <a:t>salah</a:t>
            </a:r>
            <a:r>
              <a:rPr lang="en-US" sz="1400" dirty="0"/>
              <a:t> </a:t>
            </a:r>
            <a:r>
              <a:rPr lang="en-US" sz="1400" dirty="0" err="1"/>
              <a:t>satunya</a:t>
            </a:r>
            <a:r>
              <a:rPr lang="en-US" sz="1400" dirty="0"/>
              <a:t> </a:t>
            </a:r>
            <a:r>
              <a:rPr lang="en-US" sz="1400" dirty="0" err="1"/>
              <a:t>adalah</a:t>
            </a:r>
            <a:r>
              <a:rPr lang="en-US" sz="1400" dirty="0"/>
              <a:t> </a:t>
            </a:r>
            <a:r>
              <a:rPr lang="en-US" sz="1400" dirty="0" err="1"/>
              <a:t>berbentuk</a:t>
            </a:r>
            <a:r>
              <a:rPr lang="en-US" sz="1400" dirty="0"/>
              <a:t> </a:t>
            </a:r>
            <a:r>
              <a:rPr lang="en-US" sz="1400" dirty="0" err="1"/>
              <a:t>perseroan</a:t>
            </a:r>
            <a:r>
              <a:rPr lang="en-US" sz="1400" dirty="0"/>
              <a:t> </a:t>
            </a:r>
            <a:r>
              <a:rPr lang="en-US" sz="1400" dirty="0" err="1"/>
              <a:t>terbatas</a:t>
            </a:r>
            <a:r>
              <a:rPr lang="en-US" sz="1400" dirty="0"/>
              <a:t> </a:t>
            </a:r>
            <a:r>
              <a:rPr lang="en-US" sz="1400" dirty="0" err="1"/>
              <a:t>atau</a:t>
            </a:r>
            <a:r>
              <a:rPr lang="en-US" sz="1400" dirty="0"/>
              <a:t> </a:t>
            </a:r>
            <a:r>
              <a:rPr lang="en-US" sz="1400" dirty="0" err="1"/>
              <a:t>badan</a:t>
            </a:r>
            <a:r>
              <a:rPr lang="en-US" sz="1400" dirty="0"/>
              <a:t> </a:t>
            </a:r>
            <a:r>
              <a:rPr lang="en-US" sz="1400" dirty="0" err="1"/>
              <a:t>hukum</a:t>
            </a:r>
            <a:r>
              <a:rPr lang="en-US" sz="1400" dirty="0"/>
              <a:t> lain. </a:t>
            </a:r>
            <a:r>
              <a:rPr lang="en-US" sz="1400" dirty="0" err="1"/>
              <a:t>Oleh</a:t>
            </a:r>
            <a:r>
              <a:rPr lang="en-US" sz="1400" dirty="0"/>
              <a:t> </a:t>
            </a:r>
            <a:r>
              <a:rPr lang="en-US" sz="1400" dirty="0" err="1"/>
              <a:t>karena</a:t>
            </a:r>
            <a:r>
              <a:rPr lang="en-US" sz="1400" dirty="0"/>
              <a:t> </a:t>
            </a:r>
            <a:r>
              <a:rPr lang="en-US" sz="1400" dirty="0" err="1"/>
              <a:t>itu</a:t>
            </a:r>
            <a:r>
              <a:rPr lang="en-US" sz="1400" dirty="0"/>
              <a:t>, </a:t>
            </a:r>
            <a:r>
              <a:rPr lang="en-US" sz="1400" dirty="0" err="1"/>
              <a:t>pajak</a:t>
            </a:r>
            <a:r>
              <a:rPr lang="en-US" sz="1400" dirty="0"/>
              <a:t> </a:t>
            </a:r>
            <a:r>
              <a:rPr lang="en-US" sz="1400" dirty="0" err="1"/>
              <a:t>dihitung</a:t>
            </a:r>
            <a:r>
              <a:rPr lang="en-US" sz="1400" dirty="0"/>
              <a:t> </a:t>
            </a:r>
            <a:r>
              <a:rPr lang="en-US" sz="1400" dirty="0" err="1"/>
              <a:t>dan</a:t>
            </a:r>
            <a:r>
              <a:rPr lang="en-US" sz="1400" dirty="0"/>
              <a:t> </a:t>
            </a:r>
            <a:r>
              <a:rPr lang="en-US" sz="1400" dirty="0" err="1"/>
              <a:t>dilaporkan</a:t>
            </a:r>
            <a:r>
              <a:rPr lang="en-US" sz="1400" dirty="0"/>
              <a:t> </a:t>
            </a:r>
            <a:r>
              <a:rPr lang="en-US" sz="1400" dirty="0" err="1"/>
              <a:t>oleh</a:t>
            </a:r>
            <a:r>
              <a:rPr lang="en-US" sz="1400" dirty="0"/>
              <a:t> </a:t>
            </a:r>
            <a:r>
              <a:rPr lang="en-US" sz="1400" dirty="0" err="1"/>
              <a:t>masing-masing</a:t>
            </a:r>
            <a:r>
              <a:rPr lang="en-US" sz="1400" dirty="0"/>
              <a:t> </a:t>
            </a:r>
            <a:r>
              <a:rPr lang="en-US" sz="1400" dirty="0" err="1"/>
              <a:t>badan</a:t>
            </a:r>
            <a:r>
              <a:rPr lang="en-US" sz="1400" dirty="0"/>
              <a:t> (</a:t>
            </a:r>
            <a:r>
              <a:rPr lang="en-US" sz="1400" dirty="0" err="1"/>
              <a:t>entitas</a:t>
            </a:r>
            <a:r>
              <a:rPr lang="en-US" sz="1400" dirty="0"/>
              <a:t> legal) </a:t>
            </a:r>
            <a:r>
              <a:rPr lang="en-US" sz="1400" dirty="0" err="1"/>
              <a:t>yaitu</a:t>
            </a:r>
            <a:r>
              <a:rPr lang="en-US" sz="1400" dirty="0"/>
              <a:t> </a:t>
            </a:r>
            <a:r>
              <a:rPr lang="en-US" sz="1400" dirty="0" err="1"/>
              <a:t>sesuai</a:t>
            </a:r>
            <a:r>
              <a:rPr lang="en-US" sz="1400" dirty="0"/>
              <a:t> </a:t>
            </a:r>
            <a:r>
              <a:rPr lang="en-US" sz="1400" dirty="0" err="1"/>
              <a:t>dengan</a:t>
            </a:r>
            <a:r>
              <a:rPr lang="en-US" sz="1400" dirty="0"/>
              <a:t> </a:t>
            </a:r>
            <a:r>
              <a:rPr lang="en-US" sz="1400" dirty="0" err="1"/>
              <a:t>Nomor</a:t>
            </a:r>
            <a:r>
              <a:rPr lang="en-US" sz="1400" dirty="0"/>
              <a:t> </a:t>
            </a:r>
            <a:r>
              <a:rPr lang="en-US" sz="1400" dirty="0" err="1"/>
              <a:t>Pokok</a:t>
            </a:r>
            <a:r>
              <a:rPr lang="en-US" sz="1400" dirty="0"/>
              <a:t> </a:t>
            </a:r>
            <a:r>
              <a:rPr lang="en-US" sz="1400" dirty="0" err="1"/>
              <a:t>Wajib</a:t>
            </a:r>
            <a:r>
              <a:rPr lang="en-US" sz="1400" dirty="0"/>
              <a:t> </a:t>
            </a:r>
            <a:r>
              <a:rPr lang="en-US" sz="1400" dirty="0" err="1"/>
              <a:t>Pajak</a:t>
            </a:r>
            <a:r>
              <a:rPr lang="en-US" sz="1400" dirty="0"/>
              <a:t> (NPWP) </a:t>
            </a:r>
            <a:r>
              <a:rPr lang="en-US" sz="1400" dirty="0" err="1"/>
              <a:t>badan</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adalah</a:t>
            </a:r>
            <a:r>
              <a:rPr lang="en-US" sz="1400" dirty="0"/>
              <a:t> </a:t>
            </a:r>
            <a:r>
              <a:rPr lang="en-US" sz="1400" dirty="0" err="1"/>
              <a:t>entitas</a:t>
            </a:r>
            <a:r>
              <a:rPr lang="en-US" sz="1400" dirty="0"/>
              <a:t> </a:t>
            </a:r>
            <a:r>
              <a:rPr lang="en-US" sz="1400" dirty="0" err="1"/>
              <a:t>pelaporan</a:t>
            </a:r>
            <a:r>
              <a:rPr lang="en-US" sz="1400" dirty="0"/>
              <a:t>, </a:t>
            </a:r>
            <a:r>
              <a:rPr lang="en-US" sz="1400" dirty="0" err="1"/>
              <a:t>bukan</a:t>
            </a:r>
            <a:r>
              <a:rPr lang="en-US" sz="1400" dirty="0"/>
              <a:t> </a:t>
            </a:r>
            <a:r>
              <a:rPr lang="en-US" sz="1400" dirty="0" err="1"/>
              <a:t>entitas</a:t>
            </a:r>
            <a:r>
              <a:rPr lang="en-US" sz="1400" dirty="0"/>
              <a:t> legal </a:t>
            </a:r>
            <a:r>
              <a:rPr lang="en-US" sz="1400" dirty="0" err="1"/>
              <a:t>karena</a:t>
            </a:r>
            <a:r>
              <a:rPr lang="en-US" sz="1400" dirty="0"/>
              <a:t> </a:t>
            </a:r>
            <a:r>
              <a:rPr lang="en-US" sz="1400" dirty="0" err="1"/>
              <a:t>pada</a:t>
            </a:r>
            <a:r>
              <a:rPr lang="en-US" sz="1400" dirty="0"/>
              <a:t> </a:t>
            </a:r>
            <a:r>
              <a:rPr lang="en-US" sz="1400" dirty="0" err="1"/>
              <a:t>dasarnya</a:t>
            </a:r>
            <a:r>
              <a:rPr lang="en-US" sz="1400" dirty="0"/>
              <a:t> </a:t>
            </a:r>
            <a:r>
              <a:rPr lang="en-US" sz="1400" dirty="0" err="1"/>
              <a:t>entitas</a:t>
            </a:r>
            <a:r>
              <a:rPr lang="en-US" sz="1400" dirty="0"/>
              <a:t> yang </a:t>
            </a:r>
            <a:r>
              <a:rPr lang="en-US" sz="1400" dirty="0" err="1"/>
              <a:t>bergabung</a:t>
            </a:r>
            <a:r>
              <a:rPr lang="en-US" sz="1400" dirty="0"/>
              <a:t> </a:t>
            </a:r>
            <a:r>
              <a:rPr lang="en-US" sz="1400" dirty="0" err="1"/>
              <a:t>adalah</a:t>
            </a:r>
            <a:r>
              <a:rPr lang="en-US" sz="1400" dirty="0"/>
              <a:t> </a:t>
            </a:r>
            <a:r>
              <a:rPr lang="en-US" sz="1400" dirty="0" err="1"/>
              <a:t>entitas</a:t>
            </a:r>
            <a:r>
              <a:rPr lang="en-US" sz="1400" dirty="0"/>
              <a:t> legal yang </a:t>
            </a:r>
            <a:r>
              <a:rPr lang="en-US" sz="1400" dirty="0" err="1"/>
              <a:t>terpisah</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disusun</a:t>
            </a:r>
            <a:r>
              <a:rPr lang="en-US" sz="1400" dirty="0"/>
              <a:t> </a:t>
            </a:r>
            <a:r>
              <a:rPr lang="en-US" sz="1400" dirty="0" err="1"/>
              <a:t>dengan</a:t>
            </a:r>
            <a:r>
              <a:rPr lang="en-US" sz="1400" dirty="0"/>
              <a:t> </a:t>
            </a:r>
            <a:r>
              <a:rPr lang="en-US" sz="1400" dirty="0" err="1"/>
              <a:t>prinsip</a:t>
            </a:r>
            <a:r>
              <a:rPr lang="en-US" sz="1400" dirty="0"/>
              <a:t> </a:t>
            </a:r>
            <a:r>
              <a:rPr lang="en-US" sz="1400" dirty="0" err="1"/>
              <a:t>seakan-akan</a:t>
            </a:r>
            <a:r>
              <a:rPr lang="en-US" sz="1400" dirty="0"/>
              <a:t> </a:t>
            </a:r>
            <a:r>
              <a:rPr lang="en-US" sz="1400" dirty="0" err="1"/>
              <a:t>entitas</a:t>
            </a:r>
            <a:r>
              <a:rPr lang="en-US" sz="1400" dirty="0"/>
              <a:t> yang </a:t>
            </a:r>
            <a:r>
              <a:rPr lang="en-US" sz="1400" dirty="0" err="1"/>
              <a:t>bergabung</a:t>
            </a:r>
            <a:r>
              <a:rPr lang="en-US" sz="1400" dirty="0"/>
              <a:t> </a:t>
            </a:r>
            <a:r>
              <a:rPr lang="en-US" sz="1400" dirty="0" err="1"/>
              <a:t>adalah</a:t>
            </a:r>
            <a:r>
              <a:rPr lang="en-US" sz="1400" dirty="0"/>
              <a:t> </a:t>
            </a:r>
            <a:r>
              <a:rPr lang="en-US" sz="1400" dirty="0" err="1"/>
              <a:t>satu</a:t>
            </a:r>
            <a:r>
              <a:rPr lang="en-US" sz="1400" dirty="0"/>
              <a:t> </a:t>
            </a:r>
            <a:r>
              <a:rPr lang="en-US" sz="1400" dirty="0" err="1"/>
              <a:t>entitas</a:t>
            </a:r>
            <a:r>
              <a:rPr lang="en-US" sz="1400" dirty="0"/>
              <a:t>, </a:t>
            </a:r>
            <a:r>
              <a:rPr lang="en-US" sz="1400" dirty="0" err="1"/>
              <a:t>walaupun</a:t>
            </a:r>
            <a:r>
              <a:rPr lang="en-US" sz="1400" dirty="0"/>
              <a:t> </a:t>
            </a:r>
            <a:r>
              <a:rPr lang="en-US" sz="1400" dirty="0" err="1"/>
              <a:t>sebenarnya</a:t>
            </a:r>
            <a:r>
              <a:rPr lang="en-US" sz="1400" dirty="0"/>
              <a:t> </a:t>
            </a:r>
            <a:r>
              <a:rPr lang="en-US" sz="1400" dirty="0" err="1"/>
              <a:t>tidak</a:t>
            </a:r>
            <a:r>
              <a:rPr lang="en-US" sz="1400" dirty="0"/>
              <a:t>.</a:t>
            </a:r>
          </a:p>
          <a:p>
            <a:pPr algn="just">
              <a:buNone/>
            </a:pPr>
            <a:r>
              <a:rPr lang="en-US" sz="1400" dirty="0"/>
              <a:t>	PSAK 46 </a:t>
            </a:r>
            <a:r>
              <a:rPr lang="en-US" sz="1400" i="1" dirty="0" err="1"/>
              <a:t>Pajak</a:t>
            </a:r>
            <a:r>
              <a:rPr lang="en-US" sz="1400" i="1" dirty="0"/>
              <a:t> </a:t>
            </a:r>
            <a:r>
              <a:rPr lang="en-US" sz="1400" i="1" dirty="0" err="1"/>
              <a:t>Penghasilan</a:t>
            </a:r>
            <a:r>
              <a:rPr lang="en-US" sz="1400" i="1" dirty="0"/>
              <a:t> </a:t>
            </a:r>
            <a:r>
              <a:rPr lang="en-US" sz="1400" dirty="0" err="1"/>
              <a:t>hanya</a:t>
            </a:r>
            <a:r>
              <a:rPr lang="en-US" sz="1400" dirty="0"/>
              <a:t> </a:t>
            </a:r>
            <a:r>
              <a:rPr lang="en-US" sz="1400" dirty="0" err="1"/>
              <a:t>mengatur</a:t>
            </a:r>
            <a:r>
              <a:rPr lang="en-US" sz="1400" dirty="0"/>
              <a:t> </a:t>
            </a:r>
            <a:r>
              <a:rPr lang="en-US" sz="1400" dirty="0" err="1"/>
              <a:t>perlakuan</a:t>
            </a:r>
            <a:r>
              <a:rPr lang="en-US" sz="1400" dirty="0"/>
              <a:t> </a:t>
            </a:r>
            <a:r>
              <a:rPr lang="en-US" sz="1400" dirty="0" err="1"/>
              <a:t>akuntansi</a:t>
            </a:r>
            <a:r>
              <a:rPr lang="en-US" sz="1400" dirty="0"/>
              <a:t> </a:t>
            </a:r>
            <a:r>
              <a:rPr lang="en-US" sz="1400" dirty="0" err="1"/>
              <a:t>atas</a:t>
            </a:r>
            <a:r>
              <a:rPr lang="en-US" sz="1400" dirty="0"/>
              <a:t> </a:t>
            </a:r>
            <a:r>
              <a:rPr lang="en-US" sz="1400" dirty="0" err="1"/>
              <a:t>pajak</a:t>
            </a:r>
            <a:r>
              <a:rPr lang="en-US" sz="1400" dirty="0"/>
              <a:t> </a:t>
            </a:r>
            <a:r>
              <a:rPr lang="en-US" sz="1400" dirty="0" err="1"/>
              <a:t>penghasilan</a:t>
            </a:r>
            <a:r>
              <a:rPr lang="en-US" sz="1400" dirty="0"/>
              <a:t> </a:t>
            </a:r>
            <a:r>
              <a:rPr lang="en-US" sz="1400" dirty="0" err="1"/>
              <a:t>untuk</a:t>
            </a:r>
            <a:r>
              <a:rPr lang="en-US" sz="1400" dirty="0"/>
              <a:t> </a:t>
            </a:r>
            <a:r>
              <a:rPr lang="en-US" sz="1400" dirty="0" err="1"/>
              <a:t>entitas</a:t>
            </a:r>
            <a:r>
              <a:rPr lang="en-US" sz="1400" dirty="0"/>
              <a:t> </a:t>
            </a:r>
            <a:r>
              <a:rPr lang="en-US" sz="1400" dirty="0" err="1"/>
              <a:t>tunggal</a:t>
            </a:r>
            <a:r>
              <a:rPr lang="en-US" sz="1400" dirty="0"/>
              <a:t>, </a:t>
            </a:r>
            <a:r>
              <a:rPr lang="en-US" sz="1400" dirty="0" err="1"/>
              <a:t>yaitu</a:t>
            </a:r>
            <a:r>
              <a:rPr lang="en-US" sz="1400" dirty="0"/>
              <a:t> </a:t>
            </a:r>
            <a:r>
              <a:rPr lang="en-US" sz="1400" dirty="0" err="1"/>
              <a:t>entitas</a:t>
            </a:r>
            <a:r>
              <a:rPr lang="en-US" sz="1400" dirty="0"/>
              <a:t> </a:t>
            </a:r>
            <a:r>
              <a:rPr lang="en-US" sz="1400" dirty="0" err="1"/>
              <a:t>induk</a:t>
            </a:r>
            <a:r>
              <a:rPr lang="en-US" sz="1400" dirty="0"/>
              <a:t> </a:t>
            </a:r>
            <a:r>
              <a:rPr lang="en-US" sz="1400" dirty="0" err="1"/>
              <a:t>mengakui</a:t>
            </a:r>
            <a:r>
              <a:rPr lang="en-US" sz="1400" dirty="0"/>
              <a:t> </a:t>
            </a:r>
            <a:r>
              <a:rPr lang="en-US" sz="1400" dirty="0" err="1"/>
              <a:t>pajak</a:t>
            </a:r>
            <a:r>
              <a:rPr lang="en-US" sz="1400" dirty="0"/>
              <a:t> </a:t>
            </a:r>
            <a:r>
              <a:rPr lang="en-US" sz="1400" dirty="0" err="1"/>
              <a:t>tangguhan</a:t>
            </a:r>
            <a:r>
              <a:rPr lang="en-US" sz="1400" dirty="0"/>
              <a:t> </a:t>
            </a:r>
            <a:r>
              <a:rPr lang="en-US" sz="1400" dirty="0" err="1"/>
              <a:t>untuk</a:t>
            </a:r>
            <a:r>
              <a:rPr lang="en-US" sz="1400" dirty="0"/>
              <a:t> </a:t>
            </a:r>
            <a:r>
              <a:rPr lang="en-US" sz="1400" dirty="0" err="1"/>
              <a:t>semua</a:t>
            </a:r>
            <a:r>
              <a:rPr lang="en-US" sz="1400" dirty="0"/>
              <a:t> </a:t>
            </a:r>
            <a:r>
              <a:rPr lang="en-US" sz="1400" dirty="0" err="1"/>
              <a:t>perbedaan</a:t>
            </a:r>
            <a:r>
              <a:rPr lang="en-US" sz="1400" dirty="0"/>
              <a:t> </a:t>
            </a:r>
            <a:r>
              <a:rPr lang="en-US" sz="1400" dirty="0" err="1"/>
              <a:t>temporer</a:t>
            </a:r>
            <a:r>
              <a:rPr lang="en-US" sz="1400" dirty="0"/>
              <a:t> </a:t>
            </a:r>
            <a:r>
              <a:rPr lang="en-US" sz="1400" dirty="0" err="1"/>
              <a:t>terkait</a:t>
            </a:r>
            <a:r>
              <a:rPr lang="en-US" sz="1400" dirty="0"/>
              <a:t> </a:t>
            </a:r>
            <a:r>
              <a:rPr lang="en-US" sz="1400" dirty="0" err="1"/>
              <a:t>dengan</a:t>
            </a:r>
            <a:r>
              <a:rPr lang="en-US" sz="1400" dirty="0"/>
              <a:t> </a:t>
            </a:r>
            <a:r>
              <a:rPr lang="en-US" sz="1400" dirty="0" err="1"/>
              <a:t>investasi</a:t>
            </a:r>
            <a:r>
              <a:rPr lang="en-US" sz="1400" dirty="0"/>
              <a:t> pada </a:t>
            </a:r>
            <a:r>
              <a:rPr lang="en-US" sz="1400" dirty="0" err="1"/>
              <a:t>entitas</a:t>
            </a:r>
            <a:r>
              <a:rPr lang="en-US" sz="1400" dirty="0"/>
              <a:t> </a:t>
            </a:r>
            <a:r>
              <a:rPr lang="en-US" sz="1400" dirty="0" err="1"/>
              <a:t>anak</a:t>
            </a:r>
            <a:r>
              <a:rPr lang="en-US" sz="1400" dirty="0"/>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Ketentuan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lainnya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konsolidasian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perbedaan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temporernya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mungkin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berbeda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perbedaan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temporer</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terkait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tersendiri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jika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mencatat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tersendiri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biaya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perolehan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revaluasian</a:t>
            </a:r>
            <a:r>
              <a:rPr lang="en-US" sz="1400" dirty="0"/>
              <a:t>.</a:t>
            </a:r>
          </a:p>
          <a:p>
            <a:pPr algn="just">
              <a:buNone/>
            </a:pPr>
            <a:r>
              <a:rPr lang="en-US" sz="1400" dirty="0"/>
              <a:t>	</a:t>
            </a:r>
            <a:r>
              <a:rPr lang="en-US" sz="1400" dirty="0" err="1"/>
              <a:t>Aset</a:t>
            </a:r>
            <a:r>
              <a:rPr lang="en-US" sz="1400" dirty="0"/>
              <a:t>, </a:t>
            </a:r>
            <a:r>
              <a:rPr lang="en-US" sz="1400" dirty="0" err="1"/>
              <a:t>liabilitas</a:t>
            </a:r>
            <a:r>
              <a:rPr lang="en-US" sz="1400" dirty="0"/>
              <a:t>, </a:t>
            </a:r>
            <a:r>
              <a:rPr lang="en-US" sz="1400" dirty="0" err="1"/>
              <a:t>beban</a:t>
            </a:r>
            <a:r>
              <a:rPr lang="en-US" sz="1400" dirty="0"/>
              <a:t>, </a:t>
            </a:r>
            <a:r>
              <a:rPr lang="en-US" sz="1400" dirty="0" err="1"/>
              <a:t>dan</a:t>
            </a:r>
            <a:r>
              <a:rPr lang="en-US" sz="1400" dirty="0"/>
              <a:t> </a:t>
            </a:r>
            <a:r>
              <a:rPr lang="en-US" sz="1400" dirty="0" err="1"/>
              <a:t>pendapatan</a:t>
            </a:r>
            <a:r>
              <a:rPr lang="en-US" sz="1400" dirty="0"/>
              <a:t> </a:t>
            </a:r>
            <a:r>
              <a:rPr lang="en-US" sz="1400" dirty="0" err="1"/>
              <a:t>terkait</a:t>
            </a:r>
            <a:r>
              <a:rPr lang="en-US" sz="1400" dirty="0"/>
              <a:t> </a:t>
            </a:r>
            <a:r>
              <a:rPr lang="en-US" sz="1400" dirty="0" err="1"/>
              <a:t>pajak</a:t>
            </a:r>
            <a:r>
              <a:rPr lang="en-US" sz="1400" dirty="0"/>
              <a:t> </a:t>
            </a:r>
            <a:r>
              <a:rPr lang="en-US" sz="1400" dirty="0" err="1"/>
              <a:t>dijumlahkan</a:t>
            </a:r>
            <a:r>
              <a:rPr lang="en-US" sz="1400" dirty="0"/>
              <a:t> </a:t>
            </a:r>
            <a:r>
              <a:rPr lang="en-US" sz="1400" dirty="0" err="1"/>
              <a:t>dari</a:t>
            </a:r>
            <a:r>
              <a:rPr lang="en-US" sz="1400" dirty="0"/>
              <a:t> </a:t>
            </a:r>
            <a:r>
              <a:rPr lang="en-US" sz="1400" dirty="0" err="1"/>
              <a:t>laporan</a:t>
            </a:r>
            <a:r>
              <a:rPr lang="en-US" sz="1400" dirty="0"/>
              <a:t> </a:t>
            </a:r>
            <a:r>
              <a:rPr lang="en-US" sz="1400" dirty="0" err="1"/>
              <a:t>keuangan</a:t>
            </a:r>
            <a:r>
              <a:rPr lang="en-US" sz="1400" dirty="0"/>
              <a:t> </a:t>
            </a:r>
            <a:r>
              <a:rPr lang="en-US" sz="1400" dirty="0" err="1"/>
              <a:t>entitas</a:t>
            </a:r>
            <a:r>
              <a:rPr lang="en-US" sz="1400" dirty="0"/>
              <a:t> yang </a:t>
            </a:r>
            <a:r>
              <a:rPr lang="en-US" sz="1400" dirty="0" err="1"/>
              <a:t>bergabung</a:t>
            </a:r>
            <a:r>
              <a:rPr lang="en-US" sz="1400" dirty="0"/>
              <a:t> </a:t>
            </a:r>
            <a:r>
              <a:rPr lang="en-US" sz="1400" dirty="0" err="1"/>
              <a:t>ke</a:t>
            </a:r>
            <a:r>
              <a:rPr lang="en-US" sz="1400" dirty="0"/>
              <a:t> </a:t>
            </a:r>
            <a:r>
              <a:rPr lang="en-US" sz="1400" dirty="0" err="1"/>
              <a:t>dalam</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Menurut</a:t>
            </a:r>
            <a:r>
              <a:rPr lang="en-US" sz="1400" dirty="0"/>
              <a:t> PSAK 65, </a:t>
            </a:r>
            <a:r>
              <a:rPr lang="en-US" sz="1400" dirty="0" err="1"/>
              <a:t>perbedaan</a:t>
            </a:r>
            <a:r>
              <a:rPr lang="en-US" sz="1400" dirty="0"/>
              <a:t> </a:t>
            </a:r>
            <a:r>
              <a:rPr lang="en-US" sz="1400" dirty="0" err="1"/>
              <a:t>temporer</a:t>
            </a:r>
            <a:r>
              <a:rPr lang="en-US" sz="1400" dirty="0"/>
              <a:t> </a:t>
            </a:r>
            <a:r>
              <a:rPr lang="en-US" sz="1400" dirty="0" err="1"/>
              <a:t>sebagai</a:t>
            </a:r>
            <a:r>
              <a:rPr lang="en-US" sz="1400" dirty="0"/>
              <a:t> </a:t>
            </a:r>
            <a:r>
              <a:rPr lang="en-US" sz="1400" dirty="0" err="1"/>
              <a:t>akibat</a:t>
            </a:r>
            <a:r>
              <a:rPr lang="en-US" sz="1400" dirty="0"/>
              <a:t> </a:t>
            </a:r>
            <a:r>
              <a:rPr lang="en-US" sz="1400" dirty="0" err="1"/>
              <a:t>penghapusan</a:t>
            </a:r>
            <a:r>
              <a:rPr lang="en-US" sz="1400" dirty="0"/>
              <a:t> </a:t>
            </a:r>
            <a:r>
              <a:rPr lang="en-US" sz="1400" dirty="0" err="1"/>
              <a:t>laba</a:t>
            </a:r>
            <a:r>
              <a:rPr lang="en-US" sz="1400" dirty="0"/>
              <a:t> dan </a:t>
            </a:r>
            <a:r>
              <a:rPr lang="en-US" sz="1400" dirty="0" err="1"/>
              <a:t>rugi</a:t>
            </a:r>
            <a:r>
              <a:rPr lang="en-US" sz="1400" dirty="0"/>
              <a:t> yang </a:t>
            </a:r>
            <a:r>
              <a:rPr lang="en-US" sz="1400" dirty="0" err="1"/>
              <a:t>timbul</a:t>
            </a:r>
            <a:r>
              <a:rPr lang="en-US" sz="1400" dirty="0"/>
              <a:t> </a:t>
            </a:r>
            <a:r>
              <a:rPr lang="en-US" sz="1400" dirty="0" err="1"/>
              <a:t>dari</a:t>
            </a:r>
            <a:r>
              <a:rPr lang="en-US" sz="1400" dirty="0"/>
              <a:t> </a:t>
            </a:r>
            <a:r>
              <a:rPr lang="en-US" sz="1400" dirty="0" err="1"/>
              <a:t>transaksi</a:t>
            </a:r>
            <a:r>
              <a:rPr lang="en-US" sz="1400" dirty="0"/>
              <a:t> intra </a:t>
            </a:r>
            <a:r>
              <a:rPr lang="en-US" sz="1400" dirty="0" err="1"/>
              <a:t>kelompok</a:t>
            </a:r>
            <a:r>
              <a:rPr lang="en-US" sz="1400" dirty="0"/>
              <a:t> </a:t>
            </a:r>
            <a:r>
              <a:rPr lang="en-US" sz="1400" dirty="0" err="1"/>
              <a:t>usaha</a:t>
            </a:r>
            <a:r>
              <a:rPr lang="en-US" sz="1400" dirty="0"/>
              <a:t> </a:t>
            </a:r>
            <a:r>
              <a:rPr lang="en-US" sz="1400" dirty="0" err="1"/>
              <a:t>mengacu</a:t>
            </a:r>
            <a:r>
              <a:rPr lang="en-US" sz="1400" dirty="0"/>
              <a:t> pada PSAK 46.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09600" y="1676400"/>
            <a:ext cx="8153400" cy="4572000"/>
          </a:xfrm>
        </p:spPr>
        <p:txBody>
          <a:bodyPr>
            <a:normAutofit fontScale="92500" lnSpcReduction="10000"/>
          </a:bodyPr>
          <a:lstStyle/>
          <a:p>
            <a:pPr marL="342900" indent="-342900">
              <a:buFont typeface="Wingdings" pitchFamily="2" charset="2"/>
              <a:buChar char="q"/>
            </a:pPr>
            <a:r>
              <a:rPr lang="en-US" sz="1900" b="1" dirty="0" err="1"/>
              <a:t>Laba</a:t>
            </a:r>
            <a:r>
              <a:rPr lang="en-US" sz="1900" b="1" dirty="0"/>
              <a:t> Per </a:t>
            </a:r>
            <a:r>
              <a:rPr lang="en-US" sz="1900" b="1" dirty="0" err="1"/>
              <a:t>Saham</a:t>
            </a:r>
            <a:r>
              <a:rPr lang="en-US" sz="1900" b="1" dirty="0"/>
              <a:t> </a:t>
            </a:r>
            <a:r>
              <a:rPr lang="en-US" sz="1900" b="1" dirty="0" err="1"/>
              <a:t>Konsolidasian</a:t>
            </a:r>
            <a:endParaRPr lang="en-US" sz="1900" b="1" dirty="0"/>
          </a:p>
          <a:p>
            <a:pPr algn="just">
              <a:buNone/>
            </a:pPr>
            <a:r>
              <a:rPr lang="en-US" sz="1400" dirty="0"/>
              <a:t>	</a:t>
            </a:r>
            <a:r>
              <a:rPr lang="en-US" sz="1500" dirty="0" err="1"/>
              <a:t>Berdasarkan</a:t>
            </a:r>
            <a:r>
              <a:rPr lang="en-US" sz="1500" dirty="0"/>
              <a:t> PSAK 56 </a:t>
            </a:r>
            <a:r>
              <a:rPr lang="en-US" sz="1500" i="1" dirty="0" err="1"/>
              <a:t>Laba</a:t>
            </a:r>
            <a:r>
              <a:rPr lang="en-US" sz="1500" i="1" dirty="0"/>
              <a:t> Per Saham, </a:t>
            </a:r>
            <a:r>
              <a:rPr lang="en-US" sz="1500" dirty="0" err="1"/>
              <a:t>perhitungan</a:t>
            </a:r>
            <a:r>
              <a:rPr lang="en-US" sz="1500" dirty="0"/>
              <a:t> </a:t>
            </a:r>
            <a:r>
              <a:rPr lang="en-US" sz="1500" dirty="0" err="1"/>
              <a:t>Laba</a:t>
            </a:r>
            <a:r>
              <a:rPr lang="en-US" sz="1500" dirty="0"/>
              <a:t> Per Saham (LPS) </a:t>
            </a:r>
            <a:r>
              <a:rPr lang="en-US" sz="1500" dirty="0" err="1"/>
              <a:t>Konsolidasian</a:t>
            </a:r>
            <a:r>
              <a:rPr lang="en-US" sz="1500" dirty="0"/>
              <a:t> </a:t>
            </a:r>
            <a:r>
              <a:rPr lang="en-US" sz="1500" dirty="0" err="1"/>
              <a:t>masih</a:t>
            </a:r>
            <a:r>
              <a:rPr lang="en-US" sz="1500" dirty="0"/>
              <a:t> </a:t>
            </a:r>
            <a:r>
              <a:rPr lang="en-US" sz="1500" dirty="0" err="1"/>
              <a:t>mengacu</a:t>
            </a:r>
            <a:r>
              <a:rPr lang="en-US" sz="1500" dirty="0"/>
              <a:t> pada </a:t>
            </a:r>
            <a:r>
              <a:rPr lang="en-US" sz="1500" dirty="0" err="1"/>
              <a:t>prinsip-prinsip</a:t>
            </a:r>
            <a:r>
              <a:rPr lang="en-US" sz="1500" dirty="0"/>
              <a:t> </a:t>
            </a:r>
            <a:r>
              <a:rPr lang="en-US" sz="1500" dirty="0" err="1"/>
              <a:t>perhitungan</a:t>
            </a:r>
            <a:r>
              <a:rPr lang="en-US" sz="1500" dirty="0"/>
              <a:t> LPS </a:t>
            </a:r>
            <a:r>
              <a:rPr lang="en-US" sz="1500" dirty="0" err="1"/>
              <a:t>untuk</a:t>
            </a:r>
            <a:r>
              <a:rPr lang="en-US" sz="1500" dirty="0"/>
              <a:t> </a:t>
            </a:r>
            <a:r>
              <a:rPr lang="en-US" sz="1500" dirty="0" err="1"/>
              <a:t>entitas</a:t>
            </a:r>
            <a:r>
              <a:rPr lang="en-US" sz="1500" dirty="0"/>
              <a:t> </a:t>
            </a:r>
            <a:r>
              <a:rPr lang="en-US" sz="1500" dirty="0" err="1"/>
              <a:t>tunggal</a:t>
            </a:r>
            <a:r>
              <a:rPr lang="en-US" sz="1500" dirty="0"/>
              <a:t>. </a:t>
            </a:r>
            <a:r>
              <a:rPr lang="en-US" sz="1500" dirty="0" err="1"/>
              <a:t>Perbedaan</a:t>
            </a:r>
            <a:r>
              <a:rPr lang="en-US" sz="1500" dirty="0"/>
              <a:t> </a:t>
            </a:r>
            <a:r>
              <a:rPr lang="en-US" sz="1500" dirty="0" err="1"/>
              <a:t>utama</a:t>
            </a:r>
            <a:r>
              <a:rPr lang="en-US" sz="1500" dirty="0"/>
              <a:t> </a:t>
            </a:r>
            <a:r>
              <a:rPr lang="en-US" sz="1500" dirty="0" err="1"/>
              <a:t>adalah</a:t>
            </a:r>
            <a:r>
              <a:rPr lang="en-US" sz="1500" dirty="0"/>
              <a:t> </a:t>
            </a:r>
            <a:r>
              <a:rPr lang="en-US" sz="1500" dirty="0" err="1"/>
              <a:t>dalam</a:t>
            </a:r>
            <a:r>
              <a:rPr lang="en-US" sz="1500" dirty="0"/>
              <a:t> </a:t>
            </a:r>
            <a:r>
              <a:rPr lang="en-US" sz="1500" dirty="0" err="1"/>
              <a:t>perhitungan</a:t>
            </a:r>
            <a:r>
              <a:rPr lang="en-US" sz="1500" dirty="0"/>
              <a:t> LPS </a:t>
            </a:r>
            <a:r>
              <a:rPr lang="en-US" sz="1500" dirty="0" err="1"/>
              <a:t>Konsolidasian</a:t>
            </a:r>
            <a:r>
              <a:rPr lang="en-US" sz="1500" dirty="0"/>
              <a:t> </a:t>
            </a:r>
            <a:r>
              <a:rPr lang="en-US" sz="1500" dirty="0" err="1"/>
              <a:t>dilakukan</a:t>
            </a:r>
            <a:r>
              <a:rPr lang="en-US" sz="1500" dirty="0"/>
              <a:t> </a:t>
            </a:r>
            <a:r>
              <a:rPr lang="en-US" sz="1500" dirty="0" err="1"/>
              <a:t>dalam</a:t>
            </a:r>
            <a:r>
              <a:rPr lang="en-US" sz="1500" dirty="0"/>
              <a:t> 2 </a:t>
            </a:r>
            <a:r>
              <a:rPr lang="en-US" sz="1500" dirty="0" err="1"/>
              <a:t>tahap</a:t>
            </a:r>
            <a:r>
              <a:rPr lang="en-US" sz="1500" dirty="0"/>
              <a:t>, </a:t>
            </a:r>
            <a:r>
              <a:rPr lang="en-US" sz="1500" dirty="0" err="1"/>
              <a:t>yaitu</a:t>
            </a:r>
            <a:r>
              <a:rPr lang="en-US" sz="1500" dirty="0"/>
              <a:t> </a:t>
            </a:r>
            <a:r>
              <a:rPr lang="en-US" sz="1500" dirty="0" err="1"/>
              <a:t>pada</a:t>
            </a:r>
            <a:r>
              <a:rPr lang="en-US" sz="1500" dirty="0"/>
              <a:t> </a:t>
            </a:r>
            <a:r>
              <a:rPr lang="en-US" sz="1500" dirty="0" err="1"/>
              <a:t>tingkat</a:t>
            </a:r>
            <a:r>
              <a:rPr lang="en-US" sz="1500" dirty="0"/>
              <a:t> </a:t>
            </a:r>
            <a:r>
              <a:rPr lang="en-US" sz="1500" dirty="0" err="1"/>
              <a:t>entitas</a:t>
            </a:r>
            <a:r>
              <a:rPr lang="en-US" sz="1500" dirty="0"/>
              <a:t> </a:t>
            </a:r>
            <a:r>
              <a:rPr lang="en-US" sz="1500" dirty="0" err="1"/>
              <a:t>anak</a:t>
            </a:r>
            <a:r>
              <a:rPr lang="en-US" sz="1500" dirty="0"/>
              <a:t> </a:t>
            </a:r>
            <a:r>
              <a:rPr lang="en-US" sz="1500" dirty="0" err="1"/>
              <a:t>dan</a:t>
            </a:r>
            <a:r>
              <a:rPr lang="en-US" sz="1500" dirty="0"/>
              <a:t> </a:t>
            </a:r>
            <a:r>
              <a:rPr lang="en-US" sz="1500" dirty="0" err="1"/>
              <a:t>dilanjutkan</a:t>
            </a:r>
            <a:r>
              <a:rPr lang="en-US" sz="1500" dirty="0"/>
              <a:t> </a:t>
            </a:r>
            <a:r>
              <a:rPr lang="en-US" sz="1500" dirty="0" err="1"/>
              <a:t>pada</a:t>
            </a:r>
            <a:r>
              <a:rPr lang="en-US" sz="1500" dirty="0"/>
              <a:t> </a:t>
            </a:r>
            <a:r>
              <a:rPr lang="en-US" sz="1500" dirty="0" err="1"/>
              <a:t>tingkat</a:t>
            </a:r>
            <a:r>
              <a:rPr lang="en-US" sz="1500" dirty="0"/>
              <a:t> </a:t>
            </a:r>
            <a:r>
              <a:rPr lang="en-US" sz="1500" dirty="0" err="1"/>
              <a:t>konsolidasian</a:t>
            </a:r>
            <a:r>
              <a:rPr lang="en-US" sz="1500" dirty="0"/>
              <a:t>. </a:t>
            </a:r>
            <a:r>
              <a:rPr lang="en-US" sz="1500" dirty="0" err="1"/>
              <a:t>Jika</a:t>
            </a:r>
            <a:r>
              <a:rPr lang="en-US" sz="1500" dirty="0"/>
              <a:t> </a:t>
            </a:r>
            <a:r>
              <a:rPr lang="en-US" sz="1500" dirty="0" err="1"/>
              <a:t>terdapat</a:t>
            </a:r>
            <a:r>
              <a:rPr lang="en-US" sz="1500" dirty="0"/>
              <a:t> </a:t>
            </a:r>
            <a:r>
              <a:rPr lang="en-US" sz="1500" dirty="0" err="1"/>
              <a:t>efek</a:t>
            </a:r>
            <a:r>
              <a:rPr lang="en-US" sz="1500" dirty="0"/>
              <a:t> </a:t>
            </a:r>
            <a:r>
              <a:rPr lang="en-US" sz="1500" dirty="0" err="1"/>
              <a:t>berpotensi</a:t>
            </a:r>
            <a:r>
              <a:rPr lang="en-US" sz="1500" dirty="0"/>
              <a:t> </a:t>
            </a:r>
            <a:r>
              <a:rPr lang="en-US" sz="1500" dirty="0" err="1"/>
              <a:t>saham</a:t>
            </a:r>
            <a:r>
              <a:rPr lang="en-US" sz="1500" dirty="0"/>
              <a:t> </a:t>
            </a:r>
            <a:r>
              <a:rPr lang="en-US" sz="1500" dirty="0" err="1"/>
              <a:t>biasa</a:t>
            </a:r>
            <a:r>
              <a:rPr lang="en-US" sz="1500" dirty="0"/>
              <a:t> </a:t>
            </a:r>
            <a:r>
              <a:rPr lang="en-US" sz="1500" dirty="0" err="1"/>
              <a:t>baik</a:t>
            </a:r>
            <a:r>
              <a:rPr lang="en-US" sz="1500" dirty="0"/>
              <a:t> </a:t>
            </a:r>
            <a:r>
              <a:rPr lang="en-US" sz="1500" dirty="0" err="1"/>
              <a:t>pada</a:t>
            </a:r>
            <a:r>
              <a:rPr lang="en-US" sz="1500" dirty="0"/>
              <a:t> </a:t>
            </a:r>
            <a:r>
              <a:rPr lang="en-US" sz="1500" dirty="0" err="1"/>
              <a:t>entitas</a:t>
            </a:r>
            <a:r>
              <a:rPr lang="en-US" sz="1500" dirty="0"/>
              <a:t> </a:t>
            </a:r>
            <a:r>
              <a:rPr lang="en-US" sz="1500" dirty="0" err="1"/>
              <a:t>anak</a:t>
            </a:r>
            <a:r>
              <a:rPr lang="en-US" sz="1500" dirty="0"/>
              <a:t> </a:t>
            </a:r>
            <a:r>
              <a:rPr lang="en-US" sz="1500" dirty="0" err="1"/>
              <a:t>ataupun</a:t>
            </a:r>
            <a:r>
              <a:rPr lang="en-US" sz="1500" dirty="0"/>
              <a:t> </a:t>
            </a:r>
            <a:r>
              <a:rPr lang="en-US" sz="1500" dirty="0" err="1"/>
              <a:t>entitas</a:t>
            </a:r>
            <a:r>
              <a:rPr lang="en-US" sz="1500" dirty="0"/>
              <a:t> </a:t>
            </a:r>
            <a:r>
              <a:rPr lang="en-US" sz="1500" dirty="0" err="1"/>
              <a:t>induk</a:t>
            </a:r>
            <a:r>
              <a:rPr lang="en-US" sz="1500" dirty="0"/>
              <a:t> yang </a:t>
            </a:r>
            <a:r>
              <a:rPr lang="en-US" sz="1500" dirty="0" err="1"/>
              <a:t>memiliki</a:t>
            </a:r>
            <a:r>
              <a:rPr lang="en-US" sz="1500" dirty="0"/>
              <a:t> </a:t>
            </a:r>
            <a:r>
              <a:rPr lang="en-US" sz="1500" dirty="0" err="1"/>
              <a:t>efek</a:t>
            </a:r>
            <a:r>
              <a:rPr lang="en-US" sz="1500" dirty="0"/>
              <a:t> </a:t>
            </a:r>
            <a:r>
              <a:rPr lang="en-US" sz="1500" dirty="0" err="1"/>
              <a:t>dilusi</a:t>
            </a:r>
            <a:r>
              <a:rPr lang="en-US" sz="1500" dirty="0"/>
              <a:t>, </a:t>
            </a:r>
            <a:r>
              <a:rPr lang="en-US" sz="1500" dirty="0" err="1"/>
              <a:t>maka</a:t>
            </a:r>
            <a:r>
              <a:rPr lang="en-US" sz="1500" dirty="0"/>
              <a:t> LPS </a:t>
            </a:r>
            <a:r>
              <a:rPr lang="en-US" sz="1500" dirty="0" err="1"/>
              <a:t>Dilusian</a:t>
            </a:r>
            <a:r>
              <a:rPr lang="en-US" sz="1500" dirty="0"/>
              <a:t> </a:t>
            </a:r>
            <a:r>
              <a:rPr lang="en-US" sz="1500" dirty="0" err="1"/>
              <a:t>dihitung</a:t>
            </a:r>
            <a:r>
              <a:rPr lang="en-US" sz="1500" dirty="0"/>
              <a:t> </a:t>
            </a:r>
            <a:r>
              <a:rPr lang="en-US" sz="1500" dirty="0" err="1"/>
              <a:t>pada</a:t>
            </a:r>
            <a:r>
              <a:rPr lang="en-US" sz="1500" dirty="0"/>
              <a:t> </a:t>
            </a:r>
            <a:r>
              <a:rPr lang="en-US" sz="1500" dirty="0" err="1"/>
              <a:t>tingkat</a:t>
            </a:r>
            <a:r>
              <a:rPr lang="en-US" sz="1500" dirty="0"/>
              <a:t> </a:t>
            </a:r>
            <a:r>
              <a:rPr lang="en-US" sz="1500" dirty="0" err="1"/>
              <a:t>entitas</a:t>
            </a:r>
            <a:r>
              <a:rPr lang="en-US" sz="1500" dirty="0"/>
              <a:t> </a:t>
            </a:r>
            <a:r>
              <a:rPr lang="en-US" sz="1500" dirty="0" err="1"/>
              <a:t>anak</a:t>
            </a:r>
            <a:r>
              <a:rPr lang="en-US" sz="1500" dirty="0"/>
              <a:t> </a:t>
            </a:r>
            <a:r>
              <a:rPr lang="en-US" sz="1500" dirty="0" err="1"/>
              <a:t>ataupun</a:t>
            </a:r>
            <a:r>
              <a:rPr lang="en-US" sz="1500" dirty="0"/>
              <a:t> </a:t>
            </a:r>
            <a:r>
              <a:rPr lang="en-US" sz="1500" dirty="0" err="1"/>
              <a:t>konsolidasian</a:t>
            </a:r>
            <a:r>
              <a:rPr lang="en-US" sz="1500" dirty="0"/>
              <a:t>. </a:t>
            </a:r>
            <a:r>
              <a:rPr lang="en-US" sz="1500" dirty="0" err="1"/>
              <a:t>Nilai</a:t>
            </a:r>
            <a:r>
              <a:rPr lang="en-US" sz="1500" dirty="0"/>
              <a:t> LPS </a:t>
            </a:r>
            <a:r>
              <a:rPr lang="en-US" sz="1500" dirty="0" err="1"/>
              <a:t>dasar</a:t>
            </a:r>
            <a:r>
              <a:rPr lang="en-US" sz="1500" dirty="0"/>
              <a:t> </a:t>
            </a:r>
            <a:r>
              <a:rPr lang="en-US" sz="1500" dirty="0" err="1"/>
              <a:t>dan</a:t>
            </a:r>
            <a:r>
              <a:rPr lang="en-US" sz="1500" dirty="0"/>
              <a:t> </a:t>
            </a:r>
            <a:r>
              <a:rPr lang="en-US" sz="1500" dirty="0" err="1"/>
              <a:t>dilusian</a:t>
            </a:r>
            <a:r>
              <a:rPr lang="en-US" sz="1500" dirty="0"/>
              <a:t> </a:t>
            </a:r>
            <a:r>
              <a:rPr lang="en-US" sz="1500" dirty="0" err="1"/>
              <a:t>pada</a:t>
            </a:r>
            <a:r>
              <a:rPr lang="en-US" sz="1500" dirty="0"/>
              <a:t> </a:t>
            </a:r>
            <a:r>
              <a:rPr lang="en-US" sz="1500" dirty="0" err="1"/>
              <a:t>entitas</a:t>
            </a:r>
            <a:r>
              <a:rPr lang="en-US" sz="1500" dirty="0"/>
              <a:t> </a:t>
            </a:r>
            <a:r>
              <a:rPr lang="en-US" sz="1500" dirty="0" err="1"/>
              <a:t>anak</a:t>
            </a:r>
            <a:r>
              <a:rPr lang="en-US" sz="1500" dirty="0"/>
              <a:t> </a:t>
            </a:r>
            <a:r>
              <a:rPr lang="en-US" sz="1500" dirty="0" err="1"/>
              <a:t>akan</a:t>
            </a:r>
            <a:r>
              <a:rPr lang="en-US" sz="1500" dirty="0"/>
              <a:t> </a:t>
            </a:r>
            <a:r>
              <a:rPr lang="en-US" sz="1500" dirty="0" err="1"/>
              <a:t>digunakan</a:t>
            </a:r>
            <a:r>
              <a:rPr lang="en-US" sz="1500" dirty="0"/>
              <a:t> </a:t>
            </a:r>
            <a:r>
              <a:rPr lang="en-US" sz="1500" dirty="0" err="1"/>
              <a:t>dalam</a:t>
            </a:r>
            <a:r>
              <a:rPr lang="en-US" sz="1500" dirty="0"/>
              <a:t> </a:t>
            </a:r>
            <a:r>
              <a:rPr lang="en-US" sz="1500" dirty="0" err="1"/>
              <a:t>perhitungan</a:t>
            </a:r>
            <a:r>
              <a:rPr lang="en-US" sz="1500" dirty="0"/>
              <a:t> LPS </a:t>
            </a:r>
            <a:r>
              <a:rPr lang="en-US" sz="1500" dirty="0" err="1"/>
              <a:t>dasar</a:t>
            </a:r>
            <a:r>
              <a:rPr lang="en-US" sz="1500" dirty="0"/>
              <a:t> </a:t>
            </a:r>
            <a:r>
              <a:rPr lang="en-US" sz="1500" dirty="0" err="1"/>
              <a:t>dan</a:t>
            </a:r>
            <a:r>
              <a:rPr lang="en-US" sz="1500" dirty="0"/>
              <a:t> </a:t>
            </a:r>
            <a:r>
              <a:rPr lang="en-US" sz="1500" dirty="0" err="1"/>
              <a:t>dilusian</a:t>
            </a:r>
            <a:r>
              <a:rPr lang="en-US" sz="1500" dirty="0"/>
              <a:t> </a:t>
            </a:r>
            <a:r>
              <a:rPr lang="en-US" sz="1500" dirty="0" err="1"/>
              <a:t>pada</a:t>
            </a:r>
            <a:r>
              <a:rPr lang="en-US" sz="1500" dirty="0"/>
              <a:t> </a:t>
            </a:r>
            <a:r>
              <a:rPr lang="en-US" sz="1500" dirty="0" err="1"/>
              <a:t>tingkat</a:t>
            </a:r>
            <a:r>
              <a:rPr lang="en-US" sz="1500" dirty="0"/>
              <a:t> </a:t>
            </a:r>
            <a:r>
              <a:rPr lang="en-US" sz="1500" dirty="0" err="1"/>
              <a:t>konsolidasi</a:t>
            </a:r>
            <a:r>
              <a:rPr lang="en-US" sz="1500" dirty="0"/>
              <a:t>.</a:t>
            </a:r>
          </a:p>
          <a:p>
            <a:pPr algn="just">
              <a:buNone/>
            </a:pPr>
            <a:r>
              <a:rPr lang="en-US" sz="1500" dirty="0"/>
              <a:t>	</a:t>
            </a:r>
            <a:r>
              <a:rPr lang="en-US" sz="1500" dirty="0" err="1"/>
              <a:t>Sesuai</a:t>
            </a:r>
            <a:r>
              <a:rPr lang="en-US" sz="1500" dirty="0"/>
              <a:t> </a:t>
            </a:r>
            <a:r>
              <a:rPr lang="en-US" sz="1500" dirty="0" err="1"/>
              <a:t>ketentuan</a:t>
            </a:r>
            <a:r>
              <a:rPr lang="en-US" sz="1500" dirty="0"/>
              <a:t> PSAK 56, </a:t>
            </a:r>
            <a:r>
              <a:rPr lang="en-US" sz="1500" dirty="0" err="1"/>
              <a:t>efek</a:t>
            </a:r>
            <a:r>
              <a:rPr lang="en-US" sz="1500" dirty="0"/>
              <a:t> </a:t>
            </a:r>
            <a:r>
              <a:rPr lang="en-US" sz="1500" dirty="0" err="1"/>
              <a:t>berpotensi</a:t>
            </a:r>
            <a:r>
              <a:rPr lang="en-US" sz="1500" dirty="0"/>
              <a:t> </a:t>
            </a:r>
            <a:r>
              <a:rPr lang="en-US" sz="1500" dirty="0" err="1"/>
              <a:t>saham</a:t>
            </a:r>
            <a:r>
              <a:rPr lang="en-US" sz="1500" dirty="0"/>
              <a:t> </a:t>
            </a:r>
            <a:r>
              <a:rPr lang="en-US" sz="1500" dirty="0" err="1"/>
              <a:t>biasa</a:t>
            </a:r>
            <a:r>
              <a:rPr lang="en-US" sz="1500" dirty="0"/>
              <a:t> oleh </a:t>
            </a:r>
            <a:r>
              <a:rPr lang="en-US" sz="1500" dirty="0" err="1"/>
              <a:t>entitas</a:t>
            </a:r>
            <a:r>
              <a:rPr lang="en-US" sz="1500" dirty="0"/>
              <a:t> </a:t>
            </a:r>
            <a:r>
              <a:rPr lang="en-US" sz="1500" dirty="0" err="1"/>
              <a:t>anak</a:t>
            </a:r>
            <a:r>
              <a:rPr lang="en-US" sz="1500" dirty="0"/>
              <a:t> yang </a:t>
            </a:r>
            <a:r>
              <a:rPr lang="en-US" sz="1500" dirty="0" err="1"/>
              <a:t>dapat</a:t>
            </a:r>
            <a:r>
              <a:rPr lang="en-US" sz="1500" dirty="0"/>
              <a:t> </a:t>
            </a:r>
            <a:r>
              <a:rPr lang="en-US" sz="1500" dirty="0" err="1"/>
              <a:t>dikonversikan</a:t>
            </a:r>
            <a:r>
              <a:rPr lang="en-US" sz="1500" dirty="0"/>
              <a:t> </a:t>
            </a:r>
            <a:r>
              <a:rPr lang="en-US" sz="1500" dirty="0" err="1"/>
              <a:t>ke</a:t>
            </a:r>
            <a:r>
              <a:rPr lang="en-US" sz="1500" dirty="0"/>
              <a:t> </a:t>
            </a:r>
            <a:r>
              <a:rPr lang="en-US" sz="1500" dirty="0" err="1"/>
              <a:t>dalam</a:t>
            </a:r>
            <a:r>
              <a:rPr lang="en-US" sz="1500" dirty="0"/>
              <a:t> </a:t>
            </a:r>
            <a:r>
              <a:rPr lang="en-US" sz="1500" dirty="0" err="1"/>
              <a:t>saham</a:t>
            </a:r>
            <a:r>
              <a:rPr lang="en-US" sz="1500" dirty="0"/>
              <a:t> </a:t>
            </a:r>
            <a:r>
              <a:rPr lang="en-US" sz="1500" dirty="0" err="1"/>
              <a:t>biasa</a:t>
            </a:r>
            <a:r>
              <a:rPr lang="en-US" sz="1500" dirty="0"/>
              <a:t> </a:t>
            </a:r>
            <a:r>
              <a:rPr lang="en-US" sz="1500" dirty="0" err="1"/>
              <a:t>entitas</a:t>
            </a:r>
            <a:r>
              <a:rPr lang="en-US" sz="1500" dirty="0"/>
              <a:t> </a:t>
            </a:r>
            <a:r>
              <a:rPr lang="en-US" sz="1500" dirty="0" err="1"/>
              <a:t>anak</a:t>
            </a:r>
            <a:r>
              <a:rPr lang="en-US" sz="1500" dirty="0"/>
              <a:t> </a:t>
            </a:r>
            <a:r>
              <a:rPr lang="en-US" sz="1500" dirty="0" err="1"/>
              <a:t>atau</a:t>
            </a:r>
            <a:r>
              <a:rPr lang="en-US" sz="1500" dirty="0"/>
              <a:t> </a:t>
            </a:r>
            <a:r>
              <a:rPr lang="en-US" sz="1500" dirty="0" err="1"/>
              <a:t>saham</a:t>
            </a:r>
            <a:r>
              <a:rPr lang="en-US" sz="1500" dirty="0"/>
              <a:t> </a:t>
            </a:r>
            <a:r>
              <a:rPr lang="en-US" sz="1500" dirty="0" err="1"/>
              <a:t>biasa</a:t>
            </a:r>
            <a:r>
              <a:rPr lang="en-US" sz="1500" dirty="0"/>
              <a:t> </a:t>
            </a:r>
            <a:r>
              <a:rPr lang="en-US" sz="1500" dirty="0" err="1"/>
              <a:t>entitas</a:t>
            </a:r>
            <a:r>
              <a:rPr lang="en-US" sz="1500" dirty="0"/>
              <a:t> </a:t>
            </a:r>
            <a:r>
              <a:rPr lang="en-US" sz="1500" dirty="0" err="1"/>
              <a:t>induk</a:t>
            </a:r>
            <a:r>
              <a:rPr lang="en-US" sz="1500" dirty="0"/>
              <a:t> (</a:t>
            </a:r>
            <a:r>
              <a:rPr lang="en-US" sz="1500" dirty="0" err="1"/>
              <a:t>entitas</a:t>
            </a:r>
            <a:r>
              <a:rPr lang="en-US" sz="1500" dirty="0"/>
              <a:t> </a:t>
            </a:r>
            <a:r>
              <a:rPr lang="en-US" sz="1500" dirty="0" err="1"/>
              <a:t>pelapor</a:t>
            </a:r>
            <a:r>
              <a:rPr lang="en-US" sz="1500" dirty="0"/>
              <a:t>) </a:t>
            </a:r>
            <a:r>
              <a:rPr lang="en-US" sz="1500" dirty="0" err="1"/>
              <a:t>dimasukkan</a:t>
            </a:r>
            <a:r>
              <a:rPr lang="en-US" sz="1500" dirty="0"/>
              <a:t> </a:t>
            </a:r>
            <a:r>
              <a:rPr lang="en-US" sz="1500" dirty="0" err="1"/>
              <a:t>ke</a:t>
            </a:r>
            <a:r>
              <a:rPr lang="en-US" sz="1500" dirty="0"/>
              <a:t> </a:t>
            </a:r>
            <a:r>
              <a:rPr lang="en-US" sz="1500" dirty="0" err="1"/>
              <a:t>dalam</a:t>
            </a:r>
            <a:r>
              <a:rPr lang="en-US" sz="1500" dirty="0"/>
              <a:t> </a:t>
            </a:r>
            <a:r>
              <a:rPr lang="en-US" sz="1500" dirty="0" err="1"/>
              <a:t>perhitungan</a:t>
            </a:r>
            <a:r>
              <a:rPr lang="en-US" sz="1500" dirty="0"/>
              <a:t> </a:t>
            </a:r>
            <a:r>
              <a:rPr lang="en-US" sz="1500" dirty="0" err="1"/>
              <a:t>laba</a:t>
            </a:r>
            <a:r>
              <a:rPr lang="en-US" sz="1500" dirty="0"/>
              <a:t> per </a:t>
            </a:r>
            <a:r>
              <a:rPr lang="en-US" sz="1500" dirty="0" err="1"/>
              <a:t>saham</a:t>
            </a:r>
            <a:r>
              <a:rPr lang="en-US" sz="1500" dirty="0"/>
              <a:t> </a:t>
            </a:r>
            <a:r>
              <a:rPr lang="en-US" sz="1500" dirty="0" err="1"/>
              <a:t>dilusian</a:t>
            </a:r>
            <a:r>
              <a:rPr lang="en-US" sz="1500" dirty="0"/>
              <a:t>, </a:t>
            </a:r>
            <a:r>
              <a:rPr lang="en-US" sz="1500" dirty="0" err="1"/>
              <a:t>dengan</a:t>
            </a:r>
            <a:r>
              <a:rPr lang="en-US" sz="1500" dirty="0"/>
              <a:t> </a:t>
            </a:r>
            <a:r>
              <a:rPr lang="en-US" sz="1500" dirty="0" err="1"/>
              <a:t>ketentuan</a:t>
            </a:r>
            <a:r>
              <a:rPr lang="en-US" sz="1500" dirty="0"/>
              <a:t> </a:t>
            </a:r>
            <a:r>
              <a:rPr lang="en-US" sz="1500" dirty="0" err="1"/>
              <a:t>sebagai</a:t>
            </a:r>
            <a:r>
              <a:rPr lang="en-US" sz="1500" dirty="0"/>
              <a:t> </a:t>
            </a:r>
            <a:r>
              <a:rPr lang="en-US" sz="1500" dirty="0" err="1"/>
              <a:t>berikut</a:t>
            </a:r>
            <a:r>
              <a:rPr lang="en-US" sz="1500" dirty="0"/>
              <a:t>.</a:t>
            </a:r>
          </a:p>
          <a:p>
            <a:pPr marL="514350" indent="-171450" algn="just">
              <a:buNone/>
            </a:pPr>
            <a:r>
              <a:rPr lang="en-US" sz="1500" dirty="0"/>
              <a:t>1.	</a:t>
            </a:r>
            <a:r>
              <a:rPr lang="en-US" sz="1500" dirty="0" err="1"/>
              <a:t>Instrumen</a:t>
            </a:r>
            <a:r>
              <a:rPr lang="en-US" sz="1500" dirty="0"/>
              <a:t> yang </a:t>
            </a:r>
            <a:r>
              <a:rPr lang="en-US" sz="1500" dirty="0" err="1"/>
              <a:t>diterbitkan</a:t>
            </a:r>
            <a:r>
              <a:rPr lang="en-US" sz="1500" dirty="0"/>
              <a:t> </a:t>
            </a:r>
            <a:r>
              <a:rPr lang="en-US" sz="1500" dirty="0" err="1"/>
              <a:t>oleh</a:t>
            </a:r>
            <a:r>
              <a:rPr lang="en-US" sz="1500" dirty="0"/>
              <a:t> </a:t>
            </a:r>
            <a:r>
              <a:rPr lang="en-US" sz="1500" dirty="0" err="1"/>
              <a:t>entitas</a:t>
            </a:r>
            <a:r>
              <a:rPr lang="en-US" sz="1500" dirty="0"/>
              <a:t> </a:t>
            </a:r>
            <a:r>
              <a:rPr lang="en-US" sz="1500" dirty="0" err="1"/>
              <a:t>anak</a:t>
            </a:r>
            <a:r>
              <a:rPr lang="en-US" sz="1500" dirty="0"/>
              <a:t> yang </a:t>
            </a:r>
            <a:r>
              <a:rPr lang="en-US" sz="1500" dirty="0" err="1"/>
              <a:t>memberikan</a:t>
            </a:r>
            <a:r>
              <a:rPr lang="en-US" sz="1500" dirty="0"/>
              <a:t> </a:t>
            </a:r>
            <a:r>
              <a:rPr lang="en-US" sz="1500" dirty="0" err="1"/>
              <a:t>hak</a:t>
            </a:r>
            <a:r>
              <a:rPr lang="en-US" sz="1500" dirty="0"/>
              <a:t> </a:t>
            </a:r>
            <a:r>
              <a:rPr lang="en-US" sz="1500" dirty="0" err="1"/>
              <a:t>kepada</a:t>
            </a:r>
            <a:r>
              <a:rPr lang="en-US" sz="1500" dirty="0"/>
              <a:t> </a:t>
            </a:r>
            <a:r>
              <a:rPr lang="en-US" sz="1500" dirty="0" err="1"/>
              <a:t>para</a:t>
            </a:r>
            <a:r>
              <a:rPr lang="en-US" sz="1500" dirty="0"/>
              <a:t> </a:t>
            </a:r>
            <a:r>
              <a:rPr lang="en-US" sz="1500" dirty="0" err="1"/>
              <a:t>pemegangnya</a:t>
            </a:r>
            <a:r>
              <a:rPr lang="en-US" sz="1500" dirty="0"/>
              <a:t> </a:t>
            </a:r>
            <a:r>
              <a:rPr lang="en-US" sz="1500" dirty="0" err="1"/>
              <a:t>untuk</a:t>
            </a:r>
            <a:r>
              <a:rPr lang="en-US" sz="1500" dirty="0"/>
              <a:t> </a:t>
            </a:r>
            <a:r>
              <a:rPr lang="en-US" sz="1500" dirty="0" err="1"/>
              <a:t>mendapatkan</a:t>
            </a:r>
            <a:r>
              <a:rPr lang="en-US" sz="1500" dirty="0"/>
              <a:t> </a:t>
            </a:r>
            <a:r>
              <a:rPr lang="en-US" sz="1500" dirty="0" err="1"/>
              <a:t>saham</a:t>
            </a:r>
            <a:r>
              <a:rPr lang="en-US" sz="1500" dirty="0"/>
              <a:t> </a:t>
            </a:r>
            <a:r>
              <a:rPr lang="en-US" sz="1500" dirty="0" err="1"/>
              <a:t>biasa</a:t>
            </a:r>
            <a:r>
              <a:rPr lang="en-US" sz="1500" dirty="0"/>
              <a:t> </a:t>
            </a:r>
            <a:r>
              <a:rPr lang="en-US" sz="1500" dirty="0" err="1"/>
              <a:t>entitas</a:t>
            </a:r>
            <a:r>
              <a:rPr lang="en-US" sz="1500" dirty="0"/>
              <a:t> </a:t>
            </a:r>
            <a:r>
              <a:rPr lang="en-US" sz="1500" dirty="0" err="1"/>
              <a:t>anak</a:t>
            </a:r>
            <a:r>
              <a:rPr lang="en-US" sz="1500" dirty="0"/>
              <a:t> </a:t>
            </a:r>
            <a:r>
              <a:rPr lang="en-US" sz="1500" dirty="0" err="1"/>
              <a:t>dimasukkan</a:t>
            </a:r>
            <a:r>
              <a:rPr lang="en-US" sz="1500" dirty="0"/>
              <a:t> </a:t>
            </a:r>
            <a:r>
              <a:rPr lang="en-US" sz="1500" dirty="0" err="1"/>
              <a:t>dalam</a:t>
            </a:r>
            <a:r>
              <a:rPr lang="en-US" sz="1500" dirty="0"/>
              <a:t> </a:t>
            </a:r>
            <a:r>
              <a:rPr lang="en-US" sz="1500" dirty="0" err="1"/>
              <a:t>perhitungan</a:t>
            </a:r>
            <a:r>
              <a:rPr lang="en-US" sz="1500" dirty="0"/>
              <a:t> data </a:t>
            </a:r>
            <a:r>
              <a:rPr lang="en-US" sz="1500" dirty="0" err="1"/>
              <a:t>laba</a:t>
            </a:r>
            <a:r>
              <a:rPr lang="en-US" sz="1500" dirty="0"/>
              <a:t> per </a:t>
            </a:r>
            <a:r>
              <a:rPr lang="en-US" sz="1500" dirty="0" err="1"/>
              <a:t>saham</a:t>
            </a:r>
            <a:r>
              <a:rPr lang="en-US" sz="1500" dirty="0"/>
              <a:t> </a:t>
            </a:r>
            <a:r>
              <a:rPr lang="en-US" sz="1500" dirty="0" err="1"/>
              <a:t>dilusian</a:t>
            </a:r>
            <a:r>
              <a:rPr lang="en-US" sz="1500" dirty="0"/>
              <a:t> </a:t>
            </a:r>
            <a:r>
              <a:rPr lang="en-US" sz="1500" dirty="0" err="1"/>
              <a:t>entitas</a:t>
            </a:r>
            <a:r>
              <a:rPr lang="en-US" sz="1500" dirty="0"/>
              <a:t> </a:t>
            </a:r>
            <a:r>
              <a:rPr lang="en-US" sz="1500" dirty="0" err="1"/>
              <a:t>anak</a:t>
            </a:r>
            <a:r>
              <a:rPr lang="en-US" sz="1500" dirty="0"/>
              <a:t>. </a:t>
            </a:r>
            <a:r>
              <a:rPr lang="en-US" sz="1500" dirty="0" err="1"/>
              <a:t>Laba</a:t>
            </a:r>
            <a:r>
              <a:rPr lang="en-US" sz="1500" dirty="0"/>
              <a:t> per </a:t>
            </a:r>
            <a:r>
              <a:rPr lang="en-US" sz="1500" dirty="0" err="1"/>
              <a:t>saham</a:t>
            </a:r>
            <a:r>
              <a:rPr lang="en-US" sz="1500" dirty="0"/>
              <a:t> </a:t>
            </a:r>
            <a:r>
              <a:rPr lang="en-US" sz="1500" dirty="0" err="1"/>
              <a:t>tersebut</a:t>
            </a:r>
            <a:r>
              <a:rPr lang="en-US" sz="1500" dirty="0"/>
              <a:t> </a:t>
            </a:r>
            <a:r>
              <a:rPr lang="en-US" sz="1500" dirty="0" err="1"/>
              <a:t>kemudian</a:t>
            </a:r>
            <a:r>
              <a:rPr lang="en-US" sz="1500" dirty="0"/>
              <a:t> </a:t>
            </a:r>
            <a:r>
              <a:rPr lang="en-US" sz="1500" dirty="0" err="1"/>
              <a:t>dimasukkan</a:t>
            </a:r>
            <a:r>
              <a:rPr lang="en-US" sz="1500" dirty="0"/>
              <a:t> </a:t>
            </a:r>
            <a:r>
              <a:rPr lang="en-US" sz="1500" dirty="0" err="1"/>
              <a:t>ke</a:t>
            </a:r>
            <a:r>
              <a:rPr lang="en-US" sz="1500" dirty="0"/>
              <a:t> </a:t>
            </a:r>
            <a:r>
              <a:rPr lang="en-US" sz="1500" dirty="0" err="1"/>
              <a:t>dalam</a:t>
            </a:r>
            <a:r>
              <a:rPr lang="en-US" sz="1500" dirty="0"/>
              <a:t> </a:t>
            </a:r>
            <a:r>
              <a:rPr lang="en-US" sz="1500" dirty="0" err="1"/>
              <a:t>perhitungan</a:t>
            </a:r>
            <a:r>
              <a:rPr lang="en-US" sz="1500" dirty="0"/>
              <a:t> </a:t>
            </a:r>
            <a:r>
              <a:rPr lang="en-US" sz="1500" dirty="0" err="1"/>
              <a:t>laba</a:t>
            </a:r>
            <a:r>
              <a:rPr lang="en-US" sz="1500" dirty="0"/>
              <a:t> per </a:t>
            </a:r>
            <a:r>
              <a:rPr lang="en-US" sz="1500" dirty="0" err="1"/>
              <a:t>saham</a:t>
            </a:r>
            <a:r>
              <a:rPr lang="en-US" sz="1500" dirty="0"/>
              <a:t> </a:t>
            </a:r>
            <a:r>
              <a:rPr lang="en-US" sz="1500" dirty="0" err="1"/>
              <a:t>konsolidasian</a:t>
            </a:r>
            <a:r>
              <a:rPr lang="en-US" sz="1500" dirty="0"/>
              <a:t> </a:t>
            </a:r>
            <a:r>
              <a:rPr lang="en-US" sz="1500" dirty="0" err="1"/>
              <a:t>berdasarkan</a:t>
            </a:r>
            <a:r>
              <a:rPr lang="en-US" sz="1500" dirty="0"/>
              <a:t> </a:t>
            </a:r>
            <a:r>
              <a:rPr lang="en-US" sz="1500" dirty="0" err="1"/>
              <a:t>kepemilikan</a:t>
            </a:r>
            <a:r>
              <a:rPr lang="en-US" sz="1500" dirty="0"/>
              <a:t> </a:t>
            </a:r>
            <a:r>
              <a:rPr lang="en-US" sz="1500" dirty="0" err="1"/>
              <a:t>entitas</a:t>
            </a:r>
            <a:r>
              <a:rPr lang="en-US" sz="1500" dirty="0"/>
              <a:t> </a:t>
            </a:r>
            <a:r>
              <a:rPr lang="en-US" sz="1500" dirty="0" err="1"/>
              <a:t>induk</a:t>
            </a:r>
            <a:r>
              <a:rPr lang="en-US" sz="1500" dirty="0"/>
              <a:t> </a:t>
            </a:r>
            <a:r>
              <a:rPr lang="en-US" sz="1500" dirty="0" err="1"/>
              <a:t>atas</a:t>
            </a:r>
            <a:r>
              <a:rPr lang="en-US" sz="1500" dirty="0"/>
              <a:t> </a:t>
            </a:r>
            <a:r>
              <a:rPr lang="en-US" sz="1500" dirty="0" err="1"/>
              <a:t>instrumen</a:t>
            </a:r>
            <a:r>
              <a:rPr lang="en-US" sz="1500" dirty="0"/>
              <a:t> </a:t>
            </a:r>
            <a:r>
              <a:rPr lang="en-US" sz="1500" dirty="0" err="1"/>
              <a:t>entitas</a:t>
            </a:r>
            <a:r>
              <a:rPr lang="en-US" sz="1500" dirty="0"/>
              <a:t> </a:t>
            </a:r>
            <a:r>
              <a:rPr lang="en-US" sz="1500" dirty="0" err="1"/>
              <a:t>anak</a:t>
            </a:r>
            <a:r>
              <a:rPr lang="en-US" sz="1500" dirty="0"/>
              <a:t>.</a:t>
            </a:r>
          </a:p>
          <a:p>
            <a:pPr marL="514350" indent="-171450" algn="just">
              <a:buNone/>
            </a:pPr>
            <a:r>
              <a:rPr lang="en-US" sz="1500" dirty="0"/>
              <a:t>2. </a:t>
            </a:r>
            <a:r>
              <a:rPr lang="en-US" sz="1500" dirty="0" err="1"/>
              <a:t>Instrumen</a:t>
            </a:r>
            <a:r>
              <a:rPr lang="en-US" sz="1500" dirty="0"/>
              <a:t> </a:t>
            </a:r>
            <a:r>
              <a:rPr lang="en-US" sz="1500" dirty="0" err="1"/>
              <a:t>entitas</a:t>
            </a:r>
            <a:r>
              <a:rPr lang="en-US" sz="1500" dirty="0"/>
              <a:t> </a:t>
            </a:r>
            <a:r>
              <a:rPr lang="en-US" sz="1500" dirty="0" err="1"/>
              <a:t>anak</a:t>
            </a:r>
            <a:r>
              <a:rPr lang="en-US" sz="1500" dirty="0"/>
              <a:t> yang </a:t>
            </a:r>
            <a:r>
              <a:rPr lang="en-US" sz="1500" dirty="0" err="1"/>
              <a:t>terkonversikan</a:t>
            </a:r>
            <a:r>
              <a:rPr lang="en-US" sz="1500" dirty="0"/>
              <a:t> </a:t>
            </a:r>
            <a:r>
              <a:rPr lang="en-US" sz="1500" dirty="0" err="1"/>
              <a:t>menjadi</a:t>
            </a:r>
            <a:r>
              <a:rPr lang="en-US" sz="1500" dirty="0"/>
              <a:t> </a:t>
            </a:r>
            <a:r>
              <a:rPr lang="en-US" sz="1500" dirty="0" err="1"/>
              <a:t>saham</a:t>
            </a:r>
            <a:r>
              <a:rPr lang="en-US" sz="1500" dirty="0"/>
              <a:t> </a:t>
            </a:r>
            <a:r>
              <a:rPr lang="en-US" sz="1500" dirty="0" err="1"/>
              <a:t>biasa</a:t>
            </a:r>
            <a:r>
              <a:rPr lang="en-US" sz="1500" dirty="0"/>
              <a:t> </a:t>
            </a:r>
            <a:r>
              <a:rPr lang="en-US" sz="1500" dirty="0" err="1"/>
              <a:t>entitas</a:t>
            </a:r>
            <a:r>
              <a:rPr lang="en-US" sz="1500" dirty="0"/>
              <a:t> </a:t>
            </a:r>
            <a:r>
              <a:rPr lang="en-US" sz="1500" dirty="0" err="1"/>
              <a:t>induk</a:t>
            </a:r>
            <a:r>
              <a:rPr lang="en-US" sz="1500" dirty="0"/>
              <a:t> </a:t>
            </a:r>
            <a:r>
              <a:rPr lang="en-US" sz="1500" dirty="0" err="1"/>
              <a:t>dianggap</a:t>
            </a:r>
            <a:r>
              <a:rPr lang="en-US" sz="1500" dirty="0"/>
              <a:t> </a:t>
            </a:r>
            <a:r>
              <a:rPr lang="en-US" sz="1500" dirty="0" err="1"/>
              <a:t>sebagai</a:t>
            </a:r>
            <a:r>
              <a:rPr lang="en-US" sz="1500" dirty="0"/>
              <a:t> </a:t>
            </a:r>
            <a:r>
              <a:rPr lang="en-US" sz="1500" dirty="0" err="1"/>
              <a:t>efek</a:t>
            </a:r>
            <a:r>
              <a:rPr lang="en-US" sz="1500" dirty="0"/>
              <a:t> </a:t>
            </a:r>
            <a:r>
              <a:rPr lang="en-US" sz="1500" dirty="0" err="1"/>
              <a:t>berpotensi</a:t>
            </a:r>
            <a:r>
              <a:rPr lang="en-US" sz="1500" dirty="0"/>
              <a:t> </a:t>
            </a:r>
            <a:r>
              <a:rPr lang="en-US" sz="1500" dirty="0" err="1"/>
              <a:t>saham</a:t>
            </a:r>
            <a:r>
              <a:rPr lang="en-US" sz="1500" dirty="0"/>
              <a:t> </a:t>
            </a:r>
            <a:r>
              <a:rPr lang="en-US" sz="1500" dirty="0" err="1"/>
              <a:t>biasa</a:t>
            </a:r>
            <a:r>
              <a:rPr lang="en-US" sz="1500" dirty="0"/>
              <a:t> </a:t>
            </a:r>
            <a:r>
              <a:rPr lang="en-US" sz="1500" dirty="0" err="1"/>
              <a:t>dari</a:t>
            </a:r>
            <a:r>
              <a:rPr lang="en-US" sz="1500" dirty="0"/>
              <a:t> </a:t>
            </a:r>
            <a:r>
              <a:rPr lang="en-US" sz="1500" dirty="0" err="1"/>
              <a:t>entitas</a:t>
            </a:r>
            <a:r>
              <a:rPr lang="en-US" sz="1500" dirty="0"/>
              <a:t> </a:t>
            </a:r>
            <a:r>
              <a:rPr lang="en-US" sz="1500" dirty="0" err="1"/>
              <a:t>induk</a:t>
            </a:r>
            <a:r>
              <a:rPr lang="en-US" sz="1500" dirty="0"/>
              <a:t> </a:t>
            </a:r>
            <a:r>
              <a:rPr lang="en-US" sz="1500" dirty="0" err="1"/>
              <a:t>untuk</a:t>
            </a:r>
            <a:r>
              <a:rPr lang="en-US" sz="1500" dirty="0"/>
              <a:t> </a:t>
            </a:r>
            <a:r>
              <a:rPr lang="en-US" sz="1500" dirty="0" err="1"/>
              <a:t>tujuan</a:t>
            </a:r>
            <a:r>
              <a:rPr lang="en-US" sz="1500" dirty="0"/>
              <a:t> </a:t>
            </a:r>
            <a:r>
              <a:rPr lang="en-US" sz="1500" dirty="0" err="1"/>
              <a:t>perhitungan</a:t>
            </a:r>
            <a:r>
              <a:rPr lang="en-US" sz="1500" dirty="0"/>
              <a:t> </a:t>
            </a:r>
            <a:r>
              <a:rPr lang="en-US" sz="1500" dirty="0" err="1"/>
              <a:t>laba</a:t>
            </a:r>
            <a:r>
              <a:rPr lang="en-US" sz="1500" dirty="0"/>
              <a:t> per </a:t>
            </a:r>
            <a:r>
              <a:rPr lang="en-US" sz="1500" dirty="0" err="1"/>
              <a:t>saham</a:t>
            </a:r>
            <a:r>
              <a:rPr lang="en-US" sz="1500" dirty="0"/>
              <a:t> </a:t>
            </a:r>
            <a:r>
              <a:rPr lang="en-US" sz="1500" dirty="0" err="1"/>
              <a:t>dilusian</a:t>
            </a:r>
            <a:r>
              <a:rPr lang="en-US" sz="1500" dirty="0"/>
              <a:t>. </a:t>
            </a:r>
            <a:r>
              <a:rPr lang="en-US" sz="1500" dirty="0" err="1"/>
              <a:t>Demikian</a:t>
            </a:r>
            <a:r>
              <a:rPr lang="en-US" sz="1500" dirty="0"/>
              <a:t> </a:t>
            </a:r>
            <a:r>
              <a:rPr lang="en-US" sz="1500" dirty="0" err="1"/>
              <a:t>juga</a:t>
            </a:r>
            <a:r>
              <a:rPr lang="en-US" sz="1500" dirty="0"/>
              <a:t>, </a:t>
            </a:r>
            <a:r>
              <a:rPr lang="en-US" sz="1500" dirty="0" err="1"/>
              <a:t>opsi</a:t>
            </a:r>
            <a:r>
              <a:rPr lang="en-US" sz="1500" dirty="0"/>
              <a:t> </a:t>
            </a:r>
            <a:r>
              <a:rPr lang="en-US" sz="1500" dirty="0" err="1"/>
              <a:t>atau</a:t>
            </a:r>
            <a:r>
              <a:rPr lang="en-US" sz="1500" dirty="0"/>
              <a:t> </a:t>
            </a:r>
            <a:r>
              <a:rPr lang="en-US" sz="1500" dirty="0" err="1"/>
              <a:t>waran</a:t>
            </a:r>
            <a:r>
              <a:rPr lang="en-US" sz="1500" dirty="0"/>
              <a:t> yang </a:t>
            </a:r>
            <a:r>
              <a:rPr lang="en-US" sz="1500" dirty="0" err="1"/>
              <a:t>diterbitkan</a:t>
            </a:r>
            <a:r>
              <a:rPr lang="en-US" sz="1500" dirty="0"/>
              <a:t> </a:t>
            </a:r>
            <a:r>
              <a:rPr lang="en-US" sz="1500" dirty="0" err="1"/>
              <a:t>oleh</a:t>
            </a:r>
            <a:r>
              <a:rPr lang="en-US" sz="1500" dirty="0"/>
              <a:t> </a:t>
            </a:r>
            <a:r>
              <a:rPr lang="en-US" sz="1500" dirty="0" err="1"/>
              <a:t>entitas</a:t>
            </a:r>
            <a:r>
              <a:rPr lang="en-US" sz="1500" dirty="0"/>
              <a:t> </a:t>
            </a:r>
            <a:r>
              <a:rPr lang="en-US" sz="1500" dirty="0" err="1"/>
              <a:t>anak</a:t>
            </a:r>
            <a:r>
              <a:rPr lang="en-US" sz="1500" dirty="0"/>
              <a:t> </a:t>
            </a:r>
            <a:r>
              <a:rPr lang="en-US" sz="1500" dirty="0" err="1"/>
              <a:t>untuk</a:t>
            </a:r>
            <a:r>
              <a:rPr lang="en-US" sz="1500" dirty="0"/>
              <a:t> </a:t>
            </a:r>
            <a:r>
              <a:rPr lang="en-US" sz="1500" dirty="0" err="1"/>
              <a:t>membeli</a:t>
            </a:r>
            <a:r>
              <a:rPr lang="en-US" sz="1500" dirty="0"/>
              <a:t> </a:t>
            </a:r>
            <a:r>
              <a:rPr lang="en-US" sz="1500" dirty="0" err="1"/>
              <a:t>saham</a:t>
            </a:r>
            <a:r>
              <a:rPr lang="en-US" sz="1500" dirty="0"/>
              <a:t> </a:t>
            </a:r>
            <a:r>
              <a:rPr lang="en-US" sz="1500" dirty="0" err="1"/>
              <a:t>biasa</a:t>
            </a:r>
            <a:r>
              <a:rPr lang="en-US" sz="1500" dirty="0"/>
              <a:t> </a:t>
            </a:r>
            <a:r>
              <a:rPr lang="en-US" sz="1500" dirty="0" err="1"/>
              <a:t>entitas</a:t>
            </a:r>
            <a:r>
              <a:rPr lang="en-US" sz="1500" dirty="0"/>
              <a:t> </a:t>
            </a:r>
            <a:r>
              <a:rPr lang="en-US" sz="1500" dirty="0" err="1"/>
              <a:t>induk</a:t>
            </a:r>
            <a:r>
              <a:rPr lang="en-US" sz="1500" dirty="0"/>
              <a:t> </a:t>
            </a:r>
            <a:r>
              <a:rPr lang="en-US" sz="1500" dirty="0" err="1"/>
              <a:t>dianggap</a:t>
            </a:r>
            <a:r>
              <a:rPr lang="en-US" sz="1500" dirty="0"/>
              <a:t> </a:t>
            </a:r>
            <a:r>
              <a:rPr lang="en-US" sz="1500" dirty="0" err="1"/>
              <a:t>sebagai</a:t>
            </a:r>
            <a:r>
              <a:rPr lang="en-US" sz="1500" dirty="0"/>
              <a:t> </a:t>
            </a:r>
            <a:r>
              <a:rPr lang="en-US" sz="1500" dirty="0" err="1"/>
              <a:t>sebagai</a:t>
            </a:r>
            <a:r>
              <a:rPr lang="en-US" sz="1500" dirty="0"/>
              <a:t> </a:t>
            </a:r>
            <a:r>
              <a:rPr lang="en-US" sz="1500" dirty="0" err="1"/>
              <a:t>efek</a:t>
            </a:r>
            <a:r>
              <a:rPr lang="en-US" sz="1500" dirty="0"/>
              <a:t> </a:t>
            </a:r>
            <a:r>
              <a:rPr lang="en-US" sz="1500" dirty="0" err="1"/>
              <a:t>berpotensi</a:t>
            </a:r>
            <a:r>
              <a:rPr lang="en-US" sz="1500" dirty="0"/>
              <a:t> </a:t>
            </a:r>
            <a:r>
              <a:rPr lang="en-US" sz="1500" dirty="0" err="1"/>
              <a:t>saham</a:t>
            </a:r>
            <a:r>
              <a:rPr lang="en-US" sz="1500" dirty="0"/>
              <a:t> </a:t>
            </a:r>
            <a:r>
              <a:rPr lang="en-US" sz="1500" dirty="0" err="1"/>
              <a:t>biasa</a:t>
            </a:r>
            <a:r>
              <a:rPr lang="en-US" sz="1500" dirty="0"/>
              <a:t> </a:t>
            </a:r>
            <a:r>
              <a:rPr lang="en-US" sz="1500" dirty="0" err="1"/>
              <a:t>dari</a:t>
            </a:r>
            <a:r>
              <a:rPr lang="en-US" sz="1500" dirty="0"/>
              <a:t> </a:t>
            </a:r>
            <a:r>
              <a:rPr lang="en-US" sz="1500" dirty="0" err="1"/>
              <a:t>entitas</a:t>
            </a:r>
            <a:r>
              <a:rPr lang="en-US" sz="1500" dirty="0"/>
              <a:t> </a:t>
            </a:r>
            <a:r>
              <a:rPr lang="en-US" sz="1500" dirty="0" err="1"/>
              <a:t>induk</a:t>
            </a:r>
            <a:r>
              <a:rPr lang="en-US" sz="1500" dirty="0"/>
              <a:t> </a:t>
            </a:r>
            <a:r>
              <a:rPr lang="en-US" sz="1500" dirty="0" err="1"/>
              <a:t>dalam</a:t>
            </a:r>
            <a:r>
              <a:rPr lang="en-US" sz="1500" dirty="0"/>
              <a:t> </a:t>
            </a:r>
            <a:r>
              <a:rPr lang="en-US" sz="1500" dirty="0" err="1"/>
              <a:t>penghitungan</a:t>
            </a:r>
            <a:r>
              <a:rPr lang="en-US" sz="1500" dirty="0"/>
              <a:t> </a:t>
            </a:r>
            <a:r>
              <a:rPr lang="en-US" sz="1500" dirty="0" err="1"/>
              <a:t>laba</a:t>
            </a:r>
            <a:r>
              <a:rPr lang="en-US" sz="1500" dirty="0"/>
              <a:t> per </a:t>
            </a:r>
            <a:r>
              <a:rPr lang="en-US" sz="1500" dirty="0" err="1"/>
              <a:t>saham</a:t>
            </a:r>
            <a:r>
              <a:rPr lang="en-US" sz="1500" dirty="0"/>
              <a:t> </a:t>
            </a:r>
            <a:r>
              <a:rPr lang="en-US" sz="1500" dirty="0" err="1"/>
              <a:t>dilusian</a:t>
            </a:r>
            <a:r>
              <a:rPr lang="en-US" sz="1500" dirty="0"/>
              <a:t> </a:t>
            </a:r>
            <a:r>
              <a:rPr lang="en-US" sz="1500" dirty="0" err="1"/>
              <a:t>konsolidasian</a:t>
            </a:r>
            <a:r>
              <a:rPr lang="en-US" sz="15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q"/>
            </a:pPr>
            <a:r>
              <a:rPr lang="en-US" sz="1900" b="1" dirty="0" err="1"/>
              <a:t>Laporan</a:t>
            </a:r>
            <a:r>
              <a:rPr lang="en-US" sz="1900" b="1" dirty="0"/>
              <a:t> </a:t>
            </a:r>
            <a:r>
              <a:rPr lang="en-US" sz="1900" b="1" dirty="0" err="1"/>
              <a:t>Arus</a:t>
            </a:r>
            <a:r>
              <a:rPr lang="en-US" sz="1900" b="1" dirty="0"/>
              <a:t> </a:t>
            </a:r>
            <a:r>
              <a:rPr lang="en-US" sz="1900" b="1" dirty="0" err="1"/>
              <a:t>Kas</a:t>
            </a:r>
            <a:r>
              <a:rPr lang="en-US" sz="1900" b="1" dirty="0"/>
              <a:t> </a:t>
            </a:r>
            <a:r>
              <a:rPr lang="en-US" sz="1900" b="1" dirty="0" err="1"/>
              <a:t>Konsolidasian</a:t>
            </a:r>
            <a:endParaRPr lang="en-US" sz="1900" b="1" dirty="0"/>
          </a:p>
          <a:p>
            <a:pPr algn="just">
              <a:buNone/>
            </a:pPr>
            <a:r>
              <a:rPr lang="en-US" sz="1400" dirty="0"/>
              <a:t>	</a:t>
            </a:r>
            <a:r>
              <a:rPr lang="en-US" sz="1400" dirty="0" err="1"/>
              <a:t>Prinsip</a:t>
            </a:r>
            <a:r>
              <a:rPr lang="en-US" sz="1400" dirty="0"/>
              <a:t> </a:t>
            </a:r>
            <a:r>
              <a:rPr lang="en-US" sz="1400" dirty="0" err="1"/>
              <a:t>penyusunan</a:t>
            </a:r>
            <a:r>
              <a:rPr lang="en-US" sz="1400" dirty="0"/>
              <a:t> </a:t>
            </a:r>
            <a:r>
              <a:rPr lang="en-US" sz="1400" dirty="0" err="1"/>
              <a:t>Laporan</a:t>
            </a:r>
            <a:r>
              <a:rPr lang="en-US" sz="1400" dirty="0"/>
              <a:t> </a:t>
            </a:r>
            <a:r>
              <a:rPr lang="en-US" sz="1400" dirty="0" err="1"/>
              <a:t>Arus</a:t>
            </a:r>
            <a:r>
              <a:rPr lang="en-US" sz="1400" dirty="0"/>
              <a:t> Kas </a:t>
            </a:r>
            <a:r>
              <a:rPr lang="en-US" sz="1400" dirty="0" err="1"/>
              <a:t>Konsolidasian</a:t>
            </a:r>
            <a:r>
              <a:rPr lang="en-US" sz="1400" dirty="0"/>
              <a:t> </a:t>
            </a:r>
            <a:r>
              <a:rPr lang="en-US" sz="1400" dirty="0" err="1"/>
              <a:t>hampir</a:t>
            </a:r>
            <a:r>
              <a:rPr lang="en-US" sz="1400" dirty="0"/>
              <a:t> </a:t>
            </a:r>
            <a:r>
              <a:rPr lang="en-US" sz="1400" dirty="0" err="1"/>
              <a:t>sama</a:t>
            </a:r>
            <a:r>
              <a:rPr lang="en-US" sz="1400" dirty="0"/>
              <a:t> </a:t>
            </a:r>
            <a:r>
              <a:rPr lang="en-US" sz="1400" dirty="0" err="1"/>
              <a:t>dengan</a:t>
            </a:r>
            <a:r>
              <a:rPr lang="en-US" sz="1400" dirty="0"/>
              <a:t> </a:t>
            </a:r>
            <a:r>
              <a:rPr lang="en-US" sz="1400" dirty="0" err="1"/>
              <a:t>penyusunan</a:t>
            </a:r>
            <a:r>
              <a:rPr lang="en-US" sz="1400" dirty="0"/>
              <a:t> </a:t>
            </a:r>
            <a:r>
              <a:rPr lang="en-US" sz="1400" dirty="0" err="1"/>
              <a:t>Laporan</a:t>
            </a:r>
            <a:r>
              <a:rPr lang="en-US" sz="1400" dirty="0"/>
              <a:t> </a:t>
            </a:r>
            <a:r>
              <a:rPr lang="en-US" sz="1400" dirty="0" err="1"/>
              <a:t>Arus</a:t>
            </a:r>
            <a:r>
              <a:rPr lang="en-US" sz="1400" dirty="0"/>
              <a:t> Kas pada </a:t>
            </a:r>
            <a:r>
              <a:rPr lang="en-US" sz="1400" dirty="0" err="1"/>
              <a:t>entitas</a:t>
            </a:r>
            <a:r>
              <a:rPr lang="en-US" sz="1400" dirty="0"/>
              <a:t> </a:t>
            </a:r>
            <a:r>
              <a:rPr lang="en-US" sz="1400" dirty="0" err="1"/>
              <a:t>nonkonsolidasi</a:t>
            </a:r>
            <a:r>
              <a:rPr lang="en-US" sz="1400" dirty="0"/>
              <a:t>, </a:t>
            </a:r>
            <a:r>
              <a:rPr lang="en-US" sz="1400" dirty="0" err="1"/>
              <a:t>yaitu</a:t>
            </a:r>
            <a:r>
              <a:rPr lang="en-US" sz="1400" dirty="0"/>
              <a:t> </a:t>
            </a:r>
            <a:r>
              <a:rPr lang="en-US" sz="1400" dirty="0" err="1"/>
              <a:t>mengacu</a:t>
            </a:r>
            <a:r>
              <a:rPr lang="en-US" sz="1400" dirty="0"/>
              <a:t> </a:t>
            </a:r>
            <a:r>
              <a:rPr lang="en-US" sz="1400" dirty="0" err="1"/>
              <a:t>kepada</a:t>
            </a:r>
            <a:r>
              <a:rPr lang="en-US" sz="1400" dirty="0"/>
              <a:t> PSAK 2. </a:t>
            </a:r>
            <a:r>
              <a:rPr lang="en-US" sz="1400" dirty="0" err="1"/>
              <a:t>Laporan</a:t>
            </a:r>
            <a:r>
              <a:rPr lang="en-US" sz="1400" dirty="0"/>
              <a:t> </a:t>
            </a:r>
            <a:r>
              <a:rPr lang="en-US" sz="1400" dirty="0" err="1"/>
              <a:t>Arus</a:t>
            </a:r>
            <a:r>
              <a:rPr lang="en-US" sz="1400" dirty="0"/>
              <a:t> </a:t>
            </a:r>
            <a:r>
              <a:rPr lang="en-US" sz="1400" dirty="0" err="1"/>
              <a:t>Kas</a:t>
            </a:r>
            <a:r>
              <a:rPr lang="en-US" sz="1400" dirty="0"/>
              <a:t> </a:t>
            </a:r>
            <a:r>
              <a:rPr lang="en-US" sz="1400" dirty="0" err="1"/>
              <a:t>Konsolidasian</a:t>
            </a:r>
            <a:r>
              <a:rPr lang="en-US" sz="1400" dirty="0"/>
              <a:t> </a:t>
            </a:r>
            <a:r>
              <a:rPr lang="en-US" sz="1400" dirty="0" err="1"/>
              <a:t>disusun</a:t>
            </a:r>
            <a:r>
              <a:rPr lang="en-US" sz="1400" dirty="0"/>
              <a:t> </a:t>
            </a:r>
            <a:r>
              <a:rPr lang="en-US" sz="1400" dirty="0" err="1"/>
              <a:t>berdasarkan</a:t>
            </a:r>
            <a:r>
              <a:rPr lang="en-US" sz="1400" dirty="0"/>
              <a:t> </a:t>
            </a:r>
            <a:r>
              <a:rPr lang="en-US" sz="1400" dirty="0" err="1"/>
              <a:t>informasi</a:t>
            </a:r>
            <a:r>
              <a:rPr lang="en-US" sz="1400" dirty="0"/>
              <a:t> </a:t>
            </a:r>
            <a:r>
              <a:rPr lang="en-US" sz="1400" dirty="0" err="1"/>
              <a:t>pada</a:t>
            </a:r>
            <a:r>
              <a:rPr lang="en-US" sz="1400" dirty="0"/>
              <a:t> </a:t>
            </a:r>
            <a:r>
              <a:rPr lang="en-US" sz="1400" dirty="0" err="1"/>
              <a:t>Laporan</a:t>
            </a:r>
            <a:r>
              <a:rPr lang="en-US" sz="1400" dirty="0"/>
              <a:t> </a:t>
            </a:r>
            <a:r>
              <a:rPr lang="en-US" sz="1400" dirty="0" err="1"/>
              <a:t>Keuangan</a:t>
            </a:r>
            <a:r>
              <a:rPr lang="en-US" sz="1400" dirty="0"/>
              <a:t> </a:t>
            </a:r>
            <a:r>
              <a:rPr lang="en-US" sz="1400" dirty="0" err="1"/>
              <a:t>Konsolidasian</a:t>
            </a:r>
            <a:r>
              <a:rPr lang="en-US" sz="1400" dirty="0"/>
              <a:t>, </a:t>
            </a:r>
            <a:r>
              <a:rPr lang="en-US" sz="1400" dirty="0" err="1"/>
              <a:t>yaitu</a:t>
            </a:r>
            <a:r>
              <a:rPr lang="en-US" sz="1400" dirty="0"/>
              <a:t> </a:t>
            </a:r>
            <a:r>
              <a:rPr lang="en-US" sz="1400" dirty="0" err="1"/>
              <a:t>Laporan</a:t>
            </a:r>
            <a:r>
              <a:rPr lang="en-US" sz="1400" dirty="0"/>
              <a:t> </a:t>
            </a:r>
            <a:r>
              <a:rPr lang="en-US" sz="1400" dirty="0" err="1"/>
              <a:t>Posisi</a:t>
            </a:r>
            <a:r>
              <a:rPr lang="en-US" sz="1400" dirty="0"/>
              <a:t> </a:t>
            </a:r>
            <a:r>
              <a:rPr lang="en-US" sz="1400" dirty="0" err="1"/>
              <a:t>Keuangan</a:t>
            </a:r>
            <a:r>
              <a:rPr lang="en-US" sz="1400" dirty="0"/>
              <a:t> </a:t>
            </a:r>
            <a:r>
              <a:rPr lang="en-US" sz="1400" dirty="0" err="1"/>
              <a:t>Konsolidasian</a:t>
            </a:r>
            <a:r>
              <a:rPr lang="en-US" sz="1400" dirty="0"/>
              <a:t>, </a:t>
            </a:r>
            <a:r>
              <a:rPr lang="en-US" sz="1400" dirty="0" err="1"/>
              <a:t>Laporan</a:t>
            </a:r>
            <a:r>
              <a:rPr lang="en-US" sz="1400" dirty="0"/>
              <a:t> </a:t>
            </a:r>
            <a:r>
              <a:rPr lang="en-US" sz="1400" dirty="0" err="1"/>
              <a:t>Laba</a:t>
            </a:r>
            <a:r>
              <a:rPr lang="en-US" sz="1400" dirty="0"/>
              <a:t> </a:t>
            </a:r>
            <a:r>
              <a:rPr lang="en-US" sz="1400" dirty="0" err="1"/>
              <a:t>Rugi</a:t>
            </a:r>
            <a:r>
              <a:rPr lang="en-US" sz="1400" dirty="0"/>
              <a:t> </a:t>
            </a:r>
            <a:r>
              <a:rPr lang="en-US" sz="1400" dirty="0" err="1"/>
              <a:t>Konsolidasian</a:t>
            </a:r>
            <a:r>
              <a:rPr lang="en-US" sz="1400" dirty="0"/>
              <a:t>, </a:t>
            </a:r>
            <a:r>
              <a:rPr lang="en-US" sz="1400" dirty="0" err="1"/>
              <a:t>dan</a:t>
            </a:r>
            <a:r>
              <a:rPr lang="en-US" sz="1400" dirty="0"/>
              <a:t> </a:t>
            </a:r>
            <a:r>
              <a:rPr lang="en-US" sz="1400" dirty="0" err="1"/>
              <a:t>informasi</a:t>
            </a:r>
            <a:r>
              <a:rPr lang="en-US" sz="1400" dirty="0"/>
              <a:t> </a:t>
            </a:r>
            <a:r>
              <a:rPr lang="en-US" sz="1400" dirty="0" err="1"/>
              <a:t>lainnya</a:t>
            </a:r>
            <a:r>
              <a:rPr lang="en-US" sz="1400" dirty="0"/>
              <a:t>. </a:t>
            </a:r>
            <a:r>
              <a:rPr lang="en-US" sz="1400" dirty="0" err="1"/>
              <a:t>Seluruh</a:t>
            </a:r>
            <a:r>
              <a:rPr lang="en-US" sz="1400" dirty="0"/>
              <a:t> </a:t>
            </a:r>
            <a:r>
              <a:rPr lang="en-US" sz="1400" dirty="0" err="1"/>
              <a:t>transaksi</a:t>
            </a:r>
            <a:r>
              <a:rPr lang="en-US" sz="1400" dirty="0"/>
              <a:t> </a:t>
            </a:r>
            <a:r>
              <a:rPr lang="en-US" sz="1400" dirty="0" err="1"/>
              <a:t>terkait</a:t>
            </a:r>
            <a:r>
              <a:rPr lang="en-US" sz="1400" dirty="0"/>
              <a:t> </a:t>
            </a:r>
            <a:r>
              <a:rPr lang="en-US" sz="1400" dirty="0" err="1"/>
              <a:t>arus</a:t>
            </a:r>
            <a:r>
              <a:rPr lang="en-US" sz="1400" dirty="0"/>
              <a:t> </a:t>
            </a:r>
            <a:r>
              <a:rPr lang="en-US" sz="1400" dirty="0" err="1"/>
              <a:t>kas</a:t>
            </a:r>
            <a:r>
              <a:rPr lang="en-US" sz="1400" dirty="0"/>
              <a:t> yang </a:t>
            </a:r>
            <a:r>
              <a:rPr lang="en-US" sz="1400" dirty="0" err="1"/>
              <a:t>terjadi</a:t>
            </a:r>
            <a:r>
              <a:rPr lang="en-US" sz="1400" dirty="0"/>
              <a:t> </a:t>
            </a:r>
            <a:r>
              <a:rPr lang="en-US" sz="1400" dirty="0" err="1"/>
              <a:t>antar-entitas</a:t>
            </a:r>
            <a:r>
              <a:rPr lang="en-US" sz="1400" dirty="0"/>
              <a:t> yang </a:t>
            </a:r>
            <a:r>
              <a:rPr lang="en-US" sz="1400" dirty="0" err="1"/>
              <a:t>dikonsolidasi</a:t>
            </a:r>
            <a:r>
              <a:rPr lang="en-US" sz="1400" dirty="0"/>
              <a:t> </a:t>
            </a:r>
            <a:r>
              <a:rPr lang="en-US" sz="1400" dirty="0" err="1"/>
              <a:t>sudah</a:t>
            </a:r>
            <a:r>
              <a:rPr lang="en-US" sz="1400" dirty="0"/>
              <a:t> </a:t>
            </a:r>
            <a:r>
              <a:rPr lang="en-US" sz="1400" dirty="0" err="1"/>
              <a:t>tidak</a:t>
            </a:r>
            <a:r>
              <a:rPr lang="en-US" sz="1400" dirty="0"/>
              <a:t> </a:t>
            </a:r>
            <a:r>
              <a:rPr lang="en-US" sz="1400" dirty="0" err="1"/>
              <a:t>diperhitungkan</a:t>
            </a:r>
            <a:r>
              <a:rPr lang="en-US" sz="1400" dirty="0"/>
              <a:t> </a:t>
            </a:r>
            <a:r>
              <a:rPr lang="en-US" sz="1400" dirty="0" err="1"/>
              <a:t>dalam</a:t>
            </a:r>
            <a:r>
              <a:rPr lang="en-US" sz="1400" dirty="0"/>
              <a:t> </a:t>
            </a:r>
            <a:r>
              <a:rPr lang="en-US" sz="1400" dirty="0" err="1"/>
              <a:t>Laporan</a:t>
            </a:r>
            <a:r>
              <a:rPr lang="en-US" sz="1400" dirty="0"/>
              <a:t> </a:t>
            </a:r>
            <a:r>
              <a:rPr lang="en-US" sz="1400" dirty="0" err="1"/>
              <a:t>Arus</a:t>
            </a:r>
            <a:r>
              <a:rPr lang="en-US" sz="1400" dirty="0"/>
              <a:t> </a:t>
            </a:r>
            <a:r>
              <a:rPr lang="en-US" sz="1400" dirty="0" err="1"/>
              <a:t>Kas</a:t>
            </a:r>
            <a:r>
              <a:rPr lang="en-US" sz="1400" dirty="0"/>
              <a:t> </a:t>
            </a:r>
            <a:r>
              <a:rPr lang="en-US" sz="1400" dirty="0" err="1"/>
              <a:t>Konsolidasian</a:t>
            </a:r>
            <a:r>
              <a:rPr lang="en-US" sz="1400" dirty="0"/>
              <a:t> </a:t>
            </a:r>
            <a:r>
              <a:rPr lang="en-US" sz="1400" dirty="0" err="1"/>
              <a:t>karena</a:t>
            </a:r>
            <a:r>
              <a:rPr lang="en-US" sz="1400" dirty="0"/>
              <a:t> </a:t>
            </a:r>
            <a:r>
              <a:rPr lang="en-US" sz="1400" dirty="0" err="1"/>
              <a:t>sudah</a:t>
            </a:r>
            <a:r>
              <a:rPr lang="en-US" sz="1400" dirty="0"/>
              <a:t> </a:t>
            </a:r>
            <a:r>
              <a:rPr lang="en-US" sz="1400" dirty="0" err="1"/>
              <a:t>dieliminasi</a:t>
            </a:r>
            <a:r>
              <a:rPr lang="en-US" sz="1400" dirty="0"/>
              <a:t> </a:t>
            </a:r>
            <a:r>
              <a:rPr lang="en-US" sz="1400" dirty="0" err="1"/>
              <a:t>dalam</a:t>
            </a:r>
            <a:r>
              <a:rPr lang="en-US" sz="1400" dirty="0"/>
              <a:t> </a:t>
            </a:r>
            <a:r>
              <a:rPr lang="en-US" sz="1400" dirty="0" err="1"/>
              <a:t>rangka</a:t>
            </a:r>
            <a:r>
              <a:rPr lang="en-US" sz="1400" dirty="0"/>
              <a:t> </a:t>
            </a:r>
            <a:r>
              <a:rPr lang="en-US" sz="1400" dirty="0" err="1"/>
              <a:t>penyusunan</a:t>
            </a:r>
            <a:r>
              <a:rPr lang="en-US" sz="1400" dirty="0"/>
              <a:t> </a:t>
            </a:r>
            <a:r>
              <a:rPr lang="en-US" sz="1400" dirty="0" err="1"/>
              <a:t>Laporan</a:t>
            </a:r>
            <a:r>
              <a:rPr lang="en-US" sz="1400" dirty="0"/>
              <a:t> </a:t>
            </a:r>
            <a:r>
              <a:rPr lang="en-US" sz="1400" dirty="0" err="1"/>
              <a:t>Arus</a:t>
            </a:r>
            <a:r>
              <a:rPr lang="en-US" sz="1400" dirty="0"/>
              <a:t> </a:t>
            </a:r>
            <a:r>
              <a:rPr lang="en-US" sz="1400" dirty="0" err="1"/>
              <a:t>Kas</a:t>
            </a:r>
            <a:r>
              <a:rPr lang="en-US" sz="1400" dirty="0"/>
              <a:t> </a:t>
            </a:r>
            <a:r>
              <a:rPr lang="en-US" sz="1400" dirty="0" err="1"/>
              <a:t>Konsolidasian</a:t>
            </a:r>
            <a:r>
              <a:rPr lang="en-US" sz="1400"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b="1" dirty="0"/>
              <a:t>APENDIKS A: PERUBAHAN DALAM BAGIAN KEPEMILIKAN </a:t>
            </a:r>
            <a:br>
              <a:rPr lang="en-US" sz="2200" b="1" dirty="0"/>
            </a:br>
            <a:r>
              <a:rPr lang="en-US" sz="2200" b="1" dirty="0"/>
              <a:t>ENTITAS INDUK YANG MENYEBABKAN PEROLEHAN PENGENDALIAN</a:t>
            </a:r>
            <a:endParaRPr lang="en-US" sz="2200"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q"/>
            </a:pPr>
            <a:r>
              <a:rPr lang="en-US" sz="1900" b="1" dirty="0" err="1"/>
              <a:t>Penambahan</a:t>
            </a:r>
            <a:r>
              <a:rPr lang="en-US" sz="1900" b="1" dirty="0"/>
              <a:t> </a:t>
            </a:r>
            <a:r>
              <a:rPr lang="en-US" sz="1900" b="1" dirty="0" err="1"/>
              <a:t>Kepemilikan</a:t>
            </a:r>
            <a:r>
              <a:rPr lang="en-US" sz="1900" b="1" dirty="0"/>
              <a:t> </a:t>
            </a:r>
            <a:r>
              <a:rPr lang="en-US" sz="1900" b="1" dirty="0" err="1"/>
              <a:t>dari</a:t>
            </a:r>
            <a:r>
              <a:rPr lang="en-US" sz="1900" b="1" dirty="0"/>
              <a:t> </a:t>
            </a:r>
            <a:r>
              <a:rPr lang="en-US" sz="1900" b="1" dirty="0" err="1"/>
              <a:t>Tanpa</a:t>
            </a:r>
            <a:r>
              <a:rPr lang="en-US" sz="1900" b="1" dirty="0"/>
              <a:t> </a:t>
            </a:r>
            <a:r>
              <a:rPr lang="en-US" sz="1900" b="1" dirty="0" err="1"/>
              <a:t>Pengaruh</a:t>
            </a:r>
            <a:r>
              <a:rPr lang="en-US" sz="1900" b="1" dirty="0"/>
              <a:t> </a:t>
            </a:r>
            <a:r>
              <a:rPr lang="en-US" sz="1900" b="1" dirty="0" err="1"/>
              <a:t>Menjadi</a:t>
            </a:r>
            <a:r>
              <a:rPr lang="en-US" sz="1900" b="1" dirty="0"/>
              <a:t> </a:t>
            </a:r>
            <a:r>
              <a:rPr lang="en-US" sz="1900" b="1" dirty="0" err="1"/>
              <a:t>Pengendalian</a:t>
            </a:r>
            <a:endParaRPr lang="en-US" sz="1900" b="1" dirty="0"/>
          </a:p>
          <a:p>
            <a:pPr algn="just">
              <a:buNone/>
            </a:pPr>
            <a:r>
              <a:rPr lang="en-US" sz="2000" dirty="0"/>
              <a:t>	</a:t>
            </a:r>
            <a:r>
              <a:rPr lang="en-US" sz="1400" dirty="0" err="1"/>
              <a:t>Entitas</a:t>
            </a:r>
            <a:r>
              <a:rPr lang="en-US" sz="1400" dirty="0"/>
              <a:t> </a:t>
            </a:r>
            <a:r>
              <a:rPr lang="en-US" sz="1400" dirty="0" err="1"/>
              <a:t>induk</a:t>
            </a:r>
            <a:r>
              <a:rPr lang="en-US" sz="1400" dirty="0"/>
              <a:t> </a:t>
            </a:r>
            <a:r>
              <a:rPr lang="en-US" sz="1400" dirty="0" err="1"/>
              <a:t>dapat</a:t>
            </a:r>
            <a:r>
              <a:rPr lang="en-US" sz="1400" dirty="0"/>
              <a:t> </a:t>
            </a:r>
            <a:r>
              <a:rPr lang="en-US" sz="1400" dirty="0" err="1"/>
              <a:t>memperoleh</a:t>
            </a:r>
            <a:r>
              <a:rPr lang="en-US" sz="1400" dirty="0"/>
              <a:t> </a:t>
            </a:r>
            <a:r>
              <a:rPr lang="en-US" sz="1400" dirty="0" err="1"/>
              <a:t>pengendalian</a:t>
            </a:r>
            <a:r>
              <a:rPr lang="en-US" sz="1400" dirty="0"/>
              <a:t> </a:t>
            </a:r>
            <a:r>
              <a:rPr lang="en-US" sz="1400" dirty="0" err="1"/>
              <a:t>atas</a:t>
            </a:r>
            <a:r>
              <a:rPr lang="en-US" sz="1400" dirty="0"/>
              <a:t> </a:t>
            </a:r>
            <a:r>
              <a:rPr lang="en-US" sz="1400" dirty="0" err="1"/>
              <a:t>entitas</a:t>
            </a:r>
            <a:r>
              <a:rPr lang="en-US" sz="1400" dirty="0"/>
              <a:t> </a:t>
            </a:r>
            <a:r>
              <a:rPr lang="en-US" sz="1400" dirty="0" err="1"/>
              <a:t>anak</a:t>
            </a:r>
            <a:r>
              <a:rPr lang="en-US" sz="1400" dirty="0"/>
              <a:t> </a:t>
            </a:r>
            <a:r>
              <a:rPr lang="en-US" sz="1400" dirty="0" err="1"/>
              <a:t>melalui</a:t>
            </a:r>
            <a:r>
              <a:rPr lang="en-US" sz="1400" dirty="0"/>
              <a:t> </a:t>
            </a:r>
            <a:r>
              <a:rPr lang="en-US" sz="1400" dirty="0" err="1"/>
              <a:t>beberapa</a:t>
            </a:r>
            <a:r>
              <a:rPr lang="en-US" sz="1400" dirty="0"/>
              <a:t> </a:t>
            </a:r>
            <a:r>
              <a:rPr lang="en-US" sz="1400" dirty="0" err="1"/>
              <a:t>tahap</a:t>
            </a:r>
            <a:r>
              <a:rPr lang="en-US" sz="1400" dirty="0"/>
              <a:t>. </a:t>
            </a:r>
            <a:r>
              <a:rPr lang="en-US" sz="1400" dirty="0" err="1"/>
              <a:t>Pada</a:t>
            </a:r>
            <a:r>
              <a:rPr lang="en-US" sz="1400" dirty="0"/>
              <a:t> </a:t>
            </a:r>
            <a:r>
              <a:rPr lang="en-US" sz="1400" dirty="0" err="1"/>
              <a:t>tahap</a:t>
            </a:r>
            <a:r>
              <a:rPr lang="en-US" sz="1400" dirty="0"/>
              <a:t> </a:t>
            </a:r>
            <a:r>
              <a:rPr lang="en-US" sz="1400" dirty="0" err="1"/>
              <a:t>awal</a:t>
            </a:r>
            <a:r>
              <a:rPr lang="en-US" sz="1400" dirty="0"/>
              <a:t>, investor (</a:t>
            </a:r>
            <a:r>
              <a:rPr lang="en-US" sz="1400" dirty="0" err="1"/>
              <a:t>entitas</a:t>
            </a:r>
            <a:r>
              <a:rPr lang="en-US" sz="1400" dirty="0"/>
              <a:t> </a:t>
            </a:r>
            <a:r>
              <a:rPr lang="en-US" sz="1400" dirty="0" err="1"/>
              <a:t>induk</a:t>
            </a:r>
            <a:r>
              <a:rPr lang="en-US" sz="1400" dirty="0"/>
              <a:t>) </a:t>
            </a:r>
            <a:r>
              <a:rPr lang="en-US" sz="1400" dirty="0" err="1"/>
              <a:t>mengakuisisi</a:t>
            </a:r>
            <a:r>
              <a:rPr lang="en-US" sz="1400" dirty="0"/>
              <a:t> </a:t>
            </a:r>
            <a:r>
              <a:rPr lang="en-US" sz="1400" dirty="0" err="1"/>
              <a:t>saham</a:t>
            </a:r>
            <a:r>
              <a:rPr lang="en-US" sz="1400" dirty="0"/>
              <a:t> </a:t>
            </a:r>
            <a:r>
              <a:rPr lang="en-US" sz="1400" dirty="0" err="1"/>
              <a:t>entitas</a:t>
            </a:r>
            <a:r>
              <a:rPr lang="en-US" sz="1400" dirty="0"/>
              <a:t> </a:t>
            </a:r>
            <a:r>
              <a:rPr lang="en-US" sz="1400" dirty="0" err="1"/>
              <a:t>anak</a:t>
            </a:r>
            <a:r>
              <a:rPr lang="en-US" sz="1400" dirty="0"/>
              <a:t> </a:t>
            </a:r>
            <a:r>
              <a:rPr lang="en-US" sz="1400" dirty="0" err="1"/>
              <a:t>pada</a:t>
            </a:r>
            <a:r>
              <a:rPr lang="en-US" sz="1400" dirty="0"/>
              <a:t> </a:t>
            </a:r>
            <a:r>
              <a:rPr lang="en-US" sz="1400" dirty="0" err="1"/>
              <a:t>jumlah</a:t>
            </a:r>
            <a:r>
              <a:rPr lang="en-US" sz="1400" dirty="0"/>
              <a:t> yang </a:t>
            </a:r>
            <a:r>
              <a:rPr lang="en-US" sz="1400" dirty="0" err="1"/>
              <a:t>tidak</a:t>
            </a:r>
            <a:r>
              <a:rPr lang="en-US" sz="1400" dirty="0"/>
              <a:t> </a:t>
            </a:r>
            <a:r>
              <a:rPr lang="en-US" sz="1400" dirty="0" err="1"/>
              <a:t>signifikan</a:t>
            </a:r>
            <a:r>
              <a:rPr lang="en-US" sz="1400" dirty="0"/>
              <a:t> (</a:t>
            </a:r>
            <a:r>
              <a:rPr lang="en-US" sz="1400" dirty="0" err="1"/>
              <a:t>misalnya</a:t>
            </a:r>
            <a:r>
              <a:rPr lang="en-US" sz="1400" dirty="0"/>
              <a:t> 15%) </a:t>
            </a:r>
            <a:r>
              <a:rPr lang="en-US" sz="1400" dirty="0" err="1"/>
              <a:t>sehingga</a:t>
            </a:r>
            <a:r>
              <a:rPr lang="en-US" sz="1400" dirty="0"/>
              <a:t> investor (</a:t>
            </a:r>
            <a:r>
              <a:rPr lang="en-US" sz="1400" dirty="0" err="1"/>
              <a:t>entitas</a:t>
            </a:r>
            <a:r>
              <a:rPr lang="en-US" sz="1400" dirty="0"/>
              <a:t> </a:t>
            </a:r>
            <a:r>
              <a:rPr lang="en-US" sz="1400" dirty="0" err="1"/>
              <a:t>induk</a:t>
            </a:r>
            <a:r>
              <a:rPr lang="en-US" sz="1400" dirty="0"/>
              <a:t>) </a:t>
            </a:r>
            <a:r>
              <a:rPr lang="en-US" sz="1400" dirty="0" err="1"/>
              <a:t>belum</a:t>
            </a:r>
            <a:r>
              <a:rPr lang="en-US" sz="1400" dirty="0"/>
              <a:t> </a:t>
            </a:r>
            <a:r>
              <a:rPr lang="en-US" sz="1400" dirty="0" err="1"/>
              <a:t>memiliki</a:t>
            </a:r>
            <a:r>
              <a:rPr lang="en-US" sz="1400" dirty="0"/>
              <a:t> </a:t>
            </a:r>
            <a:r>
              <a:rPr lang="en-US" sz="1400" dirty="0" err="1"/>
              <a:t>pengaruh</a:t>
            </a:r>
            <a:r>
              <a:rPr lang="en-US" sz="1400" dirty="0"/>
              <a:t> </a:t>
            </a:r>
            <a:r>
              <a:rPr lang="en-US" sz="1400" dirty="0" err="1"/>
              <a:t>atas</a:t>
            </a:r>
            <a:r>
              <a:rPr lang="en-US" sz="1400" dirty="0"/>
              <a:t> </a:t>
            </a:r>
            <a:r>
              <a:rPr lang="en-US" sz="1400" i="1" dirty="0"/>
              <a:t>investee </a:t>
            </a:r>
            <a:r>
              <a:rPr lang="en-US" sz="1400" dirty="0"/>
              <a:t>(</a:t>
            </a:r>
            <a:r>
              <a:rPr lang="en-US" sz="1400" dirty="0" err="1"/>
              <a:t>entitas</a:t>
            </a:r>
            <a:r>
              <a:rPr lang="en-US" sz="1400" dirty="0"/>
              <a:t> </a:t>
            </a:r>
            <a:r>
              <a:rPr lang="en-US" sz="1400" dirty="0" err="1"/>
              <a:t>anak</a:t>
            </a:r>
            <a:r>
              <a:rPr lang="en-US" sz="1400" dirty="0"/>
              <a:t>). </a:t>
            </a:r>
            <a:r>
              <a:rPr lang="en-US" sz="1400" dirty="0" err="1"/>
              <a:t>Pada</a:t>
            </a:r>
            <a:r>
              <a:rPr lang="en-US" sz="1400" dirty="0"/>
              <a:t> </a:t>
            </a:r>
            <a:r>
              <a:rPr lang="en-US" sz="1400" dirty="0" err="1"/>
              <a:t>tahap</a:t>
            </a:r>
            <a:r>
              <a:rPr lang="en-US" sz="1400" dirty="0"/>
              <a:t> </a:t>
            </a:r>
            <a:r>
              <a:rPr lang="en-US" sz="1400" dirty="0" err="1"/>
              <a:t>berikutnya</a:t>
            </a:r>
            <a:r>
              <a:rPr lang="en-US" sz="1400" dirty="0"/>
              <a:t>, investor (</a:t>
            </a:r>
            <a:r>
              <a:rPr lang="en-US" sz="1400" dirty="0" err="1"/>
              <a:t>entitas</a:t>
            </a:r>
            <a:r>
              <a:rPr lang="en-US" sz="1400" dirty="0"/>
              <a:t> </a:t>
            </a:r>
            <a:r>
              <a:rPr lang="en-US" sz="1400" dirty="0" err="1"/>
              <a:t>induk</a:t>
            </a:r>
            <a:r>
              <a:rPr lang="en-US" sz="1400" dirty="0"/>
              <a:t>) </a:t>
            </a:r>
            <a:r>
              <a:rPr lang="en-US" sz="1400" dirty="0" err="1"/>
              <a:t>mengakuisisi</a:t>
            </a:r>
            <a:r>
              <a:rPr lang="en-US" sz="1400" dirty="0"/>
              <a:t> </a:t>
            </a:r>
            <a:r>
              <a:rPr lang="en-US" sz="1400" dirty="0" err="1"/>
              <a:t>tambahan</a:t>
            </a:r>
            <a:r>
              <a:rPr lang="en-US" sz="1400" dirty="0"/>
              <a:t> </a:t>
            </a:r>
            <a:r>
              <a:rPr lang="en-US" sz="1400" dirty="0" err="1"/>
              <a:t>saham</a:t>
            </a:r>
            <a:r>
              <a:rPr lang="en-US" sz="1400" dirty="0"/>
              <a:t> </a:t>
            </a:r>
            <a:r>
              <a:rPr lang="en-US" sz="1400" i="1" dirty="0"/>
              <a:t>investee</a:t>
            </a:r>
            <a:r>
              <a:rPr lang="en-US" sz="1400" dirty="0"/>
              <a:t> (</a:t>
            </a:r>
            <a:r>
              <a:rPr lang="en-US" sz="1400" dirty="0" err="1"/>
              <a:t>entitas</a:t>
            </a:r>
            <a:r>
              <a:rPr lang="en-US" sz="1400" dirty="0"/>
              <a:t> </a:t>
            </a:r>
            <a:r>
              <a:rPr lang="en-US" sz="1400" dirty="0" err="1"/>
              <a:t>anak</a:t>
            </a:r>
            <a:r>
              <a:rPr lang="en-US" sz="1400" dirty="0"/>
              <a:t>) </a:t>
            </a:r>
            <a:r>
              <a:rPr lang="en-US" sz="1400" dirty="0" err="1"/>
              <a:t>sehingga</a:t>
            </a:r>
            <a:r>
              <a:rPr lang="en-US" sz="1400" dirty="0"/>
              <a:t> </a:t>
            </a:r>
            <a:r>
              <a:rPr lang="en-US" sz="1400" dirty="0" err="1"/>
              <a:t>kepemilikannya</a:t>
            </a:r>
            <a:r>
              <a:rPr lang="en-US" sz="1400" dirty="0"/>
              <a:t> </a:t>
            </a:r>
            <a:r>
              <a:rPr lang="en-US" sz="1400" dirty="0" err="1"/>
              <a:t>menjadi</a:t>
            </a:r>
            <a:r>
              <a:rPr lang="en-US" sz="1400" dirty="0"/>
              <a:t> </a:t>
            </a:r>
            <a:r>
              <a:rPr lang="en-US" sz="1400" dirty="0" err="1"/>
              <a:t>signifikan</a:t>
            </a:r>
            <a:r>
              <a:rPr lang="en-US" sz="1400" dirty="0"/>
              <a:t> </a:t>
            </a:r>
            <a:r>
              <a:rPr lang="en-US" sz="1400" dirty="0" err="1"/>
              <a:t>bahkan</a:t>
            </a:r>
            <a:r>
              <a:rPr lang="en-US" sz="1400" dirty="0"/>
              <a:t> </a:t>
            </a:r>
            <a:r>
              <a:rPr lang="en-US" sz="1400" dirty="0" err="1"/>
              <a:t>mayoritas</a:t>
            </a:r>
            <a:r>
              <a:rPr lang="en-US" sz="1400" dirty="0"/>
              <a:t> (</a:t>
            </a:r>
            <a:r>
              <a:rPr lang="en-US" sz="1400" dirty="0" err="1"/>
              <a:t>misalnya</a:t>
            </a:r>
            <a:r>
              <a:rPr lang="en-US" sz="1400" dirty="0"/>
              <a:t> 60%). </a:t>
            </a:r>
            <a:r>
              <a:rPr lang="en-US" sz="1400" dirty="0" err="1"/>
              <a:t>Penambahan</a:t>
            </a:r>
            <a:r>
              <a:rPr lang="en-US" sz="1400" dirty="0"/>
              <a:t> </a:t>
            </a:r>
            <a:r>
              <a:rPr lang="en-US" sz="1400" dirty="0" err="1"/>
              <a:t>kepemilikan</a:t>
            </a:r>
            <a:r>
              <a:rPr lang="en-US" sz="1400" dirty="0"/>
              <a:t> </a:t>
            </a:r>
            <a:r>
              <a:rPr lang="en-US" sz="1400" dirty="0" err="1"/>
              <a:t>seperti</a:t>
            </a:r>
            <a:r>
              <a:rPr lang="en-US" sz="1400" dirty="0"/>
              <a:t> </a:t>
            </a:r>
            <a:r>
              <a:rPr lang="en-US" sz="1400" dirty="0" err="1"/>
              <a:t>ini</a:t>
            </a:r>
            <a:r>
              <a:rPr lang="en-US" sz="1400" dirty="0"/>
              <a:t> </a:t>
            </a:r>
            <a:r>
              <a:rPr lang="en-US" sz="1400" dirty="0" err="1"/>
              <a:t>disertai</a:t>
            </a:r>
            <a:r>
              <a:rPr lang="en-US" sz="1400" dirty="0"/>
              <a:t> </a:t>
            </a:r>
            <a:r>
              <a:rPr lang="en-US" sz="1400" dirty="0" err="1"/>
              <a:t>dengan</a:t>
            </a:r>
            <a:r>
              <a:rPr lang="en-US" sz="1400" dirty="0"/>
              <a:t> </a:t>
            </a:r>
            <a:r>
              <a:rPr lang="en-US" sz="1400" dirty="0" err="1"/>
              <a:t>perolehan</a:t>
            </a:r>
            <a:r>
              <a:rPr lang="en-US" sz="1400" dirty="0"/>
              <a:t> </a:t>
            </a:r>
            <a:r>
              <a:rPr lang="en-US" sz="1400" dirty="0" err="1"/>
              <a:t>pengendalian</a:t>
            </a:r>
            <a:r>
              <a:rPr lang="en-US" sz="1400" dirty="0"/>
              <a:t>.</a:t>
            </a:r>
          </a:p>
          <a:p>
            <a:r>
              <a:rPr lang="en-US" sz="1400" b="1" dirty="0" err="1"/>
              <a:t>Perlakuan</a:t>
            </a:r>
            <a:r>
              <a:rPr lang="en-US" sz="1400" b="1" dirty="0"/>
              <a:t> </a:t>
            </a:r>
            <a:r>
              <a:rPr lang="en-US" sz="1400" b="1" dirty="0" err="1"/>
              <a:t>Akuntansi</a:t>
            </a:r>
            <a:endParaRPr lang="en-US" sz="1400" b="1" dirty="0"/>
          </a:p>
          <a:p>
            <a:pPr algn="just">
              <a:buNone/>
            </a:pPr>
            <a:r>
              <a:rPr lang="en-US" sz="1400" dirty="0"/>
              <a:t>	</a:t>
            </a:r>
            <a:r>
              <a:rPr lang="en-US" sz="1400" dirty="0" err="1"/>
              <a:t>Menurut</a:t>
            </a:r>
            <a:r>
              <a:rPr lang="en-US" sz="1400" dirty="0"/>
              <a:t> PSAK 22, </a:t>
            </a:r>
            <a:r>
              <a:rPr lang="en-US" sz="1400" dirty="0" err="1"/>
              <a:t>jika</a:t>
            </a:r>
            <a:r>
              <a:rPr lang="en-US" sz="1400" dirty="0"/>
              <a:t> </a:t>
            </a:r>
            <a:r>
              <a:rPr lang="en-US" sz="1400" dirty="0" err="1"/>
              <a:t>dalam</a:t>
            </a:r>
            <a:r>
              <a:rPr lang="en-US" sz="1400" dirty="0"/>
              <a:t> </a:t>
            </a:r>
            <a:r>
              <a:rPr lang="en-US" sz="1400" dirty="0" err="1"/>
              <a:t>suatu</a:t>
            </a:r>
            <a:r>
              <a:rPr lang="en-US" sz="1400" dirty="0"/>
              <a:t> </a:t>
            </a:r>
            <a:r>
              <a:rPr lang="en-US" sz="1400" dirty="0" err="1"/>
              <a:t>kombinasi</a:t>
            </a:r>
            <a:r>
              <a:rPr lang="en-US" sz="1400" dirty="0"/>
              <a:t> </a:t>
            </a:r>
            <a:r>
              <a:rPr lang="en-US" sz="1400" dirty="0" err="1"/>
              <a:t>bisnis</a:t>
            </a:r>
            <a:r>
              <a:rPr lang="en-US" sz="1400" dirty="0"/>
              <a:t> yang </a:t>
            </a:r>
            <a:r>
              <a:rPr lang="en-US" sz="1400" dirty="0" err="1"/>
              <a:t>dilakukan</a:t>
            </a:r>
            <a:r>
              <a:rPr lang="en-US" sz="1400" dirty="0"/>
              <a:t> </a:t>
            </a:r>
            <a:r>
              <a:rPr lang="en-US" sz="1400" dirty="0" err="1"/>
              <a:t>secara</a:t>
            </a:r>
            <a:r>
              <a:rPr lang="en-US" sz="1400" dirty="0"/>
              <a:t> </a:t>
            </a:r>
            <a:r>
              <a:rPr lang="en-US" sz="1400" dirty="0" err="1"/>
              <a:t>bertahap</a:t>
            </a:r>
            <a:r>
              <a:rPr lang="en-US" sz="1400" dirty="0"/>
              <a:t>, </a:t>
            </a:r>
            <a:r>
              <a:rPr lang="en-US" sz="1400" dirty="0" err="1"/>
              <a:t>pihak</a:t>
            </a:r>
            <a:r>
              <a:rPr lang="en-US" sz="1400" dirty="0"/>
              <a:t> </a:t>
            </a:r>
            <a:r>
              <a:rPr lang="en-US" sz="1400" dirty="0" err="1"/>
              <a:t>pengakuisisi</a:t>
            </a:r>
            <a:r>
              <a:rPr lang="en-US" sz="1400" dirty="0"/>
              <a:t> </a:t>
            </a:r>
            <a:r>
              <a:rPr lang="en-US" sz="1400" dirty="0" err="1"/>
              <a:t>mengukur</a:t>
            </a:r>
            <a:r>
              <a:rPr lang="en-US" sz="1400" dirty="0"/>
              <a:t> </a:t>
            </a:r>
            <a:r>
              <a:rPr lang="en-US" sz="1400" dirty="0" err="1"/>
              <a:t>kembali</a:t>
            </a:r>
            <a:r>
              <a:rPr lang="en-US" sz="1400" dirty="0"/>
              <a:t> </a:t>
            </a:r>
            <a:r>
              <a:rPr lang="en-US" sz="1400" dirty="0" err="1"/>
              <a:t>kepentingan</a:t>
            </a:r>
            <a:r>
              <a:rPr lang="en-US" sz="1400" dirty="0"/>
              <a:t> </a:t>
            </a:r>
            <a:r>
              <a:rPr lang="en-US" sz="1400" dirty="0" err="1"/>
              <a:t>ekuitas</a:t>
            </a:r>
            <a:r>
              <a:rPr lang="en-US" sz="1400" dirty="0"/>
              <a:t> yang </a:t>
            </a:r>
            <a:r>
              <a:rPr lang="en-US" sz="1400" dirty="0" err="1"/>
              <a:t>dimiliki</a:t>
            </a:r>
            <a:r>
              <a:rPr lang="en-US" sz="1400" dirty="0"/>
              <a:t> </a:t>
            </a:r>
            <a:r>
              <a:rPr lang="en-US" sz="1400" dirty="0" err="1"/>
              <a:t>sebelumnya</a:t>
            </a:r>
            <a:r>
              <a:rPr lang="en-US" sz="1400" dirty="0"/>
              <a:t> pada </a:t>
            </a:r>
            <a:r>
              <a:rPr lang="en-US" sz="1400" dirty="0" err="1"/>
              <a:t>pihak</a:t>
            </a:r>
            <a:r>
              <a:rPr lang="en-US" sz="1400" dirty="0"/>
              <a:t> yang </a:t>
            </a:r>
            <a:r>
              <a:rPr lang="en-US" sz="1400" dirty="0" err="1"/>
              <a:t>diakuisisi</a:t>
            </a:r>
            <a:r>
              <a:rPr lang="en-US" sz="1400" dirty="0"/>
              <a:t> pada </a:t>
            </a:r>
            <a:r>
              <a:rPr lang="en-US" sz="1400" dirty="0" err="1"/>
              <a:t>nilai</a:t>
            </a:r>
            <a:r>
              <a:rPr lang="en-US" sz="1400" dirty="0"/>
              <a:t> </a:t>
            </a:r>
            <a:r>
              <a:rPr lang="en-US" sz="1400" dirty="0" err="1"/>
              <a:t>wajar</a:t>
            </a:r>
            <a:r>
              <a:rPr lang="en-US" sz="1400" dirty="0"/>
              <a:t> </a:t>
            </a:r>
            <a:r>
              <a:rPr lang="en-US" sz="1400" dirty="0" err="1"/>
              <a:t>tanggal</a:t>
            </a:r>
            <a:r>
              <a:rPr lang="en-US" sz="1400" dirty="0"/>
              <a:t> </a:t>
            </a:r>
            <a:r>
              <a:rPr lang="en-US" sz="1400" dirty="0" err="1"/>
              <a:t>akuisisi</a:t>
            </a:r>
            <a:r>
              <a:rPr lang="en-US" sz="1400" dirty="0"/>
              <a:t> dan </a:t>
            </a:r>
            <a:r>
              <a:rPr lang="en-US" sz="1400" dirty="0" err="1"/>
              <a:t>mengakui</a:t>
            </a:r>
            <a:r>
              <a:rPr lang="en-US" sz="1400" dirty="0"/>
              <a:t> </a:t>
            </a:r>
            <a:r>
              <a:rPr lang="en-US" sz="1400" dirty="0" err="1"/>
              <a:t>keuntungan</a:t>
            </a:r>
            <a:r>
              <a:rPr lang="en-US" sz="1400" dirty="0"/>
              <a:t> </a:t>
            </a:r>
            <a:r>
              <a:rPr lang="en-US" sz="1400" dirty="0" err="1"/>
              <a:t>atau</a:t>
            </a:r>
            <a:r>
              <a:rPr lang="en-US" sz="1400" dirty="0"/>
              <a:t> </a:t>
            </a:r>
            <a:r>
              <a:rPr lang="en-US" sz="1400" dirty="0" err="1"/>
              <a:t>kerugian</a:t>
            </a:r>
            <a:r>
              <a:rPr lang="en-US" sz="1400" dirty="0"/>
              <a:t> yang </a:t>
            </a:r>
            <a:r>
              <a:rPr lang="en-US" sz="1400" dirty="0" err="1"/>
              <a:t>dihasilkan</a:t>
            </a:r>
            <a:r>
              <a:rPr lang="en-US" sz="1400" dirty="0"/>
              <a:t>, </a:t>
            </a:r>
            <a:r>
              <a:rPr lang="en-US" sz="1400" dirty="0" err="1"/>
              <a:t>jika</a:t>
            </a:r>
            <a:r>
              <a:rPr lang="en-US" sz="1400" dirty="0"/>
              <a:t> </a:t>
            </a:r>
            <a:r>
              <a:rPr lang="en-US" sz="1400" dirty="0" err="1"/>
              <a:t>ada</a:t>
            </a:r>
            <a:r>
              <a:rPr lang="en-US" sz="1400" dirty="0"/>
              <a:t>, </a:t>
            </a:r>
            <a:r>
              <a:rPr lang="en-US" sz="1400" dirty="0" err="1"/>
              <a:t>dalam</a:t>
            </a:r>
            <a:r>
              <a:rPr lang="en-US" sz="1400" dirty="0"/>
              <a:t> </a:t>
            </a:r>
            <a:r>
              <a:rPr lang="en-US" sz="1400" dirty="0" err="1"/>
              <a:t>laporan</a:t>
            </a:r>
            <a:r>
              <a:rPr lang="en-US" sz="1400" dirty="0"/>
              <a:t> </a:t>
            </a:r>
            <a:r>
              <a:rPr lang="en-US" sz="1400" dirty="0" err="1"/>
              <a:t>laba</a:t>
            </a:r>
            <a:r>
              <a:rPr lang="en-US" sz="1400" dirty="0"/>
              <a:t> </a:t>
            </a:r>
            <a:r>
              <a:rPr lang="en-US" sz="1400" dirty="0" err="1"/>
              <a:t>rugi</a:t>
            </a:r>
            <a:r>
              <a:rPr lang="en-US" sz="1400" dirty="0"/>
              <a:t>. </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Jika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sebelumnya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dicatat</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wajar</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perubahan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wajarnya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lain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klasifikasi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Nilai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Wajar</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melalui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Lain),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telah</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dalam</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lain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dasar</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sama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sebagaimana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dipersyaratkan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jika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pihak</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pengakuisisi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telah</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melepas</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secara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langsung</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ekuitas</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dimiliki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sebelumnya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artinya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seluruh</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lain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di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laba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Menurut</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PSAK 71 </a:t>
            </a:r>
            <a:r>
              <a:rPr lang="en-ID" sz="1400" i="1"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Instrumen</a:t>
            </a:r>
            <a:r>
              <a:rPr lang="en-ID" sz="1400" i="1"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i="1"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Lain yang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berasal</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instrumen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ekuitas</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direklasifikasi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ke</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laba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rugi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melainkan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ke</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saldo</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laba</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a:t>
            </a:r>
            <a:r>
              <a:rPr lang="en-US" sz="1400"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3048000"/>
          </a:xfrm>
        </p:spPr>
        <p:txBody>
          <a:bodyPr>
            <a:normAutofit/>
          </a:bodyPr>
          <a:lstStyle/>
          <a:p>
            <a:pPr algn="just">
              <a:buNone/>
            </a:pPr>
            <a:r>
              <a:rPr lang="en-US" sz="1400" dirty="0"/>
              <a:t>	</a:t>
            </a:r>
            <a:r>
              <a:rPr lang="en-US" sz="1400" dirty="0" err="1"/>
              <a:t>Ketika</a:t>
            </a:r>
            <a:r>
              <a:rPr lang="en-US" sz="1400" dirty="0"/>
              <a:t> </a:t>
            </a:r>
            <a:r>
              <a:rPr lang="en-US" sz="1400" dirty="0" err="1"/>
              <a:t>terjadi</a:t>
            </a:r>
            <a:r>
              <a:rPr lang="en-US" sz="1400" dirty="0"/>
              <a:t> </a:t>
            </a:r>
            <a:r>
              <a:rPr lang="en-US" sz="1400" dirty="0" err="1"/>
              <a:t>akuisisi</a:t>
            </a:r>
            <a:r>
              <a:rPr lang="en-US" sz="1400" dirty="0"/>
              <a:t> </a:t>
            </a:r>
            <a:r>
              <a:rPr lang="en-US" sz="1400" dirty="0" err="1"/>
              <a:t>bertahap</a:t>
            </a:r>
            <a:r>
              <a:rPr lang="en-US" sz="1400" dirty="0"/>
              <a:t> </a:t>
            </a:r>
            <a:r>
              <a:rPr lang="en-US" sz="1400" dirty="0" err="1"/>
              <a:t>dengan</a:t>
            </a:r>
            <a:r>
              <a:rPr lang="en-US" sz="1400" dirty="0"/>
              <a:t> </a:t>
            </a:r>
            <a:r>
              <a:rPr lang="en-US" sz="1400" dirty="0" err="1"/>
              <a:t>perolehan</a:t>
            </a:r>
            <a:r>
              <a:rPr lang="en-US" sz="1400" dirty="0"/>
              <a:t> </a:t>
            </a:r>
            <a:r>
              <a:rPr lang="en-US" sz="1400" dirty="0" err="1"/>
              <a:t>pengendalian</a:t>
            </a:r>
            <a:r>
              <a:rPr lang="en-US" sz="1400" dirty="0"/>
              <a:t>, </a:t>
            </a:r>
            <a:r>
              <a:rPr lang="en-US" sz="1400" dirty="0" err="1"/>
              <a:t>maka</a:t>
            </a:r>
            <a:r>
              <a:rPr lang="en-US" sz="1400" dirty="0"/>
              <a:t> </a:t>
            </a:r>
            <a:r>
              <a:rPr lang="en-US" sz="1400" i="1" dirty="0" err="1"/>
              <a:t>goodwil</a:t>
            </a:r>
            <a:r>
              <a:rPr lang="en-US" sz="1400" i="1" dirty="0"/>
              <a:t> </a:t>
            </a:r>
            <a:r>
              <a:rPr lang="en-US" sz="1400" dirty="0"/>
              <a:t>yang </a:t>
            </a:r>
            <a:r>
              <a:rPr lang="en-US" sz="1400" dirty="0" err="1"/>
              <a:t>timbul</a:t>
            </a:r>
            <a:r>
              <a:rPr lang="en-US" sz="1400" dirty="0"/>
              <a:t> </a:t>
            </a:r>
            <a:r>
              <a:rPr lang="en-US" sz="1400" dirty="0" err="1"/>
              <a:t>dihitung</a:t>
            </a:r>
            <a:r>
              <a:rPr lang="en-US" sz="1400" dirty="0"/>
              <a:t> </a:t>
            </a:r>
            <a:r>
              <a:rPr lang="en-US" sz="1400" dirty="0" err="1"/>
              <a:t>ulang</a:t>
            </a:r>
            <a:r>
              <a:rPr lang="en-US" sz="1400" dirty="0"/>
              <a:t> </a:t>
            </a:r>
            <a:r>
              <a:rPr lang="en-US" sz="1400" dirty="0" err="1"/>
              <a:t>pada</a:t>
            </a:r>
            <a:r>
              <a:rPr lang="en-US" sz="1400" dirty="0"/>
              <a:t> </a:t>
            </a:r>
            <a:r>
              <a:rPr lang="en-US" sz="1400" dirty="0" err="1"/>
              <a:t>tanggal</a:t>
            </a:r>
            <a:r>
              <a:rPr lang="en-US" sz="1400" dirty="0"/>
              <a:t> </a:t>
            </a:r>
            <a:r>
              <a:rPr lang="en-US" sz="1400" dirty="0" err="1"/>
              <a:t>akuisisi</a:t>
            </a:r>
            <a:r>
              <a:rPr lang="en-US" sz="1400" dirty="0"/>
              <a:t> </a:t>
            </a:r>
            <a:r>
              <a:rPr lang="en-US" sz="1400" dirty="0" err="1"/>
              <a:t>terakhir</a:t>
            </a:r>
            <a:r>
              <a:rPr lang="en-US" sz="1400" dirty="0"/>
              <a:t> </a:t>
            </a:r>
            <a:r>
              <a:rPr lang="en-US" sz="1400" dirty="0" err="1"/>
              <a:t>dengan</a:t>
            </a:r>
            <a:r>
              <a:rPr lang="en-US" sz="1400" dirty="0"/>
              <a:t> </a:t>
            </a:r>
            <a:r>
              <a:rPr lang="en-US" sz="1400" dirty="0" err="1"/>
              <a:t>cara</a:t>
            </a:r>
            <a:r>
              <a:rPr lang="en-US" sz="1400" dirty="0"/>
              <a:t>:</a:t>
            </a:r>
          </a:p>
          <a:p>
            <a:pPr algn="just">
              <a:spcBef>
                <a:spcPts val="0"/>
              </a:spcBef>
              <a:buNone/>
            </a:pPr>
            <a:r>
              <a:rPr lang="en-US" sz="1400" dirty="0"/>
              <a:t>	</a:t>
            </a:r>
            <a:endParaRPr lang="en-US" dirty="0"/>
          </a:p>
        </p:txBody>
      </p:sp>
      <p:sp>
        <p:nvSpPr>
          <p:cNvPr id="16" name="Rectangle 15"/>
          <p:cNvSpPr/>
          <p:nvPr/>
        </p:nvSpPr>
        <p:spPr>
          <a:xfrm>
            <a:off x="609600" y="3723144"/>
            <a:ext cx="8153400" cy="2893100"/>
          </a:xfrm>
          <a:prstGeom prst="rect">
            <a:avLst/>
          </a:prstGeom>
        </p:spPr>
        <p:txBody>
          <a:bodyPr wrap="square">
            <a:spAutoFit/>
          </a:bodyPr>
          <a:lstStyle/>
          <a:p>
            <a:pPr marL="342900"/>
            <a:r>
              <a:rPr lang="en-US" sz="1400" b="1" dirty="0" err="1">
                <a:latin typeface="Myriad Pro" pitchFamily="34" charset="0"/>
              </a:rPr>
              <a:t>Contoh</a:t>
            </a:r>
            <a:r>
              <a:rPr lang="en-US" sz="1400" b="1" dirty="0">
                <a:latin typeface="Myriad Pro" pitchFamily="34" charset="0"/>
              </a:rPr>
              <a:t> 8.8</a:t>
            </a:r>
          </a:p>
          <a:p>
            <a:pPr marL="342900" algn="just"/>
            <a:r>
              <a:rPr lang="en-US" sz="1400" dirty="0">
                <a:latin typeface="Myriad Pro" pitchFamily="34" charset="0"/>
              </a:rPr>
              <a:t>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membeli</a:t>
            </a:r>
            <a:r>
              <a:rPr lang="en-US" sz="1400" dirty="0">
                <a:latin typeface="Myriad Pro" pitchFamily="34" charset="0"/>
              </a:rPr>
              <a:t> </a:t>
            </a:r>
            <a:r>
              <a:rPr lang="en-US" sz="1400" dirty="0" err="1">
                <a:latin typeface="Myriad Pro" pitchFamily="34" charset="0"/>
              </a:rPr>
              <a:t>kepemilikan</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PT Anak </a:t>
            </a:r>
            <a:r>
              <a:rPr lang="en-US" sz="1400" dirty="0" err="1">
                <a:latin typeface="Myriad Pro" pitchFamily="34" charset="0"/>
              </a:rPr>
              <a:t>sebesar</a:t>
            </a:r>
            <a:r>
              <a:rPr lang="en-US" sz="1400" dirty="0">
                <a:latin typeface="Myriad Pro" pitchFamily="34" charset="0"/>
              </a:rPr>
              <a:t> 20% yang </a:t>
            </a:r>
            <a:r>
              <a:rPr lang="en-US" sz="1400" dirty="0" err="1">
                <a:latin typeface="Myriad Pro" pitchFamily="34" charset="0"/>
              </a:rPr>
              <a:t>diperoleh</a:t>
            </a:r>
            <a:r>
              <a:rPr lang="en-US" sz="1400" dirty="0">
                <a:latin typeface="Myriad Pro" pitchFamily="34" charset="0"/>
              </a:rPr>
              <a:t> pada 2 </a:t>
            </a:r>
            <a:r>
              <a:rPr lang="en-US" sz="1400" dirty="0" err="1">
                <a:latin typeface="Myriad Pro" pitchFamily="34" charset="0"/>
              </a:rPr>
              <a:t>Januari</a:t>
            </a:r>
            <a:r>
              <a:rPr lang="en-US" sz="1400" dirty="0">
                <a:latin typeface="Myriad Pro" pitchFamily="34" charset="0"/>
              </a:rPr>
              <a:t> 2020. Pada </a:t>
            </a:r>
            <a:r>
              <a:rPr lang="en-US" sz="1400" dirty="0" err="1">
                <a:latin typeface="Myriad Pro" pitchFamily="34" charset="0"/>
              </a:rPr>
              <a:t>saat</a:t>
            </a:r>
            <a:r>
              <a:rPr lang="en-US" sz="1400" dirty="0">
                <a:latin typeface="Myriad Pro" pitchFamily="34" charset="0"/>
              </a:rPr>
              <a:t> </a:t>
            </a:r>
            <a:r>
              <a:rPr lang="en-US" sz="1400" dirty="0" err="1">
                <a:latin typeface="Myriad Pro" pitchFamily="34" charset="0"/>
              </a:rPr>
              <a:t>itu</a:t>
            </a:r>
            <a:r>
              <a:rPr lang="en-US" sz="1400" dirty="0">
                <a:latin typeface="Myriad Pro" pitchFamily="34" charset="0"/>
              </a:rPr>
              <a:t>,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membayar</a:t>
            </a:r>
            <a:r>
              <a:rPr lang="en-US" sz="1400" dirty="0">
                <a:latin typeface="Myriad Pro" pitchFamily="34" charset="0"/>
              </a:rPr>
              <a:t> Rp140.000.000, </a:t>
            </a:r>
            <a:r>
              <a:rPr lang="en-US" sz="1400" dirty="0" err="1">
                <a:latin typeface="Myriad Pro" pitchFamily="34" charset="0"/>
              </a:rPr>
              <a:t>yaitu</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a:t>
            </a:r>
            <a:r>
              <a:rPr lang="en-US" sz="1400" dirty="0" err="1">
                <a:latin typeface="Myriad Pro" pitchFamily="34" charset="0"/>
              </a:rPr>
              <a:t>proporsi</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 </a:t>
            </a:r>
            <a:r>
              <a:rPr lang="en-US" sz="1400" dirty="0" err="1">
                <a:latin typeface="Myriad Pro" pitchFamily="34" charset="0"/>
              </a:rPr>
              <a:t>neto</a:t>
            </a:r>
            <a:r>
              <a:rPr lang="en-US" sz="1400" dirty="0">
                <a:latin typeface="Myriad Pro" pitchFamily="34" charset="0"/>
              </a:rPr>
              <a:t> PT Anak dan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tidak</a:t>
            </a:r>
            <a:r>
              <a:rPr lang="en-US" sz="1400" dirty="0">
                <a:latin typeface="Myriad Pro" pitchFamily="34" charset="0"/>
              </a:rPr>
              <a:t> </a:t>
            </a:r>
            <a:r>
              <a:rPr lang="en-US" sz="1400" dirty="0" err="1">
                <a:latin typeface="Myriad Pro" pitchFamily="34" charset="0"/>
              </a:rPr>
              <a:t>memiliki</a:t>
            </a:r>
            <a:r>
              <a:rPr lang="en-US" sz="1400" dirty="0">
                <a:latin typeface="Myriad Pro" pitchFamily="34" charset="0"/>
              </a:rPr>
              <a:t> </a:t>
            </a:r>
            <a:r>
              <a:rPr lang="en-US" sz="1400" dirty="0" err="1">
                <a:latin typeface="Myriad Pro" pitchFamily="34" charset="0"/>
              </a:rPr>
              <a:t>pengaruh</a:t>
            </a:r>
            <a:r>
              <a:rPr lang="en-US" sz="1400" dirty="0">
                <a:latin typeface="Myriad Pro" pitchFamily="34" charset="0"/>
              </a:rPr>
              <a:t> </a:t>
            </a:r>
            <a:r>
              <a:rPr lang="en-US" sz="1400" dirty="0" err="1">
                <a:latin typeface="Myriad Pro" pitchFamily="34" charset="0"/>
              </a:rPr>
              <a:t>signifikan</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PT Anak. </a:t>
            </a:r>
            <a:r>
              <a:rPr lang="en-US" sz="1400" dirty="0" err="1">
                <a:latin typeface="Myriad Pro" pitchFamily="34" charset="0"/>
              </a:rPr>
              <a:t>Komposisi</a:t>
            </a:r>
            <a:r>
              <a:rPr lang="en-US" sz="1400" dirty="0">
                <a:latin typeface="Myriad Pro" pitchFamily="34" charset="0"/>
              </a:rPr>
              <a:t> </a:t>
            </a:r>
            <a:r>
              <a:rPr lang="en-US" sz="1400" dirty="0" err="1">
                <a:latin typeface="Myriad Pro" pitchFamily="34" charset="0"/>
              </a:rPr>
              <a:t>ekuitas</a:t>
            </a:r>
            <a:r>
              <a:rPr lang="en-US" sz="1400" dirty="0">
                <a:latin typeface="Myriad Pro" pitchFamily="34" charset="0"/>
              </a:rPr>
              <a:t> (</a:t>
            </a:r>
            <a:r>
              <a:rPr lang="en-US" sz="1400" dirty="0" err="1">
                <a:latin typeface="Myriad Pro" pitchFamily="34" charset="0"/>
              </a:rPr>
              <a:t>aset</a:t>
            </a:r>
            <a:r>
              <a:rPr lang="en-US" sz="1400" dirty="0">
                <a:latin typeface="Myriad Pro" pitchFamily="34" charset="0"/>
              </a:rPr>
              <a:t> </a:t>
            </a:r>
            <a:r>
              <a:rPr lang="en-US" sz="1400" dirty="0" err="1">
                <a:latin typeface="Myriad Pro" pitchFamily="34" charset="0"/>
              </a:rPr>
              <a:t>neto</a:t>
            </a:r>
            <a:r>
              <a:rPr lang="en-US" sz="1400" dirty="0">
                <a:latin typeface="Myriad Pro" pitchFamily="34" charset="0"/>
              </a:rPr>
              <a:t>) PT Anak </a:t>
            </a:r>
            <a:r>
              <a:rPr lang="en-US" sz="1400" dirty="0" err="1">
                <a:latin typeface="Myriad Pro" pitchFamily="34" charset="0"/>
              </a:rPr>
              <a:t>saat</a:t>
            </a:r>
            <a:r>
              <a:rPr lang="en-US" sz="1400" dirty="0">
                <a:latin typeface="Myriad Pro" pitchFamily="34" charset="0"/>
              </a:rPr>
              <a:t> </a:t>
            </a:r>
            <a:r>
              <a:rPr lang="en-US" sz="1400" dirty="0" err="1">
                <a:latin typeface="Myriad Pro" pitchFamily="34" charset="0"/>
              </a:rPr>
              <a:t>itu</a:t>
            </a:r>
            <a:r>
              <a:rPr lang="en-US" sz="1400" dirty="0">
                <a:latin typeface="Myriad Pro" pitchFamily="34" charset="0"/>
              </a:rPr>
              <a:t> </a:t>
            </a:r>
            <a:r>
              <a:rPr lang="en-US" sz="1400" dirty="0" err="1">
                <a:latin typeface="Myriad Pro" pitchFamily="34" charset="0"/>
              </a:rPr>
              <a:t>terdiri</a:t>
            </a:r>
            <a:r>
              <a:rPr lang="en-US" sz="1400" dirty="0">
                <a:latin typeface="Myriad Pro" pitchFamily="34" charset="0"/>
              </a:rPr>
              <a:t> </a:t>
            </a:r>
            <a:r>
              <a:rPr lang="en-US" sz="1400" dirty="0" err="1">
                <a:latin typeface="Myriad Pro" pitchFamily="34" charset="0"/>
              </a:rPr>
              <a:t>dari</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a:t>
            </a:r>
            <a:r>
              <a:rPr lang="en-US" sz="1400" dirty="0" err="1">
                <a:latin typeface="Myriad Pro" pitchFamily="34" charset="0"/>
              </a:rPr>
              <a:t>biasa</a:t>
            </a:r>
            <a:r>
              <a:rPr lang="en-US" sz="1400" dirty="0">
                <a:latin typeface="Myriad Pro" pitchFamily="34" charset="0"/>
              </a:rPr>
              <a:t> dan </a:t>
            </a:r>
            <a:r>
              <a:rPr lang="en-US" sz="1400" dirty="0" err="1">
                <a:latin typeface="Myriad Pro" pitchFamily="34" charset="0"/>
              </a:rPr>
              <a:t>saldo</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a:t>
            </a:r>
            <a:r>
              <a:rPr lang="en-US" sz="1400" i="1" dirty="0">
                <a:latin typeface="Myriad Pro" pitchFamily="34" charset="0"/>
              </a:rPr>
              <a:t>retained earnings) </a:t>
            </a:r>
            <a:r>
              <a:rPr lang="en-US" sz="1400" dirty="0">
                <a:latin typeface="Myriad Pro" pitchFamily="34" charset="0"/>
              </a:rPr>
              <a:t>masing-masing </a:t>
            </a:r>
            <a:r>
              <a:rPr lang="en-US" sz="1400" dirty="0" err="1">
                <a:latin typeface="Myriad Pro" pitchFamily="34" charset="0"/>
              </a:rPr>
              <a:t>senilai</a:t>
            </a:r>
            <a:r>
              <a:rPr lang="en-US" sz="1400" dirty="0">
                <a:latin typeface="Myriad Pro" pitchFamily="34" charset="0"/>
              </a:rPr>
              <a:t> Rp500.000.000 dan Rp200.000.000. Pada </a:t>
            </a:r>
            <a:r>
              <a:rPr lang="en-US" sz="1400" dirty="0" err="1">
                <a:latin typeface="Myriad Pro" pitchFamily="34" charset="0"/>
              </a:rPr>
              <a:t>tanggal</a:t>
            </a:r>
            <a:r>
              <a:rPr lang="en-US" sz="1400" dirty="0">
                <a:latin typeface="Myriad Pro" pitchFamily="34" charset="0"/>
              </a:rPr>
              <a:t> 31 </a:t>
            </a:r>
            <a:r>
              <a:rPr lang="en-US" sz="1400" dirty="0" err="1">
                <a:latin typeface="Myriad Pro" pitchFamily="34" charset="0"/>
              </a:rPr>
              <a:t>Desember</a:t>
            </a:r>
            <a:r>
              <a:rPr lang="en-US" sz="1400" dirty="0">
                <a:latin typeface="Myriad Pro" pitchFamily="34" charset="0"/>
              </a:rPr>
              <a:t> 2020, PT </a:t>
            </a:r>
            <a:r>
              <a:rPr lang="en-US" sz="1400" dirty="0" err="1">
                <a:latin typeface="Myriad Pro" pitchFamily="34" charset="0"/>
              </a:rPr>
              <a:t>Induk</a:t>
            </a:r>
            <a:r>
              <a:rPr lang="en-US" sz="1400" dirty="0">
                <a:latin typeface="Myriad Pro" pitchFamily="34" charset="0"/>
              </a:rPr>
              <a:t> </a:t>
            </a:r>
            <a:r>
              <a:rPr lang="en-US" sz="1400" dirty="0" err="1">
                <a:latin typeface="Myriad Pro" pitchFamily="34" charset="0"/>
              </a:rPr>
              <a:t>membeli</a:t>
            </a:r>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a:t>
            </a:r>
            <a:r>
              <a:rPr lang="en-US" sz="1400" dirty="0" err="1">
                <a:latin typeface="Myriad Pro" pitchFamily="34" charset="0"/>
              </a:rPr>
              <a:t>saham</a:t>
            </a:r>
            <a:r>
              <a:rPr lang="en-US" sz="1400" dirty="0">
                <a:latin typeface="Myriad Pro" pitchFamily="34" charset="0"/>
              </a:rPr>
              <a:t> PT Anak </a:t>
            </a:r>
            <a:r>
              <a:rPr lang="en-US" sz="1400" dirty="0" err="1">
                <a:latin typeface="Myriad Pro" pitchFamily="34" charset="0"/>
              </a:rPr>
              <a:t>dari</a:t>
            </a:r>
            <a:r>
              <a:rPr lang="en-US" sz="1400" dirty="0">
                <a:latin typeface="Myriad Pro" pitchFamily="34" charset="0"/>
              </a:rPr>
              <a:t> </a:t>
            </a:r>
            <a:r>
              <a:rPr lang="en-US" sz="1400" dirty="0" err="1">
                <a:latin typeface="Myriad Pro" pitchFamily="34" charset="0"/>
              </a:rPr>
              <a:t>pihak</a:t>
            </a:r>
            <a:r>
              <a:rPr lang="en-US" sz="1400" dirty="0">
                <a:latin typeface="Myriad Pro" pitchFamily="34" charset="0"/>
              </a:rPr>
              <a:t> </a:t>
            </a:r>
            <a:r>
              <a:rPr lang="en-US" sz="1400" dirty="0" err="1">
                <a:latin typeface="Myriad Pro" pitchFamily="34" charset="0"/>
              </a:rPr>
              <a:t>ketiga</a:t>
            </a:r>
            <a:r>
              <a:rPr lang="en-US" sz="1400" dirty="0">
                <a:latin typeface="Myriad Pro" pitchFamily="34" charset="0"/>
              </a:rPr>
              <a:t> </a:t>
            </a:r>
            <a:r>
              <a:rPr lang="en-US" sz="1400" dirty="0" err="1">
                <a:latin typeface="Myriad Pro" pitchFamily="34" charset="0"/>
              </a:rPr>
              <a:t>sebesar</a:t>
            </a:r>
            <a:r>
              <a:rPr lang="en-US" sz="1400" dirty="0">
                <a:latin typeface="Myriad Pro" pitchFamily="34" charset="0"/>
              </a:rPr>
              <a:t> 40%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membayar</a:t>
            </a:r>
            <a:r>
              <a:rPr lang="en-US" sz="1400" dirty="0">
                <a:latin typeface="Myriad Pro" pitchFamily="34" charset="0"/>
              </a:rPr>
              <a:t> Rp300.000.000. Pada </a:t>
            </a:r>
            <a:r>
              <a:rPr lang="en-US" sz="1400" dirty="0" err="1">
                <a:latin typeface="Myriad Pro" pitchFamily="34" charset="0"/>
              </a:rPr>
              <a:t>tanggal</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ini</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wajar</a:t>
            </a:r>
            <a:r>
              <a:rPr lang="en-US" sz="1400" dirty="0">
                <a:latin typeface="Myriad Pro" pitchFamily="34" charset="0"/>
              </a:rPr>
              <a:t>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investasi</a:t>
            </a:r>
            <a:r>
              <a:rPr lang="en-US" sz="1400" dirty="0">
                <a:latin typeface="Myriad Pro" pitchFamily="34" charset="0"/>
              </a:rPr>
              <a:t> </a:t>
            </a:r>
            <a:r>
              <a:rPr lang="en-US" sz="1400" dirty="0" err="1">
                <a:latin typeface="Myriad Pro" pitchFamily="34" charset="0"/>
              </a:rPr>
              <a:t>sebelumnya</a:t>
            </a:r>
            <a:r>
              <a:rPr lang="en-US" sz="1400" dirty="0">
                <a:latin typeface="Myriad Pro" pitchFamily="34" charset="0"/>
              </a:rPr>
              <a:t> (20%) </a:t>
            </a:r>
            <a:r>
              <a:rPr lang="en-US" sz="1400" dirty="0" err="1">
                <a:latin typeface="Myriad Pro" pitchFamily="34" charset="0"/>
              </a:rPr>
              <a:t>adalah</a:t>
            </a:r>
            <a:r>
              <a:rPr lang="en-US" sz="1400" dirty="0">
                <a:latin typeface="Myriad Pro" pitchFamily="34" charset="0"/>
              </a:rPr>
              <a:t> Rp150.000.000 dan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tercatatnya</a:t>
            </a:r>
            <a:r>
              <a:rPr lang="en-US" sz="1400" dirty="0">
                <a:latin typeface="Myriad Pro" pitchFamily="34" charset="0"/>
              </a:rPr>
              <a:t> </a:t>
            </a:r>
            <a:r>
              <a:rPr lang="en-US" sz="1400" dirty="0" err="1">
                <a:latin typeface="Myriad Pro" pitchFamily="34" charset="0"/>
              </a:rPr>
              <a:t>adalah</a:t>
            </a:r>
            <a:r>
              <a:rPr lang="en-US" sz="1400" dirty="0">
                <a:latin typeface="Myriad Pro" pitchFamily="34" charset="0"/>
              </a:rPr>
              <a:t> Rp146.000.000 (</a:t>
            </a:r>
            <a:r>
              <a:rPr lang="en-US" sz="1400" dirty="0" err="1">
                <a:latin typeface="Myriad Pro" pitchFamily="34" charset="0"/>
              </a:rPr>
              <a:t>termasuk</a:t>
            </a:r>
            <a:r>
              <a:rPr lang="en-US" sz="1400" dirty="0">
                <a:latin typeface="Myriad Pro" pitchFamily="34" charset="0"/>
              </a:rPr>
              <a:t> di </a:t>
            </a:r>
            <a:r>
              <a:rPr lang="en-US" sz="1400" dirty="0" err="1">
                <a:latin typeface="Myriad Pro" pitchFamily="34" charset="0"/>
              </a:rPr>
              <a:t>dalamnya</a:t>
            </a:r>
            <a:r>
              <a:rPr lang="en-US" sz="1400" dirty="0">
                <a:latin typeface="Myriad Pro" pitchFamily="34" charset="0"/>
              </a:rPr>
              <a:t> </a:t>
            </a:r>
            <a:r>
              <a:rPr lang="en-US" sz="1400" dirty="0" err="1">
                <a:latin typeface="Myriad Pro" pitchFamily="34" charset="0"/>
              </a:rPr>
              <a:t>penghasilan</a:t>
            </a:r>
            <a:r>
              <a:rPr lang="en-US" sz="1400" dirty="0">
                <a:latin typeface="Myriad Pro" pitchFamily="34" charset="0"/>
              </a:rPr>
              <a:t> </a:t>
            </a:r>
            <a:r>
              <a:rPr lang="en-US" sz="1400" dirty="0" err="1">
                <a:latin typeface="Myriad Pro" pitchFamily="34" charset="0"/>
              </a:rPr>
              <a:t>komprehensif</a:t>
            </a:r>
            <a:r>
              <a:rPr lang="en-US" sz="1400" dirty="0">
                <a:latin typeface="Myriad Pro" pitchFamily="34" charset="0"/>
              </a:rPr>
              <a:t> lain </a:t>
            </a:r>
            <a:r>
              <a:rPr lang="en-US" sz="1400" dirty="0" err="1">
                <a:latin typeface="Myriad Pro" pitchFamily="34" charset="0"/>
              </a:rPr>
              <a:t>atas</a:t>
            </a:r>
            <a:r>
              <a:rPr lang="en-US" sz="1400" dirty="0">
                <a:latin typeface="Myriad Pro" pitchFamily="34" charset="0"/>
              </a:rPr>
              <a:t> </a:t>
            </a:r>
            <a:r>
              <a:rPr lang="en-US" sz="1400" dirty="0" err="1">
                <a:latin typeface="Myriad Pro" pitchFamily="34" charset="0"/>
              </a:rPr>
              <a:t>keuntungan</a:t>
            </a:r>
            <a:r>
              <a:rPr lang="en-US" sz="1400" dirty="0">
                <a:latin typeface="Myriad Pro" pitchFamily="34" charset="0"/>
              </a:rPr>
              <a:t> </a:t>
            </a:r>
            <a:r>
              <a:rPr lang="en-US" sz="1400" dirty="0" err="1">
                <a:latin typeface="Myriad Pro" pitchFamily="34" charset="0"/>
              </a:rPr>
              <a:t>selisih</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wajar</a:t>
            </a:r>
            <a:r>
              <a:rPr lang="en-US" sz="1400" dirty="0">
                <a:latin typeface="Myriad Pro" pitchFamily="34" charset="0"/>
              </a:rPr>
              <a:t> Rp6.000.000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atas</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klasifikasi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Nilai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Wajar</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melalui</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Penghasilan</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080A07"/>
                </a:solidFill>
                <a:effectLst/>
                <a:latin typeface="Myriad Pro" panose="020B0503030403020204" pitchFamily="34" charset="0"/>
                <a:ea typeface="Calibri" panose="020F0502020204030204" pitchFamily="34" charset="0"/>
                <a:cs typeface="Minion Pro" panose="02040503050306020203" pitchFamily="18" charset="0"/>
              </a:rPr>
              <a:t>Komprehensif</a:t>
            </a:r>
            <a:r>
              <a:rPr lang="en-ID" sz="1400" dirty="0">
                <a:solidFill>
                  <a:srgbClr val="080A07"/>
                </a:solidFill>
                <a:effectLst/>
                <a:latin typeface="Myriad Pro" panose="020B0503030403020204" pitchFamily="34" charset="0"/>
                <a:ea typeface="Calibri" panose="020F0502020204030204" pitchFamily="34" charset="0"/>
                <a:cs typeface="Minion Pro" panose="02040503050306020203" pitchFamily="18" charset="0"/>
              </a:rPr>
              <a:t> Lain/FVOCI</a:t>
            </a:r>
            <a:r>
              <a:rPr lang="en-US" sz="1400" dirty="0">
                <a:latin typeface="Myriad Pro" pitchFamily="34" charset="0"/>
              </a:rPr>
              <a:t>). </a:t>
            </a:r>
            <a:r>
              <a:rPr lang="en-US" sz="1400" dirty="0" err="1">
                <a:latin typeface="Myriad Pro" pitchFamily="34" charset="0"/>
              </a:rPr>
              <a:t>Sedangkan</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wajar</a:t>
            </a:r>
            <a:r>
              <a:rPr lang="en-US" sz="1400" dirty="0">
                <a:latin typeface="Myriad Pro" pitchFamily="34" charset="0"/>
              </a:rPr>
              <a:t> </a:t>
            </a:r>
            <a:r>
              <a:rPr lang="en-US" sz="1400" dirty="0" err="1">
                <a:latin typeface="Myriad Pro" pitchFamily="34" charset="0"/>
              </a:rPr>
              <a:t>kepentingan</a:t>
            </a:r>
            <a:r>
              <a:rPr lang="en-US" sz="1400" dirty="0">
                <a:latin typeface="Myriad Pro" pitchFamily="34" charset="0"/>
              </a:rPr>
              <a:t> </a:t>
            </a:r>
            <a:r>
              <a:rPr lang="en-US" sz="1400" dirty="0" err="1">
                <a:latin typeface="Myriad Pro" pitchFamily="34" charset="0"/>
              </a:rPr>
              <a:t>nonpengendali</a:t>
            </a:r>
            <a:r>
              <a:rPr lang="en-US" sz="1400" dirty="0">
                <a:latin typeface="Myriad Pro" pitchFamily="34" charset="0"/>
              </a:rPr>
              <a:t> </a:t>
            </a:r>
            <a:r>
              <a:rPr lang="en-US" sz="1400" dirty="0" err="1">
                <a:latin typeface="Myriad Pro" pitchFamily="34" charset="0"/>
              </a:rPr>
              <a:t>setelah</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(40%) </a:t>
            </a:r>
            <a:r>
              <a:rPr lang="en-US" sz="1400" dirty="0" err="1">
                <a:latin typeface="Myriad Pro" pitchFamily="34" charset="0"/>
              </a:rPr>
              <a:t>sama</a:t>
            </a:r>
            <a:r>
              <a:rPr lang="en-US" sz="1400" dirty="0">
                <a:latin typeface="Myriad Pro" pitchFamily="34" charset="0"/>
              </a:rPr>
              <a:t> </a:t>
            </a:r>
            <a:r>
              <a:rPr lang="en-US" sz="1400" dirty="0" err="1">
                <a:latin typeface="Myriad Pro" pitchFamily="34" charset="0"/>
              </a:rPr>
              <a:t>dengan</a:t>
            </a:r>
            <a:r>
              <a:rPr lang="en-US" sz="1400" dirty="0">
                <a:latin typeface="Myriad Pro" pitchFamily="34" charset="0"/>
              </a:rPr>
              <a:t> </a:t>
            </a:r>
            <a:r>
              <a:rPr lang="en-US" sz="1400" dirty="0" err="1">
                <a:latin typeface="Myriad Pro" pitchFamily="34" charset="0"/>
              </a:rPr>
              <a:t>nilai</a:t>
            </a:r>
            <a:r>
              <a:rPr lang="en-US" sz="1400" dirty="0">
                <a:latin typeface="Myriad Pro" pitchFamily="34" charset="0"/>
              </a:rPr>
              <a:t> </a:t>
            </a:r>
            <a:r>
              <a:rPr lang="en-US" sz="1400" dirty="0" err="1">
                <a:latin typeface="Myriad Pro" pitchFamily="34" charset="0"/>
              </a:rPr>
              <a:t>akuisisi</a:t>
            </a:r>
            <a:r>
              <a:rPr lang="en-US" sz="1400" dirty="0">
                <a:latin typeface="Myriad Pro" pitchFamily="34" charset="0"/>
              </a:rPr>
              <a:t> </a:t>
            </a:r>
            <a:r>
              <a:rPr lang="en-US" sz="1400" dirty="0" err="1">
                <a:latin typeface="Myriad Pro" pitchFamily="34" charset="0"/>
              </a:rPr>
              <a:t>tambahan</a:t>
            </a:r>
            <a:r>
              <a:rPr lang="en-US" sz="1400" dirty="0">
                <a:latin typeface="Myriad Pro" pitchFamily="34" charset="0"/>
              </a:rPr>
              <a:t> (40%) </a:t>
            </a:r>
            <a:r>
              <a:rPr lang="en-US" sz="1400" dirty="0" err="1">
                <a:latin typeface="Myriad Pro" pitchFamily="34" charset="0"/>
              </a:rPr>
              <a:t>yaitu</a:t>
            </a:r>
            <a:r>
              <a:rPr lang="en-US" sz="1400" dirty="0">
                <a:latin typeface="Myriad Pro" pitchFamily="34" charset="0"/>
              </a:rPr>
              <a:t> Rp300.000.000. PT Anak </a:t>
            </a:r>
            <a:r>
              <a:rPr lang="en-US" sz="1400" dirty="0" err="1">
                <a:latin typeface="Myriad Pro" pitchFamily="34" charset="0"/>
              </a:rPr>
              <a:t>melaporkan</a:t>
            </a:r>
            <a:r>
              <a:rPr lang="en-US" sz="1400" dirty="0">
                <a:latin typeface="Myriad Pro" pitchFamily="34" charset="0"/>
              </a:rPr>
              <a:t> </a:t>
            </a:r>
            <a:r>
              <a:rPr lang="en-US" sz="1400" dirty="0" err="1">
                <a:latin typeface="Myriad Pro" pitchFamily="34" charset="0"/>
              </a:rPr>
              <a:t>laba</a:t>
            </a:r>
            <a:r>
              <a:rPr lang="en-US" sz="1400" dirty="0">
                <a:latin typeface="Myriad Pro" pitchFamily="34" charset="0"/>
              </a:rPr>
              <a:t> dan </a:t>
            </a:r>
            <a:r>
              <a:rPr lang="en-US" sz="1400" dirty="0" err="1">
                <a:latin typeface="Myriad Pro" pitchFamily="34" charset="0"/>
              </a:rPr>
              <a:t>mengumumkan</a:t>
            </a:r>
            <a:r>
              <a:rPr lang="en-US" sz="1400" dirty="0">
                <a:latin typeface="Myriad Pro" pitchFamily="34" charset="0"/>
              </a:rPr>
              <a:t> </a:t>
            </a:r>
            <a:r>
              <a:rPr lang="en-US" sz="1400" dirty="0" err="1">
                <a:latin typeface="Myriad Pro" pitchFamily="34" charset="0"/>
              </a:rPr>
              <a:t>dividen</a:t>
            </a:r>
            <a:r>
              <a:rPr lang="en-US" sz="1400" dirty="0">
                <a:latin typeface="Myriad Pro" pitchFamily="34" charset="0"/>
              </a:rPr>
              <a:t> </a:t>
            </a:r>
            <a:r>
              <a:rPr lang="en-US" sz="1400" dirty="0" err="1">
                <a:latin typeface="Myriad Pro" pitchFamily="34" charset="0"/>
              </a:rPr>
              <a:t>selama</a:t>
            </a:r>
            <a:r>
              <a:rPr lang="en-US" sz="1400" dirty="0">
                <a:latin typeface="Myriad Pro" pitchFamily="34" charset="0"/>
              </a:rPr>
              <a:t> </a:t>
            </a:r>
            <a:r>
              <a:rPr lang="en-US" sz="1400" dirty="0" err="1">
                <a:latin typeface="Myriad Pro" pitchFamily="34" charset="0"/>
              </a:rPr>
              <a:t>tahun</a:t>
            </a:r>
            <a:r>
              <a:rPr lang="en-US" sz="1400" dirty="0">
                <a:latin typeface="Myriad Pro" pitchFamily="34" charset="0"/>
              </a:rPr>
              <a:t> 2020 masing-masing </a:t>
            </a:r>
            <a:r>
              <a:rPr lang="en-US" sz="1400" dirty="0" err="1">
                <a:latin typeface="Myriad Pro" pitchFamily="34" charset="0"/>
              </a:rPr>
              <a:t>sebesar</a:t>
            </a:r>
            <a:r>
              <a:rPr lang="en-US" sz="1400" dirty="0">
                <a:latin typeface="Myriad Pro" pitchFamily="34" charset="0"/>
              </a:rPr>
              <a:t> Rp50.000.000 dan Rp30.000.000.</a:t>
            </a:r>
          </a:p>
        </p:txBody>
      </p:sp>
      <p:pic>
        <p:nvPicPr>
          <p:cNvPr id="5" name="Picture 4">
            <a:extLst>
              <a:ext uri="{FF2B5EF4-FFF2-40B4-BE49-F238E27FC236}">
                <a16:creationId xmlns:a16="http://schemas.microsoft.com/office/drawing/2014/main" xmlns="" id="{340727C2-739D-4E6B-AF36-441633A8958A}"/>
              </a:ext>
            </a:extLst>
          </p:cNvPr>
          <p:cNvPicPr>
            <a:picLocks noChangeAspect="1"/>
          </p:cNvPicPr>
          <p:nvPr/>
        </p:nvPicPr>
        <p:blipFill>
          <a:blip r:embed="rId2"/>
          <a:stretch>
            <a:fillRect/>
          </a:stretch>
        </p:blipFill>
        <p:spPr>
          <a:xfrm>
            <a:off x="2300287" y="2209800"/>
            <a:ext cx="4543425" cy="14478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953000"/>
          </a:xfrm>
        </p:spPr>
        <p:txBody>
          <a:bodyPr>
            <a:normAutofit fontScale="70000" lnSpcReduction="20000"/>
          </a:bodyPr>
          <a:lstStyle/>
          <a:p>
            <a:pPr algn="just">
              <a:buNone/>
            </a:pPr>
            <a:r>
              <a:rPr lang="en-US" sz="1800" dirty="0"/>
              <a:t>	</a:t>
            </a:r>
            <a:r>
              <a:rPr lang="en-US" sz="2000" dirty="0" err="1"/>
              <a:t>Dampak</a:t>
            </a:r>
            <a:r>
              <a:rPr lang="en-US" sz="2000" dirty="0"/>
              <a:t> </a:t>
            </a:r>
            <a:r>
              <a:rPr lang="en-US" sz="2000" dirty="0" err="1"/>
              <a:t>dari</a:t>
            </a:r>
            <a:r>
              <a:rPr lang="en-US" sz="2000" dirty="0"/>
              <a:t> </a:t>
            </a:r>
            <a:r>
              <a:rPr lang="en-US" sz="2000" dirty="0" err="1"/>
              <a:t>pembelian</a:t>
            </a:r>
            <a:r>
              <a:rPr lang="en-US" sz="2000" dirty="0"/>
              <a:t> </a:t>
            </a:r>
            <a:r>
              <a:rPr lang="en-US" sz="2000" dirty="0" err="1"/>
              <a:t>oleh</a:t>
            </a:r>
            <a:r>
              <a:rPr lang="en-US" sz="2000" dirty="0"/>
              <a:t> PT </a:t>
            </a:r>
            <a:r>
              <a:rPr lang="en-US" sz="2000" dirty="0" err="1"/>
              <a:t>Induk</a:t>
            </a:r>
            <a:r>
              <a:rPr lang="en-US" sz="2000" dirty="0"/>
              <a:t> </a:t>
            </a:r>
            <a:r>
              <a:rPr lang="en-US" sz="2000" dirty="0" err="1"/>
              <a:t>adalah</a:t>
            </a:r>
            <a:r>
              <a:rPr lang="en-US" sz="2000" dirty="0"/>
              <a:t> </a:t>
            </a:r>
            <a:r>
              <a:rPr lang="en-US" sz="2000" dirty="0" err="1"/>
              <a:t>meningkatnya</a:t>
            </a:r>
            <a:r>
              <a:rPr lang="en-US" sz="2000" dirty="0"/>
              <a:t> </a:t>
            </a:r>
            <a:r>
              <a:rPr lang="en-US" sz="2000" dirty="0" err="1"/>
              <a:t>kepemilikan</a:t>
            </a:r>
            <a:r>
              <a:rPr lang="en-US" sz="2000" dirty="0"/>
              <a:t> PT </a:t>
            </a:r>
            <a:r>
              <a:rPr lang="en-US" sz="2000" dirty="0" err="1"/>
              <a:t>Induk</a:t>
            </a:r>
            <a:r>
              <a:rPr lang="en-US" sz="2000" dirty="0"/>
              <a:t> </a:t>
            </a:r>
            <a:r>
              <a:rPr lang="en-US" sz="2000" dirty="0" err="1"/>
              <a:t>menjadi</a:t>
            </a:r>
            <a:r>
              <a:rPr lang="en-US" sz="2000" dirty="0"/>
              <a:t> 60% </a:t>
            </a:r>
            <a:r>
              <a:rPr lang="en-US" sz="2000" dirty="0" err="1"/>
              <a:t>dan</a:t>
            </a:r>
            <a:r>
              <a:rPr lang="en-US" sz="2000" dirty="0"/>
              <a:t> </a:t>
            </a:r>
            <a:r>
              <a:rPr lang="en-US" sz="2000" dirty="0" err="1"/>
              <a:t>turunnya</a:t>
            </a:r>
            <a:r>
              <a:rPr lang="en-US" sz="2000" dirty="0"/>
              <a:t> </a:t>
            </a:r>
            <a:r>
              <a:rPr lang="en-US" sz="2000" dirty="0" err="1"/>
              <a:t>kepemilikan</a:t>
            </a:r>
            <a:r>
              <a:rPr lang="en-US" sz="2000" dirty="0"/>
              <a:t> </a:t>
            </a:r>
            <a:r>
              <a:rPr lang="en-US" sz="2000" dirty="0" err="1"/>
              <a:t>kepentingan</a:t>
            </a:r>
            <a:r>
              <a:rPr lang="en-US" sz="2000" dirty="0"/>
              <a:t> </a:t>
            </a:r>
            <a:r>
              <a:rPr lang="en-US" sz="2000" dirty="0" err="1"/>
              <a:t>nonpengendali</a:t>
            </a:r>
            <a:r>
              <a:rPr lang="en-US" sz="2000" dirty="0"/>
              <a:t> </a:t>
            </a:r>
            <a:r>
              <a:rPr lang="en-US" sz="2000" dirty="0" err="1"/>
              <a:t>menjadi</a:t>
            </a:r>
            <a:r>
              <a:rPr lang="en-US" sz="2000" dirty="0"/>
              <a:t> 40%. </a:t>
            </a:r>
            <a:r>
              <a:rPr lang="en-US" sz="2000" dirty="0" err="1"/>
              <a:t>Jika</a:t>
            </a:r>
            <a:r>
              <a:rPr lang="en-US" sz="2000" dirty="0"/>
              <a:t> PT </a:t>
            </a:r>
            <a:r>
              <a:rPr lang="en-US" sz="2000" dirty="0" err="1"/>
              <a:t>Induk</a:t>
            </a:r>
            <a:r>
              <a:rPr lang="en-US" sz="2000" dirty="0"/>
              <a:t> </a:t>
            </a:r>
            <a:r>
              <a:rPr lang="en-US" sz="2000" dirty="0" err="1"/>
              <a:t>menggunakan</a:t>
            </a:r>
            <a:r>
              <a:rPr lang="en-US" sz="2000" dirty="0"/>
              <a:t> </a:t>
            </a:r>
            <a:r>
              <a:rPr lang="en-US" sz="2000" dirty="0" err="1"/>
              <a:t>metode</a:t>
            </a:r>
            <a:r>
              <a:rPr lang="en-US" sz="2000" dirty="0"/>
              <a:t> </a:t>
            </a:r>
            <a:r>
              <a:rPr lang="en-US" sz="2000" dirty="0" err="1"/>
              <a:t>nilai</a:t>
            </a:r>
            <a:r>
              <a:rPr lang="en-US" sz="2000" dirty="0"/>
              <a:t> </a:t>
            </a:r>
            <a:r>
              <a:rPr lang="en-US" sz="2000" dirty="0" err="1"/>
              <a:t>wajar</a:t>
            </a:r>
            <a:r>
              <a:rPr lang="en-US" sz="2000" dirty="0"/>
              <a:t> </a:t>
            </a:r>
            <a:r>
              <a:rPr lang="en-US" sz="2000" dirty="0" err="1"/>
              <a:t>atas</a:t>
            </a:r>
            <a:r>
              <a:rPr lang="en-US" sz="2000" dirty="0"/>
              <a:t> </a:t>
            </a:r>
            <a:r>
              <a:rPr lang="en-US" sz="2000" dirty="0" err="1"/>
              <a:t>investasi</a:t>
            </a:r>
            <a:r>
              <a:rPr lang="en-US" sz="2000" dirty="0"/>
              <a:t> </a:t>
            </a:r>
            <a:r>
              <a:rPr lang="en-US" sz="2000" dirty="0" err="1"/>
              <a:t>sebelumnya</a:t>
            </a:r>
            <a:r>
              <a:rPr lang="en-US" sz="2000" dirty="0"/>
              <a:t> </a:t>
            </a:r>
            <a:r>
              <a:rPr lang="en-US" sz="2000" dirty="0" err="1"/>
              <a:t>pada</a:t>
            </a:r>
            <a:r>
              <a:rPr lang="en-US" sz="2000" dirty="0"/>
              <a:t> PT </a:t>
            </a:r>
            <a:r>
              <a:rPr lang="en-US" sz="2000" dirty="0" err="1"/>
              <a:t>Anak</a:t>
            </a:r>
            <a:r>
              <a:rPr lang="en-US" sz="2000" dirty="0"/>
              <a:t> </a:t>
            </a:r>
            <a:r>
              <a:rPr lang="en-US" sz="2000" dirty="0" err="1"/>
              <a:t>dengan</a:t>
            </a:r>
            <a:r>
              <a:rPr lang="en-US" sz="2000" dirty="0"/>
              <a:t> </a:t>
            </a:r>
            <a:r>
              <a:rPr lang="en-US" sz="2000" dirty="0" err="1"/>
              <a:t>klasifikasi</a:t>
            </a:r>
            <a:r>
              <a:rPr lang="en-US" sz="2000" dirty="0"/>
              <a:t> </a:t>
            </a:r>
            <a:r>
              <a:rPr lang="en-US" sz="2000" dirty="0" err="1"/>
              <a:t>Tersedia</a:t>
            </a:r>
            <a:r>
              <a:rPr lang="en-US" sz="2000" dirty="0"/>
              <a:t> </a:t>
            </a:r>
            <a:r>
              <a:rPr lang="en-US" sz="2000" dirty="0" err="1"/>
              <a:t>untuk</a:t>
            </a:r>
            <a:r>
              <a:rPr lang="en-US" sz="2000" dirty="0"/>
              <a:t> </a:t>
            </a:r>
            <a:r>
              <a:rPr lang="en-US" sz="2000" dirty="0" err="1"/>
              <a:t>Dijual</a:t>
            </a:r>
            <a:r>
              <a:rPr lang="en-US" sz="2000" dirty="0"/>
              <a:t>, </a:t>
            </a:r>
            <a:r>
              <a:rPr lang="en-US" sz="2000" dirty="0" err="1"/>
              <a:t>maka</a:t>
            </a:r>
            <a:r>
              <a:rPr lang="en-US" sz="2000" dirty="0"/>
              <a:t> PT </a:t>
            </a:r>
            <a:r>
              <a:rPr lang="en-US" sz="2000" dirty="0" err="1"/>
              <a:t>Induk</a:t>
            </a:r>
            <a:r>
              <a:rPr lang="en-US" sz="2000" dirty="0"/>
              <a:t> </a:t>
            </a:r>
            <a:r>
              <a:rPr lang="en-US" sz="2000" dirty="0" err="1"/>
              <a:t>harus</a:t>
            </a:r>
            <a:r>
              <a:rPr lang="en-US" sz="2000" dirty="0"/>
              <a:t> </a:t>
            </a:r>
            <a:r>
              <a:rPr lang="en-US" sz="2000" dirty="0" err="1"/>
              <a:t>mengukur</a:t>
            </a:r>
            <a:r>
              <a:rPr lang="en-US" sz="2000" dirty="0"/>
              <a:t> </a:t>
            </a:r>
            <a:r>
              <a:rPr lang="en-US" sz="2000" dirty="0" err="1"/>
              <a:t>kembali</a:t>
            </a:r>
            <a:r>
              <a:rPr lang="en-US" sz="2000" dirty="0"/>
              <a:t> </a:t>
            </a:r>
            <a:r>
              <a:rPr lang="en-US" sz="2000" dirty="0" err="1"/>
              <a:t>kepentingan</a:t>
            </a:r>
            <a:r>
              <a:rPr lang="en-US" sz="2000" dirty="0"/>
              <a:t> </a:t>
            </a:r>
            <a:r>
              <a:rPr lang="en-US" sz="2000" dirty="0" err="1"/>
              <a:t>ekuitas</a:t>
            </a:r>
            <a:r>
              <a:rPr lang="en-US" sz="2000" dirty="0"/>
              <a:t> yang </a:t>
            </a:r>
            <a:r>
              <a:rPr lang="en-US" sz="2000" dirty="0" err="1"/>
              <a:t>dimiliki</a:t>
            </a:r>
            <a:r>
              <a:rPr lang="en-US" sz="2000" dirty="0"/>
              <a:t> </a:t>
            </a:r>
            <a:r>
              <a:rPr lang="en-US" sz="2000" dirty="0" err="1"/>
              <a:t>sebelumnya</a:t>
            </a:r>
            <a:r>
              <a:rPr lang="en-US" sz="2000" dirty="0"/>
              <a:t> </a:t>
            </a:r>
            <a:r>
              <a:rPr lang="en-US" sz="2000" dirty="0" err="1"/>
              <a:t>pada</a:t>
            </a:r>
            <a:r>
              <a:rPr lang="en-US" sz="2000" dirty="0"/>
              <a:t> </a:t>
            </a:r>
            <a:r>
              <a:rPr lang="en-US" sz="2000" dirty="0" err="1"/>
              <a:t>nilai</a:t>
            </a:r>
            <a:r>
              <a:rPr lang="en-US" sz="2000" dirty="0"/>
              <a:t> </a:t>
            </a:r>
            <a:r>
              <a:rPr lang="en-US" sz="2000" dirty="0" err="1"/>
              <a:t>wajar</a:t>
            </a:r>
            <a:r>
              <a:rPr lang="en-US" sz="2000" dirty="0"/>
              <a:t> </a:t>
            </a:r>
            <a:r>
              <a:rPr lang="en-US" sz="2000" dirty="0" err="1"/>
              <a:t>tanggal</a:t>
            </a:r>
            <a:r>
              <a:rPr lang="en-US" sz="2000" dirty="0"/>
              <a:t> </a:t>
            </a:r>
            <a:r>
              <a:rPr lang="en-US" sz="2000" dirty="0" err="1"/>
              <a:t>akuisisi</a:t>
            </a:r>
            <a:r>
              <a:rPr lang="en-US" sz="2000" dirty="0"/>
              <a:t> </a:t>
            </a:r>
            <a:r>
              <a:rPr lang="en-US" sz="2000" dirty="0" err="1"/>
              <a:t>terkini</a:t>
            </a:r>
            <a:r>
              <a:rPr lang="en-US" sz="2000" dirty="0"/>
              <a:t> </a:t>
            </a:r>
            <a:r>
              <a:rPr lang="en-US" sz="2000" dirty="0" err="1"/>
              <a:t>dan</a:t>
            </a:r>
            <a:r>
              <a:rPr lang="en-US" sz="2000" dirty="0"/>
              <a:t> </a:t>
            </a:r>
            <a:r>
              <a:rPr lang="en-US" sz="2000" dirty="0" err="1"/>
              <a:t>mengakui</a:t>
            </a:r>
            <a:r>
              <a:rPr lang="en-US" sz="2000" dirty="0"/>
              <a:t> </a:t>
            </a:r>
            <a:r>
              <a:rPr lang="en-US" sz="2000" dirty="0" err="1"/>
              <a:t>keuntungan</a:t>
            </a:r>
            <a:r>
              <a:rPr lang="en-US" sz="2000" dirty="0"/>
              <a:t> </a:t>
            </a:r>
            <a:r>
              <a:rPr lang="en-US" sz="2000" dirty="0" err="1"/>
              <a:t>atau</a:t>
            </a:r>
            <a:r>
              <a:rPr lang="en-US" sz="2000" dirty="0"/>
              <a:t> </a:t>
            </a:r>
            <a:r>
              <a:rPr lang="en-US" sz="2000" dirty="0" err="1"/>
              <a:t>kerugian</a:t>
            </a:r>
            <a:r>
              <a:rPr lang="en-US" sz="2000" dirty="0"/>
              <a:t> yang </a:t>
            </a:r>
            <a:r>
              <a:rPr lang="en-US" sz="2000" dirty="0" err="1"/>
              <a:t>dihasilkan</a:t>
            </a:r>
            <a:r>
              <a:rPr lang="en-US" sz="2000" dirty="0"/>
              <a:t> </a:t>
            </a:r>
            <a:r>
              <a:rPr lang="en-US" sz="2000" dirty="0" err="1"/>
              <a:t>dalam</a:t>
            </a:r>
            <a:r>
              <a:rPr lang="en-US" sz="2000" dirty="0"/>
              <a:t> </a:t>
            </a:r>
            <a:r>
              <a:rPr lang="en-US" sz="2000" dirty="0" err="1"/>
              <a:t>laporan</a:t>
            </a:r>
            <a:r>
              <a:rPr lang="en-US" sz="2000" dirty="0"/>
              <a:t> </a:t>
            </a:r>
            <a:r>
              <a:rPr lang="en-US" sz="2000" dirty="0" err="1"/>
              <a:t>laba</a:t>
            </a:r>
            <a:r>
              <a:rPr lang="en-US" sz="2000" dirty="0"/>
              <a:t> </a:t>
            </a:r>
            <a:r>
              <a:rPr lang="en-US" sz="2000" dirty="0" err="1"/>
              <a:t>rugi</a:t>
            </a:r>
            <a:r>
              <a:rPr lang="en-US" sz="2000" dirty="0"/>
              <a:t>. </a:t>
            </a:r>
            <a:r>
              <a:rPr lang="en-US" sz="2000" dirty="0" err="1"/>
              <a:t>Berikut</a:t>
            </a:r>
            <a:r>
              <a:rPr lang="en-US" sz="2000" dirty="0"/>
              <a:t> </a:t>
            </a:r>
            <a:r>
              <a:rPr lang="en-US" sz="2000" dirty="0" err="1"/>
              <a:t>perhitungannya</a:t>
            </a:r>
            <a:r>
              <a:rPr lang="en-US" sz="2000" dirty="0"/>
              <a:t>.</a:t>
            </a:r>
          </a:p>
          <a:p>
            <a:pPr algn="just">
              <a:buNone/>
            </a:pPr>
            <a:endParaRPr lang="en-US" sz="1300" dirty="0"/>
          </a:p>
          <a:p>
            <a:pPr marL="1366838" indent="4763" algn="just">
              <a:spcBef>
                <a:spcPts val="0"/>
              </a:spcBef>
              <a:buNone/>
            </a:pPr>
            <a:r>
              <a:rPr lang="it-IT" sz="1800" dirty="0"/>
              <a:t>Nilai wajar investasi sebelumnya per 31/12/19		Rp150.000.000</a:t>
            </a:r>
          </a:p>
          <a:p>
            <a:pPr marL="1366838" indent="4763" algn="just">
              <a:spcBef>
                <a:spcPts val="0"/>
              </a:spcBef>
              <a:buNone/>
            </a:pPr>
            <a:r>
              <a:rPr lang="it-IT" sz="1800" dirty="0"/>
              <a:t>Nilai tercatat investasi sebelumnya per 31/12/19	</a:t>
            </a:r>
            <a:r>
              <a:rPr lang="it-IT" sz="1800" u="sng" dirty="0"/>
              <a:t>      146.000.000 </a:t>
            </a:r>
          </a:p>
          <a:p>
            <a:pPr marL="1366838" indent="4763" algn="just">
              <a:spcBef>
                <a:spcPts val="0"/>
              </a:spcBef>
              <a:buNone/>
            </a:pPr>
            <a:r>
              <a:rPr lang="en-US" sz="1800" dirty="0" err="1"/>
              <a:t>Selisih</a:t>
            </a:r>
            <a:r>
              <a:rPr lang="en-US" sz="1800" dirty="0"/>
              <a:t> </a:t>
            </a:r>
            <a:r>
              <a:rPr lang="en-US" sz="1800" dirty="0" err="1"/>
              <a:t>nilai</a:t>
            </a:r>
            <a:r>
              <a:rPr lang="en-US" sz="1800" dirty="0"/>
              <a:t> </a:t>
            </a:r>
            <a:r>
              <a:rPr lang="en-US" sz="1800" dirty="0" err="1"/>
              <a:t>wajar</a:t>
            </a:r>
            <a:r>
              <a:rPr lang="en-US" sz="1800" dirty="0"/>
              <a:t>				     Rp4.000.000</a:t>
            </a:r>
          </a:p>
          <a:p>
            <a:pPr algn="just">
              <a:spcBef>
                <a:spcPts val="0"/>
              </a:spcBef>
              <a:buNone/>
            </a:pPr>
            <a:r>
              <a:rPr lang="en-US" sz="1400" dirty="0"/>
              <a:t>	</a:t>
            </a:r>
          </a:p>
          <a:p>
            <a:pPr algn="just">
              <a:spcBef>
                <a:spcPts val="0"/>
              </a:spcBef>
              <a:buNone/>
            </a:pPr>
            <a:r>
              <a:rPr lang="en-US" sz="1400" dirty="0"/>
              <a:t>	</a:t>
            </a:r>
            <a:r>
              <a:rPr lang="en-US" sz="2000" dirty="0" err="1"/>
              <a:t>Selisih</a:t>
            </a:r>
            <a:r>
              <a:rPr lang="en-US" sz="2000" dirty="0"/>
              <a:t> Rp4.000.000 </a:t>
            </a:r>
            <a:r>
              <a:rPr lang="en-US" sz="2000" dirty="0" err="1"/>
              <a:t>diakui</a:t>
            </a:r>
            <a:r>
              <a:rPr lang="en-US" sz="2000" dirty="0"/>
              <a:t> di </a:t>
            </a:r>
            <a:r>
              <a:rPr lang="en-US" sz="2000" dirty="0" err="1"/>
              <a:t>laporan</a:t>
            </a:r>
            <a:r>
              <a:rPr lang="en-US" sz="2000" dirty="0"/>
              <a:t> </a:t>
            </a:r>
            <a:r>
              <a:rPr lang="en-US" sz="2000" dirty="0" err="1"/>
              <a:t>laba</a:t>
            </a:r>
            <a:r>
              <a:rPr lang="en-US" sz="2000" dirty="0"/>
              <a:t> </a:t>
            </a:r>
            <a:r>
              <a:rPr lang="en-US" sz="2000" dirty="0" err="1"/>
              <a:t>rugi</a:t>
            </a:r>
            <a:r>
              <a:rPr lang="en-US" sz="2000" dirty="0"/>
              <a:t> dan </a:t>
            </a:r>
            <a:r>
              <a:rPr lang="en-US" sz="2000" dirty="0" err="1"/>
              <a:t>saldo</a:t>
            </a:r>
            <a:r>
              <a:rPr lang="en-US" sz="2000" dirty="0"/>
              <a:t> </a:t>
            </a:r>
            <a:r>
              <a:rPr lang="en-US" sz="2000" dirty="0" err="1"/>
              <a:t>penghasilan</a:t>
            </a:r>
            <a:r>
              <a:rPr lang="en-US" sz="2000" dirty="0"/>
              <a:t> </a:t>
            </a:r>
            <a:r>
              <a:rPr lang="en-US" sz="2000" dirty="0" err="1"/>
              <a:t>komprehensif</a:t>
            </a:r>
            <a:r>
              <a:rPr lang="en-US" sz="2000" dirty="0"/>
              <a:t> </a:t>
            </a:r>
            <a:r>
              <a:rPr lang="en-US" sz="2000" dirty="0" err="1"/>
              <a:t>lainnya</a:t>
            </a:r>
            <a:r>
              <a:rPr lang="en-US" sz="2000" dirty="0"/>
              <a:t> yang </a:t>
            </a:r>
            <a:r>
              <a:rPr lang="en-US" sz="2000" dirty="0" err="1"/>
              <a:t>diakui</a:t>
            </a:r>
            <a:r>
              <a:rPr lang="en-US" sz="2000" dirty="0"/>
              <a:t> </a:t>
            </a:r>
            <a:r>
              <a:rPr lang="en-US" sz="2000" dirty="0" err="1"/>
              <a:t>sebelumnya</a:t>
            </a:r>
            <a:r>
              <a:rPr lang="en-US" sz="2000" dirty="0"/>
              <a:t> (Rp6.000.000) juga </a:t>
            </a:r>
            <a:r>
              <a:rPr lang="en-US" sz="2000" dirty="0" err="1"/>
              <a:t>dipindahkan</a:t>
            </a:r>
            <a:r>
              <a:rPr lang="en-US" sz="2000" dirty="0"/>
              <a:t> </a:t>
            </a:r>
            <a:r>
              <a:rPr lang="en-US" sz="2000" dirty="0" err="1"/>
              <a:t>ke</a:t>
            </a:r>
            <a:r>
              <a:rPr lang="en-US" sz="2000" dirty="0"/>
              <a:t> </a:t>
            </a:r>
            <a:r>
              <a:rPr lang="en-US" sz="2000" dirty="0" err="1"/>
              <a:t>saldo</a:t>
            </a:r>
            <a:r>
              <a:rPr lang="en-US" sz="2000" dirty="0"/>
              <a:t> </a:t>
            </a:r>
            <a:r>
              <a:rPr lang="en-US" sz="2000" dirty="0" err="1"/>
              <a:t>laba</a:t>
            </a:r>
            <a:r>
              <a:rPr lang="en-US" sz="2000" dirty="0"/>
              <a:t>. </a:t>
            </a:r>
            <a:r>
              <a:rPr lang="en-US" sz="2000" dirty="0" err="1"/>
              <a:t>Jurnal</a:t>
            </a:r>
            <a:r>
              <a:rPr lang="en-US" sz="2000" dirty="0"/>
              <a:t> yang </a:t>
            </a:r>
            <a:r>
              <a:rPr lang="en-US" sz="2000" dirty="0" err="1"/>
              <a:t>dicatat</a:t>
            </a:r>
            <a:r>
              <a:rPr lang="en-US" sz="2000" dirty="0"/>
              <a:t> </a:t>
            </a:r>
            <a:r>
              <a:rPr lang="en-US" sz="2000" dirty="0" err="1"/>
              <a:t>oleh</a:t>
            </a:r>
            <a:r>
              <a:rPr lang="en-US" sz="2000" dirty="0"/>
              <a:t> PT </a:t>
            </a:r>
            <a:r>
              <a:rPr lang="en-US" sz="2000" dirty="0" err="1"/>
              <a:t>Induk</a:t>
            </a:r>
            <a:r>
              <a:rPr lang="en-US" sz="2000" dirty="0"/>
              <a:t> </a:t>
            </a:r>
            <a:r>
              <a:rPr lang="en-US" sz="2000" dirty="0" err="1"/>
              <a:t>saat</a:t>
            </a:r>
            <a:r>
              <a:rPr lang="en-US" sz="2000" dirty="0"/>
              <a:t> </a:t>
            </a:r>
            <a:r>
              <a:rPr lang="en-US" sz="2000" dirty="0" err="1"/>
              <a:t>pembelian</a:t>
            </a:r>
            <a:r>
              <a:rPr lang="en-US" sz="2000" dirty="0"/>
              <a:t> </a:t>
            </a:r>
            <a:r>
              <a:rPr lang="en-US" sz="2000" dirty="0" err="1"/>
              <a:t>adalah</a:t>
            </a:r>
            <a:r>
              <a:rPr lang="en-US" sz="2000" dirty="0"/>
              <a:t> </a:t>
            </a:r>
            <a:r>
              <a:rPr lang="en-US" sz="2000" dirty="0" err="1"/>
              <a:t>sebagai</a:t>
            </a:r>
            <a:r>
              <a:rPr lang="en-US" sz="2000" dirty="0"/>
              <a:t> </a:t>
            </a:r>
            <a:r>
              <a:rPr lang="en-US" sz="2000" dirty="0" err="1"/>
              <a:t>berikut</a:t>
            </a:r>
            <a:r>
              <a:rPr lang="en-US" sz="2000" dirty="0"/>
              <a:t>.</a:t>
            </a:r>
          </a:p>
          <a:p>
            <a:pPr marL="342900" indent="0" algn="just">
              <a:buNone/>
            </a:pPr>
            <a:r>
              <a:rPr lang="en-US" sz="1800" u="sng" dirty="0"/>
              <a:t>31 </a:t>
            </a:r>
            <a:r>
              <a:rPr lang="en-US" sz="1800" u="sng" dirty="0" err="1"/>
              <a:t>Desember</a:t>
            </a:r>
            <a:r>
              <a:rPr lang="en-US" sz="1800" u="sng" dirty="0"/>
              <a:t> 2020</a:t>
            </a:r>
          </a:p>
          <a:p>
            <a:pPr marL="342900" indent="0" algn="just">
              <a:spcBef>
                <a:spcPts val="0"/>
              </a:spcBef>
              <a:buNone/>
            </a:pPr>
            <a:r>
              <a:rPr lang="en-US" sz="1800" dirty="0" err="1"/>
              <a:t>Investasi</a:t>
            </a:r>
            <a:r>
              <a:rPr lang="en-US" sz="1800" dirty="0"/>
              <a:t>		Rp300.000.000	</a:t>
            </a:r>
          </a:p>
          <a:p>
            <a:pPr marL="342900" indent="342900" algn="just">
              <a:spcBef>
                <a:spcPts val="0"/>
              </a:spcBef>
              <a:buNone/>
            </a:pPr>
            <a:r>
              <a:rPr lang="en-US" sz="1800" dirty="0" err="1"/>
              <a:t>Kas</a:t>
            </a:r>
            <a:r>
              <a:rPr lang="en-US" sz="1800" dirty="0"/>
              <a:t> 			     Rp300.000.000 	</a:t>
            </a:r>
          </a:p>
          <a:p>
            <a:pPr marL="342900" indent="0" algn="just">
              <a:spcBef>
                <a:spcPts val="0"/>
              </a:spcBef>
              <a:buNone/>
            </a:pPr>
            <a:r>
              <a:rPr lang="en-US" sz="1800" i="1" dirty="0"/>
              <a:t>(</a:t>
            </a:r>
            <a:r>
              <a:rPr lang="en-US" sz="1800" i="1" dirty="0" err="1"/>
              <a:t>Mencatat</a:t>
            </a:r>
            <a:r>
              <a:rPr lang="en-US" sz="1800" i="1" dirty="0"/>
              <a:t> </a:t>
            </a:r>
            <a:r>
              <a:rPr lang="en-US" sz="1800" i="1" dirty="0" err="1"/>
              <a:t>investasi</a:t>
            </a:r>
            <a:r>
              <a:rPr lang="en-US" sz="1800" i="1" dirty="0"/>
              <a:t> </a:t>
            </a:r>
            <a:r>
              <a:rPr lang="en-US" sz="1800" i="1" dirty="0" err="1"/>
              <a:t>tambahan</a:t>
            </a:r>
            <a:r>
              <a:rPr lang="en-US" sz="1800" i="1" dirty="0"/>
              <a:t>.) </a:t>
            </a:r>
            <a:r>
              <a:rPr lang="en-US" sz="1800" dirty="0"/>
              <a:t>		</a:t>
            </a:r>
            <a:endParaRPr lang="en-US" sz="1800" i="1" dirty="0"/>
          </a:p>
          <a:p>
            <a:pPr marL="342900" indent="0" algn="just">
              <a:spcBef>
                <a:spcPts val="0"/>
              </a:spcBef>
              <a:buNone/>
            </a:pPr>
            <a:endParaRPr lang="en-US" sz="900" dirty="0"/>
          </a:p>
          <a:p>
            <a:pPr marL="319088" indent="23813">
              <a:lnSpc>
                <a:spcPct val="120000"/>
              </a:lnSpc>
              <a:spcBef>
                <a:spcPts val="0"/>
              </a:spcBef>
              <a:buNone/>
            </a:pPr>
            <a:r>
              <a:rPr lang="en-US" sz="1800" dirty="0" err="1"/>
              <a:t>Investasi</a:t>
            </a:r>
            <a:r>
              <a:rPr lang="en-US" sz="1800" dirty="0"/>
              <a:t> 		     Rp4.000.000 	</a:t>
            </a:r>
          </a:p>
          <a:p>
            <a:pPr marL="319088" indent="366713">
              <a:lnSpc>
                <a:spcPct val="120000"/>
              </a:lnSpc>
              <a:spcBef>
                <a:spcPts val="0"/>
              </a:spcBef>
              <a:buNone/>
            </a:pPr>
            <a:r>
              <a:rPr lang="en-US" sz="1800" dirty="0" err="1"/>
              <a:t>Keuntungan</a:t>
            </a:r>
            <a:r>
              <a:rPr lang="en-US" sz="1800" dirty="0"/>
              <a:t> (</a:t>
            </a:r>
            <a:r>
              <a:rPr lang="en-US" sz="1800" dirty="0" err="1"/>
              <a:t>laba</a:t>
            </a:r>
            <a:r>
              <a:rPr lang="en-US" sz="1800" dirty="0"/>
              <a:t> </a:t>
            </a:r>
            <a:r>
              <a:rPr lang="en-US" sz="1800" dirty="0" err="1"/>
              <a:t>rugi</a:t>
            </a:r>
            <a:r>
              <a:rPr lang="en-US" sz="1800" dirty="0"/>
              <a:t>) 	    	          Rp4.000.000	</a:t>
            </a:r>
          </a:p>
          <a:p>
            <a:pPr marL="319088" indent="23813">
              <a:lnSpc>
                <a:spcPct val="120000"/>
              </a:lnSpc>
              <a:spcBef>
                <a:spcPts val="0"/>
              </a:spcBef>
              <a:buNone/>
            </a:pPr>
            <a:r>
              <a:rPr lang="en-US" sz="1800" i="1" dirty="0"/>
              <a:t>(</a:t>
            </a:r>
            <a:r>
              <a:rPr lang="en-US" sz="1800" i="1" dirty="0" err="1"/>
              <a:t>Mencatat</a:t>
            </a:r>
            <a:r>
              <a:rPr lang="en-US" sz="1800" i="1" dirty="0"/>
              <a:t> </a:t>
            </a:r>
            <a:r>
              <a:rPr lang="en-US" sz="1800" i="1" dirty="0" err="1"/>
              <a:t>selisih</a:t>
            </a:r>
            <a:r>
              <a:rPr lang="en-US" sz="1800" i="1" dirty="0"/>
              <a:t> </a:t>
            </a:r>
            <a:r>
              <a:rPr lang="en-US" sz="1800" i="1" dirty="0" err="1"/>
              <a:t>nilai</a:t>
            </a:r>
            <a:r>
              <a:rPr lang="en-US" sz="1800" i="1" dirty="0"/>
              <a:t> </a:t>
            </a:r>
            <a:r>
              <a:rPr lang="en-US" sz="1800" i="1" dirty="0" err="1"/>
              <a:t>wajar</a:t>
            </a:r>
            <a:r>
              <a:rPr lang="en-US" sz="1800" i="1" dirty="0"/>
              <a:t> </a:t>
            </a:r>
            <a:r>
              <a:rPr lang="en-US" sz="1800" i="1" dirty="0" err="1"/>
              <a:t>atas</a:t>
            </a:r>
            <a:r>
              <a:rPr lang="en-US" sz="1800" i="1" dirty="0"/>
              <a:t> </a:t>
            </a:r>
            <a:r>
              <a:rPr lang="en-US" sz="1800" i="1" dirty="0" err="1"/>
              <a:t>investasi</a:t>
            </a:r>
            <a:r>
              <a:rPr lang="en-US" sz="1800" i="1" dirty="0"/>
              <a:t> </a:t>
            </a:r>
            <a:r>
              <a:rPr lang="en-US" sz="1800" i="1" dirty="0" err="1"/>
              <a:t>sebelumnya</a:t>
            </a:r>
            <a:r>
              <a:rPr lang="en-US" sz="1800" i="1" dirty="0"/>
              <a:t>.)</a:t>
            </a:r>
          </a:p>
          <a:p>
            <a:pPr>
              <a:buNone/>
            </a:pPr>
            <a:r>
              <a:rPr lang="en-US" sz="1600" dirty="0"/>
              <a:t>	</a:t>
            </a:r>
          </a:p>
          <a:p>
            <a:pPr marL="319088" indent="23813">
              <a:lnSpc>
                <a:spcPct val="120000"/>
              </a:lnSpc>
              <a:spcBef>
                <a:spcPts val="0"/>
              </a:spcBef>
              <a:buNone/>
            </a:pPr>
            <a:r>
              <a:rPr lang="en-US" sz="1800" dirty="0" err="1"/>
              <a:t>Penghasilan</a:t>
            </a:r>
            <a:r>
              <a:rPr lang="en-US" sz="1800" dirty="0"/>
              <a:t> </a:t>
            </a:r>
            <a:r>
              <a:rPr lang="en-US" sz="1800" dirty="0" err="1"/>
              <a:t>Komprehensif</a:t>
            </a:r>
            <a:r>
              <a:rPr lang="en-US" sz="1800" dirty="0"/>
              <a:t> Lain  	    Rp6.000.000 	</a:t>
            </a:r>
          </a:p>
          <a:p>
            <a:pPr marL="319088" indent="366713">
              <a:lnSpc>
                <a:spcPct val="120000"/>
              </a:lnSpc>
              <a:spcBef>
                <a:spcPts val="0"/>
              </a:spcBef>
              <a:buNone/>
            </a:pPr>
            <a:r>
              <a:rPr lang="en-US" sz="1800" dirty="0" err="1"/>
              <a:t>Saldo</a:t>
            </a:r>
            <a:r>
              <a:rPr lang="en-US" sz="1800" dirty="0"/>
              <a:t> </a:t>
            </a:r>
            <a:r>
              <a:rPr lang="en-US" sz="1800" dirty="0" err="1"/>
              <a:t>Laba</a:t>
            </a:r>
            <a:r>
              <a:rPr lang="en-US" sz="1800" dirty="0"/>
              <a:t>	 		          Rp6.000.000	</a:t>
            </a:r>
          </a:p>
          <a:p>
            <a:pPr marL="319088" indent="23813">
              <a:lnSpc>
                <a:spcPct val="120000"/>
              </a:lnSpc>
              <a:spcBef>
                <a:spcPts val="0"/>
              </a:spcBef>
              <a:buNone/>
            </a:pPr>
            <a:r>
              <a:rPr lang="en-US" sz="1800" i="1" dirty="0"/>
              <a:t>(</a:t>
            </a:r>
            <a:r>
              <a:rPr lang="en-US" sz="1800" i="1" dirty="0" err="1"/>
              <a:t>Mencatat</a:t>
            </a:r>
            <a:r>
              <a:rPr lang="en-US" sz="1800" i="1" dirty="0"/>
              <a:t> </a:t>
            </a:r>
            <a:r>
              <a:rPr lang="en-US" sz="1800" i="1" dirty="0" err="1"/>
              <a:t>realisasi</a:t>
            </a:r>
            <a:r>
              <a:rPr lang="en-US" sz="1800" i="1" dirty="0"/>
              <a:t> </a:t>
            </a:r>
            <a:r>
              <a:rPr lang="en-US" sz="1800" i="1" dirty="0" err="1"/>
              <a:t>penghasilan</a:t>
            </a:r>
            <a:r>
              <a:rPr lang="en-US" sz="1800" i="1" dirty="0"/>
              <a:t> </a:t>
            </a:r>
            <a:r>
              <a:rPr lang="en-US" sz="1800" i="1" dirty="0" err="1"/>
              <a:t>komprehensif</a:t>
            </a:r>
            <a:r>
              <a:rPr lang="en-US" sz="1800" i="1" dirty="0"/>
              <a:t> lain </a:t>
            </a:r>
            <a:r>
              <a:rPr lang="en-US" sz="1800" i="1" dirty="0" err="1"/>
              <a:t>ke</a:t>
            </a:r>
            <a:r>
              <a:rPr lang="en-US" sz="1800" i="1" dirty="0"/>
              <a:t> </a:t>
            </a:r>
            <a:r>
              <a:rPr lang="en-US" sz="1800" i="1" dirty="0" err="1"/>
              <a:t>saldo</a:t>
            </a:r>
            <a:r>
              <a:rPr lang="en-US" sz="1800" i="1" dirty="0"/>
              <a:t> </a:t>
            </a:r>
            <a:r>
              <a:rPr lang="en-US" sz="1800" i="1" dirty="0" err="1"/>
              <a:t>laba</a:t>
            </a:r>
            <a:r>
              <a:rPr lang="en-US" sz="1800" i="1" dirty="0"/>
              <a:t>)</a:t>
            </a:r>
            <a:r>
              <a:rPr lang="en-US" sz="1600" i="1" dirty="0"/>
              <a:t>	</a:t>
            </a:r>
          </a:p>
          <a:p>
            <a:pPr marL="319088" indent="23813">
              <a:lnSpc>
                <a:spcPct val="120000"/>
              </a:lnSpc>
              <a:spcBef>
                <a:spcPts val="0"/>
              </a:spcBef>
              <a:buNone/>
            </a:pPr>
            <a:r>
              <a:rPr lang="en-US" sz="1600" i="1" dirty="0"/>
              <a:t>	</a:t>
            </a:r>
          </a:p>
          <a:p>
            <a:pPr marL="342900" indent="0" algn="just">
              <a:spcBef>
                <a:spcPts val="0"/>
              </a:spcBef>
              <a:buNone/>
            </a:pPr>
            <a:r>
              <a:rPr lang="en-US" sz="1500" i="1" dirty="0"/>
              <a:t>	</a:t>
            </a:r>
          </a:p>
          <a:p>
            <a:pPr marL="338138" indent="4763" algn="just">
              <a:spcBef>
                <a:spcPts val="0"/>
              </a:spcBef>
              <a:buNone/>
            </a:pPr>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lgn="just">
              <a:buNone/>
            </a:pPr>
            <a:r>
              <a:rPr lang="en-US" sz="1800" dirty="0"/>
              <a:t>	</a:t>
            </a:r>
            <a:r>
              <a:rPr lang="en-US" sz="1500" dirty="0"/>
              <a:t>Jika </a:t>
            </a:r>
            <a:r>
              <a:rPr lang="en-US" sz="1500" dirty="0" err="1"/>
              <a:t>investasi</a:t>
            </a:r>
            <a:r>
              <a:rPr lang="en-US" sz="1500" dirty="0"/>
              <a:t> </a:t>
            </a:r>
            <a:r>
              <a:rPr lang="en-US" sz="1500" dirty="0" err="1"/>
              <a:t>sebelumnya</a:t>
            </a:r>
            <a:r>
              <a:rPr lang="en-US" sz="1500" dirty="0"/>
              <a:t> (20%) </a:t>
            </a:r>
            <a:r>
              <a:rPr lang="en-US" sz="1500" dirty="0" err="1"/>
              <a:t>diklasifikasikan</a:t>
            </a:r>
            <a:r>
              <a:rPr lang="en-US" sz="1500" dirty="0"/>
              <a:t> </a:t>
            </a:r>
            <a:r>
              <a:rPr lang="en-US" sz="1500" dirty="0" err="1"/>
              <a:t>sebagai</a:t>
            </a:r>
            <a:r>
              <a:rPr lang="en-US" sz="1500" dirty="0"/>
              <a:t> Nilai </a:t>
            </a:r>
            <a:r>
              <a:rPr lang="en-US" sz="1500" dirty="0" err="1"/>
              <a:t>Wajar</a:t>
            </a:r>
            <a:r>
              <a:rPr lang="en-US" sz="1500" dirty="0"/>
              <a:t> </a:t>
            </a:r>
            <a:r>
              <a:rPr lang="en-US" sz="1500" dirty="0" err="1"/>
              <a:t>Melalui</a:t>
            </a:r>
            <a:r>
              <a:rPr lang="en-US" sz="1500" dirty="0"/>
              <a:t> </a:t>
            </a:r>
            <a:r>
              <a:rPr lang="en-US" sz="1500" dirty="0" err="1"/>
              <a:t>Laba</a:t>
            </a:r>
            <a:r>
              <a:rPr lang="en-US" sz="1500" dirty="0"/>
              <a:t> </a:t>
            </a:r>
            <a:r>
              <a:rPr lang="en-US" sz="1500" dirty="0" err="1"/>
              <a:t>Rugi</a:t>
            </a:r>
            <a:r>
              <a:rPr lang="en-US" sz="1500" dirty="0"/>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selisih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wajar</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Rp6.000.000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sudah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diakui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di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laporan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laba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rugi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akuisisi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tambahan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perlu</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reklasifikasi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lebih</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lanjut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en-US" sz="1500" dirty="0"/>
          </a:p>
          <a:p>
            <a:pPr algn="just">
              <a:buNone/>
            </a:pPr>
            <a:r>
              <a:rPr lang="en-US" sz="1500" dirty="0"/>
              <a:t>	</a:t>
            </a:r>
            <a:r>
              <a:rPr lang="en-US" sz="1500" dirty="0" err="1"/>
              <a:t>Pada</a:t>
            </a:r>
            <a:r>
              <a:rPr lang="en-US" sz="1500" dirty="0"/>
              <a:t> </a:t>
            </a:r>
            <a:r>
              <a:rPr lang="en-US" sz="1500" dirty="0" err="1"/>
              <a:t>tanggal</a:t>
            </a:r>
            <a:r>
              <a:rPr lang="en-US" sz="1500" dirty="0"/>
              <a:t> </a:t>
            </a:r>
            <a:r>
              <a:rPr lang="en-US" sz="1500" dirty="0" err="1"/>
              <a:t>akuisisi</a:t>
            </a:r>
            <a:r>
              <a:rPr lang="en-US" sz="1500" dirty="0"/>
              <a:t> </a:t>
            </a:r>
            <a:r>
              <a:rPr lang="en-US" sz="1500" dirty="0" err="1"/>
              <a:t>tambahan</a:t>
            </a:r>
            <a:r>
              <a:rPr lang="en-US" sz="1500" dirty="0"/>
              <a:t>, </a:t>
            </a:r>
            <a:r>
              <a:rPr lang="en-US" sz="1500" dirty="0" err="1"/>
              <a:t>memungkinkan</a:t>
            </a:r>
            <a:r>
              <a:rPr lang="en-US" sz="1500" dirty="0"/>
              <a:t> </a:t>
            </a:r>
            <a:r>
              <a:rPr lang="en-US" sz="1500" dirty="0" err="1"/>
              <a:t>timbulnya</a:t>
            </a:r>
            <a:r>
              <a:rPr lang="en-US" sz="1500" dirty="0"/>
              <a:t> </a:t>
            </a:r>
            <a:r>
              <a:rPr lang="en-US" sz="1500" i="1" dirty="0"/>
              <a:t>goodwill </a:t>
            </a:r>
            <a:r>
              <a:rPr lang="en-US" sz="1500" dirty="0" err="1"/>
              <a:t>sehingga</a:t>
            </a:r>
            <a:r>
              <a:rPr lang="en-US" sz="1500" dirty="0"/>
              <a:t> </a:t>
            </a:r>
            <a:r>
              <a:rPr lang="en-US" sz="1500" dirty="0" err="1"/>
              <a:t>harus</a:t>
            </a:r>
            <a:r>
              <a:rPr lang="en-US" sz="1500" dirty="0"/>
              <a:t> </a:t>
            </a:r>
            <a:r>
              <a:rPr lang="en-US" sz="1500" dirty="0" err="1"/>
              <a:t>dihitung</a:t>
            </a:r>
            <a:r>
              <a:rPr lang="en-US" sz="1500" dirty="0"/>
              <a:t> </a:t>
            </a:r>
            <a:r>
              <a:rPr lang="en-US" sz="1500" dirty="0" err="1"/>
              <a:t>dengan</a:t>
            </a:r>
            <a:r>
              <a:rPr lang="en-US" sz="1500" dirty="0"/>
              <a:t> </a:t>
            </a:r>
            <a:r>
              <a:rPr lang="en-US" sz="1500" dirty="0" err="1"/>
              <a:t>cara</a:t>
            </a:r>
            <a:r>
              <a:rPr lang="en-US" sz="1500" dirty="0"/>
              <a:t> </a:t>
            </a:r>
            <a:r>
              <a:rPr lang="en-US" sz="1500" dirty="0" err="1"/>
              <a:t>sebagai</a:t>
            </a:r>
            <a:r>
              <a:rPr lang="en-US" sz="1500" dirty="0"/>
              <a:t> </a:t>
            </a:r>
            <a:r>
              <a:rPr lang="en-US" sz="1500" dirty="0" err="1"/>
              <a:t>berikut</a:t>
            </a:r>
            <a:r>
              <a:rPr lang="en-US" sz="1500" dirty="0"/>
              <a:t>.</a:t>
            </a:r>
          </a:p>
          <a:p>
            <a:pPr marL="0" indent="0" algn="just">
              <a:buNone/>
            </a:pPr>
            <a:endParaRPr lang="en-US" sz="800" dirty="0"/>
          </a:p>
          <a:p>
            <a:pPr marL="361950" indent="0" algn="just">
              <a:lnSpc>
                <a:spcPct val="120000"/>
              </a:lnSpc>
              <a:spcBef>
                <a:spcPts val="0"/>
              </a:spcBef>
              <a:buNone/>
            </a:pPr>
            <a:r>
              <a:rPr lang="en-US" sz="1500" dirty="0" err="1"/>
              <a:t>Nilai</a:t>
            </a:r>
            <a:r>
              <a:rPr lang="en-US" sz="1500" dirty="0"/>
              <a:t> </a:t>
            </a:r>
            <a:r>
              <a:rPr lang="en-US" sz="1500" dirty="0" err="1"/>
              <a:t>wajar</a:t>
            </a:r>
            <a:r>
              <a:rPr lang="en-US" sz="1500" dirty="0"/>
              <a:t> </a:t>
            </a:r>
            <a:r>
              <a:rPr lang="en-US" sz="1500" dirty="0" err="1"/>
              <a:t>imbalan</a:t>
            </a:r>
            <a:r>
              <a:rPr lang="en-US" sz="1500" dirty="0"/>
              <a:t> yang </a:t>
            </a:r>
            <a:r>
              <a:rPr lang="en-US" sz="1500" dirty="0" err="1"/>
              <a:t>dialihkan</a:t>
            </a:r>
            <a:r>
              <a:rPr lang="en-US" sz="1500" dirty="0"/>
              <a:t> (40%)	</a:t>
            </a:r>
            <a:r>
              <a:rPr lang="id-ID" sz="1500" dirty="0"/>
              <a:t>		Rp</a:t>
            </a:r>
            <a:r>
              <a:rPr lang="en-US" sz="1500" dirty="0"/>
              <a:t>300.000.000 	</a:t>
            </a:r>
          </a:p>
          <a:p>
            <a:pPr marL="361950" indent="0" algn="just">
              <a:lnSpc>
                <a:spcPct val="120000"/>
              </a:lnSpc>
              <a:spcBef>
                <a:spcPts val="0"/>
              </a:spcBef>
              <a:buNone/>
            </a:pPr>
            <a:r>
              <a:rPr lang="en-US" sz="1500" dirty="0" err="1"/>
              <a:t>Jumlah</a:t>
            </a:r>
            <a:r>
              <a:rPr lang="en-US" sz="1500" dirty="0"/>
              <a:t> </a:t>
            </a:r>
            <a:r>
              <a:rPr lang="en-US" sz="1500" dirty="0" err="1"/>
              <a:t>setiap</a:t>
            </a:r>
            <a:r>
              <a:rPr lang="en-US" sz="1500" dirty="0"/>
              <a:t> </a:t>
            </a:r>
            <a:r>
              <a:rPr lang="en-US" sz="1500" dirty="0" err="1"/>
              <a:t>kepentingan</a:t>
            </a:r>
            <a:r>
              <a:rPr lang="en-US" sz="1500" dirty="0"/>
              <a:t> </a:t>
            </a:r>
            <a:r>
              <a:rPr lang="en-US" sz="1500" dirty="0" err="1"/>
              <a:t>nonpengendali</a:t>
            </a:r>
            <a:r>
              <a:rPr lang="en-US" sz="1500" dirty="0"/>
              <a:t> (40%)	</a:t>
            </a:r>
            <a:r>
              <a:rPr lang="id-ID" sz="1500" dirty="0"/>
              <a:t>	     </a:t>
            </a:r>
            <a:r>
              <a:rPr lang="en-US" sz="1500" dirty="0"/>
              <a:t>300.000.000 	</a:t>
            </a:r>
          </a:p>
          <a:p>
            <a:pPr marL="361950" indent="0" algn="just">
              <a:lnSpc>
                <a:spcPct val="120000"/>
              </a:lnSpc>
              <a:spcBef>
                <a:spcPts val="0"/>
              </a:spcBef>
              <a:buNone/>
            </a:pPr>
            <a:r>
              <a:rPr lang="en-US" sz="1500" dirty="0" err="1"/>
              <a:t>Nilai</a:t>
            </a:r>
            <a:r>
              <a:rPr lang="en-US" sz="1500" dirty="0"/>
              <a:t> </a:t>
            </a:r>
            <a:r>
              <a:rPr lang="en-US" sz="1500" dirty="0" err="1"/>
              <a:t>wajar</a:t>
            </a:r>
            <a:r>
              <a:rPr lang="en-US" sz="1500" dirty="0"/>
              <a:t> </a:t>
            </a:r>
            <a:r>
              <a:rPr lang="en-US" sz="1500" dirty="0" err="1"/>
              <a:t>kepentingan</a:t>
            </a:r>
            <a:r>
              <a:rPr lang="en-US" sz="1500" dirty="0"/>
              <a:t> </a:t>
            </a:r>
            <a:r>
              <a:rPr lang="en-US" sz="1500" dirty="0" err="1"/>
              <a:t>ekuitas</a:t>
            </a:r>
            <a:r>
              <a:rPr lang="en-US" sz="1500" dirty="0"/>
              <a:t> </a:t>
            </a:r>
            <a:r>
              <a:rPr lang="en-US" sz="1500" dirty="0" err="1"/>
              <a:t>sebelumnya</a:t>
            </a:r>
            <a:r>
              <a:rPr lang="en-US" sz="1500" dirty="0"/>
              <a:t> (20%)	</a:t>
            </a:r>
            <a:r>
              <a:rPr lang="id-ID" sz="1500" dirty="0"/>
              <a:t>	</a:t>
            </a:r>
            <a:r>
              <a:rPr lang="id-ID" sz="1500" u="sng" dirty="0"/>
              <a:t>     </a:t>
            </a:r>
            <a:r>
              <a:rPr lang="en-US" sz="1500" u="sng" dirty="0"/>
              <a:t>150.000.000 </a:t>
            </a:r>
            <a:r>
              <a:rPr lang="en-US" sz="1500" dirty="0"/>
              <a:t>	</a:t>
            </a:r>
          </a:p>
          <a:p>
            <a:pPr marL="361950" indent="0" algn="just">
              <a:lnSpc>
                <a:spcPct val="120000"/>
              </a:lnSpc>
              <a:spcBef>
                <a:spcPts val="0"/>
              </a:spcBef>
              <a:buNone/>
            </a:pPr>
            <a:r>
              <a:rPr lang="en-US" sz="1500" dirty="0" err="1"/>
              <a:t>Jumlah</a:t>
            </a:r>
            <a:r>
              <a:rPr lang="en-US" sz="1500" dirty="0"/>
              <a:t> (100%)	</a:t>
            </a:r>
            <a:r>
              <a:rPr lang="id-ID" sz="1500" dirty="0"/>
              <a:t>				</a:t>
            </a:r>
            <a:r>
              <a:rPr lang="id-ID" sz="1500" u="sng" dirty="0"/>
              <a:t>     </a:t>
            </a:r>
            <a:r>
              <a:rPr lang="en-US" sz="1500" u="sng" dirty="0"/>
              <a:t>750.000.000 </a:t>
            </a:r>
            <a:r>
              <a:rPr lang="en-US" sz="1500" dirty="0"/>
              <a:t>	</a:t>
            </a:r>
          </a:p>
          <a:p>
            <a:pPr marL="361950" indent="0" algn="just">
              <a:lnSpc>
                <a:spcPct val="120000"/>
              </a:lnSpc>
              <a:spcBef>
                <a:spcPts val="0"/>
              </a:spcBef>
              <a:buNone/>
            </a:pPr>
            <a:r>
              <a:rPr lang="fi-FI" sz="1500" dirty="0"/>
              <a:t>Aset neto teridentifikasi pada tanggal akuisisi (100%)		</a:t>
            </a:r>
            <a:r>
              <a:rPr lang="id-ID" sz="1500" u="sng" dirty="0"/>
              <a:t>     </a:t>
            </a:r>
            <a:r>
              <a:rPr lang="fi-FI" sz="1500" u="sng" dirty="0"/>
              <a:t>720.000.000 </a:t>
            </a:r>
            <a:r>
              <a:rPr lang="fi-FI" sz="1500" dirty="0"/>
              <a:t>	</a:t>
            </a:r>
          </a:p>
          <a:p>
            <a:pPr marL="361950" indent="0" algn="just">
              <a:lnSpc>
                <a:spcPct val="120000"/>
              </a:lnSpc>
              <a:spcBef>
                <a:spcPts val="0"/>
              </a:spcBef>
              <a:buNone/>
            </a:pPr>
            <a:r>
              <a:rPr lang="en-US" sz="1500" i="1" dirty="0"/>
              <a:t>Goodwill	</a:t>
            </a:r>
            <a:r>
              <a:rPr lang="id-ID" sz="1500" i="1" dirty="0"/>
              <a:t>				   </a:t>
            </a:r>
            <a:r>
              <a:rPr lang="id-ID" sz="1500" dirty="0"/>
              <a:t>Rp</a:t>
            </a:r>
            <a:r>
              <a:rPr lang="en-US" sz="1500" dirty="0"/>
              <a:t>30.000.000</a:t>
            </a:r>
            <a:r>
              <a:rPr lang="en-US" sz="1500" i="1" dirty="0"/>
              <a:t> </a:t>
            </a:r>
          </a:p>
          <a:p>
            <a:pPr marL="357188" indent="4763" algn="just">
              <a:buNone/>
            </a:pPr>
            <a:r>
              <a:rPr lang="en-US" sz="1500" dirty="0"/>
              <a:t>Nilai </a:t>
            </a:r>
            <a:r>
              <a:rPr lang="en-US" sz="1500" dirty="0" err="1"/>
              <a:t>aset</a:t>
            </a:r>
            <a:r>
              <a:rPr lang="en-US" sz="1500" dirty="0"/>
              <a:t> </a:t>
            </a:r>
            <a:r>
              <a:rPr lang="en-US" sz="1500" dirty="0" err="1"/>
              <a:t>neto</a:t>
            </a:r>
            <a:r>
              <a:rPr lang="en-US" sz="1500" dirty="0"/>
              <a:t> </a:t>
            </a:r>
            <a:r>
              <a:rPr lang="en-US" sz="1500" dirty="0" err="1"/>
              <a:t>terindentifikasi</a:t>
            </a:r>
            <a:r>
              <a:rPr lang="en-US" sz="1500" dirty="0"/>
              <a:t> pada </a:t>
            </a:r>
            <a:r>
              <a:rPr lang="en-US" sz="1500" dirty="0" err="1"/>
              <a:t>tanggal</a:t>
            </a:r>
            <a:r>
              <a:rPr lang="en-US" sz="1500" dirty="0"/>
              <a:t> </a:t>
            </a:r>
            <a:r>
              <a:rPr lang="en-US" sz="1500" dirty="0" err="1"/>
              <a:t>akuisisi</a:t>
            </a:r>
            <a:r>
              <a:rPr lang="en-US" sz="1500" dirty="0"/>
              <a:t> </a:t>
            </a:r>
            <a:r>
              <a:rPr lang="en-US" sz="1500" dirty="0" err="1"/>
              <a:t>adalah</a:t>
            </a:r>
            <a:r>
              <a:rPr lang="en-US" sz="1500" dirty="0"/>
              <a:t> </a:t>
            </a:r>
            <a:r>
              <a:rPr lang="en-US" sz="1500" dirty="0" err="1"/>
              <a:t>nilai</a:t>
            </a:r>
            <a:r>
              <a:rPr lang="en-US" sz="1500" dirty="0"/>
              <a:t> </a:t>
            </a:r>
            <a:r>
              <a:rPr lang="en-US" sz="1500" dirty="0" err="1"/>
              <a:t>ekuitas</a:t>
            </a:r>
            <a:r>
              <a:rPr lang="en-US" sz="1500" dirty="0"/>
              <a:t> PT Anak </a:t>
            </a:r>
            <a:r>
              <a:rPr lang="en-US" sz="1500" dirty="0" err="1"/>
              <a:t>tanggal</a:t>
            </a:r>
            <a:r>
              <a:rPr lang="en-US" sz="1500" dirty="0"/>
              <a:t> 31 </a:t>
            </a:r>
            <a:r>
              <a:rPr lang="en-US" sz="1500" dirty="0" err="1"/>
              <a:t>Desember</a:t>
            </a:r>
            <a:r>
              <a:rPr lang="en-US" sz="1500" dirty="0"/>
              <a:t> 2020, </a:t>
            </a:r>
            <a:r>
              <a:rPr lang="en-US" sz="1500" dirty="0" err="1"/>
              <a:t>yaitu</a:t>
            </a:r>
            <a:r>
              <a:rPr lang="en-US" sz="1500" dirty="0"/>
              <a:t> </a:t>
            </a:r>
            <a:r>
              <a:rPr lang="en-US" sz="1500" dirty="0" err="1"/>
              <a:t>ekuitas</a:t>
            </a:r>
            <a:r>
              <a:rPr lang="en-US" sz="1500" dirty="0"/>
              <a:t> </a:t>
            </a:r>
            <a:r>
              <a:rPr lang="en-US" sz="1500" dirty="0" err="1"/>
              <a:t>tanggal</a:t>
            </a:r>
            <a:r>
              <a:rPr lang="en-US" sz="1500" dirty="0"/>
              <a:t> </a:t>
            </a:r>
            <a:r>
              <a:rPr lang="en-US" sz="1500" dirty="0" err="1"/>
              <a:t>akuisisi</a:t>
            </a:r>
            <a:r>
              <a:rPr lang="en-US" sz="1500" dirty="0"/>
              <a:t> (Rp700.000.000) </a:t>
            </a:r>
            <a:r>
              <a:rPr lang="en-US" sz="1500" dirty="0" err="1"/>
              <a:t>ditambah</a:t>
            </a:r>
            <a:r>
              <a:rPr lang="en-US" sz="1500" dirty="0"/>
              <a:t> </a:t>
            </a:r>
            <a:r>
              <a:rPr lang="en-US" sz="1500" dirty="0" err="1"/>
              <a:t>laba</a:t>
            </a:r>
            <a:r>
              <a:rPr lang="en-US" sz="1500" dirty="0"/>
              <a:t> (Rp50.000.000) dan </a:t>
            </a:r>
            <a:r>
              <a:rPr lang="en-US" sz="1500" dirty="0" err="1"/>
              <a:t>dikurang</a:t>
            </a:r>
            <a:r>
              <a:rPr lang="id-ID" sz="1500" dirty="0"/>
              <a:t>i</a:t>
            </a:r>
            <a:r>
              <a:rPr lang="en-US" sz="1500" dirty="0"/>
              <a:t> </a:t>
            </a:r>
            <a:r>
              <a:rPr lang="en-US" sz="1500" dirty="0" err="1"/>
              <a:t>dividen</a:t>
            </a:r>
            <a:r>
              <a:rPr lang="en-US" sz="1500" dirty="0"/>
              <a:t> (Rp30.000.000) </a:t>
            </a:r>
            <a:r>
              <a:rPr lang="en-US" sz="1500" dirty="0" err="1"/>
              <a:t>tahun</a:t>
            </a:r>
            <a:r>
              <a:rPr lang="en-US" sz="1500" dirty="0"/>
              <a:t> 2020. </a:t>
            </a:r>
            <a:r>
              <a:rPr lang="en-US" sz="1500" dirty="0" err="1"/>
              <a:t>Diasumsikan</a:t>
            </a:r>
            <a:r>
              <a:rPr lang="en-US" sz="1500" dirty="0"/>
              <a:t> </a:t>
            </a:r>
            <a:r>
              <a:rPr lang="en-US" sz="1500" dirty="0" err="1"/>
              <a:t>tidak</a:t>
            </a:r>
            <a:r>
              <a:rPr lang="en-US" sz="1500" dirty="0"/>
              <a:t> </a:t>
            </a:r>
            <a:r>
              <a:rPr lang="en-US" sz="1500" dirty="0" err="1"/>
              <a:t>ada</a:t>
            </a:r>
            <a:r>
              <a:rPr lang="en-US" sz="1500" dirty="0"/>
              <a:t> </a:t>
            </a:r>
            <a:r>
              <a:rPr lang="en-US" sz="1500" dirty="0" err="1"/>
              <a:t>perbedaan</a:t>
            </a:r>
            <a:r>
              <a:rPr lang="en-US" sz="1500" dirty="0"/>
              <a:t> </a:t>
            </a:r>
            <a:r>
              <a:rPr lang="en-US" sz="1500" dirty="0" err="1"/>
              <a:t>antara</a:t>
            </a:r>
            <a:r>
              <a:rPr lang="en-US" sz="1500" dirty="0"/>
              <a:t> </a:t>
            </a:r>
            <a:r>
              <a:rPr lang="en-US" sz="1500" dirty="0" err="1"/>
              <a:t>nilai</a:t>
            </a:r>
            <a:r>
              <a:rPr lang="en-US" sz="1500" dirty="0"/>
              <a:t> </a:t>
            </a:r>
            <a:r>
              <a:rPr lang="en-US" sz="1500" dirty="0" err="1"/>
              <a:t>wajar</a:t>
            </a:r>
            <a:r>
              <a:rPr lang="en-US" sz="1500" dirty="0"/>
              <a:t> dan </a:t>
            </a:r>
            <a:r>
              <a:rPr lang="en-US" sz="1500" dirty="0" err="1"/>
              <a:t>nilai</a:t>
            </a:r>
            <a:r>
              <a:rPr lang="en-US" sz="1500" dirty="0"/>
              <a:t> </a:t>
            </a:r>
            <a:r>
              <a:rPr lang="en-US" sz="1500" dirty="0" err="1"/>
              <a:t>tercatat</a:t>
            </a:r>
            <a:r>
              <a:rPr lang="en-US" sz="1500" dirty="0"/>
              <a:t> </a:t>
            </a:r>
            <a:r>
              <a:rPr lang="en-US" sz="1500" dirty="0" err="1"/>
              <a:t>aset</a:t>
            </a:r>
            <a:r>
              <a:rPr lang="en-US" sz="1500" dirty="0"/>
              <a:t> </a:t>
            </a:r>
            <a:r>
              <a:rPr lang="en-US" sz="1500" dirty="0" err="1"/>
              <a:t>neto</a:t>
            </a:r>
            <a:r>
              <a:rPr lang="en-US" sz="1500" dirty="0"/>
              <a:t> </a:t>
            </a:r>
            <a:r>
              <a:rPr lang="en-US" sz="1500" dirty="0" err="1"/>
              <a:t>teridentifikasi</a:t>
            </a:r>
            <a:r>
              <a:rPr lang="en-US" sz="1500" dirty="0"/>
              <a:t>. Jika </a:t>
            </a:r>
            <a:r>
              <a:rPr lang="en-US" sz="1500" dirty="0" err="1"/>
              <a:t>terdapat</a:t>
            </a:r>
            <a:r>
              <a:rPr lang="en-US" sz="1500" dirty="0"/>
              <a:t> </a:t>
            </a:r>
            <a:r>
              <a:rPr lang="en-US" sz="1500" dirty="0" err="1"/>
              <a:t>selisih</a:t>
            </a:r>
            <a:r>
              <a:rPr lang="en-US" sz="1500" dirty="0"/>
              <a:t> </a:t>
            </a:r>
            <a:r>
              <a:rPr lang="en-US" sz="1500" dirty="0" err="1"/>
              <a:t>nilai</a:t>
            </a:r>
            <a:r>
              <a:rPr lang="en-US" sz="1500" dirty="0"/>
              <a:t> </a:t>
            </a:r>
            <a:r>
              <a:rPr lang="en-US" sz="1500" dirty="0" err="1"/>
              <a:t>wajar</a:t>
            </a:r>
            <a:r>
              <a:rPr lang="en-US" sz="1500" dirty="0"/>
              <a:t>, </a:t>
            </a:r>
            <a:r>
              <a:rPr lang="en-US" sz="1500" dirty="0" err="1"/>
              <a:t>maka</a:t>
            </a:r>
            <a:r>
              <a:rPr lang="en-US" sz="1500" dirty="0"/>
              <a:t> yang </a:t>
            </a:r>
            <a:r>
              <a:rPr lang="en-US" sz="1500" dirty="0" err="1"/>
              <a:t>dipakai</a:t>
            </a:r>
            <a:r>
              <a:rPr lang="en-US" sz="1500" dirty="0"/>
              <a:t> </a:t>
            </a:r>
            <a:r>
              <a:rPr lang="en-US" sz="1500" dirty="0" err="1"/>
              <a:t>adalah</a:t>
            </a:r>
            <a:r>
              <a:rPr lang="en-US" sz="1500" dirty="0"/>
              <a:t> </a:t>
            </a:r>
            <a:r>
              <a:rPr lang="en-US" sz="1500" dirty="0" err="1"/>
              <a:t>nilai</a:t>
            </a:r>
            <a:r>
              <a:rPr lang="en-US" sz="1500" dirty="0"/>
              <a:t> </a:t>
            </a:r>
            <a:r>
              <a:rPr lang="en-US" sz="1500" dirty="0" err="1"/>
              <a:t>wajarnya</a:t>
            </a:r>
            <a:r>
              <a:rPr lang="en-US" sz="1500" dirty="0"/>
              <a:t>. </a:t>
            </a:r>
            <a:r>
              <a:rPr lang="en-US" i="1" dirty="0"/>
              <a:t>	</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fontScale="40000" lnSpcReduction="20000"/>
          </a:bodyPr>
          <a:lstStyle/>
          <a:p>
            <a:r>
              <a:rPr lang="id-ID" sz="3500" b="1" dirty="0"/>
              <a:t>Jurnal Eliminasi</a:t>
            </a:r>
            <a:endParaRPr lang="id-ID" sz="3500" dirty="0"/>
          </a:p>
          <a:p>
            <a:pPr marL="361950" indent="0" algn="just">
              <a:buNone/>
            </a:pPr>
            <a:r>
              <a:rPr lang="id-ID" sz="3300" dirty="0"/>
              <a:t>Untuk membuat jurnal eliminasi, sebaiknya terlebih dahulu dihitung saldo investasi pada tanggal laporan keuangan konsolidasian per 31 Desember 20</a:t>
            </a:r>
            <a:r>
              <a:rPr lang="en-US" sz="3300" dirty="0"/>
              <a:t>20</a:t>
            </a:r>
            <a:r>
              <a:rPr lang="id-ID" sz="3300" dirty="0"/>
              <a:t> sebagai berikut.</a:t>
            </a:r>
          </a:p>
          <a:p>
            <a:pPr marL="714375" indent="0">
              <a:spcBef>
                <a:spcPts val="0"/>
              </a:spcBef>
              <a:buNone/>
            </a:pPr>
            <a:r>
              <a:rPr lang="id-ID" sz="3300" dirty="0"/>
              <a:t>Investasi awal (20%)		Rp140.000.000 	</a:t>
            </a:r>
          </a:p>
          <a:p>
            <a:pPr marL="714375" indent="0">
              <a:spcBef>
                <a:spcPts val="0"/>
              </a:spcBef>
              <a:buNone/>
            </a:pPr>
            <a:r>
              <a:rPr lang="id-ID" sz="3300" dirty="0"/>
              <a:t>Penyesuaian nilai wajar		          6.000.000 	</a:t>
            </a:r>
          </a:p>
          <a:p>
            <a:pPr marL="714375" indent="0">
              <a:spcBef>
                <a:spcPts val="0"/>
              </a:spcBef>
              <a:buNone/>
            </a:pPr>
            <a:r>
              <a:rPr lang="id-ID" sz="3300" dirty="0"/>
              <a:t>Penambahan (40%)		     300.000.000 	</a:t>
            </a:r>
          </a:p>
          <a:p>
            <a:pPr marL="714375" indent="0">
              <a:spcBef>
                <a:spcPts val="0"/>
              </a:spcBef>
              <a:buNone/>
            </a:pPr>
            <a:r>
              <a:rPr lang="fi-FI" sz="3300" dirty="0"/>
              <a:t>Selisih Pengukuran kembali (20%)	</a:t>
            </a:r>
            <a:r>
              <a:rPr lang="id-ID" sz="3300" u="sng" dirty="0"/>
              <a:t>          </a:t>
            </a:r>
            <a:r>
              <a:rPr lang="fi-FI" sz="3300" u="sng" dirty="0"/>
              <a:t>4.000.000 </a:t>
            </a:r>
            <a:r>
              <a:rPr lang="fi-FI" sz="3300" dirty="0"/>
              <a:t>	</a:t>
            </a:r>
          </a:p>
          <a:p>
            <a:pPr marL="714375" indent="0">
              <a:spcBef>
                <a:spcPts val="0"/>
              </a:spcBef>
              <a:buNone/>
            </a:pPr>
            <a:r>
              <a:rPr lang="id-ID" sz="3300" dirty="0"/>
              <a:t>Investasi akhir (60%)		Rp450.000.000</a:t>
            </a:r>
            <a:r>
              <a:rPr lang="id-ID" sz="2500" dirty="0"/>
              <a:t> </a:t>
            </a:r>
            <a:r>
              <a:rPr lang="id-ID" sz="2200" dirty="0"/>
              <a:t>	</a:t>
            </a:r>
          </a:p>
          <a:p>
            <a:pPr marL="361950" indent="0" algn="just">
              <a:buNone/>
            </a:pPr>
            <a:r>
              <a:rPr lang="id-ID" sz="3000" dirty="0"/>
              <a:t>Nilai akhir kepentingan nonpengendali adalah nilai pada tanggal laporan keuangan. Oleh karena akuisisi tambahan terjadi pada tanggal 31 Desember 20</a:t>
            </a:r>
            <a:r>
              <a:rPr lang="en-US" sz="3000" dirty="0"/>
              <a:t>20</a:t>
            </a:r>
            <a:r>
              <a:rPr lang="id-ID" sz="3000" dirty="0"/>
              <a:t>, maka nilainya sama dengan nilai wajar pada tanggal akuisisi tambahan, yaitu Rp300.000.000. Sampai dengan perolehan pengendalian tanggal 31 Desember 20</a:t>
            </a:r>
            <a:r>
              <a:rPr lang="en-US" sz="3000" dirty="0"/>
              <a:t>20</a:t>
            </a:r>
            <a:r>
              <a:rPr lang="id-ID" sz="3000" dirty="0"/>
              <a:t>, tidak ada pengakuan Bagian Laba atas PT Anak karena PT Induk masih menggunakan metode nilai wajar. Selain itu, dengan metode nilai wajar penerimaan dividen juga tidak memengaruhi saldo investasi. Oleh karena itu, tidak ada eliminasi atas bagian laba dan dividen, tetapi saldo laba yang dieliminasi adalah saldo akhir yang didalamnya sudah memperhitungkan laba dan dividen PT Anak. Berdasarkan penjelasan di atas, berikut jurnal eliminasi yang diperlukan.</a:t>
            </a:r>
          </a:p>
          <a:p>
            <a:pPr marL="357188" indent="0">
              <a:lnSpc>
                <a:spcPct val="120000"/>
              </a:lnSpc>
              <a:spcBef>
                <a:spcPts val="0"/>
              </a:spcBef>
              <a:buNone/>
            </a:pPr>
            <a:r>
              <a:rPr lang="en-US" sz="3000" dirty="0"/>
              <a:t>(11e)	</a:t>
            </a:r>
            <a:r>
              <a:rPr lang="id-ID" sz="3000" dirty="0"/>
              <a:t>Saham Biasa		Rp500.000.000 	</a:t>
            </a:r>
          </a:p>
          <a:p>
            <a:pPr marL="714375" indent="0">
              <a:lnSpc>
                <a:spcPct val="120000"/>
              </a:lnSpc>
              <a:spcBef>
                <a:spcPts val="0"/>
              </a:spcBef>
              <a:buNone/>
            </a:pPr>
            <a:r>
              <a:rPr lang="en-US" sz="3000" dirty="0"/>
              <a:t>	</a:t>
            </a:r>
            <a:r>
              <a:rPr lang="id-ID" sz="3000" dirty="0"/>
              <a:t>Saldo Laba		     220.000.000 	</a:t>
            </a:r>
          </a:p>
          <a:p>
            <a:pPr marL="714375" indent="0">
              <a:lnSpc>
                <a:spcPct val="120000"/>
              </a:lnSpc>
              <a:spcBef>
                <a:spcPts val="0"/>
              </a:spcBef>
              <a:buNone/>
            </a:pPr>
            <a:r>
              <a:rPr lang="en-US" sz="3000" i="1" dirty="0"/>
              <a:t>	</a:t>
            </a:r>
            <a:r>
              <a:rPr lang="id-ID" sz="3000" i="1" dirty="0"/>
              <a:t>Goodwill</a:t>
            </a:r>
            <a:r>
              <a:rPr lang="id-ID" sz="3000" dirty="0"/>
              <a:t>		        30.000.000 	</a:t>
            </a:r>
          </a:p>
          <a:p>
            <a:pPr marL="1168400" indent="-454025">
              <a:lnSpc>
                <a:spcPct val="120000"/>
              </a:lnSpc>
              <a:spcBef>
                <a:spcPts val="0"/>
              </a:spcBef>
              <a:buNone/>
            </a:pPr>
            <a:r>
              <a:rPr lang="id-ID" sz="3000" dirty="0"/>
              <a:t>	Investasi pada PT Anak 		Rp450.000.000 	</a:t>
            </a:r>
          </a:p>
          <a:p>
            <a:pPr marL="1168400" indent="-454025">
              <a:lnSpc>
                <a:spcPct val="120000"/>
              </a:lnSpc>
              <a:spcBef>
                <a:spcPts val="0"/>
              </a:spcBef>
              <a:buNone/>
            </a:pPr>
            <a:r>
              <a:rPr lang="id-ID" sz="3000" dirty="0"/>
              <a:t>	Kepentingan Nonpengendali 	     300.000.000 	</a:t>
            </a:r>
          </a:p>
          <a:p>
            <a:pPr marL="357188" indent="0">
              <a:lnSpc>
                <a:spcPct val="120000"/>
              </a:lnSpc>
              <a:spcBef>
                <a:spcPts val="0"/>
              </a:spcBef>
              <a:buNone/>
            </a:pPr>
            <a:r>
              <a:rPr lang="id-ID" sz="3000" i="1" dirty="0"/>
              <a:t>(Mengeliminasi ekuitas dan investasi pada PT Anak)</a:t>
            </a:r>
            <a:endParaRPr lang="id-ID" sz="3000" dirty="0"/>
          </a:p>
          <a:p>
            <a:pPr marL="361950" indent="0" algn="just">
              <a:buNone/>
            </a:pPr>
            <a:r>
              <a:rPr lang="id-ID" sz="3300" dirty="0"/>
              <a:t>Jika penambahan kepemilikan dilakukan pada periode interim (misal 1 Juli 20</a:t>
            </a:r>
            <a:r>
              <a:rPr lang="en-US" sz="3300" dirty="0"/>
              <a:t>20</a:t>
            </a:r>
            <a:r>
              <a:rPr lang="id-ID" sz="3300" dirty="0"/>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penyesuaian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terhadap</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tercatat</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nonpengendali</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wajarnya</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Juli</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Demikian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juga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perhitungan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i="1"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goodwil</a:t>
            </a:r>
            <a:r>
              <a:rPr lang="en-ID" sz="33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posisi</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33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Juli</a:t>
            </a:r>
            <a:r>
              <a:rPr lang="en-ID" sz="33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a:t>
            </a:r>
            <a:r>
              <a:rPr lang="id-ID" sz="3300" dirty="0"/>
              <a:t>. </a:t>
            </a:r>
          </a:p>
        </p:txBody>
      </p:sp>
    </p:spTree>
    <p:extLst>
      <p:ext uri="{BB962C8B-B14F-4D97-AF65-F5344CB8AC3E}">
        <p14:creationId xmlns:p14="http://schemas.microsoft.com/office/powerpoint/2010/main" val="196662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09600" y="1676400"/>
            <a:ext cx="8153400" cy="4495800"/>
          </a:xfrm>
        </p:spPr>
        <p:txBody>
          <a:bodyPr>
            <a:normAutofit fontScale="40000" lnSpcReduction="20000"/>
          </a:bodyPr>
          <a:lstStyle/>
          <a:p>
            <a:pPr marL="509588" indent="4763" algn="just">
              <a:buNone/>
            </a:pPr>
            <a:r>
              <a:rPr lang="en-US" sz="3500" dirty="0" err="1"/>
              <a:t>Dampak</a:t>
            </a:r>
            <a:r>
              <a:rPr lang="en-US" sz="3500" dirty="0"/>
              <a:t> </a:t>
            </a:r>
            <a:r>
              <a:rPr lang="en-US" sz="3500" dirty="0" err="1"/>
              <a:t>dari</a:t>
            </a:r>
            <a:r>
              <a:rPr lang="en-US" sz="3500" dirty="0"/>
              <a:t> </a:t>
            </a:r>
            <a:r>
              <a:rPr lang="en-US" sz="3500" dirty="0" err="1"/>
              <a:t>pembelian</a:t>
            </a:r>
            <a:r>
              <a:rPr lang="en-US" sz="3500" dirty="0"/>
              <a:t> </a:t>
            </a:r>
            <a:r>
              <a:rPr lang="en-US" sz="3500" dirty="0" err="1"/>
              <a:t>oleh</a:t>
            </a:r>
            <a:r>
              <a:rPr lang="en-US" sz="3500" dirty="0"/>
              <a:t> PT </a:t>
            </a:r>
            <a:r>
              <a:rPr lang="en-US" sz="3500" dirty="0" err="1"/>
              <a:t>Induk</a:t>
            </a:r>
            <a:r>
              <a:rPr lang="en-US" sz="3500" dirty="0"/>
              <a:t> </a:t>
            </a:r>
            <a:r>
              <a:rPr lang="en-US" sz="3500" dirty="0" err="1"/>
              <a:t>adalah</a:t>
            </a:r>
            <a:r>
              <a:rPr lang="en-US" sz="3500" dirty="0"/>
              <a:t> </a:t>
            </a:r>
            <a:r>
              <a:rPr lang="en-US" sz="3500" dirty="0" err="1"/>
              <a:t>meningkatnya</a:t>
            </a:r>
            <a:r>
              <a:rPr lang="en-US" sz="3500" dirty="0"/>
              <a:t> </a:t>
            </a:r>
            <a:r>
              <a:rPr lang="en-US" sz="3500" dirty="0" err="1"/>
              <a:t>kepemilikan</a:t>
            </a:r>
            <a:r>
              <a:rPr lang="en-US" sz="3500" dirty="0"/>
              <a:t> PT </a:t>
            </a:r>
            <a:r>
              <a:rPr lang="en-US" sz="3500" dirty="0" err="1"/>
              <a:t>Induk</a:t>
            </a:r>
            <a:r>
              <a:rPr lang="en-US" sz="3500" dirty="0"/>
              <a:t> </a:t>
            </a:r>
            <a:r>
              <a:rPr lang="en-US" sz="3500" dirty="0" err="1"/>
              <a:t>menjadi</a:t>
            </a:r>
            <a:r>
              <a:rPr lang="en-US" sz="3500" dirty="0"/>
              <a:t> 90% </a:t>
            </a:r>
            <a:r>
              <a:rPr lang="en-US" sz="3500" dirty="0" err="1"/>
              <a:t>dan</a:t>
            </a:r>
            <a:r>
              <a:rPr lang="en-US" sz="3500" dirty="0"/>
              <a:t> </a:t>
            </a:r>
            <a:r>
              <a:rPr lang="en-US" sz="3500" dirty="0" err="1"/>
              <a:t>turunnya</a:t>
            </a:r>
            <a:r>
              <a:rPr lang="en-US" sz="3500" dirty="0"/>
              <a:t> </a:t>
            </a:r>
            <a:r>
              <a:rPr lang="en-US" sz="3500" dirty="0" err="1"/>
              <a:t>kepemilikan</a:t>
            </a:r>
            <a:r>
              <a:rPr lang="en-US" sz="3500" dirty="0"/>
              <a:t> </a:t>
            </a:r>
            <a:r>
              <a:rPr lang="en-US" sz="3500" dirty="0" err="1"/>
              <a:t>nonpengendali</a:t>
            </a:r>
            <a:r>
              <a:rPr lang="en-US" sz="3500" dirty="0"/>
              <a:t> </a:t>
            </a:r>
            <a:r>
              <a:rPr lang="en-US" sz="3500" dirty="0" err="1"/>
              <a:t>menjadi</a:t>
            </a:r>
            <a:r>
              <a:rPr lang="en-US" sz="3500" dirty="0"/>
              <a:t> 10%. Jika PT </a:t>
            </a:r>
            <a:r>
              <a:rPr lang="en-US" sz="3500" dirty="0" err="1"/>
              <a:t>Induk</a:t>
            </a:r>
            <a:r>
              <a:rPr lang="en-US" sz="3500" dirty="0"/>
              <a:t> </a:t>
            </a:r>
            <a:r>
              <a:rPr lang="en-US" sz="3500" dirty="0" err="1"/>
              <a:t>menggunakan</a:t>
            </a:r>
            <a:r>
              <a:rPr lang="en-US" sz="3500" dirty="0"/>
              <a:t> </a:t>
            </a:r>
            <a:r>
              <a:rPr lang="en-US" sz="3500" dirty="0" err="1"/>
              <a:t>metode</a:t>
            </a:r>
            <a:r>
              <a:rPr lang="en-US" sz="3500" dirty="0"/>
              <a:t> </a:t>
            </a:r>
            <a:r>
              <a:rPr lang="en-US" sz="3500" dirty="0" err="1"/>
              <a:t>ekuitas</a:t>
            </a:r>
            <a:r>
              <a:rPr lang="en-US" sz="3500" dirty="0"/>
              <a:t> </a:t>
            </a:r>
            <a:r>
              <a:rPr lang="en-US" sz="3500" dirty="0" err="1"/>
              <a:t>atas</a:t>
            </a:r>
            <a:r>
              <a:rPr lang="en-US" sz="3500" dirty="0"/>
              <a:t> </a:t>
            </a:r>
            <a:r>
              <a:rPr lang="en-US" sz="3500" dirty="0" err="1"/>
              <a:t>investasinya</a:t>
            </a:r>
            <a:r>
              <a:rPr lang="en-US" sz="3500" dirty="0"/>
              <a:t> pada PT Anak, </a:t>
            </a:r>
            <a:r>
              <a:rPr lang="en-US" sz="3500" dirty="0" err="1"/>
              <a:t>maka</a:t>
            </a:r>
            <a:r>
              <a:rPr lang="en-US" sz="3500" dirty="0"/>
              <a:t> PT </a:t>
            </a:r>
            <a:r>
              <a:rPr lang="en-US" sz="3500" dirty="0" err="1"/>
              <a:t>Induk</a:t>
            </a:r>
            <a:r>
              <a:rPr lang="en-US" sz="3500" dirty="0"/>
              <a:t> </a:t>
            </a:r>
            <a:r>
              <a:rPr lang="en-US" sz="3500" dirty="0" err="1"/>
              <a:t>harus</a:t>
            </a:r>
            <a:r>
              <a:rPr lang="en-US" sz="3500" dirty="0"/>
              <a:t> </a:t>
            </a:r>
            <a:r>
              <a:rPr lang="en-US" sz="3500" dirty="0" err="1"/>
              <a:t>menyesuaikan</a:t>
            </a:r>
            <a:r>
              <a:rPr lang="en-US" sz="3500" dirty="0"/>
              <a:t> </a:t>
            </a:r>
            <a:r>
              <a:rPr lang="en-US" sz="3500" dirty="0" err="1"/>
              <a:t>nilai</a:t>
            </a:r>
            <a:r>
              <a:rPr lang="en-US" sz="3500" dirty="0"/>
              <a:t> </a:t>
            </a:r>
            <a:r>
              <a:rPr lang="en-US" sz="3500" dirty="0" err="1"/>
              <a:t>tercatat</a:t>
            </a:r>
            <a:r>
              <a:rPr lang="en-US" sz="3500" dirty="0"/>
              <a:t> </a:t>
            </a:r>
            <a:r>
              <a:rPr lang="en-US" sz="3500" dirty="0" err="1"/>
              <a:t>investasinya</a:t>
            </a:r>
            <a:r>
              <a:rPr lang="en-US" sz="3500" dirty="0"/>
              <a:t> </a:t>
            </a:r>
            <a:r>
              <a:rPr lang="en-US" sz="3500" dirty="0" err="1"/>
              <a:t>menjadi</a:t>
            </a:r>
            <a:r>
              <a:rPr lang="en-US" sz="3500" dirty="0"/>
              <a:t> 90% </a:t>
            </a:r>
            <a:r>
              <a:rPr lang="en-US" sz="3500" dirty="0" err="1"/>
              <a:t>dari</a:t>
            </a:r>
            <a:r>
              <a:rPr lang="en-US" sz="3500" dirty="0"/>
              <a:t> </a:t>
            </a:r>
            <a:r>
              <a:rPr lang="en-US" sz="3500" dirty="0" err="1"/>
              <a:t>aset</a:t>
            </a:r>
            <a:r>
              <a:rPr lang="en-US" sz="3500" dirty="0"/>
              <a:t> </a:t>
            </a:r>
            <a:r>
              <a:rPr lang="en-US" sz="3500" dirty="0" err="1"/>
              <a:t>neto</a:t>
            </a:r>
            <a:r>
              <a:rPr lang="en-US" sz="3500" dirty="0"/>
              <a:t> PT Anak pada </a:t>
            </a:r>
            <a:r>
              <a:rPr lang="en-US" sz="3500" dirty="0" err="1"/>
              <a:t>tanggal</a:t>
            </a:r>
            <a:r>
              <a:rPr lang="en-US" sz="3500" dirty="0"/>
              <a:t> 31 </a:t>
            </a:r>
            <a:r>
              <a:rPr lang="en-US" sz="3500" dirty="0" err="1"/>
              <a:t>Desember</a:t>
            </a:r>
            <a:r>
              <a:rPr lang="en-US" sz="3500" dirty="0"/>
              <a:t> 2020. Nilai </a:t>
            </a:r>
            <a:r>
              <a:rPr lang="en-US" sz="3500" dirty="0" err="1"/>
              <a:t>aset</a:t>
            </a:r>
            <a:r>
              <a:rPr lang="en-US" sz="3500" dirty="0"/>
              <a:t> </a:t>
            </a:r>
            <a:r>
              <a:rPr lang="en-US" sz="3500" dirty="0" err="1"/>
              <a:t>neto</a:t>
            </a:r>
            <a:r>
              <a:rPr lang="en-US" sz="3500" dirty="0"/>
              <a:t> PT Anak </a:t>
            </a:r>
            <a:r>
              <a:rPr lang="en-US" sz="3500" dirty="0" err="1"/>
              <a:t>tanggal</a:t>
            </a:r>
            <a:r>
              <a:rPr lang="en-US" sz="3500" dirty="0"/>
              <a:t> 31 </a:t>
            </a:r>
            <a:r>
              <a:rPr lang="en-US" sz="3500" dirty="0" err="1"/>
              <a:t>Desember</a:t>
            </a:r>
            <a:r>
              <a:rPr lang="en-US" sz="3500" dirty="0"/>
              <a:t> 2020 </a:t>
            </a:r>
            <a:r>
              <a:rPr lang="en-US" sz="3500" dirty="0" err="1"/>
              <a:t>adalah</a:t>
            </a:r>
            <a:r>
              <a:rPr lang="en-US" sz="3500" dirty="0"/>
              <a:t> </a:t>
            </a:r>
            <a:r>
              <a:rPr lang="en-US" sz="3500" dirty="0" err="1"/>
              <a:t>nilai</a:t>
            </a:r>
            <a:r>
              <a:rPr lang="en-US" sz="3500" dirty="0"/>
              <a:t> </a:t>
            </a:r>
            <a:r>
              <a:rPr lang="en-US" sz="3500" dirty="0" err="1"/>
              <a:t>awal</a:t>
            </a:r>
            <a:r>
              <a:rPr lang="en-US" sz="3500" dirty="0"/>
              <a:t> </a:t>
            </a:r>
            <a:r>
              <a:rPr lang="en-US" sz="3500" dirty="0" err="1"/>
              <a:t>tahun</a:t>
            </a:r>
            <a:r>
              <a:rPr lang="en-US" sz="3500" dirty="0"/>
              <a:t> </a:t>
            </a:r>
            <a:r>
              <a:rPr lang="en-US" sz="3500" dirty="0" err="1"/>
              <a:t>ditambah</a:t>
            </a:r>
            <a:r>
              <a:rPr lang="en-US" sz="3500" dirty="0"/>
              <a:t> </a:t>
            </a:r>
            <a:r>
              <a:rPr lang="en-US" sz="3500" dirty="0" err="1"/>
              <a:t>laba</a:t>
            </a:r>
            <a:r>
              <a:rPr lang="en-US" sz="3500" dirty="0"/>
              <a:t> </a:t>
            </a:r>
            <a:r>
              <a:rPr lang="en-US" sz="3500" dirty="0" err="1"/>
              <a:t>neto</a:t>
            </a:r>
            <a:r>
              <a:rPr lang="en-US" sz="3500" dirty="0"/>
              <a:t> dan </a:t>
            </a:r>
            <a:r>
              <a:rPr lang="en-US" sz="3500" dirty="0" err="1"/>
              <a:t>dikurangi</a:t>
            </a:r>
            <a:r>
              <a:rPr lang="en-US" sz="3500" dirty="0"/>
              <a:t> </a:t>
            </a:r>
            <a:r>
              <a:rPr lang="en-US" sz="3500" dirty="0" err="1"/>
              <a:t>dividen</a:t>
            </a:r>
            <a:r>
              <a:rPr lang="en-US" sz="3500" dirty="0"/>
              <a:t> </a:t>
            </a:r>
            <a:r>
              <a:rPr lang="en-US" sz="3500" dirty="0" err="1"/>
              <a:t>tahun</a:t>
            </a:r>
            <a:r>
              <a:rPr lang="en-US" sz="3500" dirty="0"/>
              <a:t> 2020, </a:t>
            </a:r>
            <a:r>
              <a:rPr lang="en-US" sz="3500" dirty="0" err="1"/>
              <a:t>yaitu</a:t>
            </a:r>
            <a:r>
              <a:rPr lang="en-US" sz="3500" dirty="0"/>
              <a:t> Rp720.000.000 (Rp700.000.000 + Rp50.000.000 – Rp30.000.000). </a:t>
            </a:r>
            <a:r>
              <a:rPr lang="en-US" sz="3500" dirty="0" err="1"/>
              <a:t>Perhitungannya</a:t>
            </a:r>
            <a:r>
              <a:rPr lang="en-US" sz="3500" dirty="0"/>
              <a:t> </a:t>
            </a:r>
            <a:r>
              <a:rPr lang="en-US" sz="3500" dirty="0" err="1"/>
              <a:t>sebagai</a:t>
            </a:r>
            <a:r>
              <a:rPr lang="en-US" sz="3500" dirty="0"/>
              <a:t> </a:t>
            </a:r>
            <a:r>
              <a:rPr lang="en-US" sz="3500" dirty="0" err="1"/>
              <a:t>berikut</a:t>
            </a:r>
            <a:r>
              <a:rPr lang="en-US" sz="3500" dirty="0"/>
              <a:t>.</a:t>
            </a:r>
          </a:p>
          <a:p>
            <a:pPr marL="909638" indent="4763">
              <a:lnSpc>
                <a:spcPct val="120000"/>
              </a:lnSpc>
              <a:spcBef>
                <a:spcPts val="0"/>
              </a:spcBef>
              <a:buNone/>
            </a:pPr>
            <a:r>
              <a:rPr lang="en-US" sz="3400" dirty="0"/>
              <a:t>Nilai </a:t>
            </a:r>
            <a:r>
              <a:rPr lang="en-US" sz="3400" dirty="0" err="1"/>
              <a:t>aset</a:t>
            </a:r>
            <a:r>
              <a:rPr lang="en-US" sz="3400" dirty="0"/>
              <a:t> </a:t>
            </a:r>
            <a:r>
              <a:rPr lang="en-US" sz="3400" dirty="0" err="1"/>
              <a:t>neto</a:t>
            </a:r>
            <a:r>
              <a:rPr lang="en-US" sz="3400" dirty="0"/>
              <a:t> PT Anak 31/12/20 (a)		Rp720.000.000</a:t>
            </a:r>
          </a:p>
          <a:p>
            <a:pPr marL="909638" indent="4763">
              <a:lnSpc>
                <a:spcPct val="120000"/>
              </a:lnSpc>
              <a:spcBef>
                <a:spcPts val="0"/>
              </a:spcBef>
              <a:buNone/>
            </a:pPr>
            <a:r>
              <a:rPr lang="en-US" sz="3400" dirty="0"/>
              <a:t>% </a:t>
            </a:r>
            <a:r>
              <a:rPr lang="en-US" sz="3400" dirty="0" err="1"/>
              <a:t>tambahan</a:t>
            </a:r>
            <a:r>
              <a:rPr lang="en-US" sz="3400" dirty="0"/>
              <a:t> </a:t>
            </a:r>
            <a:r>
              <a:rPr lang="en-US" sz="3400" dirty="0" err="1"/>
              <a:t>kepemilikan</a:t>
            </a:r>
            <a:r>
              <a:rPr lang="en-US" sz="3400" dirty="0"/>
              <a:t> (b) 		                        30%	</a:t>
            </a:r>
          </a:p>
          <a:p>
            <a:pPr marL="909638" indent="4763">
              <a:lnSpc>
                <a:spcPct val="120000"/>
              </a:lnSpc>
              <a:spcBef>
                <a:spcPts val="0"/>
              </a:spcBef>
              <a:buNone/>
            </a:pPr>
            <a:r>
              <a:rPr lang="it-IT" sz="3400" dirty="0"/>
              <a:t>Penambahan nilai tercatat investasi (a × b)	     216.000.000	</a:t>
            </a:r>
          </a:p>
          <a:p>
            <a:pPr marL="909638" indent="4763">
              <a:lnSpc>
                <a:spcPct val="120000"/>
              </a:lnSpc>
              <a:spcBef>
                <a:spcPts val="0"/>
              </a:spcBef>
              <a:buNone/>
            </a:pPr>
            <a:r>
              <a:rPr lang="sv-SE" sz="3400" dirty="0"/>
              <a:t>Imbalan dibayarkan atas 30% kepemilikan	     250.000.000	</a:t>
            </a:r>
          </a:p>
          <a:p>
            <a:pPr marL="909638" indent="4763">
              <a:lnSpc>
                <a:spcPct val="120000"/>
              </a:lnSpc>
              <a:spcBef>
                <a:spcPts val="0"/>
              </a:spcBef>
              <a:buNone/>
            </a:pPr>
            <a:r>
              <a:rPr lang="en-US" sz="3400" dirty="0" err="1"/>
              <a:t>Selisih</a:t>
            </a:r>
            <a:r>
              <a:rPr lang="en-US" sz="3400" dirty="0"/>
              <a:t> 				 </a:t>
            </a:r>
            <a:r>
              <a:rPr lang="en-US" sz="3400" dirty="0" err="1"/>
              <a:t>Rp</a:t>
            </a:r>
            <a:r>
              <a:rPr lang="en-US" sz="3400" dirty="0"/>
              <a:t>(34.000.000)</a:t>
            </a:r>
          </a:p>
          <a:p>
            <a:pPr marL="909638" indent="4763">
              <a:lnSpc>
                <a:spcPct val="120000"/>
              </a:lnSpc>
              <a:spcBef>
                <a:spcPts val="0"/>
              </a:spcBef>
              <a:buNone/>
            </a:pPr>
            <a:endParaRPr lang="en-US" sz="3400" dirty="0"/>
          </a:p>
          <a:p>
            <a:pPr marL="509588" indent="4763">
              <a:buNone/>
            </a:pPr>
            <a:r>
              <a:rPr lang="en-US" sz="3400" dirty="0" err="1"/>
              <a:t>Selisih</a:t>
            </a:r>
            <a:r>
              <a:rPr lang="en-US" sz="3400" dirty="0"/>
              <a:t> Rp34.000.000 </a:t>
            </a:r>
            <a:r>
              <a:rPr lang="en-US" sz="3400" dirty="0" err="1"/>
              <a:t>tidak</a:t>
            </a:r>
            <a:r>
              <a:rPr lang="en-US" sz="3400" dirty="0"/>
              <a:t> </a:t>
            </a:r>
            <a:r>
              <a:rPr lang="en-US" sz="3400" dirty="0" err="1"/>
              <a:t>boleh</a:t>
            </a:r>
            <a:r>
              <a:rPr lang="en-US" sz="3400" dirty="0"/>
              <a:t> </a:t>
            </a:r>
            <a:r>
              <a:rPr lang="en-US" sz="3400" dirty="0" err="1"/>
              <a:t>diakui</a:t>
            </a:r>
            <a:r>
              <a:rPr lang="en-US" sz="3400" dirty="0"/>
              <a:t> </a:t>
            </a:r>
            <a:r>
              <a:rPr lang="en-US" sz="3400" dirty="0" err="1"/>
              <a:t>sebagai</a:t>
            </a:r>
            <a:r>
              <a:rPr lang="en-US" sz="3400" dirty="0"/>
              <a:t> </a:t>
            </a:r>
            <a:r>
              <a:rPr lang="en-US" sz="3400" dirty="0" err="1"/>
              <a:t>kerugian</a:t>
            </a:r>
            <a:r>
              <a:rPr lang="en-US" sz="3400" dirty="0"/>
              <a:t> </a:t>
            </a:r>
            <a:r>
              <a:rPr lang="en-US" sz="3400" dirty="0" err="1"/>
              <a:t>pada</a:t>
            </a:r>
            <a:r>
              <a:rPr lang="en-US" sz="3400" dirty="0"/>
              <a:t> </a:t>
            </a:r>
            <a:r>
              <a:rPr lang="en-US" sz="3400" dirty="0" err="1"/>
              <a:t>laba</a:t>
            </a:r>
            <a:r>
              <a:rPr lang="en-US" sz="3400" dirty="0"/>
              <a:t> </a:t>
            </a:r>
            <a:r>
              <a:rPr lang="en-US" sz="3400" dirty="0" err="1"/>
              <a:t>rugi</a:t>
            </a:r>
            <a:r>
              <a:rPr lang="en-US" sz="3400" dirty="0"/>
              <a:t>, </a:t>
            </a:r>
            <a:r>
              <a:rPr lang="en-US" sz="3400" dirty="0" err="1"/>
              <a:t>tetapi</a:t>
            </a:r>
            <a:r>
              <a:rPr lang="en-US" sz="3400" dirty="0"/>
              <a:t> </a:t>
            </a:r>
            <a:r>
              <a:rPr lang="en-US" sz="3400" dirty="0" err="1"/>
              <a:t>pada</a:t>
            </a:r>
            <a:r>
              <a:rPr lang="en-US" sz="3400" dirty="0"/>
              <a:t> </a:t>
            </a:r>
            <a:r>
              <a:rPr lang="en-US" sz="3400" dirty="0" err="1"/>
              <a:t>ekuitas</a:t>
            </a:r>
            <a:r>
              <a:rPr lang="en-US" sz="3400" dirty="0"/>
              <a:t> </a:t>
            </a:r>
            <a:r>
              <a:rPr lang="en-US" sz="3400" dirty="0" err="1"/>
              <a:t>karena</a:t>
            </a:r>
            <a:r>
              <a:rPr lang="en-US" sz="3400" dirty="0"/>
              <a:t> </a:t>
            </a:r>
            <a:r>
              <a:rPr lang="en-US" sz="3400" dirty="0" err="1"/>
              <a:t>merupakan</a:t>
            </a:r>
            <a:r>
              <a:rPr lang="en-US" sz="3400" dirty="0"/>
              <a:t> </a:t>
            </a:r>
            <a:r>
              <a:rPr lang="en-US" sz="3400" dirty="0" err="1"/>
              <a:t>transaksi</a:t>
            </a:r>
            <a:r>
              <a:rPr lang="en-US" sz="3400" dirty="0"/>
              <a:t> </a:t>
            </a:r>
            <a:r>
              <a:rPr lang="en-US" sz="3400" dirty="0" err="1"/>
              <a:t>ekuitas</a:t>
            </a:r>
            <a:r>
              <a:rPr lang="en-US" sz="3400" dirty="0"/>
              <a:t>. </a:t>
            </a:r>
            <a:r>
              <a:rPr lang="en-US" sz="3400" dirty="0" err="1"/>
              <a:t>Jurnal</a:t>
            </a:r>
            <a:r>
              <a:rPr lang="en-US" sz="3400" dirty="0"/>
              <a:t> yang </a:t>
            </a:r>
            <a:r>
              <a:rPr lang="en-US" sz="3400" dirty="0" err="1"/>
              <a:t>dicatat</a:t>
            </a:r>
            <a:r>
              <a:rPr lang="en-US" sz="3400" dirty="0"/>
              <a:t> </a:t>
            </a:r>
            <a:r>
              <a:rPr lang="en-US" sz="3400" dirty="0" err="1"/>
              <a:t>oleh</a:t>
            </a:r>
            <a:r>
              <a:rPr lang="en-US" sz="3400" dirty="0"/>
              <a:t> PT </a:t>
            </a:r>
            <a:r>
              <a:rPr lang="en-US" sz="3400" dirty="0" err="1"/>
              <a:t>Induk</a:t>
            </a:r>
            <a:r>
              <a:rPr lang="en-US" sz="3400" dirty="0"/>
              <a:t> </a:t>
            </a:r>
            <a:r>
              <a:rPr lang="en-US" sz="3400" dirty="0" err="1"/>
              <a:t>saat</a:t>
            </a:r>
            <a:r>
              <a:rPr lang="en-US" sz="3400" dirty="0"/>
              <a:t> </a:t>
            </a:r>
            <a:r>
              <a:rPr lang="en-US" sz="3400" dirty="0" err="1"/>
              <a:t>pembelian</a:t>
            </a:r>
            <a:r>
              <a:rPr lang="en-US" sz="3400" dirty="0"/>
              <a:t> </a:t>
            </a:r>
            <a:r>
              <a:rPr lang="en-US" sz="3400" dirty="0" err="1"/>
              <a:t>adalah</a:t>
            </a:r>
            <a:r>
              <a:rPr lang="en-US" sz="3400" dirty="0"/>
              <a:t>:</a:t>
            </a:r>
          </a:p>
          <a:p>
            <a:pPr marL="319088" indent="195263">
              <a:lnSpc>
                <a:spcPct val="120000"/>
              </a:lnSpc>
              <a:spcBef>
                <a:spcPts val="0"/>
              </a:spcBef>
              <a:buNone/>
            </a:pPr>
            <a:r>
              <a:rPr lang="en-US" sz="3400" u="sng" dirty="0"/>
              <a:t>31 </a:t>
            </a:r>
            <a:r>
              <a:rPr lang="en-US" sz="3400" u="sng" dirty="0" err="1"/>
              <a:t>Desember</a:t>
            </a:r>
            <a:r>
              <a:rPr lang="en-US" sz="3400" u="sng" dirty="0"/>
              <a:t> 2020</a:t>
            </a:r>
          </a:p>
          <a:p>
            <a:pPr marL="319088" indent="195263">
              <a:lnSpc>
                <a:spcPct val="120000"/>
              </a:lnSpc>
              <a:spcBef>
                <a:spcPts val="0"/>
              </a:spcBef>
              <a:buNone/>
            </a:pPr>
            <a:r>
              <a:rPr lang="en-US" sz="3400" dirty="0"/>
              <a:t>(1)  </a:t>
            </a:r>
            <a:r>
              <a:rPr lang="en-US" sz="3400" dirty="0" err="1"/>
              <a:t>Investasi</a:t>
            </a:r>
            <a:r>
              <a:rPr lang="en-US" sz="3400" dirty="0"/>
              <a:t>			Rp216.000.000	</a:t>
            </a:r>
          </a:p>
          <a:p>
            <a:pPr marL="319088" indent="195263">
              <a:lnSpc>
                <a:spcPct val="120000"/>
              </a:lnSpc>
              <a:spcBef>
                <a:spcPts val="0"/>
              </a:spcBef>
              <a:buNone/>
            </a:pPr>
            <a:r>
              <a:rPr lang="es-ES" sz="3400" dirty="0"/>
              <a:t>       </a:t>
            </a:r>
            <a:r>
              <a:rPr lang="es-ES" sz="3400" dirty="0" err="1"/>
              <a:t>Ekuitas</a:t>
            </a:r>
            <a:r>
              <a:rPr lang="es-ES" sz="3400" dirty="0"/>
              <a:t> (</a:t>
            </a:r>
            <a:r>
              <a:rPr lang="es-ES" sz="3400" dirty="0" err="1"/>
              <a:t>tambahan</a:t>
            </a:r>
            <a:r>
              <a:rPr lang="es-ES" sz="3400" dirty="0"/>
              <a:t> modal </a:t>
            </a:r>
            <a:r>
              <a:rPr lang="es-ES" sz="3400" dirty="0" err="1"/>
              <a:t>disetor</a:t>
            </a:r>
            <a:r>
              <a:rPr lang="es-ES" sz="3400" dirty="0"/>
              <a:t>)	        34.000.000 	</a:t>
            </a:r>
          </a:p>
          <a:p>
            <a:pPr marL="319088" indent="195263">
              <a:lnSpc>
                <a:spcPct val="120000"/>
              </a:lnSpc>
              <a:spcBef>
                <a:spcPts val="0"/>
              </a:spcBef>
              <a:buNone/>
            </a:pPr>
            <a:r>
              <a:rPr lang="en-US" sz="3400" dirty="0"/>
              <a:t>	     Kas					Rp250.000.000	</a:t>
            </a:r>
          </a:p>
          <a:p>
            <a:pPr marL="319088" indent="195263">
              <a:lnSpc>
                <a:spcPct val="120000"/>
              </a:lnSpc>
              <a:spcBef>
                <a:spcPts val="0"/>
              </a:spcBef>
              <a:buNone/>
            </a:pPr>
            <a:r>
              <a:rPr lang="en-US" sz="3400" i="1" dirty="0"/>
              <a:t>(</a:t>
            </a:r>
            <a:r>
              <a:rPr lang="en-US" sz="3400" i="1" dirty="0" err="1"/>
              <a:t>Mencatat</a:t>
            </a:r>
            <a:r>
              <a:rPr lang="en-US" sz="3400" i="1" dirty="0"/>
              <a:t> </a:t>
            </a:r>
            <a:r>
              <a:rPr lang="en-US" sz="3400" i="1" dirty="0" err="1"/>
              <a:t>investasi</a:t>
            </a:r>
            <a:r>
              <a:rPr lang="en-US" sz="3400" i="1" dirty="0"/>
              <a:t>  </a:t>
            </a:r>
            <a:r>
              <a:rPr lang="en-US" sz="3400" i="1" dirty="0" err="1"/>
              <a:t>tambahan</a:t>
            </a:r>
            <a:r>
              <a:rPr lang="en-US" sz="3400" i="1" dirty="0"/>
              <a:t>)</a:t>
            </a:r>
          </a:p>
          <a:p>
            <a:pPr marL="909638" indent="4763">
              <a:buNone/>
            </a:pPr>
            <a:r>
              <a:rPr lang="en-US" sz="2900" dirty="0"/>
              <a:t>	</a:t>
            </a:r>
          </a:p>
          <a:p>
            <a:pPr marL="0" indent="0" algn="just">
              <a:buNone/>
            </a:pPr>
            <a:endParaRPr lang="en-US" dirty="0"/>
          </a:p>
        </p:txBody>
      </p:sp>
      <p:cxnSp>
        <p:nvCxnSpPr>
          <p:cNvPr id="5" name="Straight Connector 4"/>
          <p:cNvCxnSpPr/>
          <p:nvPr/>
        </p:nvCxnSpPr>
        <p:spPr>
          <a:xfrm>
            <a:off x="5257800" y="3733800"/>
            <a:ext cx="1295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
            </a:r>
            <a:br>
              <a:rPr lang="id-ID" dirty="0"/>
            </a:br>
            <a:endParaRPr lang="id-ID" dirty="0"/>
          </a:p>
        </p:txBody>
      </p:sp>
      <p:sp>
        <p:nvSpPr>
          <p:cNvPr id="3" name="Content Placeholder 2"/>
          <p:cNvSpPr>
            <a:spLocks noGrp="1"/>
          </p:cNvSpPr>
          <p:nvPr>
            <p:ph sz="quarter" idx="1"/>
          </p:nvPr>
        </p:nvSpPr>
        <p:spPr>
          <a:xfrm>
            <a:off x="609600" y="1676400"/>
            <a:ext cx="8153400" cy="2895600"/>
          </a:xfrm>
        </p:spPr>
        <p:txBody>
          <a:bodyPr>
            <a:normAutofit lnSpcReduction="10000"/>
          </a:bodyPr>
          <a:lstStyle/>
          <a:p>
            <a:pPr>
              <a:buFont typeface="Wingdings" pitchFamily="2" charset="2"/>
              <a:buChar char="q"/>
            </a:pPr>
            <a:r>
              <a:rPr lang="id-ID" sz="1900" b="1" dirty="0"/>
              <a:t>Penambahan Kepemilikan dari Pengaruh Signifikan Menjadi Pengendalian</a:t>
            </a:r>
            <a:endParaRPr lang="id-ID" sz="1400" dirty="0"/>
          </a:p>
          <a:p>
            <a:pPr marL="361950" indent="0" algn="just">
              <a:buNone/>
            </a:pPr>
            <a:r>
              <a:rPr lang="id-ID" sz="1400" dirty="0"/>
              <a:t>Sebelum akuisisi tambahan, entitas induk mencatat investasi dengan metode ekuitas, dan ketika pengendalian diperoleh tetap dapat menggunakan metode ekuitas ataupun beralih menggunakan metode biaya. </a:t>
            </a:r>
          </a:p>
          <a:p>
            <a:r>
              <a:rPr lang="id-ID" sz="1400" b="1" dirty="0"/>
              <a:t>Perlakuan Akuntansi</a:t>
            </a:r>
            <a:endParaRPr lang="id-ID" sz="1400" dirty="0"/>
          </a:p>
          <a:p>
            <a:pPr marL="361950" indent="0" algn="just">
              <a:buNone/>
            </a:pPr>
            <a:r>
              <a:rPr lang="id-ID" sz="1400" dirty="0"/>
              <a:t>Berdasarkan PSAK 22, jika dalam suatu kombinasi bisnis yang dilakukan secara bertahap, pihak pengakuisisi mengukur kembali kepentingan ekuitas yang dimiliki sebelumnya pada pihak yang diakuisisi pada nilai wajar tanggal akuisisi dan mengakui keuntungan atau kerugian yang dihasilkan, jika ada, dalam laporan laba rugi. Keuntungan atau kerugian dihitung dari selisih nilai wajar dengan nilai tercatat sesuai metode ekuitas. </a:t>
            </a:r>
            <a:r>
              <a:rPr lang="id-ID" sz="1400" i="1" dirty="0"/>
              <a:t>Goodwill </a:t>
            </a:r>
            <a:r>
              <a:rPr lang="id-ID" sz="1400" dirty="0"/>
              <a:t>yang timbul juga dihitung ulang pada tanggal akuisisi terakhir dengan cara: </a:t>
            </a:r>
          </a:p>
        </p:txBody>
      </p:sp>
      <p:pic>
        <p:nvPicPr>
          <p:cNvPr id="5" name="Picture 4">
            <a:extLst>
              <a:ext uri="{FF2B5EF4-FFF2-40B4-BE49-F238E27FC236}">
                <a16:creationId xmlns:a16="http://schemas.microsoft.com/office/drawing/2014/main" xmlns="" id="{ABA25B9C-0839-4FEA-BB23-E50F2A387342}"/>
              </a:ext>
            </a:extLst>
          </p:cNvPr>
          <p:cNvPicPr>
            <a:picLocks noChangeAspect="1"/>
          </p:cNvPicPr>
          <p:nvPr/>
        </p:nvPicPr>
        <p:blipFill>
          <a:blip r:embed="rId2"/>
          <a:stretch>
            <a:fillRect/>
          </a:stretch>
        </p:blipFill>
        <p:spPr>
          <a:xfrm>
            <a:off x="2295525" y="4550459"/>
            <a:ext cx="4410075" cy="1393141"/>
          </a:xfrm>
          <a:prstGeom prst="rect">
            <a:avLst/>
          </a:prstGeom>
        </p:spPr>
      </p:pic>
    </p:spTree>
    <p:extLst>
      <p:ext uri="{BB962C8B-B14F-4D97-AF65-F5344CB8AC3E}">
        <p14:creationId xmlns:p14="http://schemas.microsoft.com/office/powerpoint/2010/main" val="1360218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fontScale="77500" lnSpcReduction="20000"/>
          </a:bodyPr>
          <a:lstStyle/>
          <a:p>
            <a:pPr marL="361950" indent="0" algn="just">
              <a:buNone/>
            </a:pPr>
            <a:r>
              <a:rPr lang="id-ID" sz="1500" b="1" dirty="0"/>
              <a:t>Contoh 8.9 </a:t>
            </a:r>
          </a:p>
          <a:p>
            <a:pPr marL="361950" indent="0" algn="just">
              <a:buNone/>
            </a:pPr>
            <a:r>
              <a:rPr lang="id-ID" sz="1800" dirty="0"/>
              <a:t>PT Induk membeli kepemilikan atas saham PT Anak sebesar 20% yang diperoleh pada 2 Januari 20</a:t>
            </a:r>
            <a:r>
              <a:rPr lang="en-US" sz="1800" dirty="0"/>
              <a:t>20</a:t>
            </a:r>
            <a:r>
              <a:rPr lang="id-ID" sz="1800" dirty="0"/>
              <a:t>. Pada saat itu, PT Induk membayar Rp140.000.000 yaitu sebesar proporsi nilai aset neto PT Anak dan PT Induk memiliki pengaruh signifikan atas PT Anak. Komposisi ekuitas (aset neto) PT Anak saat itu terdiri dari saham biasa dan saldo laba (</a:t>
            </a:r>
            <a:r>
              <a:rPr lang="id-ID" sz="1800" i="1" dirty="0"/>
              <a:t>retained earnings</a:t>
            </a:r>
            <a:r>
              <a:rPr lang="id-ID" sz="1800" dirty="0"/>
              <a:t>) masing-masing senilai Rp500.000.000 dan Rp200.000.000. Pada tanggal 31 Desember 20</a:t>
            </a:r>
            <a:r>
              <a:rPr lang="en-US" sz="1800" dirty="0"/>
              <a:t>20</a:t>
            </a:r>
            <a:r>
              <a:rPr lang="id-ID" sz="1800" dirty="0"/>
              <a:t>, PT Induk membeli tambahan saham PT Anak dari pihak ketiga sebesar 40% dengan membayar Rp300.000.000. Pada tanggal akuisisi ini, nilai wajar atas investasi sebelumnya (20%) adalah Rp150.000.000. Sedangkan nilai wajar kepentingan nonpengendali setelah akuisisi tambahan (40%) sama dengan nilai akuisisi tambahan (40%), yaitu Rp300.000.000. PT Anak melaporkan laba dan mengumumkan dividen selama tahun 20</a:t>
            </a:r>
            <a:r>
              <a:rPr lang="en-US" sz="1800" dirty="0"/>
              <a:t>20</a:t>
            </a:r>
            <a:r>
              <a:rPr lang="id-ID" sz="1800" dirty="0"/>
              <a:t> masing-masing sebesar Rp50.000.000 dan Rp30.000.000.</a:t>
            </a:r>
          </a:p>
          <a:p>
            <a:pPr marL="361950" indent="0" algn="just">
              <a:buNone/>
            </a:pPr>
            <a:r>
              <a:rPr lang="id-ID" sz="1800" dirty="0"/>
              <a:t>Dampak dari pembelian oleh PT Induk adalah meningkatnya kepemilikan PT Induk menjadi 60% dan turunnya kepemilikan kepentingan nonpengendali menjadi 40%. Jika PT Induk menggunakan metode ekuitas atas investasi sebelumnya pada PT Anak, maka PT Induk harus menghitung nilai tercatat investasi tersebut pada tanggal akuisisi tambahan dan mengukur kembali pada nilai wajar tanggal akuisisi terkini dan mengakui keuntungan atau kerugian yang dihasilkan dalam laporan laba rugi. Perhitungannya sebagai berikut.</a:t>
            </a:r>
          </a:p>
          <a:p>
            <a:pPr marL="361950" indent="0" algn="just">
              <a:buNone/>
            </a:pPr>
            <a:endParaRPr lang="id-ID" sz="1000" dirty="0"/>
          </a:p>
          <a:p>
            <a:pPr marL="714375" indent="0">
              <a:lnSpc>
                <a:spcPct val="120000"/>
              </a:lnSpc>
              <a:spcBef>
                <a:spcPts val="0"/>
              </a:spcBef>
              <a:buNone/>
            </a:pPr>
            <a:r>
              <a:rPr lang="it-IT" sz="1400" dirty="0"/>
              <a:t>Nilai wajar investasi sebelumnya per 31/12/19	</a:t>
            </a:r>
            <a:r>
              <a:rPr lang="id-ID" sz="1400" dirty="0"/>
              <a:t>	Rp</a:t>
            </a:r>
            <a:r>
              <a:rPr lang="it-IT" sz="1400" dirty="0"/>
              <a:t>150.000.000 	</a:t>
            </a:r>
          </a:p>
          <a:p>
            <a:pPr marL="714375" indent="0">
              <a:lnSpc>
                <a:spcPct val="120000"/>
              </a:lnSpc>
              <a:spcBef>
                <a:spcPts val="0"/>
              </a:spcBef>
              <a:buNone/>
            </a:pPr>
            <a:r>
              <a:rPr lang="id-ID" sz="1400" dirty="0"/>
              <a:t>Nilai investasi awal 2 Januari 20</a:t>
            </a:r>
            <a:r>
              <a:rPr lang="en-US" sz="1400" dirty="0"/>
              <a:t>20</a:t>
            </a:r>
            <a:r>
              <a:rPr lang="id-ID" sz="1400" dirty="0"/>
              <a:t>		Rp140.000.000 	</a:t>
            </a:r>
          </a:p>
          <a:p>
            <a:pPr marL="714375" indent="0">
              <a:lnSpc>
                <a:spcPct val="120000"/>
              </a:lnSpc>
              <a:spcBef>
                <a:spcPts val="0"/>
              </a:spcBef>
              <a:buNone/>
            </a:pPr>
            <a:r>
              <a:rPr lang="es-ES" sz="1400" dirty="0" err="1"/>
              <a:t>Bagian</a:t>
            </a:r>
            <a:r>
              <a:rPr lang="es-ES" sz="1400" dirty="0"/>
              <a:t> </a:t>
            </a:r>
            <a:r>
              <a:rPr lang="es-ES" sz="1400" dirty="0" err="1"/>
              <a:t>laba</a:t>
            </a:r>
            <a:r>
              <a:rPr lang="es-ES" sz="1400" dirty="0"/>
              <a:t> PT </a:t>
            </a:r>
            <a:r>
              <a:rPr lang="es-ES" sz="1400" dirty="0" err="1"/>
              <a:t>Anak</a:t>
            </a:r>
            <a:r>
              <a:rPr lang="es-ES" sz="1400" dirty="0"/>
              <a:t> (20%)	</a:t>
            </a:r>
            <a:r>
              <a:rPr lang="id-ID" sz="1400" dirty="0"/>
              <a:t>	       </a:t>
            </a:r>
            <a:r>
              <a:rPr lang="es-ES" sz="1400" dirty="0"/>
              <a:t>10.000.000 	</a:t>
            </a:r>
          </a:p>
          <a:p>
            <a:pPr marL="714375" indent="0">
              <a:lnSpc>
                <a:spcPct val="120000"/>
              </a:lnSpc>
              <a:spcBef>
                <a:spcPts val="0"/>
              </a:spcBef>
              <a:buNone/>
            </a:pPr>
            <a:r>
              <a:rPr lang="fr-FR" sz="1400" dirty="0" err="1"/>
              <a:t>Dividen</a:t>
            </a:r>
            <a:r>
              <a:rPr lang="fr-FR" sz="1400" dirty="0"/>
              <a:t> dari PT </a:t>
            </a:r>
            <a:r>
              <a:rPr lang="fr-FR" sz="1400" dirty="0" err="1"/>
              <a:t>Anak</a:t>
            </a:r>
            <a:r>
              <a:rPr lang="fr-FR" sz="1400" dirty="0"/>
              <a:t> (20%)	</a:t>
            </a:r>
            <a:r>
              <a:rPr lang="id-ID" sz="1400" dirty="0"/>
              <a:t>	        </a:t>
            </a:r>
            <a:r>
              <a:rPr lang="fr-FR" sz="1400" u="sng" dirty="0"/>
              <a:t>(6.000.000)</a:t>
            </a:r>
            <a:r>
              <a:rPr lang="fr-FR" sz="1400" dirty="0"/>
              <a:t>	</a:t>
            </a:r>
          </a:p>
          <a:p>
            <a:pPr marL="714375" indent="0">
              <a:lnSpc>
                <a:spcPct val="120000"/>
              </a:lnSpc>
              <a:spcBef>
                <a:spcPts val="0"/>
              </a:spcBef>
              <a:buNone/>
            </a:pPr>
            <a:r>
              <a:rPr lang="it-IT" sz="1400" dirty="0"/>
              <a:t>Nilai tercatat investasi sebelumnya per 31/12/19	</a:t>
            </a:r>
            <a:r>
              <a:rPr lang="id-ID" sz="1400" dirty="0"/>
              <a:t>	</a:t>
            </a:r>
            <a:r>
              <a:rPr lang="id-ID" sz="1400" u="sng" dirty="0"/>
              <a:t>      </a:t>
            </a:r>
            <a:r>
              <a:rPr lang="it-IT" sz="1400" u="sng" dirty="0"/>
              <a:t>144.000.000 </a:t>
            </a:r>
            <a:r>
              <a:rPr lang="it-IT" sz="1400" dirty="0"/>
              <a:t>	</a:t>
            </a:r>
          </a:p>
          <a:p>
            <a:pPr marL="714375" indent="0">
              <a:lnSpc>
                <a:spcPct val="120000"/>
              </a:lnSpc>
              <a:spcBef>
                <a:spcPts val="0"/>
              </a:spcBef>
              <a:buNone/>
            </a:pPr>
            <a:r>
              <a:rPr lang="id-ID" sz="1400" dirty="0"/>
              <a:t>Selisih nilai wajar				      Rp6.000.000 	</a:t>
            </a:r>
          </a:p>
          <a:p>
            <a:pPr marL="361950" indent="0" algn="just">
              <a:buNone/>
            </a:pPr>
            <a:endParaRPr lang="id-ID" sz="1400" dirty="0"/>
          </a:p>
        </p:txBody>
      </p:sp>
    </p:spTree>
    <p:extLst>
      <p:ext uri="{BB962C8B-B14F-4D97-AF65-F5344CB8AC3E}">
        <p14:creationId xmlns:p14="http://schemas.microsoft.com/office/powerpoint/2010/main" val="1333935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fontScale="85000" lnSpcReduction="20000"/>
          </a:bodyPr>
          <a:lstStyle/>
          <a:p>
            <a:pPr marL="361950" indent="0" algn="just">
              <a:buNone/>
            </a:pPr>
            <a:r>
              <a:rPr lang="id-ID" sz="1500" dirty="0"/>
              <a:t>Selisih Rp6.000.000 diakui di laporan laba rugi. Jurnal yang dicatat oleh PT Induk saat pembelian adalah sebagai berikut.</a:t>
            </a:r>
          </a:p>
          <a:p>
            <a:pPr marL="361950" indent="0" algn="just">
              <a:spcBef>
                <a:spcPts val="0"/>
              </a:spcBef>
              <a:buNone/>
            </a:pPr>
            <a:r>
              <a:rPr lang="id-ID" sz="1400" u="sng" dirty="0"/>
              <a:t>31 Desember 20</a:t>
            </a:r>
            <a:r>
              <a:rPr lang="en-US" sz="1400" u="sng" dirty="0"/>
              <a:t>20</a:t>
            </a:r>
            <a:endParaRPr lang="id-ID" sz="1400" u="sng" dirty="0"/>
          </a:p>
          <a:p>
            <a:pPr marL="361950" indent="0" algn="just">
              <a:spcBef>
                <a:spcPts val="0"/>
              </a:spcBef>
              <a:buNone/>
            </a:pPr>
            <a:r>
              <a:rPr lang="id-ID" sz="1400" dirty="0"/>
              <a:t>Investasi 	Rp300.000.000 	</a:t>
            </a:r>
          </a:p>
          <a:p>
            <a:pPr marL="361950" indent="0" algn="just">
              <a:spcBef>
                <a:spcPts val="0"/>
              </a:spcBef>
              <a:buNone/>
            </a:pPr>
            <a:r>
              <a:rPr lang="id-ID" sz="1400" dirty="0"/>
              <a:t>	Kas 			Rp300.000.000	</a:t>
            </a:r>
          </a:p>
          <a:p>
            <a:pPr marL="361950" indent="0" algn="just">
              <a:spcBef>
                <a:spcPts val="0"/>
              </a:spcBef>
              <a:buNone/>
            </a:pPr>
            <a:r>
              <a:rPr lang="id-ID" sz="1400" i="1" dirty="0"/>
              <a:t>(Mencatat investasi  tambahan.)</a:t>
            </a:r>
            <a:endParaRPr lang="id-ID" sz="1400" dirty="0"/>
          </a:p>
          <a:p>
            <a:pPr marL="361950" indent="0">
              <a:spcBef>
                <a:spcPts val="0"/>
              </a:spcBef>
              <a:buNone/>
            </a:pPr>
            <a:endParaRPr lang="en-US" sz="1400" dirty="0"/>
          </a:p>
          <a:p>
            <a:pPr marL="361950" indent="0">
              <a:spcBef>
                <a:spcPts val="0"/>
              </a:spcBef>
              <a:buNone/>
            </a:pPr>
            <a:r>
              <a:rPr lang="id-ID" sz="1400" dirty="0"/>
              <a:t>Investasi 	    Rp6.000.000 	</a:t>
            </a:r>
          </a:p>
          <a:p>
            <a:pPr marL="361950" indent="0">
              <a:spcBef>
                <a:spcPts val="0"/>
              </a:spcBef>
              <a:buNone/>
            </a:pPr>
            <a:r>
              <a:rPr lang="id-ID" sz="1400" dirty="0"/>
              <a:t>	Keuntungan (</a:t>
            </a:r>
            <a:r>
              <a:rPr lang="en-US" sz="1400" dirty="0" err="1"/>
              <a:t>laba</a:t>
            </a:r>
            <a:r>
              <a:rPr lang="en-US" sz="1400" dirty="0"/>
              <a:t> </a:t>
            </a:r>
            <a:r>
              <a:rPr lang="en-US" sz="1400" dirty="0" err="1"/>
              <a:t>rugi</a:t>
            </a:r>
            <a:r>
              <a:rPr lang="id-ID" sz="1400" dirty="0"/>
              <a:t>) 		     Rp6.000.000	</a:t>
            </a:r>
          </a:p>
          <a:p>
            <a:pPr marL="361950" indent="0">
              <a:spcBef>
                <a:spcPts val="0"/>
              </a:spcBef>
              <a:buNone/>
            </a:pPr>
            <a:r>
              <a:rPr lang="id-ID" sz="1400" i="1" dirty="0"/>
              <a:t>(Mencatat selisih nilai wajar atas investasi  sebelumnya.)</a:t>
            </a:r>
            <a:endParaRPr lang="id-ID" sz="900" dirty="0"/>
          </a:p>
          <a:p>
            <a:pPr marL="361950" indent="0" algn="just">
              <a:buNone/>
            </a:pPr>
            <a:r>
              <a:rPr lang="id-ID" sz="1500" dirty="0"/>
              <a:t>Pada tanggal akuisisi tambahan, memungkinkan timbulnya </a:t>
            </a:r>
            <a:r>
              <a:rPr lang="id-ID" sz="1500" i="1" dirty="0"/>
              <a:t>goodwill </a:t>
            </a:r>
            <a:r>
              <a:rPr lang="id-ID" sz="1500" dirty="0"/>
              <a:t>sehingga harus dihitung dengan cara sebagai berikut.</a:t>
            </a:r>
          </a:p>
          <a:p>
            <a:pPr marL="714375" indent="0">
              <a:lnSpc>
                <a:spcPct val="110000"/>
              </a:lnSpc>
              <a:spcBef>
                <a:spcPts val="0"/>
              </a:spcBef>
              <a:buNone/>
            </a:pPr>
            <a:r>
              <a:rPr lang="id-ID" sz="1400" dirty="0"/>
              <a:t>Nilai wajar imbalan yang dialihkan (40%)		Rp300.000.000 	</a:t>
            </a:r>
          </a:p>
          <a:p>
            <a:pPr marL="714375" indent="0">
              <a:lnSpc>
                <a:spcPct val="110000"/>
              </a:lnSpc>
              <a:spcBef>
                <a:spcPts val="0"/>
              </a:spcBef>
              <a:buNone/>
            </a:pPr>
            <a:r>
              <a:rPr lang="id-ID" sz="1400" dirty="0"/>
              <a:t>Jumlah setiap kepentingan nonpengendali (40%)	     300.000.000 	</a:t>
            </a:r>
          </a:p>
          <a:p>
            <a:pPr marL="714375" indent="0">
              <a:lnSpc>
                <a:spcPct val="110000"/>
              </a:lnSpc>
              <a:spcBef>
                <a:spcPts val="0"/>
              </a:spcBef>
              <a:buNone/>
            </a:pPr>
            <a:r>
              <a:rPr lang="id-ID" sz="1400" dirty="0"/>
              <a:t>Nilai wajar kepentingan ekuitas sebelumnya (20%)	</a:t>
            </a:r>
            <a:r>
              <a:rPr lang="id-ID" sz="1400" u="sng" dirty="0"/>
              <a:t>    150.000.000 </a:t>
            </a:r>
            <a:r>
              <a:rPr lang="id-ID" sz="1400" dirty="0"/>
              <a:t>	</a:t>
            </a:r>
          </a:p>
          <a:p>
            <a:pPr marL="714375" indent="0">
              <a:lnSpc>
                <a:spcPct val="110000"/>
              </a:lnSpc>
              <a:spcBef>
                <a:spcPts val="0"/>
              </a:spcBef>
              <a:buNone/>
            </a:pPr>
            <a:r>
              <a:rPr lang="id-ID" sz="1400" dirty="0"/>
              <a:t>Jumlah (100%)				</a:t>
            </a:r>
            <a:r>
              <a:rPr lang="id-ID" sz="1400" u="sng" dirty="0"/>
              <a:t>    750.000.000 </a:t>
            </a:r>
            <a:r>
              <a:rPr lang="id-ID" sz="1400" dirty="0"/>
              <a:t>	</a:t>
            </a:r>
          </a:p>
          <a:p>
            <a:pPr marL="714375" indent="0">
              <a:lnSpc>
                <a:spcPct val="110000"/>
              </a:lnSpc>
              <a:spcBef>
                <a:spcPts val="0"/>
              </a:spcBef>
              <a:buNone/>
            </a:pPr>
            <a:r>
              <a:rPr lang="fi-FI" sz="1400" dirty="0"/>
              <a:t>Aset neto teridentifikasi pada tanggal akuisisi (100%)	</a:t>
            </a:r>
            <a:r>
              <a:rPr lang="id-ID" sz="1400" u="sng" dirty="0"/>
              <a:t>    </a:t>
            </a:r>
            <a:r>
              <a:rPr lang="fi-FI" sz="1400" u="sng" dirty="0"/>
              <a:t>720.000.000 </a:t>
            </a:r>
            <a:r>
              <a:rPr lang="fi-FI" sz="1400" dirty="0"/>
              <a:t>	</a:t>
            </a:r>
          </a:p>
          <a:p>
            <a:pPr marL="714375" indent="0">
              <a:lnSpc>
                <a:spcPct val="110000"/>
              </a:lnSpc>
              <a:spcBef>
                <a:spcPts val="0"/>
              </a:spcBef>
              <a:buNone/>
            </a:pPr>
            <a:r>
              <a:rPr lang="id-ID" sz="1400" i="1" dirty="0"/>
              <a:t>Goodwill</a:t>
            </a:r>
            <a:r>
              <a:rPr lang="id-ID" sz="1400" dirty="0"/>
              <a:t>				 Rp30.000.000 	</a:t>
            </a:r>
          </a:p>
          <a:p>
            <a:pPr marL="361950" indent="0" algn="just">
              <a:buNone/>
            </a:pPr>
            <a:r>
              <a:rPr lang="id-ID" sz="1500" dirty="0"/>
              <a:t>Nilai aset neto terindentifikasi pada tanggal akuisisi adalah nilai ekuitas PT Anak tanggal 31 Desember 20</a:t>
            </a:r>
            <a:r>
              <a:rPr lang="en-US" sz="1500" dirty="0"/>
              <a:t>20</a:t>
            </a:r>
            <a:r>
              <a:rPr lang="id-ID" sz="1500" dirty="0"/>
              <a:t>, yaitu ekuitas tanggal akuisisi (Rp700.000.000) ditambah laba (Rp50.000.000) dan dikurang dividen (Rp30.000.000) tahun 20</a:t>
            </a:r>
            <a:r>
              <a:rPr lang="en-US" sz="1500" dirty="0"/>
              <a:t>20</a:t>
            </a:r>
            <a:r>
              <a:rPr lang="id-ID" sz="1500" dirty="0"/>
              <a:t>. Diasumsikan tidak ada perbedaan antara nilai wajar dan nilai tercatat aset neto teridentifikasi. Jika terdapat selisih nilai wajar, maka yang dipakai adalah nilai wajarnya. </a:t>
            </a:r>
          </a:p>
          <a:p>
            <a:pPr marL="361950" indent="0">
              <a:spcBef>
                <a:spcPts val="0"/>
              </a:spcBef>
              <a:buNone/>
            </a:pPr>
            <a:r>
              <a:rPr lang="id-ID" sz="1400" dirty="0"/>
              <a:t>	</a:t>
            </a:r>
          </a:p>
          <a:p>
            <a:pPr marL="361950" indent="0" algn="just">
              <a:spcBef>
                <a:spcPts val="0"/>
              </a:spcBef>
              <a:buNone/>
            </a:pPr>
            <a:r>
              <a:rPr lang="id-ID" sz="1400" dirty="0"/>
              <a:t>	</a:t>
            </a:r>
          </a:p>
          <a:p>
            <a:pPr marL="0" indent="0">
              <a:buNone/>
            </a:pPr>
            <a:endParaRPr lang="id-ID" sz="1400" dirty="0"/>
          </a:p>
        </p:txBody>
      </p:sp>
    </p:spTree>
    <p:extLst>
      <p:ext uri="{BB962C8B-B14F-4D97-AF65-F5344CB8AC3E}">
        <p14:creationId xmlns:p14="http://schemas.microsoft.com/office/powerpoint/2010/main" val="259498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r>
              <a:rPr lang="id-ID" sz="1400" b="1" dirty="0"/>
              <a:t>Jurnal Eliminasi</a:t>
            </a:r>
          </a:p>
          <a:p>
            <a:pPr marL="361950" indent="0" algn="just">
              <a:buNone/>
            </a:pPr>
            <a:r>
              <a:rPr lang="id-ID" sz="1400" dirty="0"/>
              <a:t>Untuk membuat jurnal eliminasi, sebaiknya terlebih dahulu dihitung saldo investasi pada tanggal laporan keuangan konsolidasian per 31 Desember 20</a:t>
            </a:r>
            <a:r>
              <a:rPr lang="en-US" sz="1400" dirty="0"/>
              <a:t>20</a:t>
            </a:r>
            <a:r>
              <a:rPr lang="id-ID" sz="1400" dirty="0"/>
              <a:t> sebagai berikut.</a:t>
            </a:r>
          </a:p>
          <a:p>
            <a:pPr marL="361950" indent="0" algn="just">
              <a:buNone/>
            </a:pPr>
            <a:endParaRPr lang="id-ID" sz="800" dirty="0"/>
          </a:p>
          <a:p>
            <a:pPr marL="714375" indent="0">
              <a:spcBef>
                <a:spcPts val="0"/>
              </a:spcBef>
              <a:buNone/>
            </a:pPr>
            <a:r>
              <a:rPr lang="id-ID" sz="1400" dirty="0"/>
              <a:t>Investasi awal (20%)		Rp140.000.000 	</a:t>
            </a:r>
          </a:p>
          <a:p>
            <a:pPr marL="714375" indent="0">
              <a:spcBef>
                <a:spcPts val="0"/>
              </a:spcBef>
              <a:buNone/>
            </a:pPr>
            <a:r>
              <a:rPr lang="es-ES" sz="1400" dirty="0" err="1"/>
              <a:t>Bagian</a:t>
            </a:r>
            <a:r>
              <a:rPr lang="es-ES" sz="1400" dirty="0"/>
              <a:t> </a:t>
            </a:r>
            <a:r>
              <a:rPr lang="es-ES" sz="1400" dirty="0" err="1"/>
              <a:t>laba</a:t>
            </a:r>
            <a:r>
              <a:rPr lang="es-ES" sz="1400" dirty="0"/>
              <a:t> PT </a:t>
            </a:r>
            <a:r>
              <a:rPr lang="es-ES" sz="1400" dirty="0" err="1"/>
              <a:t>Anak</a:t>
            </a:r>
            <a:r>
              <a:rPr lang="es-ES" sz="1400" dirty="0"/>
              <a:t> (20%)	</a:t>
            </a:r>
            <a:r>
              <a:rPr lang="id-ID" sz="1400" dirty="0"/>
              <a:t>	        </a:t>
            </a:r>
            <a:r>
              <a:rPr lang="es-ES" sz="1400" dirty="0"/>
              <a:t>10.000.000 	</a:t>
            </a:r>
          </a:p>
          <a:p>
            <a:pPr marL="714375" indent="0">
              <a:spcBef>
                <a:spcPts val="0"/>
              </a:spcBef>
              <a:buNone/>
            </a:pPr>
            <a:r>
              <a:rPr lang="fr-FR" sz="1400" dirty="0" err="1"/>
              <a:t>Dividen</a:t>
            </a:r>
            <a:r>
              <a:rPr lang="fr-FR" sz="1400" dirty="0"/>
              <a:t> dari PT </a:t>
            </a:r>
            <a:r>
              <a:rPr lang="fr-FR" sz="1400" dirty="0" err="1"/>
              <a:t>Anak</a:t>
            </a:r>
            <a:r>
              <a:rPr lang="fr-FR" sz="1400" dirty="0"/>
              <a:t> (20%)	</a:t>
            </a:r>
            <a:r>
              <a:rPr lang="id-ID" sz="1400" dirty="0"/>
              <a:t>	         </a:t>
            </a:r>
            <a:r>
              <a:rPr lang="fr-FR" sz="1400" dirty="0"/>
              <a:t>(6.000.000)	</a:t>
            </a:r>
          </a:p>
          <a:p>
            <a:pPr marL="714375" indent="0">
              <a:spcBef>
                <a:spcPts val="0"/>
              </a:spcBef>
              <a:buNone/>
            </a:pPr>
            <a:r>
              <a:rPr lang="id-ID" sz="1400" dirty="0"/>
              <a:t>Penambahan (40%)		      300.000.000 	</a:t>
            </a:r>
          </a:p>
          <a:p>
            <a:pPr marL="714375" indent="0">
              <a:spcBef>
                <a:spcPts val="0"/>
              </a:spcBef>
              <a:buNone/>
            </a:pPr>
            <a:r>
              <a:rPr lang="fi-FI" sz="1400" dirty="0"/>
              <a:t>Selisih pengukuran kembali (20%)	</a:t>
            </a:r>
            <a:r>
              <a:rPr lang="id-ID" sz="1400" u="sng" dirty="0"/>
              <a:t>           </a:t>
            </a:r>
            <a:r>
              <a:rPr lang="fi-FI" sz="1400" u="sng" dirty="0"/>
              <a:t>6.000.000 </a:t>
            </a:r>
            <a:r>
              <a:rPr lang="fi-FI" sz="1400" dirty="0"/>
              <a:t>	</a:t>
            </a:r>
          </a:p>
          <a:p>
            <a:pPr marL="714375" indent="0">
              <a:spcBef>
                <a:spcPts val="0"/>
              </a:spcBef>
              <a:buNone/>
            </a:pPr>
            <a:r>
              <a:rPr lang="id-ID" sz="1400" dirty="0"/>
              <a:t>Investasi akhir (60%)		 Rp450.000.000 </a:t>
            </a:r>
          </a:p>
          <a:p>
            <a:pPr marL="714375" indent="0">
              <a:spcBef>
                <a:spcPts val="0"/>
              </a:spcBef>
              <a:buNone/>
            </a:pPr>
            <a:r>
              <a:rPr lang="id-ID" sz="1400" dirty="0"/>
              <a:t>	</a:t>
            </a:r>
          </a:p>
          <a:p>
            <a:pPr marL="361950" indent="0" algn="just">
              <a:buNone/>
            </a:pPr>
            <a:r>
              <a:rPr lang="id-ID" sz="1400" dirty="0"/>
              <a:t>Nilai akhir kepentingan nonpengendali adalah nilai pada tanggal laporan keuangan. Oleh karena akuisisi tambahan terjadi pada tanggal 31 Desember 20</a:t>
            </a:r>
            <a:r>
              <a:rPr lang="en-US" sz="1400" dirty="0"/>
              <a:t>20</a:t>
            </a:r>
            <a:r>
              <a:rPr lang="id-ID" sz="1400" dirty="0"/>
              <a:t>, maka nilainya sama dengan nilai wajar pada tanggal akuisisi tambahan yaitu Rp300.000.000. Sampai dengan perolehan pengendalian tanggal 31 Desember 20</a:t>
            </a:r>
            <a:r>
              <a:rPr lang="en-US" sz="1400" dirty="0"/>
              <a:t>20</a:t>
            </a:r>
            <a:r>
              <a:rPr lang="id-ID" sz="1400" dirty="0"/>
              <a:t>, terdapat pengakuan Bagian Laba atas PT Anak (20%) karena sebelumnya PT Induk masih menggunakan metode ekuitas. Berikut perhitungan yang dibutuhkan.</a:t>
            </a:r>
          </a:p>
        </p:txBody>
      </p:sp>
    </p:spTree>
    <p:extLst>
      <p:ext uri="{BB962C8B-B14F-4D97-AF65-F5344CB8AC3E}">
        <p14:creationId xmlns:p14="http://schemas.microsoft.com/office/powerpoint/2010/main" val="4201835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609600" y="3809762"/>
            <a:ext cx="8153400" cy="1815882"/>
          </a:xfrm>
          <a:prstGeom prst="rect">
            <a:avLst/>
          </a:prstGeom>
        </p:spPr>
        <p:txBody>
          <a:bodyPr wrap="square">
            <a:spAutoFit/>
          </a:bodyPr>
          <a:lstStyle/>
          <a:p>
            <a:pPr algn="just"/>
            <a:r>
              <a:rPr lang="id-ID" sz="1400" dirty="0">
                <a:latin typeface="Myriad Pro" pitchFamily="34" charset="0"/>
              </a:rPr>
              <a:t>Berdasarkan Tabel 8.18, pada baris “Penambahan” nilai investasi bertambah Rp288.000.000 sebesar nilai tercatat perolehan tambahan (40%) dikali nilai ekuitas PT Anak tanggal akuisisi tambahan (Rp720.000.000). </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Agar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baris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seimbang</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kiri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kanan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id-ID" sz="1400" dirty="0">
                <a:latin typeface="Myriad Pro" pitchFamily="34" charset="0"/>
              </a:rPr>
              <a:t>, sedangkan saham biasa dan saldo laba tidak ada perubahan, maka nilai kepentingan nonpengendali dikurangi sebesar Rp288.000.000. Nilai akhir kepentingan nonpengendali disesuaikan untuk mencerminkan perubahan kepemilikan relatifnya dalam entitas anak menjadi 40% sehingga nilainya menjadi Rp288.000.000 (40% × Rp720.000.000)</a:t>
            </a:r>
            <a:r>
              <a:rPr lang="en-US" sz="1400" dirty="0">
                <a:latin typeface="Myriad Pro" pitchFamily="34"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atau</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sama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penjumlahan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kolom</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Nonpengendali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id-ID" sz="1400" dirty="0">
                <a:latin typeface="Myriad Pro" pitchFamily="34" charset="0"/>
              </a:rPr>
              <a:t> Pengakuan laba dan dividen PT anak tahun 20</a:t>
            </a:r>
            <a:r>
              <a:rPr lang="en-US" sz="1400" dirty="0">
                <a:latin typeface="Myriad Pro" pitchFamily="34" charset="0"/>
              </a:rPr>
              <a:t>20</a:t>
            </a:r>
            <a:r>
              <a:rPr lang="id-ID" sz="1400" dirty="0">
                <a:latin typeface="Myriad Pro" pitchFamily="34" charset="0"/>
              </a:rPr>
              <a:t> masih sebesar 20% karena penambahan 40% dilakukan di akhir tahun.</a:t>
            </a:r>
          </a:p>
        </p:txBody>
      </p:sp>
      <p:pic>
        <p:nvPicPr>
          <p:cNvPr id="6" name="Picture 5">
            <a:extLst>
              <a:ext uri="{FF2B5EF4-FFF2-40B4-BE49-F238E27FC236}">
                <a16:creationId xmlns:a16="http://schemas.microsoft.com/office/drawing/2014/main" xmlns="" id="{593A1249-06A5-4F9C-8600-6ED6AE4B6FAF}"/>
              </a:ext>
            </a:extLst>
          </p:cNvPr>
          <p:cNvPicPr>
            <a:picLocks noChangeAspect="1"/>
          </p:cNvPicPr>
          <p:nvPr/>
        </p:nvPicPr>
        <p:blipFill>
          <a:blip r:embed="rId2"/>
          <a:stretch>
            <a:fillRect/>
          </a:stretch>
        </p:blipFill>
        <p:spPr>
          <a:xfrm>
            <a:off x="1109662" y="1676400"/>
            <a:ext cx="6967538" cy="2072130"/>
          </a:xfrm>
          <a:prstGeom prst="rect">
            <a:avLst/>
          </a:prstGeom>
        </p:spPr>
      </p:pic>
    </p:spTree>
    <p:extLst>
      <p:ext uri="{BB962C8B-B14F-4D97-AF65-F5344CB8AC3E}">
        <p14:creationId xmlns:p14="http://schemas.microsoft.com/office/powerpoint/2010/main" val="2780505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609600" y="1676400"/>
            <a:ext cx="8153400" cy="2743200"/>
          </a:xfrm>
        </p:spPr>
        <p:txBody>
          <a:bodyPr>
            <a:normAutofit/>
          </a:bodyPr>
          <a:lstStyle/>
          <a:p>
            <a:pPr marL="361950" indent="0" algn="just">
              <a:buNone/>
            </a:pPr>
            <a:r>
              <a:rPr lang="id-ID" sz="1400" dirty="0"/>
              <a:t>Berdasarkan penjelasan yang telah disampaikan sebelumnya, berikut ini jurnal eliminasi yang diperlukan.</a:t>
            </a:r>
          </a:p>
          <a:p>
            <a:pPr marL="357188" indent="0" algn="just">
              <a:spcBef>
                <a:spcPts val="0"/>
              </a:spcBef>
              <a:buNone/>
            </a:pPr>
            <a:r>
              <a:rPr lang="en-US" sz="1400" dirty="0"/>
              <a:t>(12e)	</a:t>
            </a:r>
            <a:r>
              <a:rPr lang="id-ID" sz="1400" dirty="0"/>
              <a:t>Saham Biasa		Rp500.000.000 	</a:t>
            </a:r>
          </a:p>
          <a:p>
            <a:pPr marL="714375" indent="0" algn="just">
              <a:spcBef>
                <a:spcPts val="0"/>
              </a:spcBef>
              <a:buNone/>
            </a:pPr>
            <a:r>
              <a:rPr lang="en-US" sz="1400" dirty="0"/>
              <a:t>	</a:t>
            </a:r>
            <a:r>
              <a:rPr lang="id-ID" sz="1400" dirty="0"/>
              <a:t>Saldo Laba			     200.000.000 	</a:t>
            </a:r>
          </a:p>
          <a:p>
            <a:pPr marL="714375" indent="0" algn="just">
              <a:spcBef>
                <a:spcPts val="0"/>
              </a:spcBef>
              <a:buNone/>
            </a:pPr>
            <a:r>
              <a:rPr lang="es-ES" sz="1400" dirty="0"/>
              <a:t>	</a:t>
            </a:r>
            <a:r>
              <a:rPr lang="es-ES" sz="1400" dirty="0" err="1"/>
              <a:t>Bagian</a:t>
            </a:r>
            <a:r>
              <a:rPr lang="es-ES" sz="1400" dirty="0"/>
              <a:t> </a:t>
            </a:r>
            <a:r>
              <a:rPr lang="es-ES" sz="1400" dirty="0" err="1"/>
              <a:t>Laba</a:t>
            </a:r>
            <a:r>
              <a:rPr lang="es-ES" sz="1400" dirty="0"/>
              <a:t> atas PT </a:t>
            </a:r>
            <a:r>
              <a:rPr lang="es-ES" sz="1400" dirty="0" err="1"/>
              <a:t>Anak</a:t>
            </a:r>
            <a:r>
              <a:rPr lang="es-ES" sz="1400" dirty="0"/>
              <a:t>	</a:t>
            </a:r>
            <a:r>
              <a:rPr lang="en-US" sz="1400" dirty="0"/>
              <a:t>        </a:t>
            </a:r>
            <a:r>
              <a:rPr lang="es-ES" sz="1400" dirty="0"/>
              <a:t>10.000.000 	</a:t>
            </a:r>
          </a:p>
          <a:p>
            <a:pPr marL="714375" indent="0" algn="just">
              <a:spcBef>
                <a:spcPts val="0"/>
              </a:spcBef>
              <a:buNone/>
            </a:pPr>
            <a:r>
              <a:rPr lang="en-US" sz="1400" dirty="0"/>
              <a:t>	</a:t>
            </a:r>
            <a:r>
              <a:rPr lang="id-ID" sz="1400" dirty="0"/>
              <a:t>Bagian Laba Nonpengendali	        40.000.000 	</a:t>
            </a:r>
          </a:p>
          <a:p>
            <a:pPr marL="896938" indent="0" algn="just" defTabSz="1166813">
              <a:spcBef>
                <a:spcPts val="0"/>
              </a:spcBef>
              <a:buNone/>
            </a:pPr>
            <a:r>
              <a:rPr lang="id-ID" sz="1400" dirty="0"/>
              <a:t>	Dividen Diumumkan 			Rp30.000.000 	</a:t>
            </a:r>
          </a:p>
          <a:p>
            <a:pPr marL="896938" indent="0" algn="just" defTabSz="1166813">
              <a:spcBef>
                <a:spcPts val="0"/>
              </a:spcBef>
              <a:buNone/>
            </a:pPr>
            <a:r>
              <a:rPr lang="id-ID" sz="1400" dirty="0"/>
              <a:t>	Investasi pada PT Anak 			   432.000.000 	</a:t>
            </a:r>
          </a:p>
          <a:p>
            <a:pPr marL="896938" indent="0" algn="just" defTabSz="1166813">
              <a:spcBef>
                <a:spcPts val="0"/>
              </a:spcBef>
              <a:buNone/>
            </a:pPr>
            <a:r>
              <a:rPr lang="id-ID" sz="1400" dirty="0"/>
              <a:t>	Kepentingan Nonpengendali 			   288.000.000 	</a:t>
            </a:r>
          </a:p>
          <a:p>
            <a:pPr marL="357188" indent="0" algn="just">
              <a:spcBef>
                <a:spcPts val="0"/>
              </a:spcBef>
              <a:buNone/>
            </a:pPr>
            <a:r>
              <a:rPr lang="id-ID" sz="1400" i="1" dirty="0"/>
              <a:t>(Mengeliminasi ekuitas dan investasi pada PT Anak)</a:t>
            </a:r>
          </a:p>
          <a:p>
            <a:pPr marL="361950" indent="0" algn="just">
              <a:buNone/>
            </a:pPr>
            <a:r>
              <a:rPr lang="id-ID" sz="1400" dirty="0"/>
              <a:t>Sementara itu, nilai </a:t>
            </a:r>
            <a:r>
              <a:rPr lang="id-ID" sz="1400" i="1" dirty="0"/>
              <a:t>goodwill </a:t>
            </a:r>
            <a:r>
              <a:rPr lang="id-ID" sz="1400" dirty="0"/>
              <a:t>tidak diamortisasi (kecuali terdapat penurunan nilai). Pada tahun 20</a:t>
            </a:r>
            <a:r>
              <a:rPr lang="en-US" sz="1400" dirty="0"/>
              <a:t>20</a:t>
            </a:r>
            <a:r>
              <a:rPr lang="id-ID" sz="1400" dirty="0"/>
              <a:t> tidak terdapat penurunan nilai atas </a:t>
            </a:r>
            <a:r>
              <a:rPr lang="id-ID" sz="1400" i="1" dirty="0"/>
              <a:t>goodwill</a:t>
            </a:r>
            <a:r>
              <a:rPr lang="id-ID" sz="1400" dirty="0"/>
              <a:t>. Berikut perhitungannya.	</a:t>
            </a:r>
          </a:p>
          <a:p>
            <a:endParaRPr lang="id-ID" dirty="0"/>
          </a:p>
        </p:txBody>
      </p:sp>
      <p:pic>
        <p:nvPicPr>
          <p:cNvPr id="5" name="Picture 4">
            <a:extLst>
              <a:ext uri="{FF2B5EF4-FFF2-40B4-BE49-F238E27FC236}">
                <a16:creationId xmlns:a16="http://schemas.microsoft.com/office/drawing/2014/main" xmlns="" id="{D6FA1C99-471B-4DA1-A994-8F2C63644C39}"/>
              </a:ext>
            </a:extLst>
          </p:cNvPr>
          <p:cNvPicPr>
            <a:picLocks noChangeAspect="1"/>
          </p:cNvPicPr>
          <p:nvPr/>
        </p:nvPicPr>
        <p:blipFill>
          <a:blip r:embed="rId2"/>
          <a:stretch>
            <a:fillRect/>
          </a:stretch>
        </p:blipFill>
        <p:spPr>
          <a:xfrm>
            <a:off x="1638300" y="4495800"/>
            <a:ext cx="6096000" cy="1838325"/>
          </a:xfrm>
          <a:prstGeom prst="rect">
            <a:avLst/>
          </a:prstGeom>
        </p:spPr>
      </p:pic>
    </p:spTree>
    <p:extLst>
      <p:ext uri="{BB962C8B-B14F-4D97-AF65-F5344CB8AC3E}">
        <p14:creationId xmlns:p14="http://schemas.microsoft.com/office/powerpoint/2010/main" val="3088320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pPr marL="361950" indent="-95250" algn="just">
              <a:buNone/>
            </a:pPr>
            <a:r>
              <a:rPr lang="id-ID" sz="1400" dirty="0"/>
              <a:t>Berdasarkan Tabel 8.19, berikut ini jurnal eliminasi yang diperlukan.</a:t>
            </a:r>
          </a:p>
          <a:p>
            <a:pPr marL="269875" indent="0" algn="just">
              <a:spcBef>
                <a:spcPts val="0"/>
              </a:spcBef>
              <a:buNone/>
            </a:pPr>
            <a:r>
              <a:rPr lang="en-US" sz="1400" dirty="0"/>
              <a:t> (13e)</a:t>
            </a:r>
            <a:r>
              <a:rPr lang="en-US" sz="1400" i="1" dirty="0"/>
              <a:t>	</a:t>
            </a:r>
            <a:r>
              <a:rPr lang="id-ID" sz="1400" i="1" dirty="0"/>
              <a:t>Goodwill </a:t>
            </a:r>
            <a:r>
              <a:rPr lang="id-ID" sz="1400" dirty="0"/>
              <a:t>		Rp30.000.000 	</a:t>
            </a:r>
          </a:p>
          <a:p>
            <a:pPr marL="1254125" indent="-452438" algn="just">
              <a:spcBef>
                <a:spcPts val="0"/>
              </a:spcBef>
              <a:buNone/>
            </a:pPr>
            <a:r>
              <a:rPr lang="id-ID" sz="1400" dirty="0"/>
              <a:t>	Investasi pada PT Anak		Rp18.000.000 	</a:t>
            </a:r>
          </a:p>
          <a:p>
            <a:pPr marL="1254125" indent="-452438" algn="just">
              <a:spcBef>
                <a:spcPts val="0"/>
              </a:spcBef>
              <a:buNone/>
            </a:pPr>
            <a:r>
              <a:rPr lang="id-ID" sz="1400" dirty="0"/>
              <a:t>	Kepentingan Nonpengendali 		     12.000.000 	</a:t>
            </a:r>
          </a:p>
          <a:p>
            <a:pPr marL="269875" indent="0" algn="just">
              <a:spcBef>
                <a:spcPts val="0"/>
              </a:spcBef>
              <a:buNone/>
            </a:pPr>
            <a:r>
              <a:rPr lang="en-US" sz="1400" i="1" dirty="0"/>
              <a:t> </a:t>
            </a:r>
            <a:r>
              <a:rPr lang="id-ID" sz="1400" i="1" dirty="0"/>
              <a:t>(Mengeliminasi investasi terhadap  goodwill)</a:t>
            </a:r>
            <a:r>
              <a:rPr lang="id-ID" sz="1400" dirty="0"/>
              <a:t>	</a:t>
            </a:r>
          </a:p>
          <a:p>
            <a:pPr marL="361950" indent="0" algn="just">
              <a:buNone/>
            </a:pPr>
            <a:r>
              <a:rPr lang="id-ID" sz="1400" dirty="0"/>
              <a:t>Berdasarkan kedua jurnal eliminasi di atas, dapat dibuktikan bahwa nilai investasi pada PT Anak yang dieliminasi adalah Rp450.000.000 (Rp432.000.000 + Rp18.000.000) sama dengan saldo 31 Desember 20</a:t>
            </a:r>
            <a:r>
              <a:rPr lang="en-US" sz="1400" dirty="0"/>
              <a:t>20</a:t>
            </a:r>
            <a:r>
              <a:rPr lang="id-ID" sz="1400" dirty="0"/>
              <a:t> pada perhitungan sebelumnya. Demikian juga dengan nilai kepentingan nonpengendali yang dihasilkan adalah Rp300.000.000 (Rp288.000.000 + Rp12.000.000), sama dengan nilai wajarnya.</a:t>
            </a:r>
          </a:p>
          <a:p>
            <a:pPr marL="361950" indent="0" algn="just">
              <a:buNone/>
            </a:pPr>
            <a:r>
              <a:rPr lang="id-ID" sz="1400" dirty="0"/>
              <a:t>Jika penambahan kepemilikan dilakukan pada periode interim (misal 1 Juli 20</a:t>
            </a:r>
            <a:r>
              <a:rPr lang="en-US" sz="1400" dirty="0"/>
              <a:t>20</a:t>
            </a:r>
            <a:r>
              <a:rPr lang="id-ID" sz="1400" dirty="0"/>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penyesuaian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terhadap</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tercatat</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kepentingan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nonpengendali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wajarnya</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Demikian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juga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perhitungan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i="1"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goodwil</a:t>
            </a:r>
            <a:r>
              <a:rPr lang="en-ID" sz="14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posisi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14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Juli</a:t>
            </a:r>
            <a:r>
              <a:rPr lang="en-ID" sz="14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a:t>
            </a:r>
            <a:r>
              <a:rPr lang="id-ID" sz="1400" dirty="0"/>
              <a:t> </a:t>
            </a:r>
          </a:p>
        </p:txBody>
      </p:sp>
    </p:spTree>
    <p:extLst>
      <p:ext uri="{BB962C8B-B14F-4D97-AF65-F5344CB8AC3E}">
        <p14:creationId xmlns:p14="http://schemas.microsoft.com/office/powerpoint/2010/main" val="297746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300" b="1" dirty="0"/>
              <a:t>APENDIKS B: PERUBAHAN DALAM BAGIAN KEPEMILIKAN ENTITAS INDUK YANG MENYEBABKAN HILANGNYA PENGENDALIAN</a:t>
            </a:r>
          </a:p>
        </p:txBody>
      </p:sp>
      <p:sp>
        <p:nvSpPr>
          <p:cNvPr id="3" name="Content Placeholder 2"/>
          <p:cNvSpPr>
            <a:spLocks noGrp="1"/>
          </p:cNvSpPr>
          <p:nvPr>
            <p:ph sz="quarter" idx="1"/>
          </p:nvPr>
        </p:nvSpPr>
        <p:spPr>
          <a:xfrm>
            <a:off x="609600" y="1676400"/>
            <a:ext cx="8153400" cy="2971800"/>
          </a:xfrm>
        </p:spPr>
        <p:txBody>
          <a:bodyPr>
            <a:normAutofit fontScale="92500" lnSpcReduction="20000"/>
          </a:bodyPr>
          <a:lstStyle/>
          <a:p>
            <a:pPr>
              <a:buFont typeface="Wingdings" pitchFamily="2" charset="2"/>
              <a:buChar char="q"/>
            </a:pPr>
            <a:r>
              <a:rPr lang="id-ID" sz="1800" b="1" dirty="0"/>
              <a:t>Berkurangnya Kepemilikan dari Pengendalian Menjadi Tanpa Pengaruh</a:t>
            </a:r>
            <a:endParaRPr lang="en-US" sz="1800" b="1" dirty="0"/>
          </a:p>
          <a:p>
            <a:pPr marL="269875" indent="0" algn="just">
              <a:buNone/>
            </a:pP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dapat</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kehilangan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pengendalian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anak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melalui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beberapa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sebab</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salah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satunya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adalah</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penjualan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kepemilikannya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anak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Misalnya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investor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memiliki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mayoritas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saham</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anak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(85%)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investor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memiliki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pengendalian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investee</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anak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Selanjutnya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investor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induk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menjual</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sahamnya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investee </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anak</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sehingga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kehilangan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pengendaliannya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menjadi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Pelepasan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kepemilikan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seperti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disertai</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dengan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hilangnya</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6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pengendalian</a:t>
            </a:r>
            <a:r>
              <a:rPr lang="en-ID" sz="16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id-ID" sz="1600" dirty="0"/>
          </a:p>
          <a:p>
            <a:r>
              <a:rPr lang="id-ID" sz="1400" b="1" dirty="0"/>
              <a:t>Perlakuan Akuntansi</a:t>
            </a:r>
          </a:p>
          <a:p>
            <a:pPr marL="269875" indent="0" algn="just">
              <a:buNone/>
            </a:pPr>
            <a:r>
              <a:rPr lang="en-US" sz="1500" dirty="0"/>
              <a:t>J</a:t>
            </a:r>
            <a:r>
              <a:rPr lang="id-ID" sz="1500" dirty="0"/>
              <a:t>ika entitas induk kehilangan pengendalian atas entitas anak, maka entitas induk menghentikan pengakuan aset (termasuk setiap </a:t>
            </a:r>
            <a:r>
              <a:rPr lang="id-ID" sz="1500" i="1" dirty="0"/>
              <a:t>goodwill</a:t>
            </a:r>
            <a:r>
              <a:rPr lang="id-ID" sz="1500" dirty="0"/>
              <a:t>) dan liabilitas entitas anak pada jumlah tercatatnya ketika pengendalian hilang dan mengakui setiap sisa investasi pada entitas anak terdahulu pada nilai wajarnya pada tanggal hilangnya pengendalian. Entitas induk juga mengakui perbedaan apapun yang dihasilkan sebagai keuntungan atau kerugian dalam laba rugi yang diatribusikan kepada entitas induk.</a:t>
            </a:r>
          </a:p>
          <a:p>
            <a:pPr marL="269875" indent="0">
              <a:buNone/>
            </a:pPr>
            <a:r>
              <a:rPr lang="sv-SE" sz="1500" dirty="0"/>
              <a:t>Keuntungan atau kerugian tersebut terdiri dari 2 bagian yang dihitung dengan cara sebagai berikut</a:t>
            </a:r>
            <a:r>
              <a:rPr lang="id-ID" sz="15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00600"/>
            <a:ext cx="4081463" cy="161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89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fontScale="92500" lnSpcReduction="10000"/>
          </a:bodyPr>
          <a:lstStyle/>
          <a:p>
            <a:pPr marL="361950" indent="0" algn="just">
              <a:buNone/>
            </a:pPr>
            <a:r>
              <a:rPr lang="id-ID" sz="1400" b="1" dirty="0"/>
              <a:t>Contoh 8.10 </a:t>
            </a:r>
          </a:p>
          <a:p>
            <a:pPr marL="361950" indent="0" algn="just">
              <a:buNone/>
            </a:pPr>
            <a:r>
              <a:rPr lang="id-ID" sz="1400" dirty="0"/>
              <a:t>PT Induk membeli kepemilikan atas saham PT Anak sebesar 60% yang diperoleh pada 2 Januari 20</a:t>
            </a:r>
            <a:r>
              <a:rPr lang="en-US" sz="1400" dirty="0"/>
              <a:t>20</a:t>
            </a:r>
            <a:r>
              <a:rPr lang="id-ID" sz="1400" dirty="0"/>
              <a:t>. Pada saat itu, PT Induk membayar Rp420.000.000 yaitu sebesar proporsi nilai aset neto PT Anak dan PT Induk memiliki pengendalian atas PT Anak. Komposisi ekuitas (aset neto) PT Anak saat itu terdiri dari saham biasa dan saldo laba (</a:t>
            </a:r>
            <a:r>
              <a:rPr lang="id-ID" sz="1400" i="1" dirty="0"/>
              <a:t>retained earnings</a:t>
            </a:r>
            <a:r>
              <a:rPr lang="id-ID" sz="1400" dirty="0"/>
              <a:t>) masing-masing senilai Rp500.000.000 dan Rp200.000.000. Pada tanggal 31 Desember 20</a:t>
            </a:r>
            <a:r>
              <a:rPr lang="en-US" sz="1400" dirty="0"/>
              <a:t>20</a:t>
            </a:r>
            <a:r>
              <a:rPr lang="id-ID" sz="1400" dirty="0"/>
              <a:t>, PT Induk menjual sebagian saham PT Anak dari pihak ketiga sebesar 40% dengan menerima Rp300.000.000. Atas penjualan itu, kepemilikan PT Induk menjadi 20% dan tidak memiliki pengaruh signifikan atas PT Anak. Pada tanggal akuisisi ini, nilai wajar atas investasi yang tersisa (20%) adalah Rp150.000.000. PT Anak melaporkan laba dan mengumumkan dividen selama tahun 20</a:t>
            </a:r>
            <a:r>
              <a:rPr lang="en-US" sz="1400" dirty="0"/>
              <a:t>20</a:t>
            </a:r>
            <a:r>
              <a:rPr lang="id-ID" sz="1400" dirty="0"/>
              <a:t> masing-masing sebesar Rp50.000.000 dan Rp30.000.000. </a:t>
            </a:r>
          </a:p>
          <a:p>
            <a:pPr marL="361950" indent="0" algn="just">
              <a:buNone/>
            </a:pPr>
            <a:r>
              <a:rPr lang="id-ID" sz="1400" dirty="0"/>
              <a:t>Dampak dari penjualan oleh PT Induk adalah hilangnya pengendalian PT Induk, maka PT Induk harus mengukur kembali kepentingan ekuitas yang tersisa pada nilai wajar tanggal penjualan dan mengakui keuntungan atau kerugian yang dihasilkan dalam laporan laba rugi. Berikut perhitungannya.</a:t>
            </a:r>
          </a:p>
          <a:p>
            <a:pPr marL="361950" indent="0" algn="just">
              <a:buNone/>
            </a:pPr>
            <a:endParaRPr lang="id-ID" sz="900" dirty="0"/>
          </a:p>
          <a:p>
            <a:pPr marL="714375" indent="0">
              <a:lnSpc>
                <a:spcPct val="120000"/>
              </a:lnSpc>
              <a:spcBef>
                <a:spcPts val="0"/>
              </a:spcBef>
              <a:buNone/>
            </a:pPr>
            <a:r>
              <a:rPr lang="id-ID" sz="1400" dirty="0"/>
              <a:t>Nilai wajar imbalan yang diterima	Rp300.000.000 	</a:t>
            </a:r>
          </a:p>
          <a:p>
            <a:pPr marL="714375" indent="0">
              <a:lnSpc>
                <a:spcPct val="120000"/>
              </a:lnSpc>
              <a:spcBef>
                <a:spcPts val="0"/>
              </a:spcBef>
              <a:buNone/>
            </a:pPr>
            <a:r>
              <a:rPr lang="it-IT" sz="1400" dirty="0"/>
              <a:t>Nilai tercatat investasi yang dilepas	</a:t>
            </a:r>
            <a:r>
              <a:rPr lang="id-ID" sz="1400" u="sng" dirty="0"/>
              <a:t>     </a:t>
            </a:r>
            <a:r>
              <a:rPr lang="it-IT" sz="1400" u="sng" dirty="0"/>
              <a:t>288.000.000 </a:t>
            </a:r>
            <a:r>
              <a:rPr lang="it-IT" sz="1400" dirty="0"/>
              <a:t>	</a:t>
            </a:r>
          </a:p>
          <a:p>
            <a:pPr marL="714375" indent="0">
              <a:lnSpc>
                <a:spcPct val="120000"/>
              </a:lnSpc>
              <a:spcBef>
                <a:spcPts val="0"/>
              </a:spcBef>
              <a:buNone/>
            </a:pPr>
            <a:r>
              <a:rPr lang="es-ES" sz="1400" dirty="0" err="1"/>
              <a:t>Keuntungan</a:t>
            </a:r>
            <a:r>
              <a:rPr lang="es-ES" sz="1400" dirty="0"/>
              <a:t> atas </a:t>
            </a:r>
            <a:r>
              <a:rPr lang="es-ES" sz="1400" dirty="0" err="1"/>
              <a:t>pelepasan</a:t>
            </a:r>
            <a:r>
              <a:rPr lang="es-ES" sz="1400" dirty="0"/>
              <a:t> (a)	</a:t>
            </a:r>
            <a:r>
              <a:rPr lang="id-ID" sz="1400" dirty="0"/>
              <a:t>       </a:t>
            </a:r>
            <a:r>
              <a:rPr lang="es-ES" sz="1400" dirty="0"/>
              <a:t>12.000.000 	</a:t>
            </a:r>
          </a:p>
          <a:p>
            <a:pPr marL="714375" indent="0">
              <a:lnSpc>
                <a:spcPct val="120000"/>
              </a:lnSpc>
              <a:spcBef>
                <a:spcPts val="0"/>
              </a:spcBef>
              <a:buNone/>
            </a:pPr>
            <a:r>
              <a:rPr lang="id-ID" sz="1400" dirty="0"/>
              <a:t>Nilai wajar investasi yang tersisa	     150.000.000 	</a:t>
            </a:r>
          </a:p>
          <a:p>
            <a:pPr marL="714375" indent="0">
              <a:lnSpc>
                <a:spcPct val="120000"/>
              </a:lnSpc>
              <a:spcBef>
                <a:spcPts val="0"/>
              </a:spcBef>
              <a:buNone/>
            </a:pPr>
            <a:r>
              <a:rPr lang="id-ID" sz="1400" dirty="0"/>
              <a:t>Nilai tercatat investasi yang tersisa	</a:t>
            </a:r>
            <a:r>
              <a:rPr lang="id-ID" sz="1400" u="sng" dirty="0"/>
              <a:t>     144.000.000 </a:t>
            </a:r>
            <a:r>
              <a:rPr lang="id-ID" sz="1400" dirty="0"/>
              <a:t>	</a:t>
            </a:r>
          </a:p>
          <a:p>
            <a:pPr marL="714375" indent="0">
              <a:lnSpc>
                <a:spcPct val="120000"/>
              </a:lnSpc>
              <a:spcBef>
                <a:spcPts val="0"/>
              </a:spcBef>
              <a:buNone/>
            </a:pPr>
            <a:r>
              <a:rPr lang="id-ID" sz="1400" dirty="0"/>
              <a:t>Keuntungan atas pengukuran kembali (b)	          6.000.000 	</a:t>
            </a:r>
          </a:p>
          <a:p>
            <a:pPr marL="714375" indent="0">
              <a:lnSpc>
                <a:spcPct val="120000"/>
              </a:lnSpc>
              <a:spcBef>
                <a:spcPts val="0"/>
              </a:spcBef>
              <a:buNone/>
            </a:pPr>
            <a:r>
              <a:rPr lang="id-ID" sz="1400" dirty="0"/>
              <a:t>Keuntungan/Kerugian (a + b)		  Rp18.000.000 	</a:t>
            </a:r>
          </a:p>
          <a:p>
            <a:pPr marL="361950" indent="0" algn="just">
              <a:buNone/>
            </a:pPr>
            <a:endParaRPr lang="id-ID" sz="1400" dirty="0"/>
          </a:p>
        </p:txBody>
      </p:sp>
    </p:spTree>
    <p:extLst>
      <p:ext uri="{BB962C8B-B14F-4D97-AF65-F5344CB8AC3E}">
        <p14:creationId xmlns:p14="http://schemas.microsoft.com/office/powerpoint/2010/main" val="3872653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lnSpcReduction="10000"/>
          </a:bodyPr>
          <a:lstStyle/>
          <a:p>
            <a:pPr marL="361950" indent="0">
              <a:buNone/>
            </a:pPr>
            <a:r>
              <a:rPr lang="id-ID" sz="1400" dirty="0"/>
              <a:t>Jurnal yang dicatat oleh PT Induk saat penjualan adalah sebagai berikut.</a:t>
            </a:r>
          </a:p>
          <a:p>
            <a:pPr marL="714375" indent="0">
              <a:spcBef>
                <a:spcPts val="0"/>
              </a:spcBef>
              <a:buNone/>
            </a:pPr>
            <a:r>
              <a:rPr lang="id-ID" sz="1400" u="sng" dirty="0"/>
              <a:t>31 Desember 20</a:t>
            </a:r>
            <a:r>
              <a:rPr lang="en-US" sz="1400" u="sng" dirty="0"/>
              <a:t>20</a:t>
            </a:r>
            <a:endParaRPr lang="id-ID" sz="1400" u="sng" dirty="0"/>
          </a:p>
          <a:p>
            <a:pPr marL="714375" indent="0">
              <a:spcBef>
                <a:spcPts val="0"/>
              </a:spcBef>
              <a:buNone/>
            </a:pPr>
            <a:r>
              <a:rPr lang="id-ID" sz="1400" dirty="0"/>
              <a:t>Kas 	Rp300.000.000 	</a:t>
            </a:r>
          </a:p>
          <a:p>
            <a:pPr marL="714375" indent="0">
              <a:spcBef>
                <a:spcPts val="0"/>
              </a:spcBef>
              <a:buNone/>
            </a:pPr>
            <a:r>
              <a:rPr lang="id-ID" sz="1400" dirty="0"/>
              <a:t>	Investasi			Rp288.000.000 	</a:t>
            </a:r>
          </a:p>
          <a:p>
            <a:pPr marL="714375" indent="0">
              <a:spcBef>
                <a:spcPts val="0"/>
              </a:spcBef>
              <a:buNone/>
            </a:pPr>
            <a:r>
              <a:rPr lang="id-ID" sz="1400" dirty="0"/>
              <a:t>	Keuntungan (</a:t>
            </a:r>
            <a:r>
              <a:rPr lang="en-US" sz="1400" dirty="0" err="1"/>
              <a:t>laba</a:t>
            </a:r>
            <a:r>
              <a:rPr lang="en-US" sz="1400" dirty="0"/>
              <a:t> </a:t>
            </a:r>
            <a:r>
              <a:rPr lang="en-US" sz="1400" dirty="0" err="1"/>
              <a:t>rugi</a:t>
            </a:r>
            <a:r>
              <a:rPr lang="id-ID" sz="1400" dirty="0"/>
              <a:t>)		        12.000.000	</a:t>
            </a:r>
          </a:p>
          <a:p>
            <a:pPr marL="714375" indent="0">
              <a:spcBef>
                <a:spcPts val="0"/>
              </a:spcBef>
              <a:buNone/>
            </a:pPr>
            <a:r>
              <a:rPr lang="id-ID" sz="1400" i="1" dirty="0"/>
              <a:t>(Mencatat pelepasan investasi)</a:t>
            </a:r>
          </a:p>
          <a:p>
            <a:pPr marL="714375" indent="0">
              <a:buNone/>
            </a:pPr>
            <a:endParaRPr lang="id-ID" sz="800" dirty="0"/>
          </a:p>
          <a:p>
            <a:pPr marL="714375" indent="0">
              <a:spcBef>
                <a:spcPts val="0"/>
              </a:spcBef>
              <a:buNone/>
            </a:pPr>
            <a:r>
              <a:rPr lang="id-ID" sz="1400" dirty="0"/>
              <a:t>Investasi	Rp6.000.000 	</a:t>
            </a:r>
          </a:p>
          <a:p>
            <a:pPr marL="714375" indent="0">
              <a:spcBef>
                <a:spcPts val="0"/>
              </a:spcBef>
              <a:buNone/>
            </a:pPr>
            <a:r>
              <a:rPr lang="id-ID" sz="1400" dirty="0"/>
              <a:t>	Keuntungan (</a:t>
            </a:r>
            <a:r>
              <a:rPr lang="en-US" sz="1400" dirty="0" err="1"/>
              <a:t>laba</a:t>
            </a:r>
            <a:r>
              <a:rPr lang="en-US" sz="1400" dirty="0"/>
              <a:t> </a:t>
            </a:r>
            <a:r>
              <a:rPr lang="en-US" sz="1400" dirty="0" err="1"/>
              <a:t>rugi</a:t>
            </a:r>
            <a:r>
              <a:rPr lang="id-ID" sz="1400" dirty="0"/>
              <a:t>)		     Rp6.000.000	</a:t>
            </a:r>
          </a:p>
          <a:p>
            <a:pPr marL="714375" indent="0">
              <a:spcBef>
                <a:spcPts val="0"/>
              </a:spcBef>
              <a:buNone/>
            </a:pPr>
            <a:r>
              <a:rPr lang="id-ID" sz="1400" i="1" dirty="0"/>
              <a:t>(Mencatat selisih nilai wajar atas investasi  sebelumnya)</a:t>
            </a:r>
          </a:p>
          <a:p>
            <a:pPr marL="0" indent="0">
              <a:buNone/>
            </a:pPr>
            <a:endParaRPr lang="id-ID" sz="800" dirty="0"/>
          </a:p>
          <a:p>
            <a:r>
              <a:rPr lang="id-ID" sz="1400" b="1" dirty="0"/>
              <a:t>Perlakuan Akuntansi Selanjutnya</a:t>
            </a:r>
          </a:p>
          <a:p>
            <a:pPr marL="361950" indent="0" algn="just">
              <a:buNone/>
            </a:pPr>
            <a:r>
              <a:rPr lang="id-ID" sz="1400" dirty="0"/>
              <a:t>Jika dengan sisa investasi yang ada PT Induk kehilangan pengendalian dan tidak memiliki pengaruh signifikan, maka selanjutnya investasi dicatat dengan metode nilai wajar sesuai </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PSAK 71 </a:t>
            </a:r>
            <a:r>
              <a:rPr lang="en-ID" sz="1500" i="1"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Instrumen</a:t>
            </a:r>
            <a:r>
              <a:rPr lang="en-ID" sz="1500" i="1"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i="1"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Keuangan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Nilai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wajar</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investasi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(Rp150.000.000)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menjadi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biaya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perolehan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baru</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sesuai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PSAK 71. Jika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penjualan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kepemilikan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periode</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interim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misal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Juli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maka</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keuntungan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kerugian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dihitung</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berdasarkan</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tercatat</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nilai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wajar</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tanggal</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1 </a:t>
            </a:r>
            <a:r>
              <a:rPr lang="en-ID" sz="1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Juli</a:t>
            </a:r>
            <a:r>
              <a:rPr lang="en-ID" sz="1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2020</a:t>
            </a:r>
            <a:r>
              <a:rPr lang="id-ID" sz="1500" dirty="0"/>
              <a:t>.</a:t>
            </a:r>
            <a:r>
              <a:rPr lang="id-ID" sz="1400" dirty="0"/>
              <a:t> 	</a:t>
            </a:r>
          </a:p>
          <a:p>
            <a:pPr marL="361950" indent="0">
              <a:spcBef>
                <a:spcPts val="0"/>
              </a:spcBef>
              <a:buNone/>
            </a:pPr>
            <a:r>
              <a:rPr lang="id-ID" sz="1400" dirty="0"/>
              <a:t>	</a:t>
            </a:r>
          </a:p>
          <a:p>
            <a:endParaRPr lang="id-ID" dirty="0"/>
          </a:p>
        </p:txBody>
      </p:sp>
    </p:spTree>
    <p:extLst>
      <p:ext uri="{BB962C8B-B14F-4D97-AF65-F5344CB8AC3E}">
        <p14:creationId xmlns:p14="http://schemas.microsoft.com/office/powerpoint/2010/main" val="374192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1905000"/>
          </a:xfrm>
        </p:spPr>
        <p:txBody>
          <a:bodyPr>
            <a:normAutofit fontScale="62500" lnSpcReduction="20000"/>
          </a:bodyPr>
          <a:lstStyle/>
          <a:p>
            <a:pPr marL="0" indent="0" algn="just">
              <a:buNone/>
            </a:pPr>
            <a:r>
              <a:rPr lang="en-US" dirty="0"/>
              <a:t>PSAK 65 </a:t>
            </a:r>
            <a:r>
              <a:rPr lang="en-US" dirty="0" err="1"/>
              <a:t>tidak</a:t>
            </a:r>
            <a:r>
              <a:rPr lang="en-US" dirty="0"/>
              <a:t> </a:t>
            </a:r>
            <a:r>
              <a:rPr lang="en-US" dirty="0" err="1"/>
              <a:t>secara</a:t>
            </a:r>
            <a:r>
              <a:rPr lang="en-US" dirty="0"/>
              <a:t> </a:t>
            </a:r>
            <a:r>
              <a:rPr lang="en-US" dirty="0" err="1"/>
              <a:t>eksplisit</a:t>
            </a:r>
            <a:r>
              <a:rPr lang="en-US" dirty="0"/>
              <a:t> </a:t>
            </a:r>
            <a:r>
              <a:rPr lang="en-US" dirty="0" err="1"/>
              <a:t>menjelaskan</a:t>
            </a:r>
            <a:r>
              <a:rPr lang="en-US" dirty="0"/>
              <a:t> </a:t>
            </a:r>
            <a:r>
              <a:rPr lang="en-US" dirty="0" err="1"/>
              <a:t>akun</a:t>
            </a:r>
            <a:r>
              <a:rPr lang="en-US" dirty="0"/>
              <a:t> </a:t>
            </a:r>
            <a:r>
              <a:rPr lang="en-US" dirty="0" err="1"/>
              <a:t>ekuitas</a:t>
            </a:r>
            <a:r>
              <a:rPr lang="en-US" dirty="0"/>
              <a:t>, </a:t>
            </a:r>
            <a:r>
              <a:rPr lang="en-US" dirty="0" err="1"/>
              <a:t>tetapi</a:t>
            </a:r>
            <a:r>
              <a:rPr lang="en-US" dirty="0"/>
              <a:t> </a:t>
            </a:r>
            <a:r>
              <a:rPr lang="en-US" dirty="0" err="1"/>
              <a:t>prinsip</a:t>
            </a:r>
            <a:r>
              <a:rPr lang="en-US" dirty="0"/>
              <a:t> </a:t>
            </a:r>
            <a:r>
              <a:rPr lang="en-US" dirty="0" err="1"/>
              <a:t>umum</a:t>
            </a:r>
            <a:r>
              <a:rPr lang="en-US" dirty="0"/>
              <a:t> </a:t>
            </a:r>
            <a:r>
              <a:rPr lang="en-US" dirty="0" err="1"/>
              <a:t>dari</a:t>
            </a:r>
            <a:r>
              <a:rPr lang="en-US" dirty="0"/>
              <a:t> </a:t>
            </a:r>
            <a:r>
              <a:rPr lang="en-US" dirty="0" err="1"/>
              <a:t>selisih</a:t>
            </a:r>
            <a:r>
              <a:rPr lang="en-US" dirty="0"/>
              <a:t> yang </a:t>
            </a:r>
            <a:r>
              <a:rPr lang="en-US" dirty="0" err="1"/>
              <a:t>timbul</a:t>
            </a:r>
            <a:r>
              <a:rPr lang="en-US" dirty="0"/>
              <a:t> </a:t>
            </a:r>
            <a:r>
              <a:rPr lang="en-US" dirty="0" err="1"/>
              <a:t>dari</a:t>
            </a:r>
            <a:r>
              <a:rPr lang="en-US" dirty="0"/>
              <a:t> </a:t>
            </a:r>
            <a:r>
              <a:rPr lang="en-US" dirty="0" err="1"/>
              <a:t>transaksi</a:t>
            </a:r>
            <a:r>
              <a:rPr lang="en-US" dirty="0"/>
              <a:t> </a:t>
            </a:r>
            <a:r>
              <a:rPr lang="en-US" dirty="0" err="1"/>
              <a:t>dengan</a:t>
            </a:r>
            <a:r>
              <a:rPr lang="en-US" dirty="0"/>
              <a:t> </a:t>
            </a:r>
            <a:r>
              <a:rPr lang="en-US" dirty="0" err="1"/>
              <a:t>pemilik</a:t>
            </a:r>
            <a:r>
              <a:rPr lang="en-US" dirty="0"/>
              <a:t> </a:t>
            </a:r>
            <a:r>
              <a:rPr lang="en-US" dirty="0" err="1"/>
              <a:t>dalam</a:t>
            </a:r>
            <a:r>
              <a:rPr lang="en-US" dirty="0"/>
              <a:t> </a:t>
            </a:r>
            <a:r>
              <a:rPr lang="en-US" dirty="0" err="1"/>
              <a:t>kapasitasnya</a:t>
            </a:r>
            <a:r>
              <a:rPr lang="en-US" dirty="0"/>
              <a:t> </a:t>
            </a:r>
            <a:r>
              <a:rPr lang="en-US" dirty="0" err="1"/>
              <a:t>sebagai</a:t>
            </a:r>
            <a:r>
              <a:rPr lang="en-US" dirty="0"/>
              <a:t> </a:t>
            </a:r>
            <a:r>
              <a:rPr lang="en-US" dirty="0" err="1"/>
              <a:t>pemilik</a:t>
            </a:r>
            <a:r>
              <a:rPr lang="en-US" dirty="0"/>
              <a:t> </a:t>
            </a:r>
            <a:r>
              <a:rPr lang="en-US" dirty="0" err="1"/>
              <a:t>diakui</a:t>
            </a:r>
            <a:r>
              <a:rPr lang="en-US" dirty="0"/>
              <a:t> </a:t>
            </a:r>
            <a:r>
              <a:rPr lang="en-US" dirty="0" err="1"/>
              <a:t>dalam</a:t>
            </a:r>
            <a:r>
              <a:rPr lang="en-US" dirty="0"/>
              <a:t> </a:t>
            </a:r>
            <a:r>
              <a:rPr lang="en-US" dirty="0" err="1"/>
              <a:t>ekuitas</a:t>
            </a:r>
            <a:r>
              <a:rPr lang="en-US" dirty="0"/>
              <a:t> </a:t>
            </a:r>
            <a:r>
              <a:rPr lang="en-US" dirty="0" err="1"/>
              <a:t>sebagai</a:t>
            </a:r>
            <a:r>
              <a:rPr lang="en-US" dirty="0"/>
              <a:t> </a:t>
            </a:r>
            <a:r>
              <a:rPr lang="en-US" dirty="0" err="1"/>
              <a:t>tambahan</a:t>
            </a:r>
            <a:r>
              <a:rPr lang="en-US" dirty="0"/>
              <a:t> modal </a:t>
            </a:r>
            <a:r>
              <a:rPr lang="en-US" dirty="0" err="1"/>
              <a:t>disetor</a:t>
            </a:r>
            <a:r>
              <a:rPr lang="en-US" dirty="0"/>
              <a:t>. </a:t>
            </a:r>
            <a:r>
              <a:rPr lang="en-US" dirty="0" err="1"/>
              <a:t>Perlu</a:t>
            </a:r>
            <a:r>
              <a:rPr lang="en-US" dirty="0"/>
              <a:t> </a:t>
            </a:r>
            <a:r>
              <a:rPr lang="en-US" dirty="0" err="1"/>
              <a:t>diingat</a:t>
            </a:r>
            <a:r>
              <a:rPr lang="en-US" dirty="0"/>
              <a:t> </a:t>
            </a:r>
            <a:r>
              <a:rPr lang="en-US" dirty="0" err="1"/>
              <a:t>bahwa</a:t>
            </a:r>
            <a:r>
              <a:rPr lang="en-US" dirty="0"/>
              <a:t> </a:t>
            </a:r>
            <a:r>
              <a:rPr lang="en-US" dirty="0" err="1"/>
              <a:t>tambahan</a:t>
            </a:r>
            <a:r>
              <a:rPr lang="en-US" dirty="0"/>
              <a:t> modal </a:t>
            </a:r>
            <a:r>
              <a:rPr lang="en-US" dirty="0" err="1"/>
              <a:t>disetor</a:t>
            </a:r>
            <a:r>
              <a:rPr lang="en-US" dirty="0"/>
              <a:t> </a:t>
            </a:r>
            <a:r>
              <a:rPr lang="en-US" dirty="0" err="1"/>
              <a:t>tersebut</a:t>
            </a:r>
            <a:r>
              <a:rPr lang="en-US" dirty="0"/>
              <a:t> </a:t>
            </a:r>
            <a:r>
              <a:rPr lang="en-US" dirty="0" err="1"/>
              <a:t>dicatat</a:t>
            </a:r>
            <a:r>
              <a:rPr lang="en-US" dirty="0"/>
              <a:t> </a:t>
            </a:r>
            <a:r>
              <a:rPr lang="en-US" dirty="0" err="1"/>
              <a:t>oleh</a:t>
            </a:r>
            <a:r>
              <a:rPr lang="en-US" dirty="0"/>
              <a:t> PT </a:t>
            </a:r>
            <a:r>
              <a:rPr lang="en-US" dirty="0" err="1"/>
              <a:t>Induk</a:t>
            </a:r>
            <a:r>
              <a:rPr lang="en-US" dirty="0"/>
              <a:t>, </a:t>
            </a:r>
            <a:r>
              <a:rPr lang="en-US" dirty="0" err="1"/>
              <a:t>dan</a:t>
            </a:r>
            <a:r>
              <a:rPr lang="en-US" dirty="0"/>
              <a:t> </a:t>
            </a:r>
            <a:r>
              <a:rPr lang="en-US" dirty="0" err="1"/>
              <a:t>bukan</a:t>
            </a:r>
            <a:r>
              <a:rPr lang="en-US" dirty="0"/>
              <a:t> </a:t>
            </a:r>
            <a:r>
              <a:rPr lang="en-US" dirty="0" err="1"/>
              <a:t>milik</a:t>
            </a:r>
            <a:r>
              <a:rPr lang="en-US" dirty="0"/>
              <a:t> PT </a:t>
            </a:r>
            <a:r>
              <a:rPr lang="en-US" dirty="0" err="1"/>
              <a:t>Anak</a:t>
            </a:r>
            <a:r>
              <a:rPr lang="en-US" dirty="0"/>
              <a:t>, </a:t>
            </a:r>
            <a:r>
              <a:rPr lang="en-US" dirty="0" err="1"/>
              <a:t>sehingga</a:t>
            </a:r>
            <a:r>
              <a:rPr lang="en-US" dirty="0"/>
              <a:t> </a:t>
            </a:r>
            <a:r>
              <a:rPr lang="en-US" dirty="0" err="1"/>
              <a:t>tidak</a:t>
            </a:r>
            <a:r>
              <a:rPr lang="en-US" dirty="0"/>
              <a:t> </a:t>
            </a:r>
            <a:r>
              <a:rPr lang="en-US" dirty="0" err="1"/>
              <a:t>dieliminasi</a:t>
            </a:r>
            <a:r>
              <a:rPr lang="en-US" dirty="0"/>
              <a:t> </a:t>
            </a:r>
            <a:r>
              <a:rPr lang="en-US" dirty="0" err="1"/>
              <a:t>dalam</a:t>
            </a:r>
            <a:r>
              <a:rPr lang="en-US" dirty="0"/>
              <a:t> </a:t>
            </a:r>
            <a:r>
              <a:rPr lang="en-US" dirty="0" err="1"/>
              <a:t>penyusunan</a:t>
            </a:r>
            <a:r>
              <a:rPr lang="en-US" dirty="0"/>
              <a:t> </a:t>
            </a:r>
            <a:r>
              <a:rPr lang="en-US" dirty="0" err="1"/>
              <a:t>laporan</a:t>
            </a:r>
            <a:r>
              <a:rPr lang="en-US" dirty="0"/>
              <a:t> </a:t>
            </a:r>
            <a:r>
              <a:rPr lang="en-US" dirty="0" err="1"/>
              <a:t>keuangan</a:t>
            </a:r>
            <a:r>
              <a:rPr lang="en-US" dirty="0"/>
              <a:t> </a:t>
            </a:r>
            <a:r>
              <a:rPr lang="en-US" dirty="0" err="1"/>
              <a:t>konsolidasian</a:t>
            </a:r>
            <a:r>
              <a:rPr lang="en-US" dirty="0"/>
              <a:t>. </a:t>
            </a:r>
            <a:r>
              <a:rPr lang="en-US" dirty="0" err="1"/>
              <a:t>Dalam</a:t>
            </a:r>
            <a:r>
              <a:rPr lang="en-US" dirty="0"/>
              <a:t> </a:t>
            </a:r>
            <a:r>
              <a:rPr lang="en-US" dirty="0" err="1"/>
              <a:t>kasus</a:t>
            </a:r>
            <a:r>
              <a:rPr lang="en-US" dirty="0"/>
              <a:t> </a:t>
            </a:r>
            <a:r>
              <a:rPr lang="en-US" dirty="0" err="1"/>
              <a:t>ini</a:t>
            </a:r>
            <a:r>
              <a:rPr lang="en-US" dirty="0"/>
              <a:t>, </a:t>
            </a:r>
            <a:r>
              <a:rPr lang="en-US" dirty="0" err="1"/>
              <a:t>tambahan</a:t>
            </a:r>
            <a:r>
              <a:rPr lang="en-US" dirty="0"/>
              <a:t> modal yang </a:t>
            </a:r>
            <a:r>
              <a:rPr lang="en-US" dirty="0" err="1"/>
              <a:t>disetor</a:t>
            </a:r>
            <a:r>
              <a:rPr lang="en-US" dirty="0"/>
              <a:t> PT </a:t>
            </a:r>
            <a:r>
              <a:rPr lang="en-US" dirty="0" err="1"/>
              <a:t>Induk</a:t>
            </a:r>
            <a:r>
              <a:rPr lang="en-US" dirty="0"/>
              <a:t> </a:t>
            </a:r>
            <a:r>
              <a:rPr lang="en-US" dirty="0" err="1"/>
              <a:t>akan</a:t>
            </a:r>
            <a:r>
              <a:rPr lang="en-US" dirty="0"/>
              <a:t> </a:t>
            </a:r>
            <a:r>
              <a:rPr lang="en-US" dirty="0" err="1"/>
              <a:t>berkurang</a:t>
            </a:r>
            <a:r>
              <a:rPr lang="en-US" dirty="0"/>
              <a:t> (debit). </a:t>
            </a:r>
            <a:r>
              <a:rPr lang="en-US" dirty="0" err="1"/>
              <a:t>Jika</a:t>
            </a:r>
            <a:r>
              <a:rPr lang="en-US" dirty="0"/>
              <a:t> </a:t>
            </a:r>
            <a:r>
              <a:rPr lang="en-US" dirty="0" err="1"/>
              <a:t>saldo</a:t>
            </a:r>
            <a:r>
              <a:rPr lang="en-US" dirty="0"/>
              <a:t> </a:t>
            </a:r>
            <a:r>
              <a:rPr lang="en-US" dirty="0" err="1"/>
              <a:t>tambahan</a:t>
            </a:r>
            <a:r>
              <a:rPr lang="en-US" dirty="0"/>
              <a:t> modal yang </a:t>
            </a:r>
            <a:r>
              <a:rPr lang="en-US" dirty="0" err="1"/>
              <a:t>disetor</a:t>
            </a:r>
            <a:r>
              <a:rPr lang="en-US" dirty="0"/>
              <a:t> PT </a:t>
            </a:r>
            <a:r>
              <a:rPr lang="en-US" dirty="0" err="1"/>
              <a:t>Induk</a:t>
            </a:r>
            <a:r>
              <a:rPr lang="en-US" dirty="0"/>
              <a:t> </a:t>
            </a:r>
            <a:r>
              <a:rPr lang="en-US" dirty="0" err="1"/>
              <a:t>sebelumnya</a:t>
            </a:r>
            <a:r>
              <a:rPr lang="en-US" dirty="0"/>
              <a:t> </a:t>
            </a:r>
            <a:r>
              <a:rPr lang="en-US" dirty="0" err="1"/>
              <a:t>tidak</a:t>
            </a:r>
            <a:r>
              <a:rPr lang="en-US" dirty="0"/>
              <a:t> </a:t>
            </a:r>
            <a:r>
              <a:rPr lang="en-US" dirty="0" err="1"/>
              <a:t>cukup</a:t>
            </a:r>
            <a:r>
              <a:rPr lang="en-US" dirty="0"/>
              <a:t>, </a:t>
            </a:r>
            <a:r>
              <a:rPr lang="en-US" dirty="0" err="1"/>
              <a:t>maka</a:t>
            </a:r>
            <a:r>
              <a:rPr lang="en-US" dirty="0"/>
              <a:t> </a:t>
            </a:r>
            <a:r>
              <a:rPr lang="en-US" dirty="0" err="1"/>
              <a:t>disesuaikan</a:t>
            </a:r>
            <a:r>
              <a:rPr lang="en-US" dirty="0"/>
              <a:t> </a:t>
            </a:r>
            <a:r>
              <a:rPr lang="en-US" dirty="0" err="1"/>
              <a:t>pada</a:t>
            </a:r>
            <a:r>
              <a:rPr lang="en-US" dirty="0"/>
              <a:t> </a:t>
            </a:r>
            <a:r>
              <a:rPr lang="en-US" dirty="0" err="1"/>
              <a:t>saldo</a:t>
            </a:r>
            <a:r>
              <a:rPr lang="en-US" dirty="0"/>
              <a:t> </a:t>
            </a:r>
            <a:r>
              <a:rPr lang="en-US" dirty="0" err="1"/>
              <a:t>laba</a:t>
            </a:r>
            <a:r>
              <a:rPr lang="en-US" dirty="0"/>
              <a:t>. </a:t>
            </a:r>
            <a:r>
              <a:rPr lang="en-US" dirty="0" err="1"/>
              <a:t>Dalam</a:t>
            </a:r>
            <a:r>
              <a:rPr lang="en-US" dirty="0"/>
              <a:t> </a:t>
            </a:r>
            <a:r>
              <a:rPr lang="en-US" dirty="0" err="1"/>
              <a:t>transaksi</a:t>
            </a:r>
            <a:r>
              <a:rPr lang="en-US" dirty="0"/>
              <a:t> </a:t>
            </a:r>
            <a:r>
              <a:rPr lang="en-US" dirty="0" err="1"/>
              <a:t>ini</a:t>
            </a:r>
            <a:r>
              <a:rPr lang="en-US" dirty="0"/>
              <a:t>, </a:t>
            </a:r>
            <a:r>
              <a:rPr lang="en-US" dirty="0" err="1"/>
              <a:t>tidak</a:t>
            </a:r>
            <a:r>
              <a:rPr lang="en-US" dirty="0"/>
              <a:t> </a:t>
            </a:r>
            <a:r>
              <a:rPr lang="en-US" dirty="0" err="1"/>
              <a:t>ada</a:t>
            </a:r>
            <a:r>
              <a:rPr lang="en-US" dirty="0"/>
              <a:t> </a:t>
            </a:r>
            <a:r>
              <a:rPr lang="en-US" dirty="0" err="1"/>
              <a:t>pengakuan</a:t>
            </a:r>
            <a:r>
              <a:rPr lang="en-US" dirty="0"/>
              <a:t> </a:t>
            </a:r>
            <a:r>
              <a:rPr lang="en-US" dirty="0" err="1"/>
              <a:t>tambahan</a:t>
            </a:r>
            <a:r>
              <a:rPr lang="en-US" dirty="0"/>
              <a:t> </a:t>
            </a:r>
            <a:r>
              <a:rPr lang="en-US" dirty="0" err="1"/>
              <a:t>atas</a:t>
            </a:r>
            <a:r>
              <a:rPr lang="en-US" dirty="0"/>
              <a:t> </a:t>
            </a:r>
            <a:r>
              <a:rPr lang="en-US" i="1" dirty="0"/>
              <a:t>goodwill</a:t>
            </a:r>
            <a:r>
              <a:rPr lang="en-US" dirty="0"/>
              <a:t>, </a:t>
            </a:r>
            <a:r>
              <a:rPr lang="en-US" dirty="0" err="1"/>
              <a:t>aset</a:t>
            </a:r>
            <a:r>
              <a:rPr lang="en-US" dirty="0"/>
              <a:t>, </a:t>
            </a:r>
            <a:r>
              <a:rPr lang="en-US" dirty="0" err="1"/>
              <a:t>dan</a:t>
            </a:r>
            <a:r>
              <a:rPr lang="en-US" dirty="0"/>
              <a:t> </a:t>
            </a:r>
            <a:r>
              <a:rPr lang="en-US" dirty="0" err="1"/>
              <a:t>liabilitas</a:t>
            </a:r>
            <a:r>
              <a:rPr lang="en-US" dirty="0"/>
              <a:t> </a:t>
            </a:r>
            <a:r>
              <a:rPr lang="en-US" dirty="0" err="1"/>
              <a:t>teridentifikasi</a:t>
            </a:r>
            <a:r>
              <a:rPr lang="en-US" dirty="0"/>
              <a:t> </a:t>
            </a:r>
            <a:r>
              <a:rPr lang="en-US" dirty="0" err="1"/>
              <a:t>karena</a:t>
            </a:r>
            <a:r>
              <a:rPr lang="en-US" dirty="0"/>
              <a:t> </a:t>
            </a:r>
            <a:r>
              <a:rPr lang="en-US" dirty="0" err="1"/>
              <a:t>tidak</a:t>
            </a:r>
            <a:r>
              <a:rPr lang="en-US" dirty="0"/>
              <a:t> </a:t>
            </a:r>
            <a:r>
              <a:rPr lang="en-US" dirty="0" err="1"/>
              <a:t>terdapat</a:t>
            </a:r>
            <a:r>
              <a:rPr lang="en-US" dirty="0"/>
              <a:t> </a:t>
            </a:r>
            <a:r>
              <a:rPr lang="en-US" dirty="0" err="1"/>
              <a:t>perubahan</a:t>
            </a:r>
            <a:r>
              <a:rPr lang="en-US" dirty="0"/>
              <a:t> </a:t>
            </a:r>
            <a:r>
              <a:rPr lang="en-US" dirty="0" err="1"/>
              <a:t>pada</a:t>
            </a:r>
            <a:r>
              <a:rPr lang="en-US" dirty="0"/>
              <a:t> </a:t>
            </a:r>
            <a:r>
              <a:rPr lang="en-US" dirty="0" err="1"/>
              <a:t>substansi</a:t>
            </a:r>
            <a:r>
              <a:rPr lang="en-US" dirty="0"/>
              <a:t> </a:t>
            </a:r>
            <a:r>
              <a:rPr lang="en-US" dirty="0" err="1"/>
              <a:t>pengendalian</a:t>
            </a:r>
            <a:r>
              <a:rPr lang="en-US" dirty="0"/>
              <a:t>. </a:t>
            </a:r>
            <a:r>
              <a:rPr lang="en-US" dirty="0" err="1"/>
              <a:t>Dalam</a:t>
            </a:r>
            <a:r>
              <a:rPr lang="en-US" dirty="0"/>
              <a:t> </a:t>
            </a:r>
            <a:r>
              <a:rPr lang="en-US" dirty="0" err="1"/>
              <a:t>penyusunan</a:t>
            </a:r>
            <a:r>
              <a:rPr lang="en-US" dirty="0"/>
              <a:t> </a:t>
            </a:r>
            <a:r>
              <a:rPr lang="en-US" dirty="0" err="1"/>
              <a:t>laporan</a:t>
            </a:r>
            <a:r>
              <a:rPr lang="en-US" dirty="0"/>
              <a:t> </a:t>
            </a:r>
            <a:r>
              <a:rPr lang="en-US" dirty="0" err="1"/>
              <a:t>keuangan</a:t>
            </a:r>
            <a:r>
              <a:rPr lang="en-US" dirty="0"/>
              <a:t> </a:t>
            </a:r>
            <a:r>
              <a:rPr lang="en-US" dirty="0" err="1"/>
              <a:t>konsolidasian</a:t>
            </a:r>
            <a:r>
              <a:rPr lang="en-US" dirty="0"/>
              <a:t>, </a:t>
            </a:r>
            <a:r>
              <a:rPr lang="en-US" dirty="0" err="1"/>
              <a:t>diperlukan</a:t>
            </a:r>
            <a:r>
              <a:rPr lang="en-US" dirty="0"/>
              <a:t> </a:t>
            </a:r>
            <a:r>
              <a:rPr lang="en-US" dirty="0" err="1"/>
              <a:t>perhitungan</a:t>
            </a:r>
            <a:r>
              <a:rPr lang="en-US" dirty="0"/>
              <a:t> </a:t>
            </a:r>
            <a:r>
              <a:rPr lang="en-US" dirty="0" err="1"/>
              <a:t>sebagai</a:t>
            </a:r>
            <a:r>
              <a:rPr lang="en-US" dirty="0"/>
              <a:t> </a:t>
            </a:r>
            <a:r>
              <a:rPr lang="en-US" dirty="0" err="1"/>
              <a:t>berikut</a:t>
            </a:r>
            <a:r>
              <a:rPr lang="en-US" dirty="0"/>
              <a:t>.</a:t>
            </a:r>
          </a:p>
          <a:p>
            <a:pPr marL="0" indent="0" algn="just">
              <a:buNone/>
            </a:pPr>
            <a:endParaRPr lang="en-US" dirty="0"/>
          </a:p>
          <a:p>
            <a:pPr marL="0" indent="0" algn="just">
              <a:buNone/>
            </a:pPr>
            <a:endParaRPr lang="en-US" dirty="0"/>
          </a:p>
        </p:txBody>
      </p:sp>
      <p:pic>
        <p:nvPicPr>
          <p:cNvPr id="5" name="Picture 4">
            <a:extLst>
              <a:ext uri="{FF2B5EF4-FFF2-40B4-BE49-F238E27FC236}">
                <a16:creationId xmlns:a16="http://schemas.microsoft.com/office/drawing/2014/main" xmlns="" id="{59668BF2-532F-4082-9BD2-A0B02143A257}"/>
              </a:ext>
            </a:extLst>
          </p:cNvPr>
          <p:cNvPicPr>
            <a:picLocks noChangeAspect="1"/>
          </p:cNvPicPr>
          <p:nvPr/>
        </p:nvPicPr>
        <p:blipFill>
          <a:blip r:embed="rId2"/>
          <a:stretch>
            <a:fillRect/>
          </a:stretch>
        </p:blipFill>
        <p:spPr>
          <a:xfrm>
            <a:off x="838200" y="3581400"/>
            <a:ext cx="7677150" cy="2362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pPr>
              <a:buFont typeface="Wingdings" pitchFamily="2" charset="2"/>
              <a:buChar char="q"/>
            </a:pPr>
            <a:r>
              <a:rPr lang="id-ID" sz="1900" b="1" dirty="0"/>
              <a:t>Berkurangnya Kepemilikan dari Pengendalian Menjadi Pengaruh Signifikan</a:t>
            </a:r>
          </a:p>
          <a:p>
            <a:pPr marL="361950" indent="0" algn="just">
              <a:buNone/>
            </a:pPr>
            <a:r>
              <a:rPr lang="id-ID" sz="1400" dirty="0"/>
              <a:t>Jika pengendalian entitas induk hilang, tetapi masih memiliki pengaruh signifikan atas entitas anak, maka perlakuan akuntansinya sama dengan pembahasan sebelumnya ketika entitas induk sudah tidak memiliki pengaruh signifikan. Entitas induk mengakui setiap sisa investasi pada entitas anak terdahulu pada nilai wajarnya, pada tanggal hilangnya pengendalian. </a:t>
            </a:r>
          </a:p>
          <a:p>
            <a:pPr marL="361950" indent="0" algn="just">
              <a:buNone/>
            </a:pPr>
            <a:r>
              <a:rPr lang="id-ID" sz="1400" dirty="0"/>
              <a:t>Entitas induk juga mengakui perbedaan apapun yang dihasilkan sebagai keuntungan atau kerugian dalam laba rugi yang diatribusikan kepada entitas induk. Bagian ini tidak membahas contoh kasus tersebut karena perlakuan akuntansinya sama dengan pembahasan sebelumnya. Perbedaan hanya terletak pada perlakuan akuntansi setelah hilangnya pengendalian. Setelah hilangnya pengendalian tersebut, selanjutnya entitas induk tetap akan menerapkan metode ekuitas sesuai PSAK 15 </a:t>
            </a:r>
            <a:r>
              <a:rPr lang="id-ID" sz="1400" i="1" dirty="0"/>
              <a:t>Investasi pada Entitas Asosiasi dan Ventura Bersama</a:t>
            </a:r>
            <a:r>
              <a:rPr lang="id-ID" sz="1400" dirty="0"/>
              <a:t>, karena masih memiliki pengaruh signifikan atas entitas anak (</a:t>
            </a:r>
            <a:r>
              <a:rPr lang="id-ID" sz="1400" i="1" dirty="0"/>
              <a:t>investee</a:t>
            </a:r>
            <a:r>
              <a:rPr lang="id-ID" sz="1400" dirty="0"/>
              <a:t>). </a:t>
            </a:r>
          </a:p>
        </p:txBody>
      </p:sp>
    </p:spTree>
    <p:extLst>
      <p:ext uri="{BB962C8B-B14F-4D97-AF65-F5344CB8AC3E}">
        <p14:creationId xmlns:p14="http://schemas.microsoft.com/office/powerpoint/2010/main" val="393566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495800"/>
          </a:xfrm>
        </p:spPr>
        <p:txBody>
          <a:bodyPr>
            <a:normAutofit fontScale="47500" lnSpcReduction="20000"/>
          </a:bodyPr>
          <a:lstStyle/>
          <a:p>
            <a:pPr marL="0" indent="0" algn="just">
              <a:buNone/>
            </a:pPr>
            <a:r>
              <a:rPr lang="en-US" sz="2500" dirty="0" err="1"/>
              <a:t>Tabel</a:t>
            </a:r>
            <a:r>
              <a:rPr lang="en-US" sz="2500" dirty="0"/>
              <a:t> 8.1 </a:t>
            </a:r>
            <a:r>
              <a:rPr lang="en-US" sz="2500" dirty="0" err="1"/>
              <a:t>menunjukkan</a:t>
            </a:r>
            <a:r>
              <a:rPr lang="en-US" sz="2500" dirty="0"/>
              <a:t> </a:t>
            </a:r>
            <a:r>
              <a:rPr lang="en-US" sz="2500" dirty="0" err="1"/>
              <a:t>bahwa</a:t>
            </a:r>
            <a:r>
              <a:rPr lang="en-US" sz="2500" dirty="0"/>
              <a:t> pada baris “</a:t>
            </a:r>
            <a:r>
              <a:rPr lang="en-US" sz="2500" dirty="0" err="1"/>
              <a:t>Penambahan</a:t>
            </a:r>
            <a:r>
              <a:rPr lang="en-US" sz="2500" dirty="0"/>
              <a:t>” </a:t>
            </a:r>
            <a:r>
              <a:rPr lang="en-US" sz="2500" dirty="0" err="1"/>
              <a:t>nilai</a:t>
            </a:r>
            <a:r>
              <a:rPr lang="en-US" sz="2500" dirty="0"/>
              <a:t> </a:t>
            </a:r>
            <a:r>
              <a:rPr lang="en-US" sz="2500" dirty="0" err="1"/>
              <a:t>investasi</a:t>
            </a:r>
            <a:r>
              <a:rPr lang="en-US" sz="2500" dirty="0"/>
              <a:t> </a:t>
            </a:r>
            <a:r>
              <a:rPr lang="en-US" sz="2500" dirty="0" err="1"/>
              <a:t>bertambah</a:t>
            </a:r>
            <a:r>
              <a:rPr lang="en-US" sz="2500" dirty="0"/>
              <a:t> Rp 216.000.000, </a:t>
            </a:r>
            <a:r>
              <a:rPr lang="en-US" sz="2500" dirty="0" err="1"/>
              <a:t>sementara</a:t>
            </a:r>
            <a:r>
              <a:rPr lang="en-US" sz="2500" dirty="0"/>
              <a:t> </a:t>
            </a:r>
            <a:r>
              <a:rPr lang="en-US" sz="2500" dirty="0" err="1"/>
              <a:t>saham</a:t>
            </a:r>
            <a:r>
              <a:rPr lang="en-US" sz="2500" dirty="0"/>
              <a:t> </a:t>
            </a:r>
            <a:r>
              <a:rPr lang="en-US" sz="2500" dirty="0" err="1"/>
              <a:t>biasa</a:t>
            </a:r>
            <a:r>
              <a:rPr lang="en-US" sz="2500" dirty="0"/>
              <a:t> dan </a:t>
            </a:r>
            <a:r>
              <a:rPr lang="en-US" sz="2500" dirty="0" err="1"/>
              <a:t>saldo</a:t>
            </a:r>
            <a:r>
              <a:rPr lang="en-US" sz="2500" dirty="0"/>
              <a:t> </a:t>
            </a:r>
            <a:r>
              <a:rPr lang="en-US" sz="2500" dirty="0" err="1"/>
              <a:t>laba</a:t>
            </a:r>
            <a:r>
              <a:rPr lang="en-US" sz="2500" dirty="0"/>
              <a:t> </a:t>
            </a:r>
            <a:r>
              <a:rPr lang="en-US" sz="2500" dirty="0" err="1"/>
              <a:t>tidak</a:t>
            </a:r>
            <a:r>
              <a:rPr lang="en-US" sz="2500" dirty="0"/>
              <a:t> </a:t>
            </a:r>
            <a:r>
              <a:rPr lang="en-US" sz="2500" dirty="0" err="1"/>
              <a:t>ada</a:t>
            </a:r>
            <a:r>
              <a:rPr lang="en-US" sz="2500" dirty="0"/>
              <a:t> </a:t>
            </a:r>
            <a:r>
              <a:rPr lang="en-US" sz="2500" dirty="0" err="1"/>
              <a:t>perubahan</a:t>
            </a:r>
            <a:r>
              <a:rPr lang="en-US" sz="2500" dirty="0"/>
              <a:t>. </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Hal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ini</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disebabkan</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transaksi</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penambahan</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menyebabkan</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perubahan</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atas</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saldo</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kedua</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pos</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ekuitas</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entitas</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anak</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Agar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jumlah</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pada baris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tersebut</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seimbang</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antara</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sisi</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kiri</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dan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kanan</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dari</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9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tanda</a:t>
            </a:r>
            <a:r>
              <a:rPr lang="en-ID" sz="29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18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US" sz="2500" dirty="0" err="1"/>
              <a:t>maka</a:t>
            </a:r>
            <a:r>
              <a:rPr lang="en-US" sz="2500" dirty="0"/>
              <a:t> </a:t>
            </a:r>
            <a:r>
              <a:rPr lang="en-US" sz="2500" dirty="0" err="1"/>
              <a:t>nilai</a:t>
            </a:r>
            <a:r>
              <a:rPr lang="en-US" sz="2500" dirty="0"/>
              <a:t> </a:t>
            </a:r>
            <a:r>
              <a:rPr lang="en-US" sz="2500" dirty="0" err="1"/>
              <a:t>kepentingan</a:t>
            </a:r>
            <a:r>
              <a:rPr lang="en-US" sz="2500" dirty="0"/>
              <a:t> </a:t>
            </a:r>
            <a:r>
              <a:rPr lang="en-US" sz="2500" dirty="0" err="1"/>
              <a:t>nonpengendali</a:t>
            </a:r>
            <a:r>
              <a:rPr lang="en-US" sz="2500" dirty="0"/>
              <a:t> </a:t>
            </a:r>
            <a:r>
              <a:rPr lang="en-US" sz="2500" dirty="0" err="1"/>
              <a:t>dikurangi</a:t>
            </a:r>
            <a:r>
              <a:rPr lang="en-US" sz="2500" dirty="0"/>
              <a:t> </a:t>
            </a:r>
            <a:r>
              <a:rPr lang="en-US" sz="2500" dirty="0" err="1"/>
              <a:t>sebesar</a:t>
            </a:r>
            <a:r>
              <a:rPr lang="en-US" sz="2500" dirty="0"/>
              <a:t> Rp216.000.000. Nilai </a:t>
            </a:r>
            <a:r>
              <a:rPr lang="en-US" sz="2500" dirty="0" err="1"/>
              <a:t>akhir</a:t>
            </a:r>
            <a:r>
              <a:rPr lang="en-US" sz="2500" dirty="0"/>
              <a:t> </a:t>
            </a:r>
            <a:r>
              <a:rPr lang="en-US" sz="2500" dirty="0" err="1"/>
              <a:t>kepentingan</a:t>
            </a:r>
            <a:r>
              <a:rPr lang="en-US" sz="2500" dirty="0"/>
              <a:t> </a:t>
            </a:r>
            <a:r>
              <a:rPr lang="en-US" sz="2500" dirty="0" err="1"/>
              <a:t>nonpengendali</a:t>
            </a:r>
            <a:r>
              <a:rPr lang="en-US" sz="2500" dirty="0"/>
              <a:t> </a:t>
            </a:r>
            <a:r>
              <a:rPr lang="en-US" sz="2500" dirty="0" err="1"/>
              <a:t>disesuaikan</a:t>
            </a:r>
            <a:r>
              <a:rPr lang="en-US" sz="2500" dirty="0"/>
              <a:t> </a:t>
            </a:r>
            <a:r>
              <a:rPr lang="en-US" sz="2500" dirty="0" err="1"/>
              <a:t>untuk</a:t>
            </a:r>
            <a:r>
              <a:rPr lang="en-US" sz="2500" dirty="0"/>
              <a:t> </a:t>
            </a:r>
            <a:r>
              <a:rPr lang="en-US" sz="2500" dirty="0" err="1"/>
              <a:t>mencerminkan</a:t>
            </a:r>
            <a:r>
              <a:rPr lang="en-US" sz="2500" dirty="0"/>
              <a:t> </a:t>
            </a:r>
            <a:r>
              <a:rPr lang="en-US" sz="2500" dirty="0" err="1"/>
              <a:t>perubahan</a:t>
            </a:r>
            <a:r>
              <a:rPr lang="en-US" sz="2500" dirty="0"/>
              <a:t> </a:t>
            </a:r>
            <a:r>
              <a:rPr lang="en-US" sz="2500" dirty="0" err="1"/>
              <a:t>kepemilikan</a:t>
            </a:r>
            <a:r>
              <a:rPr lang="en-US" sz="2500" dirty="0"/>
              <a:t> </a:t>
            </a:r>
            <a:r>
              <a:rPr lang="en-US" sz="2500" dirty="0" err="1"/>
              <a:t>relatifnya</a:t>
            </a:r>
            <a:r>
              <a:rPr lang="en-US" sz="2500" dirty="0"/>
              <a:t> pada </a:t>
            </a:r>
            <a:r>
              <a:rPr lang="en-US" sz="2500" dirty="0" err="1"/>
              <a:t>entitas</a:t>
            </a:r>
            <a:r>
              <a:rPr lang="en-US" sz="2500" dirty="0"/>
              <a:t> </a:t>
            </a:r>
            <a:r>
              <a:rPr lang="en-US" sz="2500" dirty="0" err="1"/>
              <a:t>anak</a:t>
            </a:r>
            <a:r>
              <a:rPr lang="en-US" sz="2500" dirty="0"/>
              <a:t> </a:t>
            </a:r>
            <a:r>
              <a:rPr lang="en-US" sz="2500" dirty="0" err="1"/>
              <a:t>menjadi</a:t>
            </a:r>
            <a:r>
              <a:rPr lang="en-US" sz="2500" dirty="0"/>
              <a:t> 10% </a:t>
            </a:r>
            <a:r>
              <a:rPr lang="en-US" sz="2500" dirty="0" err="1"/>
              <a:t>sehingga</a:t>
            </a:r>
            <a:r>
              <a:rPr lang="en-US" sz="2500" dirty="0"/>
              <a:t> </a:t>
            </a:r>
            <a:r>
              <a:rPr lang="en-US" sz="2500" dirty="0" err="1"/>
              <a:t>nilainya</a:t>
            </a:r>
            <a:r>
              <a:rPr lang="en-US" sz="2500" dirty="0"/>
              <a:t> </a:t>
            </a:r>
            <a:r>
              <a:rPr lang="en-US" sz="2500" dirty="0" err="1"/>
              <a:t>menjadi</a:t>
            </a:r>
            <a:r>
              <a:rPr lang="en-US" sz="2500" dirty="0"/>
              <a:t> Rp72.000.000 (10% × Rp720.000.000). </a:t>
            </a:r>
            <a:r>
              <a:rPr lang="en-US" sz="2500" dirty="0" err="1"/>
              <a:t>Pengakuan</a:t>
            </a:r>
            <a:r>
              <a:rPr lang="en-US" sz="2500" dirty="0"/>
              <a:t> </a:t>
            </a:r>
            <a:r>
              <a:rPr lang="en-US" sz="2500" dirty="0" err="1"/>
              <a:t>laba</a:t>
            </a:r>
            <a:r>
              <a:rPr lang="en-US" sz="2500" dirty="0"/>
              <a:t> dan </a:t>
            </a:r>
            <a:r>
              <a:rPr lang="en-US" sz="2500" dirty="0" err="1"/>
              <a:t>dividen</a:t>
            </a:r>
            <a:r>
              <a:rPr lang="en-US" sz="2500" dirty="0"/>
              <a:t> PT Anak </a:t>
            </a:r>
            <a:r>
              <a:rPr lang="en-US" sz="2500" dirty="0" err="1"/>
              <a:t>tahun</a:t>
            </a:r>
            <a:r>
              <a:rPr lang="en-US" sz="2500" dirty="0"/>
              <a:t> 2020 </a:t>
            </a:r>
            <a:r>
              <a:rPr lang="en-US" sz="2500" dirty="0" err="1"/>
              <a:t>masih</a:t>
            </a:r>
            <a:r>
              <a:rPr lang="en-US" sz="2500" dirty="0"/>
              <a:t> </a:t>
            </a:r>
            <a:r>
              <a:rPr lang="en-US" sz="2500" dirty="0" err="1"/>
              <a:t>sebesar</a:t>
            </a:r>
            <a:r>
              <a:rPr lang="en-US" sz="2500" dirty="0"/>
              <a:t> 60% </a:t>
            </a:r>
            <a:r>
              <a:rPr lang="en-US" sz="2500" dirty="0" err="1"/>
              <a:t>karena</a:t>
            </a:r>
            <a:r>
              <a:rPr lang="en-US" sz="2500" dirty="0"/>
              <a:t> </a:t>
            </a:r>
            <a:r>
              <a:rPr lang="en-US" sz="2500" dirty="0" err="1"/>
              <a:t>penambahan</a:t>
            </a:r>
            <a:r>
              <a:rPr lang="en-US" sz="2500" dirty="0"/>
              <a:t> 30% </a:t>
            </a:r>
            <a:r>
              <a:rPr lang="en-US" sz="2500" dirty="0" err="1"/>
              <a:t>dilakukan</a:t>
            </a:r>
            <a:r>
              <a:rPr lang="en-US" sz="2500" dirty="0"/>
              <a:t> di </a:t>
            </a:r>
            <a:r>
              <a:rPr lang="en-US" sz="2500" dirty="0" err="1"/>
              <a:t>akhir</a:t>
            </a:r>
            <a:r>
              <a:rPr lang="en-US" sz="2500" dirty="0"/>
              <a:t> </a:t>
            </a:r>
            <a:r>
              <a:rPr lang="en-US" sz="2500" dirty="0" err="1"/>
              <a:t>tahun</a:t>
            </a:r>
            <a:r>
              <a:rPr lang="en-US" sz="2500" dirty="0"/>
              <a:t>. </a:t>
            </a:r>
            <a:r>
              <a:rPr lang="fi-FI" sz="2500" dirty="0"/>
              <a:t>Berdasarkan Tabel 8,1, jurnal eliminasi yang diperlukan sebagai berikut.</a:t>
            </a:r>
          </a:p>
          <a:p>
            <a:pPr marL="319088" indent="-319088">
              <a:lnSpc>
                <a:spcPct val="120000"/>
              </a:lnSpc>
              <a:spcBef>
                <a:spcPts val="0"/>
              </a:spcBef>
              <a:buNone/>
            </a:pPr>
            <a:r>
              <a:rPr lang="en-US" sz="2500" dirty="0"/>
              <a:t>(1e)</a:t>
            </a:r>
            <a:r>
              <a:rPr lang="en-US" sz="2800" dirty="0"/>
              <a:t> </a:t>
            </a:r>
            <a:r>
              <a:rPr lang="en-US" sz="2500" dirty="0"/>
              <a:t>Saham </a:t>
            </a:r>
            <a:r>
              <a:rPr lang="en-US" sz="2500" dirty="0" err="1"/>
              <a:t>Biasa</a:t>
            </a:r>
            <a:r>
              <a:rPr lang="en-US" sz="2500" dirty="0"/>
              <a:t> 		Rp500.000.000 	</a:t>
            </a:r>
          </a:p>
          <a:p>
            <a:pPr marL="319088" indent="-319088">
              <a:lnSpc>
                <a:spcPct val="120000"/>
              </a:lnSpc>
              <a:spcBef>
                <a:spcPts val="0"/>
              </a:spcBef>
              <a:buNone/>
            </a:pPr>
            <a:r>
              <a:rPr lang="en-US" sz="2500" dirty="0"/>
              <a:t>         </a:t>
            </a:r>
            <a:r>
              <a:rPr lang="en-US" sz="2500" dirty="0" err="1"/>
              <a:t>Saldo</a:t>
            </a:r>
            <a:r>
              <a:rPr lang="en-US" sz="2500" dirty="0"/>
              <a:t> </a:t>
            </a:r>
            <a:r>
              <a:rPr lang="en-US" sz="2500" dirty="0" err="1"/>
              <a:t>Laba</a:t>
            </a:r>
            <a:r>
              <a:rPr lang="en-US" sz="2500" dirty="0"/>
              <a:t> 		     200.000.000 	</a:t>
            </a:r>
          </a:p>
          <a:p>
            <a:pPr marL="319088" indent="-319088">
              <a:lnSpc>
                <a:spcPct val="120000"/>
              </a:lnSpc>
              <a:spcBef>
                <a:spcPts val="0"/>
              </a:spcBef>
              <a:buNone/>
            </a:pPr>
            <a:r>
              <a:rPr lang="es-ES" sz="2500" dirty="0"/>
              <a:t>         </a:t>
            </a:r>
            <a:r>
              <a:rPr lang="es-ES" sz="2500" dirty="0" err="1"/>
              <a:t>Laba</a:t>
            </a:r>
            <a:r>
              <a:rPr lang="es-ES" sz="2500" dirty="0"/>
              <a:t> atas PT </a:t>
            </a:r>
            <a:r>
              <a:rPr lang="es-ES" sz="2500" dirty="0" err="1"/>
              <a:t>Anak</a:t>
            </a:r>
            <a:r>
              <a:rPr lang="es-ES" sz="2500" dirty="0"/>
              <a:t>		       30.000.000	</a:t>
            </a:r>
          </a:p>
          <a:p>
            <a:pPr marL="319088" indent="-319088">
              <a:lnSpc>
                <a:spcPct val="120000"/>
              </a:lnSpc>
              <a:spcBef>
                <a:spcPts val="0"/>
              </a:spcBef>
              <a:buNone/>
            </a:pPr>
            <a:r>
              <a:rPr lang="en-US" sz="2500" dirty="0"/>
              <a:t>         Bagian </a:t>
            </a:r>
            <a:r>
              <a:rPr lang="en-US" sz="2500" dirty="0" err="1"/>
              <a:t>Laba</a:t>
            </a:r>
            <a:r>
              <a:rPr lang="en-US" sz="2500" dirty="0"/>
              <a:t> </a:t>
            </a:r>
            <a:r>
              <a:rPr lang="en-US" sz="2500" dirty="0" err="1"/>
              <a:t>Nonpengendali</a:t>
            </a:r>
            <a:r>
              <a:rPr lang="en-US" sz="2500" dirty="0"/>
              <a:t> 	       20.000.000 	</a:t>
            </a:r>
          </a:p>
          <a:p>
            <a:pPr marL="319088" indent="-319088">
              <a:lnSpc>
                <a:spcPct val="120000"/>
              </a:lnSpc>
              <a:spcBef>
                <a:spcPts val="0"/>
              </a:spcBef>
              <a:buNone/>
            </a:pPr>
            <a:r>
              <a:rPr lang="en-US" sz="2500" dirty="0"/>
              <a:t>	     </a:t>
            </a:r>
            <a:r>
              <a:rPr lang="en-US" sz="2500" dirty="0" err="1"/>
              <a:t>Dividen</a:t>
            </a:r>
            <a:r>
              <a:rPr lang="en-US" sz="2500" dirty="0"/>
              <a:t> </a:t>
            </a:r>
            <a:r>
              <a:rPr lang="en-US" sz="2500" dirty="0" err="1"/>
              <a:t>Diumumkan</a:t>
            </a:r>
            <a:r>
              <a:rPr lang="en-US" sz="2500" dirty="0"/>
              <a:t> 			  Rp30.000.000 	</a:t>
            </a:r>
          </a:p>
          <a:p>
            <a:pPr marL="319088" indent="-319088">
              <a:lnSpc>
                <a:spcPct val="120000"/>
              </a:lnSpc>
              <a:spcBef>
                <a:spcPts val="0"/>
              </a:spcBef>
              <a:buNone/>
            </a:pPr>
            <a:r>
              <a:rPr lang="en-US" sz="2500" dirty="0"/>
              <a:t>	     </a:t>
            </a:r>
            <a:r>
              <a:rPr lang="en-US" sz="2500" dirty="0" err="1"/>
              <a:t>Investasi</a:t>
            </a:r>
            <a:r>
              <a:rPr lang="en-US" sz="2500" dirty="0"/>
              <a:t> pada PT Anak 		     648.000.000 	</a:t>
            </a:r>
          </a:p>
          <a:p>
            <a:pPr marL="319088" indent="-319088">
              <a:lnSpc>
                <a:spcPct val="120000"/>
              </a:lnSpc>
              <a:spcBef>
                <a:spcPts val="0"/>
              </a:spcBef>
              <a:buNone/>
            </a:pPr>
            <a:r>
              <a:rPr lang="en-US" sz="2500" dirty="0"/>
              <a:t>	     </a:t>
            </a:r>
            <a:r>
              <a:rPr lang="en-US" sz="2500" dirty="0" err="1"/>
              <a:t>Kepentingan</a:t>
            </a:r>
            <a:r>
              <a:rPr lang="en-US" sz="2500" dirty="0"/>
              <a:t> </a:t>
            </a:r>
            <a:r>
              <a:rPr lang="en-US" sz="2500" dirty="0" err="1"/>
              <a:t>Nonpengendali</a:t>
            </a:r>
            <a:r>
              <a:rPr lang="en-US" sz="2500" dirty="0"/>
              <a:t> 		        72.000.000 	</a:t>
            </a:r>
          </a:p>
          <a:p>
            <a:pPr marL="319088" indent="-319088">
              <a:lnSpc>
                <a:spcPct val="120000"/>
              </a:lnSpc>
              <a:spcBef>
                <a:spcPts val="0"/>
              </a:spcBef>
              <a:buNone/>
            </a:pPr>
            <a:r>
              <a:rPr lang="en-US" sz="2500" i="1" dirty="0"/>
              <a:t>(</a:t>
            </a:r>
            <a:r>
              <a:rPr lang="en-US" sz="2500" i="1" dirty="0" err="1"/>
              <a:t>Mengeliminasi</a:t>
            </a:r>
            <a:r>
              <a:rPr lang="en-US" sz="2500" i="1" dirty="0"/>
              <a:t> </a:t>
            </a:r>
            <a:r>
              <a:rPr lang="en-US" sz="2500" i="1" dirty="0" err="1"/>
              <a:t>ekuitas</a:t>
            </a:r>
            <a:r>
              <a:rPr lang="en-US" sz="2500" i="1" dirty="0"/>
              <a:t> </a:t>
            </a:r>
            <a:r>
              <a:rPr lang="en-US" sz="2500" i="1" dirty="0" err="1"/>
              <a:t>dan</a:t>
            </a:r>
            <a:r>
              <a:rPr lang="en-US" sz="2500" i="1" dirty="0"/>
              <a:t> </a:t>
            </a:r>
            <a:r>
              <a:rPr lang="en-US" sz="2500" i="1" dirty="0" err="1"/>
              <a:t>investasi</a:t>
            </a:r>
            <a:r>
              <a:rPr lang="en-US" sz="2500" i="1" dirty="0"/>
              <a:t> </a:t>
            </a:r>
            <a:r>
              <a:rPr lang="en-US" sz="2500" i="1" dirty="0" err="1"/>
              <a:t>pada</a:t>
            </a:r>
            <a:r>
              <a:rPr lang="en-US" sz="2500" i="1" dirty="0"/>
              <a:t> PT </a:t>
            </a:r>
            <a:r>
              <a:rPr lang="en-US" sz="2500" i="1" dirty="0" err="1"/>
              <a:t>Anak</a:t>
            </a:r>
            <a:r>
              <a:rPr lang="en-US" sz="2500" i="1" dirty="0"/>
              <a:t>)</a:t>
            </a:r>
          </a:p>
          <a:p>
            <a:pPr marL="738188" indent="-319088">
              <a:lnSpc>
                <a:spcPct val="120000"/>
              </a:lnSpc>
              <a:spcBef>
                <a:spcPts val="0"/>
              </a:spcBef>
              <a:buNone/>
            </a:pPr>
            <a:endParaRPr lang="en-US" sz="2200" i="1" dirty="0"/>
          </a:p>
          <a:p>
            <a:pPr marL="0" indent="4763" algn="just">
              <a:lnSpc>
                <a:spcPct val="120000"/>
              </a:lnSpc>
              <a:spcBef>
                <a:spcPts val="0"/>
              </a:spcBef>
              <a:buNone/>
            </a:pPr>
            <a:r>
              <a:rPr lang="en-US" sz="2500" dirty="0"/>
              <a:t>Jika </a:t>
            </a:r>
            <a:r>
              <a:rPr lang="en-US" sz="2500" dirty="0" err="1"/>
              <a:t>penambahan</a:t>
            </a:r>
            <a:r>
              <a:rPr lang="en-US" sz="2500" dirty="0"/>
              <a:t> </a:t>
            </a:r>
            <a:r>
              <a:rPr lang="en-US" sz="2500" dirty="0" err="1"/>
              <a:t>kepemilikan</a:t>
            </a:r>
            <a:r>
              <a:rPr lang="en-US" sz="2500" dirty="0"/>
              <a:t> </a:t>
            </a:r>
            <a:r>
              <a:rPr lang="en-US" sz="2500" dirty="0" err="1"/>
              <a:t>dilakukan</a:t>
            </a:r>
            <a:r>
              <a:rPr lang="en-US" sz="2500" dirty="0"/>
              <a:t> pada </a:t>
            </a:r>
            <a:r>
              <a:rPr lang="en-US" sz="2500" dirty="0" err="1"/>
              <a:t>periode</a:t>
            </a:r>
            <a:r>
              <a:rPr lang="en-US" sz="2500" dirty="0"/>
              <a:t> interim (</a:t>
            </a:r>
            <a:r>
              <a:rPr lang="en-US" sz="2500" dirty="0" err="1"/>
              <a:t>misalkan</a:t>
            </a:r>
            <a:r>
              <a:rPr lang="en-US" sz="2500" dirty="0"/>
              <a:t> 1 </a:t>
            </a:r>
            <a:r>
              <a:rPr lang="en-US" sz="2500" dirty="0" err="1"/>
              <a:t>Juli</a:t>
            </a:r>
            <a:r>
              <a:rPr lang="en-US" sz="2500" dirty="0"/>
              <a:t> 2020), </a:t>
            </a:r>
            <a:r>
              <a:rPr lang="en-US" sz="2500" dirty="0" err="1"/>
              <a:t>maka</a:t>
            </a:r>
            <a:r>
              <a:rPr lang="en-US" sz="2500" dirty="0"/>
              <a:t> </a:t>
            </a:r>
            <a:r>
              <a:rPr lang="en-US" sz="2500" dirty="0" err="1"/>
              <a:t>penyesuaian</a:t>
            </a:r>
            <a:r>
              <a:rPr lang="en-US" sz="2500" dirty="0"/>
              <a:t> </a:t>
            </a:r>
            <a:r>
              <a:rPr lang="en-US" sz="2500" dirty="0" err="1"/>
              <a:t>terhadap</a:t>
            </a:r>
            <a:r>
              <a:rPr lang="en-US" sz="2500" dirty="0"/>
              <a:t> </a:t>
            </a:r>
            <a:r>
              <a:rPr lang="en-US" sz="2500" dirty="0" err="1"/>
              <a:t>nilai</a:t>
            </a:r>
            <a:r>
              <a:rPr lang="en-US" sz="2500" dirty="0"/>
              <a:t> </a:t>
            </a:r>
            <a:r>
              <a:rPr lang="en-US" sz="2500" dirty="0" err="1"/>
              <a:t>tercatat</a:t>
            </a:r>
            <a:r>
              <a:rPr lang="en-US" sz="2500" dirty="0"/>
              <a:t> </a:t>
            </a:r>
            <a:r>
              <a:rPr lang="en-US" sz="2500" dirty="0" err="1"/>
              <a:t>investasi</a:t>
            </a:r>
            <a:r>
              <a:rPr lang="en-US" sz="2500" dirty="0"/>
              <a:t> </a:t>
            </a:r>
            <a:r>
              <a:rPr lang="en-US" sz="2500" dirty="0" err="1"/>
              <a:t>dilakukan</a:t>
            </a:r>
            <a:r>
              <a:rPr lang="en-US" sz="2500" dirty="0"/>
              <a:t> </a:t>
            </a:r>
            <a:r>
              <a:rPr lang="en-US" sz="2500" dirty="0" err="1"/>
              <a:t>berdasarkan</a:t>
            </a:r>
            <a:r>
              <a:rPr lang="en-US" sz="2500" dirty="0"/>
              <a:t> </a:t>
            </a:r>
            <a:r>
              <a:rPr lang="en-US" sz="2500" dirty="0" err="1"/>
              <a:t>nilai</a:t>
            </a:r>
            <a:r>
              <a:rPr lang="en-US" sz="2500" dirty="0"/>
              <a:t> </a:t>
            </a:r>
            <a:r>
              <a:rPr lang="en-US" sz="2500" dirty="0" err="1"/>
              <a:t>ekuitas</a:t>
            </a:r>
            <a:r>
              <a:rPr lang="en-US" sz="2500" dirty="0"/>
              <a:t> PT Anak pada </a:t>
            </a:r>
            <a:r>
              <a:rPr lang="en-US" sz="2500" dirty="0" err="1"/>
              <a:t>tanggal</a:t>
            </a:r>
            <a:r>
              <a:rPr lang="en-US" sz="2500" dirty="0"/>
              <a:t> 1 </a:t>
            </a:r>
            <a:r>
              <a:rPr lang="en-US" sz="2500" dirty="0" err="1"/>
              <a:t>Juli</a:t>
            </a:r>
            <a:r>
              <a:rPr lang="en-US" sz="2500" dirty="0"/>
              <a:t> 2020. Nilai </a:t>
            </a:r>
            <a:r>
              <a:rPr lang="en-US" sz="2500" dirty="0" err="1"/>
              <a:t>tercatat</a:t>
            </a:r>
            <a:r>
              <a:rPr lang="en-US" sz="2500" dirty="0"/>
              <a:t> </a:t>
            </a:r>
            <a:r>
              <a:rPr lang="en-US" sz="2500" dirty="0" err="1"/>
              <a:t>investasi</a:t>
            </a:r>
            <a:r>
              <a:rPr lang="en-US" sz="2500" dirty="0"/>
              <a:t> pada 31 </a:t>
            </a:r>
            <a:r>
              <a:rPr lang="en-US" sz="2500" dirty="0" err="1"/>
              <a:t>Desember</a:t>
            </a:r>
            <a:r>
              <a:rPr lang="en-US" sz="2500" dirty="0"/>
              <a:t> 2020 </a:t>
            </a:r>
            <a:r>
              <a:rPr lang="en-US" sz="2500" dirty="0" err="1"/>
              <a:t>akan</a:t>
            </a:r>
            <a:r>
              <a:rPr lang="en-US" sz="2500" dirty="0"/>
              <a:t> </a:t>
            </a:r>
            <a:r>
              <a:rPr lang="en-US" sz="2500" dirty="0" err="1"/>
              <a:t>terdiri</a:t>
            </a:r>
            <a:r>
              <a:rPr lang="en-US" sz="2500" dirty="0"/>
              <a:t> </a:t>
            </a:r>
            <a:r>
              <a:rPr lang="en-US" sz="2500" dirty="0" err="1"/>
              <a:t>dari</a:t>
            </a:r>
            <a:r>
              <a:rPr lang="en-US" sz="2500" dirty="0"/>
              <a:t> </a:t>
            </a:r>
            <a:r>
              <a:rPr lang="en-US" sz="2500" dirty="0" err="1"/>
              <a:t>pengaruh</a:t>
            </a:r>
            <a:r>
              <a:rPr lang="en-US" sz="2500" dirty="0"/>
              <a:t> </a:t>
            </a:r>
            <a:r>
              <a:rPr lang="en-US" sz="2500" dirty="0" err="1"/>
              <a:t>atas</a:t>
            </a:r>
            <a:r>
              <a:rPr lang="en-US" sz="2500" dirty="0"/>
              <a:t> </a:t>
            </a:r>
            <a:r>
              <a:rPr lang="en-US" sz="2500" dirty="0" err="1"/>
              <a:t>proporsi</a:t>
            </a:r>
            <a:r>
              <a:rPr lang="en-US" sz="2500" dirty="0"/>
              <a:t> 60% </a:t>
            </a:r>
            <a:r>
              <a:rPr lang="en-US" sz="2500" dirty="0" err="1"/>
              <a:t>untuk</a:t>
            </a:r>
            <a:r>
              <a:rPr lang="en-US" sz="2500" dirty="0"/>
              <a:t> </a:t>
            </a:r>
            <a:r>
              <a:rPr lang="en-US" sz="2500" dirty="0" err="1"/>
              <a:t>periode</a:t>
            </a:r>
            <a:r>
              <a:rPr lang="en-US" sz="2500" dirty="0"/>
              <a:t> </a:t>
            </a:r>
            <a:r>
              <a:rPr lang="en-US" sz="2500" dirty="0" err="1"/>
              <a:t>sebelum</a:t>
            </a:r>
            <a:r>
              <a:rPr lang="en-US" sz="2500" dirty="0"/>
              <a:t> 1 </a:t>
            </a:r>
            <a:r>
              <a:rPr lang="en-US" sz="2500" dirty="0" err="1"/>
              <a:t>Juli</a:t>
            </a:r>
            <a:r>
              <a:rPr lang="en-US" sz="2500" dirty="0"/>
              <a:t> 2020 dan 90% pada </a:t>
            </a:r>
            <a:r>
              <a:rPr lang="en-US" sz="2500" dirty="0" err="1"/>
              <a:t>periode</a:t>
            </a:r>
            <a:r>
              <a:rPr lang="en-US" sz="2500" dirty="0"/>
              <a:t> </a:t>
            </a:r>
            <a:r>
              <a:rPr lang="en-US" sz="2500" dirty="0" err="1"/>
              <a:t>setelahnya</a:t>
            </a:r>
            <a:r>
              <a:rPr lang="en-US" sz="2500" dirty="0"/>
              <a:t>. </a:t>
            </a:r>
            <a:r>
              <a:rPr lang="en-US" sz="2500" dirty="0" err="1"/>
              <a:t>Sedangkan</a:t>
            </a:r>
            <a:r>
              <a:rPr lang="en-US" sz="2500" dirty="0"/>
              <a:t> </a:t>
            </a:r>
            <a:r>
              <a:rPr lang="en-US" sz="2500" dirty="0" err="1"/>
              <a:t>nilai</a:t>
            </a:r>
            <a:r>
              <a:rPr lang="en-US" sz="2500" dirty="0"/>
              <a:t> </a:t>
            </a:r>
            <a:r>
              <a:rPr lang="en-US" sz="2500" dirty="0" err="1"/>
              <a:t>tercatat</a:t>
            </a:r>
            <a:r>
              <a:rPr lang="en-US" sz="2500" dirty="0"/>
              <a:t> </a:t>
            </a:r>
            <a:r>
              <a:rPr lang="en-US" sz="2500" dirty="0" err="1"/>
              <a:t>investasi</a:t>
            </a:r>
            <a:r>
              <a:rPr lang="en-US" sz="2500" dirty="0"/>
              <a:t> dan </a:t>
            </a:r>
            <a:r>
              <a:rPr lang="en-US" sz="2500" dirty="0" err="1"/>
              <a:t>saldo</a:t>
            </a:r>
            <a:r>
              <a:rPr lang="en-US" sz="2500" dirty="0"/>
              <a:t> </a:t>
            </a:r>
            <a:r>
              <a:rPr lang="en-US" sz="2500" dirty="0" err="1"/>
              <a:t>kepentingan</a:t>
            </a:r>
            <a:r>
              <a:rPr lang="en-US" sz="2500" dirty="0"/>
              <a:t> </a:t>
            </a:r>
            <a:r>
              <a:rPr lang="en-US" sz="2500" dirty="0" err="1"/>
              <a:t>nonpengendali</a:t>
            </a:r>
            <a:r>
              <a:rPr lang="en-US" sz="2500" dirty="0"/>
              <a:t> </a:t>
            </a:r>
            <a:r>
              <a:rPr lang="en-US" sz="2500" dirty="0" err="1"/>
              <a:t>dalam</a:t>
            </a:r>
            <a:r>
              <a:rPr lang="en-US" sz="2500" dirty="0"/>
              <a:t> </a:t>
            </a:r>
            <a:r>
              <a:rPr lang="en-US" sz="2500" dirty="0" err="1"/>
              <a:t>jurnal</a:t>
            </a:r>
            <a:r>
              <a:rPr lang="en-US" sz="2500" dirty="0"/>
              <a:t> </a:t>
            </a:r>
            <a:r>
              <a:rPr lang="en-US" sz="2500" dirty="0" err="1"/>
              <a:t>eliminasi</a:t>
            </a:r>
            <a:r>
              <a:rPr lang="en-US" sz="2500" dirty="0"/>
              <a:t> </a:t>
            </a:r>
            <a:r>
              <a:rPr lang="en-US" sz="2500" dirty="0" err="1"/>
              <a:t>adalah</a:t>
            </a:r>
            <a:r>
              <a:rPr lang="en-US" sz="2500" dirty="0"/>
              <a:t> </a:t>
            </a:r>
            <a:r>
              <a:rPr lang="en-US" sz="2500" dirty="0" err="1"/>
              <a:t>saldo</a:t>
            </a:r>
            <a:r>
              <a:rPr lang="en-US" sz="2500" dirty="0"/>
              <a:t> </a:t>
            </a:r>
            <a:r>
              <a:rPr lang="en-US" sz="2500" dirty="0" err="1"/>
              <a:t>tanggal</a:t>
            </a:r>
            <a:r>
              <a:rPr lang="en-US" sz="2500" dirty="0"/>
              <a:t> 31 </a:t>
            </a:r>
            <a:r>
              <a:rPr lang="en-US" sz="2500" dirty="0" err="1"/>
              <a:t>Desember</a:t>
            </a:r>
            <a:r>
              <a:rPr lang="en-US" sz="2500" dirty="0"/>
              <a:t> 2020 </a:t>
            </a:r>
            <a:r>
              <a:rPr lang="en-US" sz="2500" dirty="0" err="1"/>
              <a:t>setelah</a:t>
            </a:r>
            <a:r>
              <a:rPr lang="en-US" sz="2500" dirty="0"/>
              <a:t> </a:t>
            </a:r>
            <a:r>
              <a:rPr lang="en-US" sz="2500" dirty="0" err="1"/>
              <a:t>perubahan</a:t>
            </a:r>
            <a:r>
              <a:rPr lang="en-US" sz="2500" dirty="0"/>
              <a:t> </a:t>
            </a:r>
            <a:r>
              <a:rPr lang="en-US" sz="2500" dirty="0" err="1"/>
              <a:t>bagian</a:t>
            </a:r>
            <a:r>
              <a:rPr lang="en-US" sz="2500" dirty="0"/>
              <a:t> </a:t>
            </a:r>
            <a:r>
              <a:rPr lang="en-US" sz="2500" dirty="0" err="1"/>
              <a:t>kepemilikan</a:t>
            </a:r>
            <a:r>
              <a:rPr lang="en-US" sz="2500" dirty="0"/>
              <a:t>. Jika </a:t>
            </a:r>
            <a:r>
              <a:rPr lang="en-US" sz="2500" dirty="0" err="1"/>
              <a:t>penambahan</a:t>
            </a:r>
            <a:r>
              <a:rPr lang="en-US" sz="2500" dirty="0"/>
              <a:t> </a:t>
            </a:r>
            <a:r>
              <a:rPr lang="en-US" sz="2500" dirty="0" err="1"/>
              <a:t>kepemilikan</a:t>
            </a:r>
            <a:r>
              <a:rPr lang="en-US" sz="2500" dirty="0"/>
              <a:t> PT </a:t>
            </a:r>
            <a:r>
              <a:rPr lang="en-US" sz="2500" dirty="0" err="1"/>
              <a:t>Induk</a:t>
            </a:r>
            <a:r>
              <a:rPr lang="en-US" sz="2500" dirty="0"/>
              <a:t> </a:t>
            </a:r>
            <a:r>
              <a:rPr lang="en-US" sz="2500" dirty="0" err="1"/>
              <a:t>menyebabkan</a:t>
            </a:r>
            <a:r>
              <a:rPr lang="en-US" sz="2500" dirty="0"/>
              <a:t> </a:t>
            </a:r>
            <a:r>
              <a:rPr lang="en-US" sz="2500" dirty="0" err="1"/>
              <a:t>perolehan</a:t>
            </a:r>
            <a:r>
              <a:rPr lang="en-US" sz="2500" dirty="0"/>
              <a:t> </a:t>
            </a:r>
            <a:r>
              <a:rPr lang="en-US" sz="2500" dirty="0" err="1"/>
              <a:t>pengendalian</a:t>
            </a:r>
            <a:r>
              <a:rPr lang="en-US" sz="2500" dirty="0"/>
              <a:t>, </a:t>
            </a:r>
            <a:r>
              <a:rPr lang="en-US" sz="2500" dirty="0" err="1"/>
              <a:t>misalnya</a:t>
            </a:r>
            <a:r>
              <a:rPr lang="en-US" sz="2500" dirty="0"/>
              <a:t> </a:t>
            </a:r>
            <a:r>
              <a:rPr lang="en-US" sz="2500" dirty="0" err="1"/>
              <a:t>dari</a:t>
            </a:r>
            <a:r>
              <a:rPr lang="en-US" sz="2500" dirty="0"/>
              <a:t> 40% </a:t>
            </a:r>
            <a:r>
              <a:rPr lang="en-US" sz="2500" dirty="0" err="1"/>
              <a:t>menjadi</a:t>
            </a:r>
            <a:r>
              <a:rPr lang="en-US" sz="2500" dirty="0"/>
              <a:t> 60%, </a:t>
            </a:r>
            <a:r>
              <a:rPr lang="en-US" sz="2500" dirty="0" err="1"/>
              <a:t>maka</a:t>
            </a:r>
            <a:r>
              <a:rPr lang="en-US" sz="2500" dirty="0"/>
              <a:t> </a:t>
            </a:r>
            <a:r>
              <a:rPr lang="en-US" sz="2500" dirty="0" err="1"/>
              <a:t>tidak</a:t>
            </a:r>
            <a:r>
              <a:rPr lang="en-US" sz="2500" dirty="0"/>
              <a:t> </a:t>
            </a:r>
            <a:r>
              <a:rPr lang="en-US" sz="2500" dirty="0" err="1"/>
              <a:t>diterapkan</a:t>
            </a:r>
            <a:r>
              <a:rPr lang="en-US" sz="2500" dirty="0"/>
              <a:t> </a:t>
            </a:r>
            <a:r>
              <a:rPr lang="en-US" sz="2500" dirty="0" err="1"/>
              <a:t>sebagai</a:t>
            </a:r>
            <a:r>
              <a:rPr lang="en-US" sz="2500" dirty="0"/>
              <a:t> </a:t>
            </a:r>
            <a:r>
              <a:rPr lang="en-US" sz="2500" dirty="0" err="1"/>
              <a:t>transaksi</a:t>
            </a:r>
            <a:r>
              <a:rPr lang="en-US" sz="2500" dirty="0"/>
              <a:t> </a:t>
            </a:r>
            <a:r>
              <a:rPr lang="en-US" sz="2500" dirty="0" err="1"/>
              <a:t>ekuitas</a:t>
            </a:r>
            <a:r>
              <a:rPr lang="en-US" sz="2500" dirty="0"/>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Situasi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ini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dikategorikan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sebagai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kombinasi</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bisnis</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yang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dilakukan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secara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bertahap</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karena</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pengendalian</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tidak</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diperoleh</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langsung</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sejak</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 </a:t>
            </a:r>
            <a:r>
              <a:rPr lang="en-ID" sz="2500" dirty="0" err="1">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awal</a:t>
            </a:r>
            <a:r>
              <a:rPr lang="en-ID" sz="2500" dirty="0">
                <a:solidFill>
                  <a:srgbClr val="231F20"/>
                </a:solidFill>
                <a:effectLst/>
                <a:latin typeface="Myriad Pro" panose="020B0503030403020204" pitchFamily="34" charset="0"/>
                <a:ea typeface="Calibri" panose="020F0502020204030204" pitchFamily="34" charset="0"/>
                <a:cs typeface="Minion Pro" panose="02040503050306020203" pitchFamily="18" charset="0"/>
              </a:rPr>
              <a:t>.</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lgn="just">
              <a:buFont typeface="Wingdings" pitchFamily="2" charset="2"/>
              <a:buChar char="q"/>
            </a:pPr>
            <a:r>
              <a:rPr lang="en-ID" sz="2000" b="1" dirty="0" err="1">
                <a:solidFill>
                  <a:srgbClr val="4F4B4C"/>
                </a:solidFill>
              </a:rPr>
              <a:t>Entitas</a:t>
            </a:r>
            <a:r>
              <a:rPr lang="en-ID" sz="2000" b="1" dirty="0">
                <a:solidFill>
                  <a:srgbClr val="4F4B4C"/>
                </a:solidFill>
              </a:rPr>
              <a:t> </a:t>
            </a:r>
            <a:r>
              <a:rPr lang="en-ID" sz="2000" b="1" dirty="0" err="1">
                <a:solidFill>
                  <a:srgbClr val="4F4B4C"/>
                </a:solidFill>
              </a:rPr>
              <a:t>Induk</a:t>
            </a:r>
            <a:r>
              <a:rPr lang="en-ID" sz="2000" b="1" dirty="0">
                <a:solidFill>
                  <a:srgbClr val="4F4B4C"/>
                </a:solidFill>
              </a:rPr>
              <a:t> </a:t>
            </a:r>
            <a:r>
              <a:rPr lang="en-ID" sz="2000" b="1" dirty="0" err="1">
                <a:solidFill>
                  <a:srgbClr val="4F4B4C"/>
                </a:solidFill>
              </a:rPr>
              <a:t>Menjual</a:t>
            </a:r>
            <a:r>
              <a:rPr lang="en-ID" sz="2000" b="1" dirty="0">
                <a:solidFill>
                  <a:srgbClr val="4F4B4C"/>
                </a:solidFill>
              </a:rPr>
              <a:t> Sebagian Saham </a:t>
            </a:r>
            <a:r>
              <a:rPr lang="en-ID" sz="2000" b="1" dirty="0" err="1">
                <a:solidFill>
                  <a:srgbClr val="4F4B4C"/>
                </a:solidFill>
              </a:rPr>
              <a:t>kepada</a:t>
            </a:r>
            <a:r>
              <a:rPr lang="en-ID" sz="2000" b="1" dirty="0">
                <a:solidFill>
                  <a:srgbClr val="4F4B4C"/>
                </a:solidFill>
              </a:rPr>
              <a:t> </a:t>
            </a:r>
            <a:r>
              <a:rPr lang="en-ID" sz="2000" b="1" dirty="0" err="1">
                <a:solidFill>
                  <a:srgbClr val="4F4B4C"/>
                </a:solidFill>
              </a:rPr>
              <a:t>Pihak</a:t>
            </a:r>
            <a:r>
              <a:rPr lang="en-ID" sz="2000" b="1" dirty="0">
                <a:solidFill>
                  <a:srgbClr val="4F4B4C"/>
                </a:solidFill>
              </a:rPr>
              <a:t> </a:t>
            </a:r>
            <a:r>
              <a:rPr lang="en-ID" sz="2000" b="1" dirty="0" err="1">
                <a:solidFill>
                  <a:srgbClr val="4F4B4C"/>
                </a:solidFill>
              </a:rPr>
              <a:t>Ketiga</a:t>
            </a:r>
            <a:endParaRPr lang="en-US" sz="2000" dirty="0"/>
          </a:p>
          <a:p>
            <a:pPr algn="just">
              <a:buNone/>
            </a:pPr>
            <a:r>
              <a:rPr lang="en-US" sz="2000" dirty="0"/>
              <a:t>	</a:t>
            </a:r>
            <a:r>
              <a:rPr lang="en-US" sz="2000" dirty="0" err="1"/>
              <a:t>Ketika</a:t>
            </a:r>
            <a:r>
              <a:rPr lang="en-US" sz="2000" dirty="0"/>
              <a:t> </a:t>
            </a:r>
            <a:r>
              <a:rPr lang="en-US" sz="2000" dirty="0" err="1"/>
              <a:t>proporsi</a:t>
            </a:r>
            <a:r>
              <a:rPr lang="en-US" sz="2000" dirty="0"/>
              <a:t> </a:t>
            </a:r>
            <a:r>
              <a:rPr lang="en-US" sz="2000" dirty="0" err="1"/>
              <a:t>ekuitas</a:t>
            </a:r>
            <a:r>
              <a:rPr lang="en-US" sz="2000" dirty="0"/>
              <a:t> yang </a:t>
            </a:r>
            <a:r>
              <a:rPr lang="en-US" sz="2000" dirty="0" err="1"/>
              <a:t>dimiliki</a:t>
            </a:r>
            <a:r>
              <a:rPr lang="en-US" sz="2000" dirty="0"/>
              <a:t> </a:t>
            </a:r>
            <a:r>
              <a:rPr lang="en-US" sz="2000" dirty="0" err="1"/>
              <a:t>oleh</a:t>
            </a:r>
            <a:r>
              <a:rPr lang="en-US" sz="2000" dirty="0"/>
              <a:t> </a:t>
            </a:r>
            <a:r>
              <a:rPr lang="en-US" sz="2000" dirty="0" err="1"/>
              <a:t>kepentingan</a:t>
            </a:r>
            <a:r>
              <a:rPr lang="en-US" sz="2000" dirty="0"/>
              <a:t> </a:t>
            </a:r>
            <a:r>
              <a:rPr lang="en-US" sz="2000" dirty="0" err="1"/>
              <a:t>nonpengendali</a:t>
            </a:r>
            <a:r>
              <a:rPr lang="en-US" sz="2000" dirty="0"/>
              <a:t> </a:t>
            </a:r>
            <a:r>
              <a:rPr lang="en-US" sz="2000" dirty="0" err="1"/>
              <a:t>berubah</a:t>
            </a:r>
            <a:r>
              <a:rPr lang="en-US" sz="2000" dirty="0"/>
              <a:t>, </a:t>
            </a:r>
            <a:r>
              <a:rPr lang="en-US" sz="2000" dirty="0" err="1"/>
              <a:t>entitas</a:t>
            </a:r>
            <a:r>
              <a:rPr lang="en-US" sz="2000" dirty="0"/>
              <a:t> </a:t>
            </a:r>
            <a:r>
              <a:rPr lang="en-US" sz="2000" dirty="0" err="1"/>
              <a:t>induk</a:t>
            </a:r>
            <a:r>
              <a:rPr lang="en-US" sz="2000" dirty="0"/>
              <a:t> </a:t>
            </a:r>
            <a:r>
              <a:rPr lang="en-US" sz="2000" dirty="0" err="1"/>
              <a:t>menyesuaikan</a:t>
            </a:r>
            <a:r>
              <a:rPr lang="en-US" sz="2000" dirty="0"/>
              <a:t> </a:t>
            </a:r>
            <a:r>
              <a:rPr lang="en-US" sz="2000" dirty="0" err="1"/>
              <a:t>jumlah</a:t>
            </a:r>
            <a:r>
              <a:rPr lang="en-US" sz="2000" dirty="0"/>
              <a:t> </a:t>
            </a:r>
            <a:r>
              <a:rPr lang="en-US" sz="2000" dirty="0" err="1"/>
              <a:t>tercatat</a:t>
            </a:r>
            <a:r>
              <a:rPr lang="en-US" sz="2000" dirty="0"/>
              <a:t> </a:t>
            </a:r>
            <a:r>
              <a:rPr lang="en-US" sz="2000" dirty="0" err="1"/>
              <a:t>kepentingan</a:t>
            </a:r>
            <a:r>
              <a:rPr lang="en-US" sz="2000" dirty="0"/>
              <a:t> </a:t>
            </a:r>
            <a:r>
              <a:rPr lang="en-US" sz="2000" dirty="0" err="1"/>
              <a:t>pengendali</a:t>
            </a:r>
            <a:r>
              <a:rPr lang="en-US" sz="2000" dirty="0"/>
              <a:t> </a:t>
            </a:r>
            <a:r>
              <a:rPr lang="en-US" sz="2000" dirty="0" err="1"/>
              <a:t>dan</a:t>
            </a:r>
            <a:r>
              <a:rPr lang="en-US" sz="2000" dirty="0"/>
              <a:t> </a:t>
            </a:r>
            <a:r>
              <a:rPr lang="en-US" sz="2000" dirty="0" err="1"/>
              <a:t>kepentingan</a:t>
            </a:r>
            <a:r>
              <a:rPr lang="en-US" sz="2000" dirty="0"/>
              <a:t> </a:t>
            </a:r>
            <a:r>
              <a:rPr lang="en-US" sz="2000" dirty="0" err="1"/>
              <a:t>nonpengendali</a:t>
            </a:r>
            <a:r>
              <a:rPr lang="en-US" sz="2000" dirty="0"/>
              <a:t> </a:t>
            </a:r>
            <a:r>
              <a:rPr lang="en-US" sz="2000" dirty="0" err="1"/>
              <a:t>untuk</a:t>
            </a:r>
            <a:r>
              <a:rPr lang="en-US" sz="2000" dirty="0"/>
              <a:t> </a:t>
            </a:r>
            <a:r>
              <a:rPr lang="en-US" sz="2000" dirty="0" err="1"/>
              <a:t>mencerminkan</a:t>
            </a:r>
            <a:r>
              <a:rPr lang="en-US" sz="2000" dirty="0"/>
              <a:t> </a:t>
            </a:r>
            <a:r>
              <a:rPr lang="en-US" sz="2000" dirty="0" err="1"/>
              <a:t>perubahan</a:t>
            </a:r>
            <a:r>
              <a:rPr lang="en-US" sz="2000" dirty="0"/>
              <a:t> </a:t>
            </a:r>
            <a:r>
              <a:rPr lang="en-US" sz="2000" dirty="0" err="1"/>
              <a:t>kepemilikan</a:t>
            </a:r>
            <a:r>
              <a:rPr lang="en-US" sz="2000" dirty="0"/>
              <a:t> </a:t>
            </a:r>
            <a:r>
              <a:rPr lang="en-US" sz="2000" dirty="0" err="1"/>
              <a:t>relatifnya</a:t>
            </a:r>
            <a:r>
              <a:rPr lang="en-US" sz="2000" dirty="0"/>
              <a:t> </a:t>
            </a:r>
            <a:r>
              <a:rPr lang="en-US" sz="2000" dirty="0" err="1"/>
              <a:t>dalam</a:t>
            </a:r>
            <a:r>
              <a:rPr lang="en-US" sz="2000" dirty="0"/>
              <a:t> </a:t>
            </a:r>
            <a:r>
              <a:rPr lang="en-US" sz="2000" dirty="0" err="1"/>
              <a:t>entitas</a:t>
            </a:r>
            <a:r>
              <a:rPr lang="en-US" sz="2000" dirty="0"/>
              <a:t> </a:t>
            </a:r>
            <a:r>
              <a:rPr lang="en-US" sz="2000" dirty="0" err="1"/>
              <a:t>anak</a:t>
            </a:r>
            <a:r>
              <a:rPr lang="en-US" sz="2000" dirty="0"/>
              <a:t>. </a:t>
            </a:r>
            <a:r>
              <a:rPr lang="en-US" sz="2000" dirty="0" err="1"/>
              <a:t>Entitas</a:t>
            </a:r>
            <a:r>
              <a:rPr lang="en-US" sz="2000" dirty="0"/>
              <a:t> </a:t>
            </a:r>
            <a:r>
              <a:rPr lang="en-US" sz="2000" dirty="0" err="1"/>
              <a:t>induk</a:t>
            </a:r>
            <a:r>
              <a:rPr lang="en-US" sz="2000" dirty="0"/>
              <a:t> </a:t>
            </a:r>
            <a:r>
              <a:rPr lang="en-US" sz="2000" dirty="0" err="1"/>
              <a:t>secara</a:t>
            </a:r>
            <a:r>
              <a:rPr lang="en-US" sz="2000" dirty="0"/>
              <a:t> </a:t>
            </a:r>
            <a:r>
              <a:rPr lang="en-US" sz="2000" dirty="0" err="1"/>
              <a:t>langsung</a:t>
            </a:r>
            <a:r>
              <a:rPr lang="en-US" sz="2000" dirty="0"/>
              <a:t> </a:t>
            </a:r>
            <a:r>
              <a:rPr lang="en-US" sz="2000" dirty="0" err="1"/>
              <a:t>mengakui</a:t>
            </a:r>
            <a:r>
              <a:rPr lang="en-US" sz="2000" dirty="0"/>
              <a:t> </a:t>
            </a:r>
            <a:r>
              <a:rPr lang="en-US" sz="2000" dirty="0" err="1"/>
              <a:t>dalam</a:t>
            </a:r>
            <a:r>
              <a:rPr lang="en-US" sz="2000" dirty="0"/>
              <a:t> </a:t>
            </a:r>
            <a:r>
              <a:rPr lang="en-US" sz="2000" dirty="0" err="1"/>
              <a:t>ekuitas</a:t>
            </a:r>
            <a:r>
              <a:rPr lang="en-US" sz="2000" dirty="0"/>
              <a:t> </a:t>
            </a:r>
            <a:r>
              <a:rPr lang="en-US" sz="2000" dirty="0" err="1"/>
              <a:t>setiap</a:t>
            </a:r>
            <a:r>
              <a:rPr lang="en-US" sz="2000" dirty="0"/>
              <a:t> </a:t>
            </a:r>
            <a:r>
              <a:rPr lang="en-US" sz="2000" dirty="0" err="1"/>
              <a:t>perbedaan</a:t>
            </a:r>
            <a:r>
              <a:rPr lang="en-US" sz="2000" dirty="0"/>
              <a:t> </a:t>
            </a:r>
            <a:r>
              <a:rPr lang="en-US" sz="2000" dirty="0" err="1"/>
              <a:t>antara</a:t>
            </a:r>
            <a:r>
              <a:rPr lang="en-US" sz="2000" dirty="0"/>
              <a:t> </a:t>
            </a:r>
            <a:r>
              <a:rPr lang="en-US" sz="2000" dirty="0" err="1"/>
              <a:t>jumlah</a:t>
            </a:r>
            <a:r>
              <a:rPr lang="en-US" sz="2000" dirty="0"/>
              <a:t> </a:t>
            </a:r>
            <a:r>
              <a:rPr lang="en-US" sz="2000" dirty="0" err="1"/>
              <a:t>tercatat</a:t>
            </a:r>
            <a:r>
              <a:rPr lang="en-US" sz="2000" dirty="0"/>
              <a:t> </a:t>
            </a:r>
            <a:r>
              <a:rPr lang="en-US" sz="2000" dirty="0" err="1"/>
              <a:t>kepentingan</a:t>
            </a:r>
            <a:r>
              <a:rPr lang="en-US" sz="2000" dirty="0"/>
              <a:t> </a:t>
            </a:r>
            <a:r>
              <a:rPr lang="en-US" sz="2000" dirty="0" err="1"/>
              <a:t>nonpengendali</a:t>
            </a:r>
            <a:r>
              <a:rPr lang="en-US" sz="2000" dirty="0"/>
              <a:t> yang </a:t>
            </a:r>
            <a:r>
              <a:rPr lang="en-US" sz="2000" dirty="0" err="1"/>
              <a:t>disesuaikan</a:t>
            </a:r>
            <a:r>
              <a:rPr lang="en-US" sz="2000" dirty="0"/>
              <a:t> </a:t>
            </a:r>
            <a:r>
              <a:rPr lang="en-US" sz="2000" dirty="0" err="1"/>
              <a:t>dan</a:t>
            </a:r>
            <a:r>
              <a:rPr lang="en-US" sz="2000" dirty="0"/>
              <a:t> </a:t>
            </a:r>
            <a:r>
              <a:rPr lang="en-US" sz="2000" dirty="0" err="1"/>
              <a:t>nilai</a:t>
            </a:r>
            <a:r>
              <a:rPr lang="en-US" sz="2000" dirty="0"/>
              <a:t> </a:t>
            </a:r>
            <a:r>
              <a:rPr lang="en-US" sz="2000" dirty="0" err="1"/>
              <a:t>wajar</a:t>
            </a:r>
            <a:r>
              <a:rPr lang="en-US" sz="2000" dirty="0"/>
              <a:t> </a:t>
            </a:r>
            <a:r>
              <a:rPr lang="en-US" sz="2000" dirty="0" err="1"/>
              <a:t>imbalan</a:t>
            </a:r>
            <a:r>
              <a:rPr lang="en-US" sz="2000" dirty="0"/>
              <a:t> yang </a:t>
            </a:r>
            <a:r>
              <a:rPr lang="en-US" sz="2000" dirty="0" err="1"/>
              <a:t>diterima</a:t>
            </a:r>
            <a:r>
              <a:rPr lang="en-US" sz="2000" dirty="0"/>
              <a:t> </a:t>
            </a:r>
            <a:r>
              <a:rPr lang="en-US" sz="2000" dirty="0" err="1"/>
              <a:t>serta</a:t>
            </a:r>
            <a:r>
              <a:rPr lang="en-US" sz="2000" dirty="0"/>
              <a:t> </a:t>
            </a:r>
            <a:r>
              <a:rPr lang="en-US" sz="2000" dirty="0" err="1"/>
              <a:t>mengatribusikannya</a:t>
            </a:r>
            <a:r>
              <a:rPr lang="en-US" sz="2000" dirty="0"/>
              <a:t> </a:t>
            </a:r>
            <a:r>
              <a:rPr lang="en-US" sz="2000" dirty="0" err="1"/>
              <a:t>kepada</a:t>
            </a:r>
            <a:r>
              <a:rPr lang="en-US" sz="2000" dirty="0"/>
              <a:t> </a:t>
            </a:r>
            <a:r>
              <a:rPr lang="en-US" sz="2000" dirty="0" err="1"/>
              <a:t>pemilik</a:t>
            </a:r>
            <a:r>
              <a:rPr lang="en-US" sz="2000" dirty="0"/>
              <a:t> </a:t>
            </a:r>
            <a:r>
              <a:rPr lang="en-US" sz="2000" dirty="0" err="1"/>
              <a:t>entitas</a:t>
            </a:r>
            <a:r>
              <a:rPr lang="en-US" sz="2000" dirty="0"/>
              <a:t> </a:t>
            </a:r>
            <a:r>
              <a:rPr lang="en-US" sz="2000" dirty="0" err="1"/>
              <a:t>induk</a:t>
            </a:r>
            <a:r>
              <a:rPr lang="en-US" sz="2000" dirty="0"/>
              <a:t>.</a:t>
            </a:r>
          </a:p>
          <a:p>
            <a:pPr>
              <a:buNone/>
            </a:pPr>
            <a:r>
              <a:rPr lang="en-US" sz="2000" b="1" dirty="0"/>
              <a:t>	</a:t>
            </a:r>
            <a:r>
              <a:rPr lang="en-US" sz="2000" b="1" dirty="0" err="1"/>
              <a:t>Contoh</a:t>
            </a:r>
            <a:r>
              <a:rPr lang="en-US" sz="2000" b="1" dirty="0"/>
              <a:t> 8.2</a:t>
            </a:r>
          </a:p>
          <a:p>
            <a:pPr algn="just">
              <a:buNone/>
            </a:pPr>
            <a:r>
              <a:rPr lang="en-US" sz="2000" dirty="0"/>
              <a:t>	PT </a:t>
            </a:r>
            <a:r>
              <a:rPr lang="en-US" sz="2000" dirty="0" err="1"/>
              <a:t>Induk</a:t>
            </a:r>
            <a:r>
              <a:rPr lang="en-US" sz="2000" dirty="0"/>
              <a:t> </a:t>
            </a:r>
            <a:r>
              <a:rPr lang="en-US" sz="2000" dirty="0" err="1"/>
              <a:t>membeli</a:t>
            </a:r>
            <a:r>
              <a:rPr lang="en-US" sz="2000" dirty="0"/>
              <a:t> </a:t>
            </a:r>
            <a:r>
              <a:rPr lang="en-US" sz="2000" dirty="0" err="1"/>
              <a:t>saham</a:t>
            </a:r>
            <a:r>
              <a:rPr lang="en-US" sz="2000" dirty="0"/>
              <a:t> PT Anak </a:t>
            </a:r>
            <a:r>
              <a:rPr lang="en-US" sz="2000" dirty="0" err="1"/>
              <a:t>sebesar</a:t>
            </a:r>
            <a:r>
              <a:rPr lang="en-US" sz="2000" dirty="0"/>
              <a:t> 80% pada 2 </a:t>
            </a:r>
            <a:r>
              <a:rPr lang="en-US" sz="2000" dirty="0" err="1"/>
              <a:t>Januari</a:t>
            </a:r>
            <a:r>
              <a:rPr lang="en-US" sz="2000" dirty="0"/>
              <a:t> 2020. Pada </a:t>
            </a:r>
            <a:r>
              <a:rPr lang="en-US" sz="2000" dirty="0" err="1"/>
              <a:t>saat</a:t>
            </a:r>
            <a:r>
              <a:rPr lang="en-US" sz="2000" dirty="0"/>
              <a:t> </a:t>
            </a:r>
            <a:r>
              <a:rPr lang="en-US" sz="2000" dirty="0" err="1"/>
              <a:t>itu</a:t>
            </a:r>
            <a:r>
              <a:rPr lang="en-US" sz="2000" dirty="0"/>
              <a:t> PT </a:t>
            </a:r>
            <a:r>
              <a:rPr lang="en-US" sz="2000" dirty="0" err="1"/>
              <a:t>Induk</a:t>
            </a:r>
            <a:r>
              <a:rPr lang="en-US" sz="2000" dirty="0"/>
              <a:t> </a:t>
            </a:r>
            <a:r>
              <a:rPr lang="en-US" sz="2000" dirty="0" err="1"/>
              <a:t>membayar</a:t>
            </a:r>
            <a:r>
              <a:rPr lang="en-US" sz="2000" dirty="0"/>
              <a:t> Rp560.000.000, </a:t>
            </a:r>
            <a:r>
              <a:rPr lang="en-US" sz="2000" dirty="0" err="1"/>
              <a:t>yaitu</a:t>
            </a:r>
            <a:r>
              <a:rPr lang="en-US" sz="2000" dirty="0"/>
              <a:t> </a:t>
            </a:r>
            <a:r>
              <a:rPr lang="en-US" sz="2000" dirty="0" err="1"/>
              <a:t>sebesar</a:t>
            </a:r>
            <a:r>
              <a:rPr lang="en-US" sz="2000" dirty="0"/>
              <a:t> </a:t>
            </a:r>
            <a:r>
              <a:rPr lang="en-US" sz="2000" dirty="0" err="1"/>
              <a:t>proporsi</a:t>
            </a:r>
            <a:r>
              <a:rPr lang="en-US" sz="2000" dirty="0"/>
              <a:t> </a:t>
            </a:r>
            <a:r>
              <a:rPr lang="en-US" sz="2000" dirty="0" err="1"/>
              <a:t>nilai</a:t>
            </a:r>
            <a:r>
              <a:rPr lang="en-US" sz="2000" dirty="0"/>
              <a:t> </a:t>
            </a:r>
            <a:r>
              <a:rPr lang="en-US" sz="2000" dirty="0" err="1"/>
              <a:t>aset</a:t>
            </a:r>
            <a:r>
              <a:rPr lang="en-US" sz="2000" dirty="0"/>
              <a:t> </a:t>
            </a:r>
            <a:r>
              <a:rPr lang="en-US" sz="2000" dirty="0" err="1"/>
              <a:t>neto</a:t>
            </a:r>
            <a:r>
              <a:rPr lang="en-US" sz="2000" dirty="0"/>
              <a:t> PT Anak. </a:t>
            </a:r>
            <a:r>
              <a:rPr lang="en-US" sz="2000" dirty="0" err="1"/>
              <a:t>Komposisi</a:t>
            </a:r>
            <a:r>
              <a:rPr lang="en-US" sz="2000" dirty="0"/>
              <a:t> </a:t>
            </a:r>
            <a:r>
              <a:rPr lang="en-US" sz="2000" dirty="0" err="1"/>
              <a:t>ekuitas</a:t>
            </a:r>
            <a:r>
              <a:rPr lang="en-US" sz="2000" dirty="0"/>
              <a:t> (</a:t>
            </a:r>
            <a:r>
              <a:rPr lang="en-US" sz="2000" dirty="0" err="1"/>
              <a:t>aset</a:t>
            </a:r>
            <a:r>
              <a:rPr lang="en-US" sz="2000" dirty="0"/>
              <a:t> </a:t>
            </a:r>
            <a:r>
              <a:rPr lang="en-US" sz="2000" dirty="0" err="1"/>
              <a:t>neto</a:t>
            </a:r>
            <a:r>
              <a:rPr lang="en-US" sz="2000" dirty="0"/>
              <a:t>) PT Anak </a:t>
            </a:r>
            <a:r>
              <a:rPr lang="en-US" sz="2000" dirty="0" err="1"/>
              <a:t>saat</a:t>
            </a:r>
            <a:r>
              <a:rPr lang="en-US" sz="2000" dirty="0"/>
              <a:t> </a:t>
            </a:r>
            <a:r>
              <a:rPr lang="en-US" sz="2000" dirty="0" err="1"/>
              <a:t>itu</a:t>
            </a:r>
            <a:r>
              <a:rPr lang="en-US" sz="2000" dirty="0"/>
              <a:t> </a:t>
            </a:r>
            <a:r>
              <a:rPr lang="en-US" sz="2000" dirty="0" err="1"/>
              <a:t>terdiri</a:t>
            </a:r>
            <a:r>
              <a:rPr lang="en-US" sz="2000" dirty="0"/>
              <a:t> </a:t>
            </a:r>
            <a:r>
              <a:rPr lang="en-US" sz="2000" dirty="0" err="1"/>
              <a:t>dari</a:t>
            </a:r>
            <a:r>
              <a:rPr lang="en-US" sz="2000" dirty="0"/>
              <a:t> </a:t>
            </a:r>
            <a:r>
              <a:rPr lang="en-US" sz="2000" dirty="0" err="1"/>
              <a:t>saham</a:t>
            </a:r>
            <a:r>
              <a:rPr lang="en-US" sz="2000" dirty="0"/>
              <a:t> </a:t>
            </a:r>
            <a:r>
              <a:rPr lang="en-US" sz="2000" dirty="0" err="1"/>
              <a:t>biasa</a:t>
            </a:r>
            <a:r>
              <a:rPr lang="en-US" sz="2000" dirty="0"/>
              <a:t> dan </a:t>
            </a:r>
            <a:r>
              <a:rPr lang="en-US" sz="2000" dirty="0" err="1"/>
              <a:t>saldo</a:t>
            </a:r>
            <a:r>
              <a:rPr lang="en-US" sz="2000" dirty="0"/>
              <a:t> </a:t>
            </a:r>
            <a:r>
              <a:rPr lang="en-US" sz="2000" dirty="0" err="1"/>
              <a:t>laba</a:t>
            </a:r>
            <a:r>
              <a:rPr lang="en-US" sz="2000" dirty="0"/>
              <a:t>, masing-masing </a:t>
            </a:r>
            <a:r>
              <a:rPr lang="en-US" sz="2000" dirty="0" err="1"/>
              <a:t>senilai</a:t>
            </a:r>
            <a:r>
              <a:rPr lang="en-US" sz="2000" dirty="0"/>
              <a:t> Rp500.000.000 dan Rp200.000.000. Pada </a:t>
            </a:r>
            <a:r>
              <a:rPr lang="en-US" sz="2000" dirty="0" err="1"/>
              <a:t>tanggal</a:t>
            </a:r>
            <a:r>
              <a:rPr lang="en-US" sz="2000" dirty="0"/>
              <a:t> 31 </a:t>
            </a:r>
            <a:r>
              <a:rPr lang="en-US" sz="2000" dirty="0" err="1"/>
              <a:t>Desember</a:t>
            </a:r>
            <a:r>
              <a:rPr lang="en-US" sz="2000" dirty="0"/>
              <a:t> 2020, PT </a:t>
            </a:r>
            <a:r>
              <a:rPr lang="en-US" sz="2000" dirty="0" err="1"/>
              <a:t>Induk</a:t>
            </a:r>
            <a:r>
              <a:rPr lang="en-US" sz="2000" dirty="0"/>
              <a:t> </a:t>
            </a:r>
            <a:r>
              <a:rPr lang="en-US" sz="2000" dirty="0" err="1"/>
              <a:t>menjual</a:t>
            </a:r>
            <a:r>
              <a:rPr lang="en-US" sz="2000" dirty="0"/>
              <a:t> </a:t>
            </a:r>
            <a:r>
              <a:rPr lang="en-US" sz="2000" dirty="0" err="1"/>
              <a:t>sebagian</a:t>
            </a:r>
            <a:r>
              <a:rPr lang="en-US" sz="2000" dirty="0"/>
              <a:t> </a:t>
            </a:r>
            <a:r>
              <a:rPr lang="en-US" sz="2000" dirty="0" err="1"/>
              <a:t>kepemilikannya</a:t>
            </a:r>
            <a:r>
              <a:rPr lang="en-US" sz="2000" dirty="0"/>
              <a:t> </a:t>
            </a:r>
            <a:r>
              <a:rPr lang="en-US" sz="2000" dirty="0" err="1"/>
              <a:t>atas</a:t>
            </a:r>
            <a:r>
              <a:rPr lang="en-US" sz="2000" dirty="0"/>
              <a:t> </a:t>
            </a:r>
            <a:r>
              <a:rPr lang="en-US" sz="2000" dirty="0" err="1"/>
              <a:t>saham</a:t>
            </a:r>
            <a:r>
              <a:rPr lang="en-US" sz="2000" dirty="0"/>
              <a:t> PT Anak </a:t>
            </a:r>
            <a:r>
              <a:rPr lang="en-US" sz="2000" dirty="0" err="1"/>
              <a:t>ke</a:t>
            </a:r>
            <a:r>
              <a:rPr lang="en-US" sz="2000" dirty="0"/>
              <a:t> </a:t>
            </a:r>
            <a:r>
              <a:rPr lang="en-US" sz="2000" dirty="0" err="1"/>
              <a:t>pihak</a:t>
            </a:r>
            <a:r>
              <a:rPr lang="en-US" sz="2000" dirty="0"/>
              <a:t> </a:t>
            </a:r>
            <a:r>
              <a:rPr lang="en-US" sz="2000" dirty="0" err="1"/>
              <a:t>ketiga</a:t>
            </a:r>
            <a:r>
              <a:rPr lang="en-US" sz="2000" dirty="0"/>
              <a:t> </a:t>
            </a:r>
            <a:r>
              <a:rPr lang="en-US" sz="2000" dirty="0" err="1"/>
              <a:t>dengan</a:t>
            </a:r>
            <a:r>
              <a:rPr lang="en-US" sz="2000" dirty="0"/>
              <a:t> </a:t>
            </a:r>
            <a:r>
              <a:rPr lang="en-US" sz="2000" dirty="0" err="1"/>
              <a:t>menerima</a:t>
            </a:r>
            <a:r>
              <a:rPr lang="en-US" sz="2000" dirty="0"/>
              <a:t> </a:t>
            </a:r>
            <a:r>
              <a:rPr lang="en-US" sz="2000" dirty="0" err="1"/>
              <a:t>imbalan</a:t>
            </a:r>
            <a:r>
              <a:rPr lang="en-US" sz="2000" dirty="0"/>
              <a:t> Rp160.000.000. </a:t>
            </a:r>
            <a:r>
              <a:rPr lang="en-US" sz="2000" dirty="0" err="1"/>
              <a:t>Akibat</a:t>
            </a:r>
            <a:r>
              <a:rPr lang="en-US" sz="2000" dirty="0"/>
              <a:t> </a:t>
            </a:r>
            <a:r>
              <a:rPr lang="en-US" sz="2000" dirty="0" err="1"/>
              <a:t>penjualan</a:t>
            </a:r>
            <a:r>
              <a:rPr lang="en-US" sz="2000" dirty="0"/>
              <a:t> </a:t>
            </a:r>
            <a:r>
              <a:rPr lang="en-US" sz="2000" dirty="0" err="1"/>
              <a:t>ini</a:t>
            </a:r>
            <a:r>
              <a:rPr lang="en-US" sz="2000" dirty="0"/>
              <a:t>, </a:t>
            </a:r>
            <a:r>
              <a:rPr lang="en-US" sz="2000" dirty="0" err="1"/>
              <a:t>kepemilikan</a:t>
            </a:r>
            <a:r>
              <a:rPr lang="en-US" sz="2000" dirty="0"/>
              <a:t> PT </a:t>
            </a:r>
            <a:r>
              <a:rPr lang="en-US" sz="2000" dirty="0" err="1"/>
              <a:t>Induk</a:t>
            </a:r>
            <a:r>
              <a:rPr lang="en-US" sz="2000" dirty="0"/>
              <a:t> </a:t>
            </a:r>
            <a:r>
              <a:rPr lang="en-US" sz="2000" dirty="0" err="1"/>
              <a:t>menjadi</a:t>
            </a:r>
            <a:r>
              <a:rPr lang="en-US" sz="2000" dirty="0"/>
              <a:t> 60%. PT Anak </a:t>
            </a:r>
            <a:r>
              <a:rPr lang="en-US" sz="2000" dirty="0" err="1"/>
              <a:t>melaporkan</a:t>
            </a:r>
            <a:r>
              <a:rPr lang="en-US" sz="2000" dirty="0"/>
              <a:t> </a:t>
            </a:r>
            <a:r>
              <a:rPr lang="en-US" sz="2000" dirty="0" err="1"/>
              <a:t>laba</a:t>
            </a:r>
            <a:r>
              <a:rPr lang="en-US" sz="2000" dirty="0"/>
              <a:t> dan </a:t>
            </a:r>
            <a:r>
              <a:rPr lang="en-US" sz="2000" dirty="0" err="1"/>
              <a:t>mengumumkan</a:t>
            </a:r>
            <a:r>
              <a:rPr lang="en-US" sz="2000" dirty="0"/>
              <a:t> </a:t>
            </a:r>
            <a:r>
              <a:rPr lang="en-US" sz="2000" dirty="0" err="1"/>
              <a:t>dividen</a:t>
            </a:r>
            <a:r>
              <a:rPr lang="en-US" sz="2000" dirty="0"/>
              <a:t> </a:t>
            </a:r>
            <a:r>
              <a:rPr lang="en-US" sz="2000" dirty="0" err="1"/>
              <a:t>selama</a:t>
            </a:r>
            <a:r>
              <a:rPr lang="en-US" sz="2000" dirty="0"/>
              <a:t> </a:t>
            </a:r>
            <a:r>
              <a:rPr lang="en-US" sz="2000" dirty="0" err="1"/>
              <a:t>tahun</a:t>
            </a:r>
            <a:r>
              <a:rPr lang="en-US" sz="2000" dirty="0"/>
              <a:t> 2020 masing-masing </a:t>
            </a:r>
            <a:r>
              <a:rPr lang="en-US" sz="2000" dirty="0" err="1"/>
              <a:t>sebesar</a:t>
            </a:r>
            <a:r>
              <a:rPr lang="en-US" sz="2000" dirty="0"/>
              <a:t> Rp50.000.000 dan Rp30.000.000. </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676400"/>
            <a:ext cx="8153400" cy="4495800"/>
          </a:xfrm>
        </p:spPr>
        <p:txBody>
          <a:bodyPr>
            <a:normAutofit fontScale="47500" lnSpcReduction="20000"/>
          </a:bodyPr>
          <a:lstStyle/>
          <a:p>
            <a:pPr algn="just">
              <a:buNone/>
            </a:pPr>
            <a:r>
              <a:rPr lang="en-US" dirty="0"/>
              <a:t>	</a:t>
            </a:r>
            <a:r>
              <a:rPr lang="en-US" sz="2900" dirty="0" err="1"/>
              <a:t>Dampak</a:t>
            </a:r>
            <a:r>
              <a:rPr lang="en-US" sz="2900" dirty="0"/>
              <a:t> </a:t>
            </a:r>
            <a:r>
              <a:rPr lang="en-US" sz="2900" dirty="0" err="1"/>
              <a:t>dari</a:t>
            </a:r>
            <a:r>
              <a:rPr lang="en-US" sz="2900" dirty="0"/>
              <a:t> </a:t>
            </a:r>
            <a:r>
              <a:rPr lang="en-US" sz="2900" dirty="0" err="1"/>
              <a:t>pembelian</a:t>
            </a:r>
            <a:r>
              <a:rPr lang="en-US" sz="2900" dirty="0"/>
              <a:t> </a:t>
            </a:r>
            <a:r>
              <a:rPr lang="en-US" sz="2900" dirty="0" err="1"/>
              <a:t>oleh</a:t>
            </a:r>
            <a:r>
              <a:rPr lang="en-US" sz="2900" dirty="0"/>
              <a:t> PT </a:t>
            </a:r>
            <a:r>
              <a:rPr lang="en-US" sz="2900" dirty="0" err="1"/>
              <a:t>Induk</a:t>
            </a:r>
            <a:r>
              <a:rPr lang="en-US" sz="2900" dirty="0"/>
              <a:t> </a:t>
            </a:r>
            <a:r>
              <a:rPr lang="en-US" sz="2900" dirty="0" err="1"/>
              <a:t>adalah</a:t>
            </a:r>
            <a:r>
              <a:rPr lang="en-US" sz="2900" dirty="0"/>
              <a:t> </a:t>
            </a:r>
            <a:r>
              <a:rPr lang="en-US" sz="2900" dirty="0" err="1"/>
              <a:t>meningkatnya</a:t>
            </a:r>
            <a:r>
              <a:rPr lang="en-US" sz="2900" dirty="0"/>
              <a:t> </a:t>
            </a:r>
            <a:r>
              <a:rPr lang="en-US" sz="2900" dirty="0" err="1"/>
              <a:t>kepemilikan</a:t>
            </a:r>
            <a:r>
              <a:rPr lang="en-US" sz="2900" dirty="0"/>
              <a:t> </a:t>
            </a:r>
            <a:r>
              <a:rPr lang="en-US" sz="2900" dirty="0" err="1"/>
              <a:t>nonpengendali</a:t>
            </a:r>
            <a:r>
              <a:rPr lang="en-US" sz="2900" dirty="0"/>
              <a:t> </a:t>
            </a:r>
            <a:r>
              <a:rPr lang="en-US" sz="2900" dirty="0" err="1"/>
              <a:t>menjadi</a:t>
            </a:r>
            <a:r>
              <a:rPr lang="en-US" sz="2900" dirty="0"/>
              <a:t> 40%. Jika PT </a:t>
            </a:r>
            <a:r>
              <a:rPr lang="en-US" sz="2900" dirty="0" err="1"/>
              <a:t>Induk</a:t>
            </a:r>
            <a:r>
              <a:rPr lang="en-US" sz="2900" dirty="0"/>
              <a:t> </a:t>
            </a:r>
            <a:r>
              <a:rPr lang="en-US" sz="2900" dirty="0" err="1"/>
              <a:t>menggunakan</a:t>
            </a:r>
            <a:r>
              <a:rPr lang="en-US" sz="2900" dirty="0"/>
              <a:t> </a:t>
            </a:r>
            <a:r>
              <a:rPr lang="en-US" sz="2900" dirty="0" err="1"/>
              <a:t>metode</a:t>
            </a:r>
            <a:r>
              <a:rPr lang="en-US" sz="2900" dirty="0"/>
              <a:t> </a:t>
            </a:r>
            <a:r>
              <a:rPr lang="en-US" sz="2900" dirty="0" err="1"/>
              <a:t>ekuitas</a:t>
            </a:r>
            <a:r>
              <a:rPr lang="en-US" sz="2900" dirty="0"/>
              <a:t> </a:t>
            </a:r>
            <a:r>
              <a:rPr lang="en-US" sz="2900" dirty="0" err="1"/>
              <a:t>atas</a:t>
            </a:r>
            <a:r>
              <a:rPr lang="en-US" sz="2900" dirty="0"/>
              <a:t> </a:t>
            </a:r>
            <a:r>
              <a:rPr lang="en-US" sz="2900" dirty="0" err="1"/>
              <a:t>investasinya</a:t>
            </a:r>
            <a:r>
              <a:rPr lang="en-US" sz="2900" dirty="0"/>
              <a:t> pada PT Anak, </a:t>
            </a:r>
            <a:r>
              <a:rPr lang="en-US" sz="2900" dirty="0" err="1"/>
              <a:t>maka</a:t>
            </a:r>
            <a:r>
              <a:rPr lang="en-US" sz="2900" dirty="0"/>
              <a:t> PT </a:t>
            </a:r>
            <a:r>
              <a:rPr lang="en-US" sz="2900" dirty="0" err="1"/>
              <a:t>Induk</a:t>
            </a:r>
            <a:r>
              <a:rPr lang="en-US" sz="2900" dirty="0"/>
              <a:t> </a:t>
            </a:r>
            <a:r>
              <a:rPr lang="en-US" sz="2900" dirty="0" err="1"/>
              <a:t>harus</a:t>
            </a:r>
            <a:r>
              <a:rPr lang="en-US" sz="2900" dirty="0"/>
              <a:t> </a:t>
            </a:r>
            <a:r>
              <a:rPr lang="en-US" sz="2900" dirty="0" err="1"/>
              <a:t>menyesuaikan</a:t>
            </a:r>
            <a:r>
              <a:rPr lang="en-US" sz="2900" dirty="0"/>
              <a:t> </a:t>
            </a:r>
            <a:r>
              <a:rPr lang="en-US" sz="2900" dirty="0" err="1"/>
              <a:t>nilai</a:t>
            </a:r>
            <a:r>
              <a:rPr lang="en-US" sz="2900" dirty="0"/>
              <a:t> </a:t>
            </a:r>
            <a:r>
              <a:rPr lang="en-US" sz="2900" dirty="0" err="1"/>
              <a:t>tercatat</a:t>
            </a:r>
            <a:r>
              <a:rPr lang="en-US" sz="2900" dirty="0"/>
              <a:t> </a:t>
            </a:r>
            <a:r>
              <a:rPr lang="en-US" sz="2900" dirty="0" err="1"/>
              <a:t>investasinya</a:t>
            </a:r>
            <a:r>
              <a:rPr lang="en-US" sz="2900" dirty="0"/>
              <a:t> </a:t>
            </a:r>
            <a:r>
              <a:rPr lang="en-US" sz="2900" dirty="0" err="1"/>
              <a:t>menjadi</a:t>
            </a:r>
            <a:r>
              <a:rPr lang="en-US" sz="2900" dirty="0"/>
              <a:t> 60% </a:t>
            </a:r>
            <a:r>
              <a:rPr lang="en-US" sz="2900" dirty="0" err="1"/>
              <a:t>dari</a:t>
            </a:r>
            <a:r>
              <a:rPr lang="en-US" sz="2900" dirty="0"/>
              <a:t> </a:t>
            </a:r>
            <a:r>
              <a:rPr lang="en-US" sz="2900" dirty="0" err="1"/>
              <a:t>aset</a:t>
            </a:r>
            <a:r>
              <a:rPr lang="en-US" sz="2900" dirty="0"/>
              <a:t> </a:t>
            </a:r>
            <a:r>
              <a:rPr lang="en-US" sz="2900" dirty="0" err="1"/>
              <a:t>neto</a:t>
            </a:r>
            <a:r>
              <a:rPr lang="en-US" sz="2900" dirty="0"/>
              <a:t> PT Anak pada </a:t>
            </a:r>
            <a:r>
              <a:rPr lang="en-US" sz="2900" dirty="0" err="1"/>
              <a:t>tanggal</a:t>
            </a:r>
            <a:r>
              <a:rPr lang="en-US" sz="2900" dirty="0"/>
              <a:t> 31 </a:t>
            </a:r>
            <a:r>
              <a:rPr lang="en-US" sz="2900" dirty="0" err="1"/>
              <a:t>Desember</a:t>
            </a:r>
            <a:r>
              <a:rPr lang="en-US" sz="2900" dirty="0"/>
              <a:t> 2020. Nilai </a:t>
            </a:r>
            <a:r>
              <a:rPr lang="en-US" sz="2900" dirty="0" err="1"/>
              <a:t>aset</a:t>
            </a:r>
            <a:r>
              <a:rPr lang="en-US" sz="2900" dirty="0"/>
              <a:t> </a:t>
            </a:r>
            <a:r>
              <a:rPr lang="en-US" sz="2900" dirty="0" err="1"/>
              <a:t>neto</a:t>
            </a:r>
            <a:r>
              <a:rPr lang="en-US" sz="2900" dirty="0"/>
              <a:t> PT Anak </a:t>
            </a:r>
            <a:r>
              <a:rPr lang="en-US" sz="2900" dirty="0" err="1"/>
              <a:t>tanggal</a:t>
            </a:r>
            <a:r>
              <a:rPr lang="en-US" sz="2900" dirty="0"/>
              <a:t> 31 </a:t>
            </a:r>
            <a:r>
              <a:rPr lang="en-US" sz="2900" dirty="0" err="1"/>
              <a:t>Desember</a:t>
            </a:r>
            <a:r>
              <a:rPr lang="en-US" sz="2900" dirty="0"/>
              <a:t> 2020 </a:t>
            </a:r>
            <a:r>
              <a:rPr lang="en-US" sz="2900" dirty="0" err="1"/>
              <a:t>terdiri</a:t>
            </a:r>
            <a:r>
              <a:rPr lang="en-US" sz="2900" dirty="0"/>
              <a:t> </a:t>
            </a:r>
            <a:r>
              <a:rPr lang="en-US" sz="2900" dirty="0" err="1"/>
              <a:t>dari</a:t>
            </a:r>
            <a:r>
              <a:rPr lang="en-US" sz="2900" dirty="0"/>
              <a:t> </a:t>
            </a:r>
            <a:r>
              <a:rPr lang="en-US" sz="2900" dirty="0" err="1"/>
              <a:t>nilai</a:t>
            </a:r>
            <a:r>
              <a:rPr lang="en-US" sz="2900" dirty="0"/>
              <a:t> </a:t>
            </a:r>
            <a:r>
              <a:rPr lang="en-US" sz="2900" dirty="0" err="1"/>
              <a:t>awal</a:t>
            </a:r>
            <a:r>
              <a:rPr lang="en-US" sz="2900" dirty="0"/>
              <a:t> </a:t>
            </a:r>
            <a:r>
              <a:rPr lang="en-US" sz="2900" dirty="0" err="1"/>
              <a:t>tahun</a:t>
            </a:r>
            <a:r>
              <a:rPr lang="en-US" sz="2900" dirty="0"/>
              <a:t> </a:t>
            </a:r>
            <a:r>
              <a:rPr lang="en-US" sz="2900" dirty="0" err="1"/>
              <a:t>ditambah</a:t>
            </a:r>
            <a:r>
              <a:rPr lang="en-US" sz="2900" dirty="0"/>
              <a:t> </a:t>
            </a:r>
            <a:r>
              <a:rPr lang="en-US" sz="2900" dirty="0" err="1"/>
              <a:t>laba</a:t>
            </a:r>
            <a:r>
              <a:rPr lang="en-US" sz="2900" dirty="0"/>
              <a:t> </a:t>
            </a:r>
            <a:r>
              <a:rPr lang="en-US" sz="2900" dirty="0" err="1"/>
              <a:t>neto</a:t>
            </a:r>
            <a:r>
              <a:rPr lang="en-US" sz="2900" dirty="0"/>
              <a:t> dan </a:t>
            </a:r>
            <a:r>
              <a:rPr lang="en-US" sz="2900" dirty="0" err="1"/>
              <a:t>dikurangi</a:t>
            </a:r>
            <a:r>
              <a:rPr lang="en-US" sz="2900" dirty="0"/>
              <a:t> </a:t>
            </a:r>
            <a:r>
              <a:rPr lang="en-US" sz="2900" dirty="0" err="1"/>
              <a:t>dividen</a:t>
            </a:r>
            <a:r>
              <a:rPr lang="en-US" sz="2900" dirty="0"/>
              <a:t> </a:t>
            </a:r>
            <a:r>
              <a:rPr lang="en-US" sz="2900" dirty="0" err="1"/>
              <a:t>tahun</a:t>
            </a:r>
            <a:r>
              <a:rPr lang="en-US" sz="2900" dirty="0"/>
              <a:t> 2020, </a:t>
            </a:r>
            <a:r>
              <a:rPr lang="en-US" sz="2900" dirty="0" err="1"/>
              <a:t>yaitu</a:t>
            </a:r>
            <a:r>
              <a:rPr lang="en-US" sz="2900" dirty="0"/>
              <a:t> Rp720.000.000 (Rp700.000.000 + 50.000.000 – 30.000.000). </a:t>
            </a:r>
            <a:r>
              <a:rPr lang="en-US" sz="2900" dirty="0" err="1"/>
              <a:t>Perhitungannya</a:t>
            </a:r>
            <a:r>
              <a:rPr lang="en-US" sz="2900" dirty="0"/>
              <a:t> </a:t>
            </a:r>
            <a:r>
              <a:rPr lang="en-US" sz="2900" dirty="0" err="1"/>
              <a:t>sebagai</a:t>
            </a:r>
            <a:r>
              <a:rPr lang="en-US" sz="2900" dirty="0"/>
              <a:t> </a:t>
            </a:r>
            <a:r>
              <a:rPr lang="en-US" sz="2900" dirty="0" err="1"/>
              <a:t>berikut</a:t>
            </a:r>
            <a:r>
              <a:rPr lang="en-US" sz="2900" dirty="0"/>
              <a:t>.</a:t>
            </a:r>
          </a:p>
          <a:p>
            <a:pPr marL="909638" indent="-319088">
              <a:lnSpc>
                <a:spcPct val="120000"/>
              </a:lnSpc>
              <a:spcBef>
                <a:spcPts val="0"/>
              </a:spcBef>
              <a:buNone/>
            </a:pPr>
            <a:r>
              <a:rPr lang="en-US" sz="2500" dirty="0"/>
              <a:t>	</a:t>
            </a:r>
            <a:r>
              <a:rPr lang="en-US" sz="2900" dirty="0"/>
              <a:t>Nilai </a:t>
            </a:r>
            <a:r>
              <a:rPr lang="en-US" sz="2900" dirty="0" err="1"/>
              <a:t>aset</a:t>
            </a:r>
            <a:r>
              <a:rPr lang="en-US" sz="2900" dirty="0"/>
              <a:t> </a:t>
            </a:r>
            <a:r>
              <a:rPr lang="en-US" sz="2900" dirty="0" err="1"/>
              <a:t>neto</a:t>
            </a:r>
            <a:r>
              <a:rPr lang="en-US" sz="2900" dirty="0"/>
              <a:t> PT Anak 31/12/20 (a)		Rp720.000.000	</a:t>
            </a:r>
          </a:p>
          <a:p>
            <a:pPr marL="909638" indent="-319088">
              <a:lnSpc>
                <a:spcPct val="120000"/>
              </a:lnSpc>
              <a:spcBef>
                <a:spcPts val="0"/>
              </a:spcBef>
              <a:buNone/>
            </a:pPr>
            <a:r>
              <a:rPr lang="en-US" sz="2900" dirty="0"/>
              <a:t>	% </a:t>
            </a:r>
            <a:r>
              <a:rPr lang="en-US" sz="2900" dirty="0" err="1"/>
              <a:t>penjualan</a:t>
            </a:r>
            <a:r>
              <a:rPr lang="en-US" sz="2900" dirty="0"/>
              <a:t> </a:t>
            </a:r>
            <a:r>
              <a:rPr lang="en-US" sz="2900" dirty="0" err="1"/>
              <a:t>kepemilikan</a:t>
            </a:r>
            <a:r>
              <a:rPr lang="en-US" sz="2900" dirty="0"/>
              <a:t> (b)			20%	</a:t>
            </a:r>
          </a:p>
          <a:p>
            <a:pPr marL="909638" indent="-319088">
              <a:lnSpc>
                <a:spcPct val="120000"/>
              </a:lnSpc>
              <a:spcBef>
                <a:spcPts val="0"/>
              </a:spcBef>
              <a:buNone/>
            </a:pPr>
            <a:r>
              <a:rPr lang="it-IT" sz="2900" dirty="0"/>
              <a:t>	Penurunan nilai tercatat investasi (a × b)	      144.000.000	</a:t>
            </a:r>
          </a:p>
          <a:p>
            <a:pPr marL="909638" indent="-319088">
              <a:lnSpc>
                <a:spcPct val="120000"/>
              </a:lnSpc>
              <a:spcBef>
                <a:spcPts val="0"/>
              </a:spcBef>
              <a:buNone/>
            </a:pPr>
            <a:r>
              <a:rPr lang="sv-SE" sz="2900" dirty="0"/>
              <a:t>	Imbalan diterima atas 20% kepemilikan	      160.000.000	</a:t>
            </a:r>
          </a:p>
          <a:p>
            <a:pPr marL="909638" indent="-319088">
              <a:lnSpc>
                <a:spcPct val="120000"/>
              </a:lnSpc>
              <a:spcBef>
                <a:spcPts val="0"/>
              </a:spcBef>
              <a:buNone/>
            </a:pPr>
            <a:r>
              <a:rPr lang="en-US" sz="2900" dirty="0"/>
              <a:t>	</a:t>
            </a:r>
            <a:r>
              <a:rPr lang="en-US" sz="2900" dirty="0" err="1"/>
              <a:t>Selisih</a:t>
            </a:r>
            <a:r>
              <a:rPr lang="en-US" sz="2900" dirty="0"/>
              <a:t> 	  			   Rp16.000.000</a:t>
            </a:r>
          </a:p>
          <a:p>
            <a:pPr marL="909638" indent="-319088">
              <a:lnSpc>
                <a:spcPct val="120000"/>
              </a:lnSpc>
              <a:spcBef>
                <a:spcPts val="0"/>
              </a:spcBef>
              <a:buNone/>
            </a:pPr>
            <a:endParaRPr lang="en-US" sz="2900" dirty="0"/>
          </a:p>
          <a:p>
            <a:pPr algn="just">
              <a:buNone/>
            </a:pPr>
            <a:r>
              <a:rPr lang="en-US" sz="2500" dirty="0"/>
              <a:t>	</a:t>
            </a:r>
            <a:r>
              <a:rPr lang="en-US" sz="2900" dirty="0" err="1"/>
              <a:t>Selisih</a:t>
            </a:r>
            <a:r>
              <a:rPr lang="en-US" sz="2900" dirty="0"/>
              <a:t> Rp16.000.000 </a:t>
            </a:r>
            <a:r>
              <a:rPr lang="en-US" sz="2900" dirty="0" err="1"/>
              <a:t>tidak</a:t>
            </a:r>
            <a:r>
              <a:rPr lang="en-US" sz="2900" dirty="0"/>
              <a:t> </a:t>
            </a:r>
            <a:r>
              <a:rPr lang="en-US" sz="2900" dirty="0" err="1"/>
              <a:t>boleh</a:t>
            </a:r>
            <a:r>
              <a:rPr lang="en-US" sz="2900" dirty="0"/>
              <a:t> </a:t>
            </a:r>
            <a:r>
              <a:rPr lang="en-US" sz="2900" dirty="0" err="1"/>
              <a:t>diakui</a:t>
            </a:r>
            <a:r>
              <a:rPr lang="en-US" sz="2900" dirty="0"/>
              <a:t> </a:t>
            </a:r>
            <a:r>
              <a:rPr lang="en-US" sz="2900" dirty="0" err="1"/>
              <a:t>sebagai</a:t>
            </a:r>
            <a:r>
              <a:rPr lang="en-US" sz="2900" dirty="0"/>
              <a:t> </a:t>
            </a:r>
            <a:r>
              <a:rPr lang="en-US" sz="2900" dirty="0" err="1"/>
              <a:t>keuntungan</a:t>
            </a:r>
            <a:r>
              <a:rPr lang="en-US" sz="2900" dirty="0"/>
              <a:t> </a:t>
            </a:r>
            <a:r>
              <a:rPr lang="en-US" sz="2900" dirty="0" err="1"/>
              <a:t>di</a:t>
            </a:r>
            <a:r>
              <a:rPr lang="en-US" sz="2900" dirty="0"/>
              <a:t> </a:t>
            </a:r>
            <a:r>
              <a:rPr lang="en-US" sz="2900" dirty="0" err="1"/>
              <a:t>laba</a:t>
            </a:r>
            <a:r>
              <a:rPr lang="en-US" sz="2900" dirty="0"/>
              <a:t> </a:t>
            </a:r>
            <a:r>
              <a:rPr lang="en-US" sz="2900" dirty="0" err="1"/>
              <a:t>rugi</a:t>
            </a:r>
            <a:r>
              <a:rPr lang="en-US" sz="2900" dirty="0"/>
              <a:t>, </a:t>
            </a:r>
            <a:r>
              <a:rPr lang="en-US" sz="2900" dirty="0" err="1"/>
              <a:t>tetapi</a:t>
            </a:r>
            <a:r>
              <a:rPr lang="en-US" sz="2900" dirty="0"/>
              <a:t> </a:t>
            </a:r>
            <a:r>
              <a:rPr lang="en-US" sz="2900" dirty="0" err="1"/>
              <a:t>pada</a:t>
            </a:r>
            <a:r>
              <a:rPr lang="en-US" sz="2900" dirty="0"/>
              <a:t> </a:t>
            </a:r>
            <a:r>
              <a:rPr lang="en-US" sz="2900" dirty="0" err="1"/>
              <a:t>ekuitas</a:t>
            </a:r>
            <a:r>
              <a:rPr lang="en-US" sz="2900" dirty="0"/>
              <a:t> </a:t>
            </a:r>
            <a:r>
              <a:rPr lang="en-US" sz="2900" dirty="0" err="1"/>
              <a:t>karena</a:t>
            </a:r>
            <a:r>
              <a:rPr lang="en-US" sz="2900" dirty="0"/>
              <a:t> </a:t>
            </a:r>
            <a:r>
              <a:rPr lang="en-US" sz="2900" dirty="0" err="1"/>
              <a:t>merupakan</a:t>
            </a:r>
            <a:r>
              <a:rPr lang="en-US" sz="2900" dirty="0"/>
              <a:t> </a:t>
            </a:r>
            <a:r>
              <a:rPr lang="en-US" sz="2900" dirty="0" err="1"/>
              <a:t>transaksi</a:t>
            </a:r>
            <a:r>
              <a:rPr lang="en-US" sz="2900" dirty="0"/>
              <a:t> </a:t>
            </a:r>
            <a:r>
              <a:rPr lang="en-US" sz="2900" dirty="0" err="1"/>
              <a:t>ekuitas</a:t>
            </a:r>
            <a:r>
              <a:rPr lang="en-US" sz="2900" dirty="0"/>
              <a:t>. </a:t>
            </a:r>
            <a:r>
              <a:rPr lang="en-US" sz="2900" dirty="0" err="1"/>
              <a:t>Jurnal</a:t>
            </a:r>
            <a:r>
              <a:rPr lang="en-US" sz="2900" dirty="0"/>
              <a:t> yang </a:t>
            </a:r>
            <a:r>
              <a:rPr lang="en-US" sz="2900" dirty="0" err="1"/>
              <a:t>dicatat</a:t>
            </a:r>
            <a:r>
              <a:rPr lang="en-US" sz="2900" dirty="0"/>
              <a:t> </a:t>
            </a:r>
            <a:r>
              <a:rPr lang="en-US" sz="2900" dirty="0" err="1"/>
              <a:t>oleh</a:t>
            </a:r>
            <a:r>
              <a:rPr lang="en-US" sz="2900" dirty="0"/>
              <a:t> PT </a:t>
            </a:r>
            <a:r>
              <a:rPr lang="en-US" sz="2900" dirty="0" err="1"/>
              <a:t>Induk</a:t>
            </a:r>
            <a:r>
              <a:rPr lang="en-US" sz="2900" dirty="0"/>
              <a:t> </a:t>
            </a:r>
            <a:r>
              <a:rPr lang="en-US" sz="2900" dirty="0" err="1"/>
              <a:t>saat</a:t>
            </a:r>
            <a:r>
              <a:rPr lang="en-US" sz="2900" dirty="0"/>
              <a:t> </a:t>
            </a:r>
            <a:r>
              <a:rPr lang="en-US" sz="2900" dirty="0" err="1"/>
              <a:t>penjualan</a:t>
            </a:r>
            <a:r>
              <a:rPr lang="en-US" sz="2900" dirty="0"/>
              <a:t> </a:t>
            </a:r>
            <a:r>
              <a:rPr lang="en-US" sz="2900" dirty="0" err="1"/>
              <a:t>adalah</a:t>
            </a:r>
            <a:r>
              <a:rPr lang="en-US" sz="2900" dirty="0"/>
              <a:t>:</a:t>
            </a:r>
          </a:p>
          <a:p>
            <a:pPr>
              <a:lnSpc>
                <a:spcPct val="120000"/>
              </a:lnSpc>
              <a:spcBef>
                <a:spcPts val="0"/>
              </a:spcBef>
              <a:buNone/>
            </a:pPr>
            <a:r>
              <a:rPr lang="en-US" sz="2500" dirty="0"/>
              <a:t>	</a:t>
            </a:r>
            <a:r>
              <a:rPr lang="en-US" sz="2900" u="sng" dirty="0"/>
              <a:t>31 </a:t>
            </a:r>
            <a:r>
              <a:rPr lang="en-US" sz="2900" u="sng" dirty="0" err="1"/>
              <a:t>Desember</a:t>
            </a:r>
            <a:r>
              <a:rPr lang="en-US" sz="2900" u="sng" dirty="0"/>
              <a:t> 2020</a:t>
            </a:r>
          </a:p>
          <a:p>
            <a:pPr>
              <a:lnSpc>
                <a:spcPct val="120000"/>
              </a:lnSpc>
              <a:spcBef>
                <a:spcPts val="0"/>
              </a:spcBef>
              <a:buNone/>
            </a:pPr>
            <a:r>
              <a:rPr lang="en-US" sz="2900" dirty="0"/>
              <a:t>	(2)  Kas			Rp160.000.000	</a:t>
            </a:r>
          </a:p>
          <a:p>
            <a:pPr>
              <a:lnSpc>
                <a:spcPct val="120000"/>
              </a:lnSpc>
              <a:spcBef>
                <a:spcPts val="0"/>
              </a:spcBef>
              <a:buNone/>
            </a:pPr>
            <a:r>
              <a:rPr lang="en-US" sz="2900" dirty="0"/>
              <a:t>		</a:t>
            </a:r>
            <a:r>
              <a:rPr lang="en-US" sz="2900" dirty="0" err="1"/>
              <a:t>Investasi</a:t>
            </a:r>
            <a:r>
              <a:rPr lang="en-US" sz="2900" dirty="0"/>
              <a:t> </a:t>
            </a:r>
            <a:r>
              <a:rPr lang="en-US" sz="2900" dirty="0" err="1"/>
              <a:t>pada</a:t>
            </a:r>
            <a:r>
              <a:rPr lang="en-US" sz="2900" dirty="0"/>
              <a:t> PT </a:t>
            </a:r>
            <a:r>
              <a:rPr lang="en-US" sz="2900" dirty="0" err="1"/>
              <a:t>Anak</a:t>
            </a:r>
            <a:r>
              <a:rPr lang="en-US" sz="2900" dirty="0"/>
              <a:t>			Rp144.000.000	</a:t>
            </a:r>
          </a:p>
          <a:p>
            <a:pPr>
              <a:lnSpc>
                <a:spcPct val="120000"/>
              </a:lnSpc>
              <a:spcBef>
                <a:spcPts val="0"/>
              </a:spcBef>
              <a:buNone/>
            </a:pPr>
            <a:r>
              <a:rPr lang="es-ES" sz="2900" dirty="0"/>
              <a:t>		</a:t>
            </a:r>
            <a:r>
              <a:rPr lang="es-ES" sz="2900" dirty="0" err="1"/>
              <a:t>Ekuitas</a:t>
            </a:r>
            <a:r>
              <a:rPr lang="es-ES" sz="2900" dirty="0"/>
              <a:t> (</a:t>
            </a:r>
            <a:r>
              <a:rPr lang="es-ES" sz="2900" dirty="0" err="1"/>
              <a:t>tambahan</a:t>
            </a:r>
            <a:r>
              <a:rPr lang="es-ES" sz="2900" dirty="0"/>
              <a:t> modal </a:t>
            </a:r>
            <a:r>
              <a:rPr lang="es-ES" sz="2900" dirty="0" err="1"/>
              <a:t>disetor</a:t>
            </a:r>
            <a:r>
              <a:rPr lang="es-ES" sz="2900" dirty="0"/>
              <a:t>)		       16.000.000	</a:t>
            </a:r>
          </a:p>
          <a:p>
            <a:pPr>
              <a:lnSpc>
                <a:spcPct val="120000"/>
              </a:lnSpc>
              <a:spcBef>
                <a:spcPts val="0"/>
              </a:spcBef>
              <a:buNone/>
            </a:pPr>
            <a:r>
              <a:rPr lang="en-US" sz="2900" i="1" dirty="0"/>
              <a:t>	(</a:t>
            </a:r>
            <a:r>
              <a:rPr lang="en-US" sz="2900" i="1" dirty="0" err="1"/>
              <a:t>Mencatat</a:t>
            </a:r>
            <a:r>
              <a:rPr lang="en-US" sz="2900" i="1" dirty="0"/>
              <a:t> </a:t>
            </a:r>
            <a:r>
              <a:rPr lang="en-US" sz="2900" i="1" dirty="0" err="1"/>
              <a:t>pelepasan</a:t>
            </a:r>
            <a:r>
              <a:rPr lang="en-US" sz="2900" i="1" dirty="0"/>
              <a:t> </a:t>
            </a:r>
            <a:r>
              <a:rPr lang="en-US" sz="2900" i="1" dirty="0" err="1"/>
              <a:t>investasi</a:t>
            </a:r>
            <a:r>
              <a:rPr lang="en-US" sz="2900" i="1" dirty="0"/>
              <a:t>)	</a:t>
            </a:r>
          </a:p>
          <a:p>
            <a:pPr marL="909638" indent="-319088">
              <a:lnSpc>
                <a:spcPct val="120000"/>
              </a:lnSpc>
              <a:spcBef>
                <a:spcPts val="0"/>
              </a:spcBef>
              <a:buNone/>
            </a:pPr>
            <a:endParaRPr lang="en-US" dirty="0"/>
          </a:p>
          <a:p>
            <a:pPr marL="909638" indent="-319088">
              <a:lnSpc>
                <a:spcPct val="120000"/>
              </a:lnSpc>
              <a:spcBef>
                <a:spcPts val="0"/>
              </a:spcBef>
              <a:buNone/>
            </a:pPr>
            <a:r>
              <a:rPr lang="en-US" dirty="0"/>
              <a:t>	</a:t>
            </a:r>
          </a:p>
          <a:p>
            <a:pPr>
              <a:buNone/>
            </a:pPr>
            <a:endParaRPr lang="en-US" dirty="0"/>
          </a:p>
        </p:txBody>
      </p:sp>
      <p:cxnSp>
        <p:nvCxnSpPr>
          <p:cNvPr id="4" name="Straight Connector 3"/>
          <p:cNvCxnSpPr/>
          <p:nvPr/>
        </p:nvCxnSpPr>
        <p:spPr>
          <a:xfrm>
            <a:off x="5257800" y="3581400"/>
            <a:ext cx="1295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t-Template_S4">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PPt-Template_S4</Template>
  <TotalTime>1874</TotalTime>
  <Words>3251</Words>
  <Application>Microsoft Office PowerPoint</Application>
  <PresentationFormat>On-screen Show (4:3)</PresentationFormat>
  <Paragraphs>431</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Adobe Garamond Pro</vt:lpstr>
      <vt:lpstr>Arial</vt:lpstr>
      <vt:lpstr>Calibri</vt:lpstr>
      <vt:lpstr>Minion Pro</vt:lpstr>
      <vt:lpstr>Myriad Pro</vt:lpstr>
      <vt:lpstr>Myriad Pro Light</vt:lpstr>
      <vt:lpstr>Tw Cen MT</vt:lpstr>
      <vt:lpstr>Wingdings</vt:lpstr>
      <vt:lpstr>PPt-Template_S4</vt:lpstr>
      <vt:lpstr>BAB 8  </vt:lpstr>
      <vt:lpstr>PowerPoint Presentation</vt:lpstr>
      <vt:lpstr>PERUBAHAN DALAM BAGIAN KEPEMILIKAN ENTITAS INDUK</vt:lpstr>
      <vt:lpstr>Perubahan Kepemilikan Akibat Aktivitas pada Entitas Induk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Perubahan Kepemilikan Akibat Aktivitas pada Entitas Anak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AKUISISI PADA PERIODE INTERIM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ISU KONSOLIDASI LAINNYA</vt:lpstr>
      <vt:lpstr>PowerPoint Presentation</vt:lpstr>
      <vt:lpstr>PowerPoint Presentation</vt:lpstr>
      <vt:lpstr>PowerPoint Presentation</vt:lpstr>
      <vt:lpstr>PowerPoint Presentation</vt:lpstr>
      <vt:lpstr>APENDIKS A: PERUBAHAN DALAM BAGIAN KEPEMILIKAN  ENTITAS INDUK YANG MENYEBABKAN PEROLEHAN PENGENDALIAN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APENDIKS B: PERUBAHAN DALAM BAGIAN KEPEMILIKAN ENTITAS INDUK YANG MENYEBABKAN HILANGNYA PENGENDALIAN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8 ISU SEPUTAR KONSOLIDASI</dc:title>
  <dc:creator>produksi04</dc:creator>
  <cp:lastModifiedBy>hp</cp:lastModifiedBy>
  <cp:revision>204</cp:revision>
  <dcterms:created xsi:type="dcterms:W3CDTF">2016-08-24T09:37:39Z</dcterms:created>
  <dcterms:modified xsi:type="dcterms:W3CDTF">2021-03-06T07:27:41Z</dcterms:modified>
</cp:coreProperties>
</file>