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0" r:id="rId1"/>
  </p:sldMasterIdLst>
  <p:notesMasterIdLst>
    <p:notesMasterId r:id="rId36"/>
  </p:notesMasterIdLst>
  <p:sldIdLst>
    <p:sldId id="2046" r:id="rId2"/>
    <p:sldId id="2062" r:id="rId3"/>
    <p:sldId id="2141" r:id="rId4"/>
    <p:sldId id="2142" r:id="rId5"/>
    <p:sldId id="2146" r:id="rId6"/>
    <p:sldId id="2147" r:id="rId7"/>
    <p:sldId id="2143" r:id="rId8"/>
    <p:sldId id="2140" r:id="rId9"/>
    <p:sldId id="2149" r:id="rId10"/>
    <p:sldId id="2150" r:id="rId11"/>
    <p:sldId id="2151" r:id="rId12"/>
    <p:sldId id="2152" r:id="rId13"/>
    <p:sldId id="2153" r:id="rId14"/>
    <p:sldId id="2154" r:id="rId15"/>
    <p:sldId id="2155" r:id="rId16"/>
    <p:sldId id="2156" r:id="rId17"/>
    <p:sldId id="2157" r:id="rId18"/>
    <p:sldId id="2158" r:id="rId19"/>
    <p:sldId id="2159" r:id="rId20"/>
    <p:sldId id="2160" r:id="rId21"/>
    <p:sldId id="2161" r:id="rId22"/>
    <p:sldId id="2162" r:id="rId23"/>
    <p:sldId id="2163" r:id="rId24"/>
    <p:sldId id="2164" r:id="rId25"/>
    <p:sldId id="2165" r:id="rId26"/>
    <p:sldId id="2166" r:id="rId27"/>
    <p:sldId id="2167" r:id="rId28"/>
    <p:sldId id="2168" r:id="rId29"/>
    <p:sldId id="2169" r:id="rId30"/>
    <p:sldId id="2170" r:id="rId31"/>
    <p:sldId id="2171" r:id="rId32"/>
    <p:sldId id="2172" r:id="rId33"/>
    <p:sldId id="2148" r:id="rId34"/>
    <p:sldId id="2080" r:id="rId35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36" userDrawn="1">
          <p15:clr>
            <a:srgbClr val="A4A3A4"/>
          </p15:clr>
        </p15:guide>
        <p15:guide id="4" pos="14278" userDrawn="1">
          <p15:clr>
            <a:srgbClr val="A4A3A4"/>
          </p15:clr>
        </p15:guide>
        <p15:guide id="5" pos="1078" userDrawn="1">
          <p15:clr>
            <a:srgbClr val="A4A3A4"/>
          </p15:clr>
        </p15:guide>
        <p15:guide id="7" pos="7678" userDrawn="1">
          <p15:clr>
            <a:srgbClr val="A4A3A4"/>
          </p15:clr>
        </p15:guide>
        <p15:guide id="8" orient="horz" pos="504" userDrawn="1">
          <p15:clr>
            <a:srgbClr val="A4A3A4"/>
          </p15:clr>
        </p15:guide>
        <p15:guide id="9" orient="horz" pos="8640" userDrawn="1">
          <p15:clr>
            <a:srgbClr val="A4A3A4"/>
          </p15:clr>
        </p15:guide>
        <p15:guide id="10" orient="horz" pos="46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3" clrIdx="0">
    <p:extLst/>
  </p:cmAuthor>
  <p:cmAuthor id="2" name="Microsoft Office User" initials="Office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B8DB"/>
    <a:srgbClr val="2D1E42"/>
    <a:srgbClr val="3B1F4D"/>
    <a:srgbClr val="EC72A5"/>
    <a:srgbClr val="583F52"/>
    <a:srgbClr val="4AEDDE"/>
    <a:srgbClr val="FA5C79"/>
    <a:srgbClr val="F6DC0D"/>
    <a:srgbClr val="FDEA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0" autoAdjust="0"/>
    <p:restoredTop sz="96202" autoAdjust="0"/>
  </p:normalViewPr>
  <p:slideViewPr>
    <p:cSldViewPr snapToGrid="0" snapToObjects="1">
      <p:cViewPr varScale="1">
        <p:scale>
          <a:sx n="36" d="100"/>
          <a:sy n="36" d="100"/>
        </p:scale>
        <p:origin x="414" y="24"/>
      </p:cViewPr>
      <p:guideLst>
        <p:guide orient="horz" pos="8136"/>
        <p:guide pos="14278"/>
        <p:guide pos="1078"/>
        <p:guide pos="7678"/>
        <p:guide orient="horz" pos="504"/>
        <p:guide orient="horz" pos="8640"/>
        <p:guide orient="horz" pos="46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5" d="100"/>
        <a:sy n="105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Nunito Light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Nunito Light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1/12/2021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Nunito Light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Nunito Light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Nunito Light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Nunito Light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Nunito Light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Nunito Light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Nunito Light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89425" y="-11796713"/>
            <a:ext cx="22153563" cy="124650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57825" cy="408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1145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89425" y="-11796713"/>
            <a:ext cx="22153563" cy="124650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245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57825" cy="408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1469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0244" y="4758816"/>
            <a:ext cx="21939885" cy="4503168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9598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583" y="9851915"/>
            <a:ext cx="21939885" cy="1809136"/>
          </a:xfrm>
        </p:spPr>
        <p:txBody>
          <a:bodyPr>
            <a:normAutofit/>
          </a:bodyPr>
          <a:lstStyle>
            <a:lvl1pPr marL="0" indent="0" algn="r">
              <a:buNone/>
              <a:defRPr sz="7465" b="0" i="0">
                <a:solidFill>
                  <a:schemeClr val="bg1"/>
                </a:solidFill>
              </a:defRPr>
            </a:lvl1pPr>
            <a:lvl2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094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313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53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751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829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8190" y="9601200"/>
            <a:ext cx="14626590" cy="1133477"/>
          </a:xfrm>
        </p:spPr>
        <p:txBody>
          <a:bodyPr anchor="b"/>
          <a:lstStyle>
            <a:lvl1pPr algn="l">
              <a:defRPr sz="533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8190" y="1225549"/>
            <a:ext cx="14626590" cy="8229600"/>
          </a:xfrm>
        </p:spPr>
        <p:txBody>
          <a:bodyPr/>
          <a:lstStyle>
            <a:lvl1pPr marL="0" indent="0">
              <a:buNone/>
              <a:defRPr sz="8531"/>
            </a:lvl1pPr>
            <a:lvl2pPr marL="1218895" indent="0">
              <a:buNone/>
              <a:defRPr sz="7465"/>
            </a:lvl2pPr>
            <a:lvl3pPr marL="2437790" indent="0">
              <a:buNone/>
              <a:defRPr sz="6398"/>
            </a:lvl3pPr>
            <a:lvl4pPr marL="3656686" indent="0">
              <a:buNone/>
              <a:defRPr sz="5332"/>
            </a:lvl4pPr>
            <a:lvl5pPr marL="4875581" indent="0">
              <a:buNone/>
              <a:defRPr sz="5332"/>
            </a:lvl5pPr>
            <a:lvl6pPr marL="6094476" indent="0">
              <a:buNone/>
              <a:defRPr sz="5332"/>
            </a:lvl6pPr>
            <a:lvl7pPr marL="7313371" indent="0">
              <a:buNone/>
              <a:defRPr sz="5332"/>
            </a:lvl7pPr>
            <a:lvl8pPr marL="8532266" indent="0">
              <a:buNone/>
              <a:defRPr sz="5332"/>
            </a:lvl8pPr>
            <a:lvl9pPr marL="9751162" indent="0">
              <a:buNone/>
              <a:defRPr sz="5332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8190" y="10734676"/>
            <a:ext cx="14626590" cy="1609725"/>
          </a:xfrm>
        </p:spPr>
        <p:txBody>
          <a:bodyPr/>
          <a:lstStyle>
            <a:lvl1pPr marL="0" indent="0">
              <a:buNone/>
              <a:defRPr sz="3732"/>
            </a:lvl1pPr>
            <a:lvl2pPr marL="1218895" indent="0">
              <a:buNone/>
              <a:defRPr sz="3199"/>
            </a:lvl2pPr>
            <a:lvl3pPr marL="2437790" indent="0">
              <a:buNone/>
              <a:defRPr sz="2666"/>
            </a:lvl3pPr>
            <a:lvl4pPr marL="3656686" indent="0">
              <a:buNone/>
              <a:defRPr sz="2399"/>
            </a:lvl4pPr>
            <a:lvl5pPr marL="4875581" indent="0">
              <a:buNone/>
              <a:defRPr sz="2399"/>
            </a:lvl5pPr>
            <a:lvl6pPr marL="6094476" indent="0">
              <a:buNone/>
              <a:defRPr sz="2399"/>
            </a:lvl6pPr>
            <a:lvl7pPr marL="7313371" indent="0">
              <a:buNone/>
              <a:defRPr sz="2399"/>
            </a:lvl7pPr>
            <a:lvl8pPr marL="8532266" indent="0">
              <a:buNone/>
              <a:defRPr sz="2399"/>
            </a:lvl8pPr>
            <a:lvl9pPr marL="9751162" indent="0">
              <a:buNone/>
              <a:defRPr sz="239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039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960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673796" y="549277"/>
            <a:ext cx="5484971" cy="117030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8882" y="549277"/>
            <a:ext cx="16048620" cy="117030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53289" y="6203236"/>
            <a:ext cx="3902407" cy="1405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64530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24377650" cy="137160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400" b="0" i="0">
                <a:ln>
                  <a:noFill/>
                </a:ln>
                <a:solidFill>
                  <a:schemeClr val="tx2"/>
                </a:solidFill>
                <a:latin typeface="Nunito Light" charset="0"/>
                <a:ea typeface="Nunito Light" charset="0"/>
                <a:cs typeface="Nuni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49028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" y="0"/>
            <a:ext cx="24377651" cy="112541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>
                  <a:lumMod val="50000"/>
                </a:schemeClr>
              </a:solidFill>
              <a:latin typeface="Nunito Light" charset="0"/>
            </a:endParaRPr>
          </a:p>
        </p:txBody>
      </p:sp>
      <p:sp>
        <p:nvSpPr>
          <p:cNvPr id="7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2188824" y="0"/>
            <a:ext cx="12188825" cy="137160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400" b="0" i="0">
                <a:ln>
                  <a:noFill/>
                </a:ln>
                <a:solidFill>
                  <a:schemeClr val="tx2"/>
                </a:solidFill>
                <a:latin typeface="Nunito Light" charset="0"/>
                <a:ea typeface="Nunito Light" charset="0"/>
                <a:cs typeface="Nuni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1071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2" y="0"/>
            <a:ext cx="24377651" cy="112541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>
                  <a:lumMod val="50000"/>
                </a:schemeClr>
              </a:solidFill>
              <a:latin typeface="Nunit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35058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198" y="598232"/>
            <a:ext cx="22018526" cy="2036069"/>
          </a:xfrm>
        </p:spPr>
        <p:txBody>
          <a:bodyPr>
            <a:normAutofit/>
          </a:bodyPr>
          <a:lstStyle>
            <a:lvl1pPr algn="r">
              <a:defRPr sz="9598" baseline="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6248" y="3500283"/>
            <a:ext cx="21983794" cy="9242320"/>
          </a:xfrm>
        </p:spPr>
        <p:txBody>
          <a:bodyPr/>
          <a:lstStyle>
            <a:lvl1pPr algn="l">
              <a:defRPr sz="7465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349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7288" y="1084100"/>
            <a:ext cx="16752388" cy="1934264"/>
          </a:xfrm>
        </p:spPr>
        <p:txBody>
          <a:bodyPr>
            <a:normAutofit/>
          </a:bodyPr>
          <a:lstStyle>
            <a:lvl1pPr algn="l">
              <a:defRPr sz="9598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9643" y="3382296"/>
            <a:ext cx="16808782" cy="9120363"/>
          </a:xfrm>
        </p:spPr>
        <p:txBody>
          <a:bodyPr/>
          <a:lstStyle>
            <a:lvl1pPr>
              <a:defRPr sz="7465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863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666" y="8813803"/>
            <a:ext cx="20721003" cy="2724149"/>
          </a:xfrm>
        </p:spPr>
        <p:txBody>
          <a:bodyPr anchor="t"/>
          <a:lstStyle>
            <a:lvl1pPr algn="l">
              <a:defRPr sz="10664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5666" y="5813427"/>
            <a:ext cx="20721003" cy="3000373"/>
          </a:xfrm>
        </p:spPr>
        <p:txBody>
          <a:bodyPr anchor="b"/>
          <a:lstStyle>
            <a:lvl1pPr marL="0" indent="0">
              <a:buNone/>
              <a:defRPr sz="5332">
                <a:solidFill>
                  <a:schemeClr val="tx1">
                    <a:tint val="75000"/>
                  </a:schemeClr>
                </a:solidFill>
              </a:defRPr>
            </a:lvl1pPr>
            <a:lvl2pPr marL="1218895" indent="0">
              <a:buNone/>
              <a:defRPr sz="4799">
                <a:solidFill>
                  <a:schemeClr val="tx1">
                    <a:tint val="75000"/>
                  </a:schemeClr>
                </a:solidFill>
              </a:defRPr>
            </a:lvl2pPr>
            <a:lvl3pPr marL="2437790" indent="0">
              <a:buNone/>
              <a:defRPr sz="4266">
                <a:solidFill>
                  <a:schemeClr val="tx1">
                    <a:tint val="75000"/>
                  </a:schemeClr>
                </a:solidFill>
              </a:defRPr>
            </a:lvl3pPr>
            <a:lvl4pPr marL="3656686" indent="0">
              <a:buNone/>
              <a:defRPr sz="3732">
                <a:solidFill>
                  <a:schemeClr val="tx1">
                    <a:tint val="75000"/>
                  </a:schemeClr>
                </a:solidFill>
              </a:defRPr>
            </a:lvl4pPr>
            <a:lvl5pPr marL="4875581" indent="0">
              <a:buNone/>
              <a:defRPr sz="3732">
                <a:solidFill>
                  <a:schemeClr val="tx1">
                    <a:tint val="75000"/>
                  </a:schemeClr>
                </a:solidFill>
              </a:defRPr>
            </a:lvl5pPr>
            <a:lvl6pPr marL="6094476" indent="0">
              <a:buNone/>
              <a:defRPr sz="3732">
                <a:solidFill>
                  <a:schemeClr val="tx1">
                    <a:tint val="75000"/>
                  </a:schemeClr>
                </a:solidFill>
              </a:defRPr>
            </a:lvl6pPr>
            <a:lvl7pPr marL="7313371" indent="0">
              <a:buNone/>
              <a:defRPr sz="3732">
                <a:solidFill>
                  <a:schemeClr val="tx1">
                    <a:tint val="75000"/>
                  </a:schemeClr>
                </a:solidFill>
              </a:defRPr>
            </a:lvl7pPr>
            <a:lvl8pPr marL="8532266" indent="0">
              <a:buNone/>
              <a:defRPr sz="3732">
                <a:solidFill>
                  <a:schemeClr val="tx1">
                    <a:tint val="75000"/>
                  </a:schemeClr>
                </a:solidFill>
              </a:defRPr>
            </a:lvl8pPr>
            <a:lvl9pPr marL="9751162" indent="0">
              <a:buNone/>
              <a:defRPr sz="37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306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8883" y="3200403"/>
            <a:ext cx="10766795" cy="9051925"/>
          </a:xfrm>
        </p:spPr>
        <p:txBody>
          <a:bodyPr/>
          <a:lstStyle>
            <a:lvl1pPr>
              <a:defRPr sz="7465"/>
            </a:lvl1pPr>
            <a:lvl2pPr>
              <a:defRPr sz="6398"/>
            </a:lvl2pPr>
            <a:lvl3pPr>
              <a:defRPr sz="5332"/>
            </a:lvl3pPr>
            <a:lvl4pPr>
              <a:defRPr sz="4799"/>
            </a:lvl4pPr>
            <a:lvl5pPr>
              <a:defRPr sz="4799"/>
            </a:lvl5pPr>
            <a:lvl6pPr>
              <a:defRPr sz="4799"/>
            </a:lvl6pPr>
            <a:lvl7pPr>
              <a:defRPr sz="4799"/>
            </a:lvl7pPr>
            <a:lvl8pPr>
              <a:defRPr sz="4799"/>
            </a:lvl8pPr>
            <a:lvl9pPr>
              <a:defRPr sz="47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1972" y="3200403"/>
            <a:ext cx="10766795" cy="9051925"/>
          </a:xfrm>
        </p:spPr>
        <p:txBody>
          <a:bodyPr/>
          <a:lstStyle>
            <a:lvl1pPr>
              <a:defRPr sz="7465"/>
            </a:lvl1pPr>
            <a:lvl2pPr>
              <a:defRPr sz="6398"/>
            </a:lvl2pPr>
            <a:lvl3pPr>
              <a:defRPr sz="5332"/>
            </a:lvl3pPr>
            <a:lvl4pPr>
              <a:defRPr sz="4799"/>
            </a:lvl4pPr>
            <a:lvl5pPr>
              <a:defRPr sz="4799"/>
            </a:lvl5pPr>
            <a:lvl6pPr>
              <a:defRPr sz="4799"/>
            </a:lvl6pPr>
            <a:lvl7pPr>
              <a:defRPr sz="4799"/>
            </a:lvl7pPr>
            <a:lvl8pPr>
              <a:defRPr sz="4799"/>
            </a:lvl8pPr>
            <a:lvl9pPr>
              <a:defRPr sz="47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21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0144" y="724396"/>
            <a:ext cx="21576686" cy="2036067"/>
          </a:xfrm>
        </p:spPr>
        <p:txBody>
          <a:bodyPr>
            <a:normAutofit/>
          </a:bodyPr>
          <a:lstStyle>
            <a:lvl1pPr algn="r">
              <a:defRPr sz="9598" baseline="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987" y="4414712"/>
            <a:ext cx="10771029" cy="1279525"/>
          </a:xfrm>
        </p:spPr>
        <p:txBody>
          <a:bodyPr anchor="b"/>
          <a:lstStyle>
            <a:lvl1pPr marL="0" indent="0" algn="ctr">
              <a:buNone/>
              <a:defRPr sz="6398" b="1">
                <a:solidFill>
                  <a:schemeClr val="bg1"/>
                </a:solidFill>
              </a:defRPr>
            </a:lvl1pPr>
            <a:lvl2pPr marL="1218895" indent="0">
              <a:buNone/>
              <a:defRPr sz="5332" b="1"/>
            </a:lvl2pPr>
            <a:lvl3pPr marL="2437790" indent="0">
              <a:buNone/>
              <a:defRPr sz="4799" b="1"/>
            </a:lvl3pPr>
            <a:lvl4pPr marL="3656686" indent="0">
              <a:buNone/>
              <a:defRPr sz="4266" b="1"/>
            </a:lvl4pPr>
            <a:lvl5pPr marL="4875581" indent="0">
              <a:buNone/>
              <a:defRPr sz="4266" b="1"/>
            </a:lvl5pPr>
            <a:lvl6pPr marL="6094476" indent="0">
              <a:buNone/>
              <a:defRPr sz="4266" b="1"/>
            </a:lvl6pPr>
            <a:lvl7pPr marL="7313371" indent="0">
              <a:buNone/>
              <a:defRPr sz="4266" b="1"/>
            </a:lvl7pPr>
            <a:lvl8pPr marL="8532266" indent="0">
              <a:buNone/>
              <a:defRPr sz="4266" b="1"/>
            </a:lvl8pPr>
            <a:lvl9pPr marL="9751162" indent="0">
              <a:buNone/>
              <a:defRPr sz="4266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1987" y="5674438"/>
            <a:ext cx="10771029" cy="6070117"/>
          </a:xfrm>
        </p:spPr>
        <p:txBody>
          <a:bodyPr/>
          <a:lstStyle>
            <a:lvl1pPr algn="ctr">
              <a:defRPr sz="6398">
                <a:solidFill>
                  <a:schemeClr val="bg1"/>
                </a:solidFill>
              </a:defRPr>
            </a:lvl1pPr>
            <a:lvl2pPr algn="ctr">
              <a:defRPr sz="5332">
                <a:solidFill>
                  <a:schemeClr val="bg1"/>
                </a:solidFill>
              </a:defRPr>
            </a:lvl2pPr>
            <a:lvl3pPr algn="ctr">
              <a:defRPr sz="4799">
                <a:solidFill>
                  <a:schemeClr val="bg1"/>
                </a:solidFill>
              </a:defRPr>
            </a:lvl3pPr>
            <a:lvl4pPr algn="ctr">
              <a:defRPr sz="4266">
                <a:solidFill>
                  <a:schemeClr val="bg1"/>
                </a:solidFill>
              </a:defRPr>
            </a:lvl4pPr>
            <a:lvl5pPr algn="ctr">
              <a:defRPr sz="4266">
                <a:solidFill>
                  <a:schemeClr val="bg1"/>
                </a:solidFill>
              </a:defRPr>
            </a:lvl5pPr>
            <a:lvl6pPr>
              <a:defRPr sz="4266"/>
            </a:lvl6pPr>
            <a:lvl7pPr>
              <a:defRPr sz="4266"/>
            </a:lvl7pPr>
            <a:lvl8pPr>
              <a:defRPr sz="4266"/>
            </a:lvl8pPr>
            <a:lvl9pPr>
              <a:defRPr sz="426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149509" y="4414712"/>
            <a:ext cx="10775260" cy="1279525"/>
          </a:xfrm>
        </p:spPr>
        <p:txBody>
          <a:bodyPr anchor="b"/>
          <a:lstStyle>
            <a:lvl1pPr marL="0" indent="0" algn="ctr">
              <a:buNone/>
              <a:defRPr sz="6398" b="1">
                <a:solidFill>
                  <a:schemeClr val="bg1"/>
                </a:solidFill>
              </a:defRPr>
            </a:lvl1pPr>
            <a:lvl2pPr marL="1218895" indent="0">
              <a:buNone/>
              <a:defRPr sz="5332" b="1"/>
            </a:lvl2pPr>
            <a:lvl3pPr marL="2437790" indent="0">
              <a:buNone/>
              <a:defRPr sz="4799" b="1"/>
            </a:lvl3pPr>
            <a:lvl4pPr marL="3656686" indent="0">
              <a:buNone/>
              <a:defRPr sz="4266" b="1"/>
            </a:lvl4pPr>
            <a:lvl5pPr marL="4875581" indent="0">
              <a:buNone/>
              <a:defRPr sz="4266" b="1"/>
            </a:lvl5pPr>
            <a:lvl6pPr marL="6094476" indent="0">
              <a:buNone/>
              <a:defRPr sz="4266" b="1"/>
            </a:lvl6pPr>
            <a:lvl7pPr marL="7313371" indent="0">
              <a:buNone/>
              <a:defRPr sz="4266" b="1"/>
            </a:lvl7pPr>
            <a:lvl8pPr marL="8532266" indent="0">
              <a:buNone/>
              <a:defRPr sz="4266" b="1"/>
            </a:lvl8pPr>
            <a:lvl9pPr marL="9751162" indent="0">
              <a:buNone/>
              <a:defRPr sz="4266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149509" y="5674438"/>
            <a:ext cx="10775260" cy="6070117"/>
          </a:xfrm>
        </p:spPr>
        <p:txBody>
          <a:bodyPr/>
          <a:lstStyle>
            <a:lvl1pPr algn="ctr">
              <a:defRPr sz="6398">
                <a:solidFill>
                  <a:schemeClr val="bg1"/>
                </a:solidFill>
              </a:defRPr>
            </a:lvl1pPr>
            <a:lvl2pPr algn="ctr">
              <a:defRPr sz="5332">
                <a:solidFill>
                  <a:schemeClr val="bg1"/>
                </a:solidFill>
              </a:defRPr>
            </a:lvl2pPr>
            <a:lvl3pPr algn="ctr">
              <a:defRPr sz="4799">
                <a:solidFill>
                  <a:schemeClr val="bg1"/>
                </a:solidFill>
              </a:defRPr>
            </a:lvl3pPr>
            <a:lvl4pPr algn="ctr">
              <a:defRPr sz="4266">
                <a:solidFill>
                  <a:schemeClr val="bg1"/>
                </a:solidFill>
              </a:defRPr>
            </a:lvl4pPr>
            <a:lvl5pPr algn="ctr">
              <a:defRPr sz="4266">
                <a:solidFill>
                  <a:schemeClr val="bg1"/>
                </a:solidFill>
              </a:defRPr>
            </a:lvl5pPr>
            <a:lvl6pPr>
              <a:defRPr sz="4266"/>
            </a:lvl6pPr>
            <a:lvl7pPr>
              <a:defRPr sz="4266"/>
            </a:lvl7pPr>
            <a:lvl8pPr>
              <a:defRPr sz="4266"/>
            </a:lvl8pPr>
            <a:lvl9pPr>
              <a:defRPr sz="426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608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968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100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6" y="546099"/>
            <a:ext cx="8020079" cy="2324101"/>
          </a:xfrm>
        </p:spPr>
        <p:txBody>
          <a:bodyPr anchor="b"/>
          <a:lstStyle>
            <a:lvl1pPr algn="l">
              <a:defRPr sz="533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0984" y="546103"/>
            <a:ext cx="13627784" cy="11706227"/>
          </a:xfrm>
        </p:spPr>
        <p:txBody>
          <a:bodyPr/>
          <a:lstStyle>
            <a:lvl1pPr>
              <a:defRPr sz="8531"/>
            </a:lvl1pPr>
            <a:lvl2pPr>
              <a:defRPr sz="7465"/>
            </a:lvl2pPr>
            <a:lvl3pPr>
              <a:defRPr sz="6398"/>
            </a:lvl3pPr>
            <a:lvl4pPr>
              <a:defRPr sz="5332"/>
            </a:lvl4pPr>
            <a:lvl5pPr>
              <a:defRPr sz="5332"/>
            </a:lvl5pPr>
            <a:lvl6pPr>
              <a:defRPr sz="5332"/>
            </a:lvl6pPr>
            <a:lvl7pPr>
              <a:defRPr sz="5332"/>
            </a:lvl7pPr>
            <a:lvl8pPr>
              <a:defRPr sz="5332"/>
            </a:lvl8pPr>
            <a:lvl9pPr>
              <a:defRPr sz="533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8886" y="2870204"/>
            <a:ext cx="8020079" cy="9382125"/>
          </a:xfrm>
        </p:spPr>
        <p:txBody>
          <a:bodyPr/>
          <a:lstStyle>
            <a:lvl1pPr marL="0" indent="0">
              <a:buNone/>
              <a:defRPr sz="3732"/>
            </a:lvl1pPr>
            <a:lvl2pPr marL="1218895" indent="0">
              <a:buNone/>
              <a:defRPr sz="3199"/>
            </a:lvl2pPr>
            <a:lvl3pPr marL="2437790" indent="0">
              <a:buNone/>
              <a:defRPr sz="2666"/>
            </a:lvl3pPr>
            <a:lvl4pPr marL="3656686" indent="0">
              <a:buNone/>
              <a:defRPr sz="2399"/>
            </a:lvl4pPr>
            <a:lvl5pPr marL="4875581" indent="0">
              <a:buNone/>
              <a:defRPr sz="2399"/>
            </a:lvl5pPr>
            <a:lvl6pPr marL="6094476" indent="0">
              <a:buNone/>
              <a:defRPr sz="2399"/>
            </a:lvl6pPr>
            <a:lvl7pPr marL="7313371" indent="0">
              <a:buNone/>
              <a:defRPr sz="2399"/>
            </a:lvl7pPr>
            <a:lvl8pPr marL="8532266" indent="0">
              <a:buNone/>
              <a:defRPr sz="2399"/>
            </a:lvl8pPr>
            <a:lvl9pPr marL="9751162" indent="0">
              <a:buNone/>
              <a:defRPr sz="239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977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8883" y="549277"/>
            <a:ext cx="21939885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3200403"/>
            <a:ext cx="21939885" cy="9051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8883" y="12712701"/>
            <a:ext cx="5688118" cy="730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2437790"/>
            <a:fld id="{53074F12-AA26-4AC8-9962-C36BB8F3255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2437790"/>
              <a:t>1/12/2021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29031" y="12712701"/>
            <a:ext cx="7719589" cy="730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243779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0649" y="12712701"/>
            <a:ext cx="5688118" cy="730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2437790"/>
            <a:fld id="{B82CCC60-E8CD-4174-8B1A-7DF615B22E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243779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1E867DF-3DCA-4725-94F0-F2B6BD747A82}"/>
              </a:ext>
            </a:extLst>
          </p:cNvPr>
          <p:cNvSpPr txBox="1"/>
          <p:nvPr userDrawn="1"/>
        </p:nvSpPr>
        <p:spPr>
          <a:xfrm>
            <a:off x="-24392" y="13903327"/>
            <a:ext cx="22366507" cy="1240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437790"/>
            <a:r>
              <a:rPr lang="en-US" sz="3732" dirty="0">
                <a:solidFill>
                  <a:prstClr val="white">
                    <a:lumMod val="65000"/>
                  </a:prstClr>
                </a:solidFill>
              </a:rPr>
              <a:t>This presentation uses a free template provided by FPPT.com</a:t>
            </a:r>
          </a:p>
          <a:p>
            <a:pPr defTabSz="2437790"/>
            <a:r>
              <a:rPr lang="en-US" sz="3732" dirty="0">
                <a:solidFill>
                  <a:prstClr val="white">
                    <a:lumMod val="65000"/>
                  </a:prst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367940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1" r:id="rId1"/>
    <p:sldLayoutId id="2147484062" r:id="rId2"/>
    <p:sldLayoutId id="2147484063" r:id="rId3"/>
    <p:sldLayoutId id="2147484064" r:id="rId4"/>
    <p:sldLayoutId id="2147484065" r:id="rId5"/>
    <p:sldLayoutId id="2147484066" r:id="rId6"/>
    <p:sldLayoutId id="2147484067" r:id="rId7"/>
    <p:sldLayoutId id="2147484068" r:id="rId8"/>
    <p:sldLayoutId id="2147484069" r:id="rId9"/>
    <p:sldLayoutId id="2147484070" r:id="rId10"/>
    <p:sldLayoutId id="2147484071" r:id="rId11"/>
    <p:sldLayoutId id="2147484072" r:id="rId12"/>
    <p:sldLayoutId id="2147484073" r:id="rId13"/>
    <p:sldLayoutId id="2147484075" r:id="rId14"/>
    <p:sldLayoutId id="2147484076" r:id="rId15"/>
  </p:sldLayoutIdLst>
  <p:txStyles>
    <p:titleStyle>
      <a:lvl1pPr algn="ctr" defTabSz="2437790" rtl="0" eaLnBrk="1" latinLnBrk="0" hangingPunct="1">
        <a:spcBef>
          <a:spcPct val="0"/>
        </a:spcBef>
        <a:buNone/>
        <a:defRPr sz="117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171" indent="-914171" algn="l" defTabSz="2437790" rtl="0" eaLnBrk="1" latinLnBrk="0" hangingPunct="1">
        <a:spcBef>
          <a:spcPct val="20000"/>
        </a:spcBef>
        <a:buFont typeface="Arial" pitchFamily="34" charset="0"/>
        <a:buChar char="•"/>
        <a:defRPr sz="8531" kern="1200">
          <a:solidFill>
            <a:schemeClr val="tx1"/>
          </a:solidFill>
          <a:latin typeface="+mn-lt"/>
          <a:ea typeface="+mn-ea"/>
          <a:cs typeface="+mn-cs"/>
        </a:defRPr>
      </a:lvl1pPr>
      <a:lvl2pPr marL="1980705" indent="-761810" algn="l" defTabSz="2437790" rtl="0" eaLnBrk="1" latinLnBrk="0" hangingPunct="1">
        <a:spcBef>
          <a:spcPct val="20000"/>
        </a:spcBef>
        <a:buFont typeface="Arial" pitchFamily="34" charset="0"/>
        <a:buChar char="–"/>
        <a:defRPr sz="7465" kern="1200">
          <a:solidFill>
            <a:schemeClr val="tx1"/>
          </a:solidFill>
          <a:latin typeface="+mn-lt"/>
          <a:ea typeface="+mn-ea"/>
          <a:cs typeface="+mn-cs"/>
        </a:defRPr>
      </a:lvl2pPr>
      <a:lvl3pPr marL="3047238" indent="-609448" algn="l" defTabSz="2437790" rtl="0" eaLnBrk="1" latinLnBrk="0" hangingPunct="1">
        <a:spcBef>
          <a:spcPct val="20000"/>
        </a:spcBef>
        <a:buFont typeface="Arial" pitchFamily="34" charset="0"/>
        <a:buChar char="•"/>
        <a:defRPr sz="6398" kern="1200">
          <a:solidFill>
            <a:schemeClr val="tx1"/>
          </a:solidFill>
          <a:latin typeface="+mn-lt"/>
          <a:ea typeface="+mn-ea"/>
          <a:cs typeface="+mn-cs"/>
        </a:defRPr>
      </a:lvl3pPr>
      <a:lvl4pPr marL="4266133" indent="-609448" algn="l" defTabSz="2437790" rtl="0" eaLnBrk="1" latinLnBrk="0" hangingPunct="1">
        <a:spcBef>
          <a:spcPct val="20000"/>
        </a:spcBef>
        <a:buFont typeface="Arial" pitchFamily="34" charset="0"/>
        <a:buChar char="–"/>
        <a:defRPr sz="5332" kern="1200">
          <a:solidFill>
            <a:schemeClr val="tx1"/>
          </a:solidFill>
          <a:latin typeface="+mn-lt"/>
          <a:ea typeface="+mn-ea"/>
          <a:cs typeface="+mn-cs"/>
        </a:defRPr>
      </a:lvl4pPr>
      <a:lvl5pPr marL="5485028" indent="-609448" algn="l" defTabSz="2437790" rtl="0" eaLnBrk="1" latinLnBrk="0" hangingPunct="1">
        <a:spcBef>
          <a:spcPct val="20000"/>
        </a:spcBef>
        <a:buFont typeface="Arial" pitchFamily="34" charset="0"/>
        <a:buChar char="»"/>
        <a:defRPr sz="5332" kern="1200">
          <a:solidFill>
            <a:schemeClr val="tx1"/>
          </a:solidFill>
          <a:latin typeface="+mn-lt"/>
          <a:ea typeface="+mn-ea"/>
          <a:cs typeface="+mn-cs"/>
        </a:defRPr>
      </a:lvl5pPr>
      <a:lvl6pPr marL="6703924" indent="-609448" algn="l" defTabSz="2437790" rtl="0" eaLnBrk="1" latinLnBrk="0" hangingPunct="1">
        <a:spcBef>
          <a:spcPct val="20000"/>
        </a:spcBef>
        <a:buFont typeface="Arial" pitchFamily="34" charset="0"/>
        <a:buChar char="•"/>
        <a:defRPr sz="5332" kern="1200">
          <a:solidFill>
            <a:schemeClr val="tx1"/>
          </a:solidFill>
          <a:latin typeface="+mn-lt"/>
          <a:ea typeface="+mn-ea"/>
          <a:cs typeface="+mn-cs"/>
        </a:defRPr>
      </a:lvl6pPr>
      <a:lvl7pPr marL="7922819" indent="-609448" algn="l" defTabSz="2437790" rtl="0" eaLnBrk="1" latinLnBrk="0" hangingPunct="1">
        <a:spcBef>
          <a:spcPct val="20000"/>
        </a:spcBef>
        <a:buFont typeface="Arial" pitchFamily="34" charset="0"/>
        <a:buChar char="•"/>
        <a:defRPr sz="5332" kern="1200">
          <a:solidFill>
            <a:schemeClr val="tx1"/>
          </a:solidFill>
          <a:latin typeface="+mn-lt"/>
          <a:ea typeface="+mn-ea"/>
          <a:cs typeface="+mn-cs"/>
        </a:defRPr>
      </a:lvl7pPr>
      <a:lvl8pPr marL="9141714" indent="-609448" algn="l" defTabSz="2437790" rtl="0" eaLnBrk="1" latinLnBrk="0" hangingPunct="1">
        <a:spcBef>
          <a:spcPct val="20000"/>
        </a:spcBef>
        <a:buFont typeface="Arial" pitchFamily="34" charset="0"/>
        <a:buChar char="•"/>
        <a:defRPr sz="5332" kern="1200">
          <a:solidFill>
            <a:schemeClr val="tx1"/>
          </a:solidFill>
          <a:latin typeface="+mn-lt"/>
          <a:ea typeface="+mn-ea"/>
          <a:cs typeface="+mn-cs"/>
        </a:defRPr>
      </a:lvl8pPr>
      <a:lvl9pPr marL="10360609" indent="-609448" algn="l" defTabSz="2437790" rtl="0" eaLnBrk="1" latinLnBrk="0" hangingPunct="1">
        <a:spcBef>
          <a:spcPct val="20000"/>
        </a:spcBef>
        <a:buFont typeface="Arial" pitchFamily="34" charset="0"/>
        <a:buChar char="•"/>
        <a:defRPr sz="53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37790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1pPr>
      <a:lvl2pPr marL="1218895" algn="l" defTabSz="2437790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2pPr>
      <a:lvl3pPr marL="2437790" algn="l" defTabSz="2437790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3pPr>
      <a:lvl4pPr marL="3656686" algn="l" defTabSz="2437790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4pPr>
      <a:lvl5pPr marL="4875581" algn="l" defTabSz="2437790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5pPr>
      <a:lvl6pPr marL="6094476" algn="l" defTabSz="2437790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6pPr>
      <a:lvl7pPr marL="7313371" algn="l" defTabSz="2437790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7pPr>
      <a:lvl8pPr marL="8532266" algn="l" defTabSz="2437790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8pPr>
      <a:lvl9pPr marL="9751162" algn="l" defTabSz="2437790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ctio.id/t/apa-yang-dimaksud-dengan-tindakan-atau-perilaku-prososial/8392" TargetMode="External"/><Relationship Id="rId2" Type="http://schemas.openxmlformats.org/officeDocument/2006/relationships/hyperlink" Target="https://www.dictio.id/t/apa-yang-dimaksud-dengan-pengambilan-keputusan-decision-making/12090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" b="38"/>
          <a:stretch>
            <a:fillRect/>
          </a:stretch>
        </p:blipFill>
        <p:spPr/>
      </p:pic>
      <p:sp>
        <p:nvSpPr>
          <p:cNvPr id="32" name="Rectangle 31"/>
          <p:cNvSpPr/>
          <p:nvPr/>
        </p:nvSpPr>
        <p:spPr>
          <a:xfrm>
            <a:off x="-1" y="0"/>
            <a:ext cx="24377651" cy="13716000"/>
          </a:xfrm>
          <a:prstGeom prst="rect">
            <a:avLst/>
          </a:prstGeom>
          <a:gradFill flip="none" rotWithShape="1">
            <a:gsLst>
              <a:gs pos="4000">
                <a:schemeClr val="accent1">
                  <a:alpha val="91000"/>
                </a:schemeClr>
              </a:gs>
              <a:gs pos="100000">
                <a:schemeClr val="accent2">
                  <a:alpha val="78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>
                  <a:lumMod val="50000"/>
                </a:schemeClr>
              </a:solidFill>
              <a:latin typeface="Nunito Light" charset="0"/>
            </a:endParaRPr>
          </a:p>
        </p:txBody>
      </p:sp>
      <p:sp>
        <p:nvSpPr>
          <p:cNvPr id="312" name="TextBox 311"/>
          <p:cNvSpPr txBox="1"/>
          <p:nvPr/>
        </p:nvSpPr>
        <p:spPr>
          <a:xfrm>
            <a:off x="9716265" y="9864878"/>
            <a:ext cx="1442253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4000" b="1" spc="1600" dirty="0" smtClean="0">
                <a:solidFill>
                  <a:schemeClr val="bg2"/>
                </a:solidFill>
                <a:latin typeface="Oswald" charset="0"/>
                <a:ea typeface="Oswald" charset="0"/>
                <a:cs typeface="Oswald" charset="0"/>
              </a:rPr>
              <a:t>Pertemuan 14</a:t>
            </a:r>
            <a:endParaRPr lang="en-US" sz="14000" b="1" spc="1600" dirty="0">
              <a:solidFill>
                <a:schemeClr val="bg2"/>
              </a:solidFill>
              <a:latin typeface="Oswald" charset="0"/>
              <a:ea typeface="Oswald" charset="0"/>
              <a:cs typeface="Oswald" charset="0"/>
            </a:endParaRPr>
          </a:p>
        </p:txBody>
      </p:sp>
      <p:sp>
        <p:nvSpPr>
          <p:cNvPr id="313" name="TextBox 312"/>
          <p:cNvSpPr txBox="1"/>
          <p:nvPr/>
        </p:nvSpPr>
        <p:spPr>
          <a:xfrm>
            <a:off x="4107622" y="4470773"/>
            <a:ext cx="16297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9600" b="1" dirty="0" smtClean="0">
                <a:solidFill>
                  <a:srgbClr val="C00000"/>
                </a:solidFill>
                <a:latin typeface="Agency FB" pitchFamily="34" charset="0"/>
              </a:rPr>
              <a:t>MEMBANGUN SISTEM INFORMASI</a:t>
            </a:r>
            <a:endParaRPr lang="id-ID" sz="9600" b="1" dirty="0">
              <a:solidFill>
                <a:srgbClr val="C00000"/>
              </a:solidFill>
              <a:latin typeface="Agency FB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68" y="6857999"/>
            <a:ext cx="9575549" cy="664284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417553" y="13069669"/>
            <a:ext cx="49600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Zulkarnaini, S.Kom., M.T.I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227966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Pengembangan Sistem dan Perubahan Organisasi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sz="6400" b="1" dirty="0"/>
              <a:t>Empat Jenis Perubahan Struktural:</a:t>
            </a:r>
          </a:p>
          <a:p>
            <a:pPr marL="1028700" indent="-1028700">
              <a:buFont typeface="+mj-lt"/>
              <a:buAutoNum type="arabicPeriod"/>
            </a:pPr>
            <a:r>
              <a:rPr lang="en-US" sz="6400" i="1" dirty="0"/>
              <a:t>O</a:t>
            </a:r>
            <a:r>
              <a:rPr lang="id-ID" sz="6400" i="1" dirty="0"/>
              <a:t>tomasisasi</a:t>
            </a:r>
          </a:p>
          <a:p>
            <a:pPr marL="1028700" indent="-1028700">
              <a:buFont typeface="+mj-lt"/>
              <a:buAutoNum type="arabicPeriod"/>
            </a:pPr>
            <a:r>
              <a:rPr lang="en-US" sz="6400" i="1" dirty="0"/>
              <a:t>R</a:t>
            </a:r>
            <a:r>
              <a:rPr lang="id-ID" sz="6400" i="1" dirty="0"/>
              <a:t>asionalisasi Prosedur</a:t>
            </a:r>
          </a:p>
          <a:p>
            <a:pPr marL="1028700" indent="-1028700">
              <a:buFont typeface="+mj-lt"/>
              <a:buAutoNum type="arabicPeriod"/>
            </a:pPr>
            <a:r>
              <a:rPr lang="en-US" sz="6400" i="1" dirty="0"/>
              <a:t>R</a:t>
            </a:r>
            <a:r>
              <a:rPr lang="id-ID" sz="6400" i="1" dirty="0"/>
              <a:t>ekayasa Ulang Proses Bisnis</a:t>
            </a:r>
          </a:p>
          <a:p>
            <a:pPr marL="1028700" indent="-1028700">
              <a:buFont typeface="+mj-lt"/>
              <a:buAutoNum type="arabicPeriod"/>
            </a:pPr>
            <a:r>
              <a:rPr lang="id-ID" sz="6400" i="1" dirty="0"/>
              <a:t>Pergeseran Paradigma</a:t>
            </a:r>
          </a:p>
        </p:txBody>
      </p:sp>
    </p:spTree>
    <p:extLst>
      <p:ext uri="{BB962C8B-B14F-4D97-AF65-F5344CB8AC3E}">
        <p14:creationId xmlns:p14="http://schemas.microsoft.com/office/powerpoint/2010/main" val="1751614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Pengembangan Sistem dan Perubahan </a:t>
            </a:r>
            <a:r>
              <a:rPr lang="id-ID" b="1" dirty="0" smtClean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Organisasi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6248" y="4199530"/>
            <a:ext cx="21983794" cy="7687670"/>
          </a:xfrm>
        </p:spPr>
        <p:txBody>
          <a:bodyPr>
            <a:normAutofit fontScale="85000" lnSpcReduction="10000"/>
          </a:bodyPr>
          <a:lstStyle/>
          <a:p>
            <a:pPr marL="1028700" indent="-1028700">
              <a:buFont typeface="+mj-lt"/>
              <a:buAutoNum type="arabicPeriod"/>
            </a:pPr>
            <a:r>
              <a:rPr lang="en-US" sz="6400" i="1" dirty="0">
                <a:solidFill>
                  <a:srgbClr val="FFFF00"/>
                </a:solidFill>
              </a:rPr>
              <a:t>Automation</a:t>
            </a:r>
            <a:r>
              <a:rPr lang="en-US" sz="6400" dirty="0">
                <a:solidFill>
                  <a:srgbClr val="FFFF00"/>
                </a:solidFill>
              </a:rPr>
              <a:t> </a:t>
            </a:r>
            <a:r>
              <a:rPr lang="id-ID" sz="6400" dirty="0">
                <a:solidFill>
                  <a:srgbClr val="FFFF00"/>
                </a:solidFill>
              </a:rPr>
              <a:t>/ </a:t>
            </a:r>
            <a:r>
              <a:rPr lang="en-US" sz="6400" dirty="0" err="1">
                <a:solidFill>
                  <a:srgbClr val="FFFF00"/>
                </a:solidFill>
              </a:rPr>
              <a:t>Otomasi</a:t>
            </a:r>
            <a:r>
              <a:rPr lang="en-US" sz="6400" dirty="0"/>
              <a:t>: </a:t>
            </a:r>
            <a:r>
              <a:rPr lang="en-US" sz="6400" dirty="0" err="1"/>
              <a:t>Prosedur</a:t>
            </a:r>
            <a:r>
              <a:rPr lang="en-US" sz="6400" dirty="0"/>
              <a:t> </a:t>
            </a:r>
            <a:r>
              <a:rPr lang="en-US" sz="6400" dirty="0" err="1"/>
              <a:t>mekanisasi</a:t>
            </a:r>
            <a:r>
              <a:rPr lang="en-US" sz="6400" dirty="0"/>
              <a:t> </a:t>
            </a:r>
            <a:r>
              <a:rPr lang="en-US" sz="6400" dirty="0" err="1"/>
              <a:t>untuk</a:t>
            </a:r>
            <a:r>
              <a:rPr lang="en-US" sz="6400" dirty="0"/>
              <a:t> </a:t>
            </a:r>
            <a:r>
              <a:rPr lang="en-US" sz="6400" dirty="0" err="1"/>
              <a:t>mempercepat</a:t>
            </a:r>
            <a:r>
              <a:rPr lang="en-US" sz="6400" dirty="0"/>
              <a:t> </a:t>
            </a:r>
            <a:r>
              <a:rPr lang="en-US" sz="6400" dirty="0" err="1"/>
              <a:t>kinerja</a:t>
            </a:r>
            <a:r>
              <a:rPr lang="en-US" sz="6400" dirty="0"/>
              <a:t> </a:t>
            </a:r>
            <a:r>
              <a:rPr lang="en-US" sz="6400" dirty="0" err="1"/>
              <a:t>tugas</a:t>
            </a:r>
            <a:r>
              <a:rPr lang="en-US" sz="6400" dirty="0"/>
              <a:t> yang </a:t>
            </a:r>
            <a:r>
              <a:rPr lang="en-US" sz="6400" dirty="0" err="1"/>
              <a:t>ada</a:t>
            </a:r>
            <a:endParaRPr lang="en-US" sz="6400" dirty="0"/>
          </a:p>
          <a:p>
            <a:pPr marL="1028700" indent="-1028700">
              <a:buFont typeface="+mj-lt"/>
              <a:buAutoNum type="arabicPeriod"/>
            </a:pPr>
            <a:r>
              <a:rPr lang="en-US" sz="6400" i="1" dirty="0">
                <a:solidFill>
                  <a:srgbClr val="FFFF00"/>
                </a:solidFill>
              </a:rPr>
              <a:t>Rationalization </a:t>
            </a:r>
            <a:r>
              <a:rPr lang="id-ID" sz="6400" i="1" dirty="0">
                <a:solidFill>
                  <a:srgbClr val="FFFF00"/>
                </a:solidFill>
              </a:rPr>
              <a:t>o</a:t>
            </a:r>
            <a:r>
              <a:rPr lang="en-US" sz="6400" i="1" dirty="0">
                <a:solidFill>
                  <a:srgbClr val="FFFF00"/>
                </a:solidFill>
              </a:rPr>
              <a:t>f Procedures </a:t>
            </a:r>
            <a:r>
              <a:rPr lang="id-ID" sz="6400" i="1" dirty="0">
                <a:solidFill>
                  <a:srgbClr val="FFFF00"/>
                </a:solidFill>
              </a:rPr>
              <a:t>/ </a:t>
            </a:r>
            <a:r>
              <a:rPr lang="en-US" sz="6400" dirty="0" err="1">
                <a:solidFill>
                  <a:srgbClr val="FFFF00"/>
                </a:solidFill>
              </a:rPr>
              <a:t>Rasionalisasi</a:t>
            </a:r>
            <a:r>
              <a:rPr lang="en-US" sz="6400" dirty="0">
                <a:solidFill>
                  <a:srgbClr val="FFFF00"/>
                </a:solidFill>
              </a:rPr>
              <a:t> </a:t>
            </a:r>
            <a:r>
              <a:rPr lang="en-US" sz="6400" dirty="0" err="1">
                <a:solidFill>
                  <a:srgbClr val="FFFF00"/>
                </a:solidFill>
              </a:rPr>
              <a:t>prosedur</a:t>
            </a:r>
            <a:r>
              <a:rPr lang="id-ID" sz="6400" dirty="0">
                <a:solidFill>
                  <a:srgbClr val="FFFF00"/>
                </a:solidFill>
              </a:rPr>
              <a:t>:</a:t>
            </a:r>
            <a:r>
              <a:rPr lang="en-US" sz="6400" dirty="0">
                <a:solidFill>
                  <a:srgbClr val="FFFF00"/>
                </a:solidFill>
              </a:rPr>
              <a:t> </a:t>
            </a:r>
            <a:r>
              <a:rPr lang="en-US" sz="6400" dirty="0" err="1"/>
              <a:t>perampingan</a:t>
            </a:r>
            <a:r>
              <a:rPr lang="en-US" sz="6400" dirty="0"/>
              <a:t> </a:t>
            </a:r>
            <a:r>
              <a:rPr lang="en-US" sz="6400" dirty="0" err="1"/>
              <a:t>prosedur</a:t>
            </a:r>
            <a:r>
              <a:rPr lang="en-US" sz="6400" dirty="0"/>
              <a:t> </a:t>
            </a:r>
            <a:r>
              <a:rPr lang="en-US" sz="6400" dirty="0" err="1"/>
              <a:t>operasi</a:t>
            </a:r>
            <a:r>
              <a:rPr lang="en-US" sz="6400" dirty="0"/>
              <a:t> </a:t>
            </a:r>
            <a:r>
              <a:rPr lang="en-US" sz="6400" dirty="0" err="1"/>
              <a:t>standar</a:t>
            </a:r>
            <a:r>
              <a:rPr lang="en-US" sz="6400" dirty="0"/>
              <a:t> Automation</a:t>
            </a:r>
            <a:endParaRPr lang="id-ID" sz="6400" dirty="0"/>
          </a:p>
          <a:p>
            <a:pPr marL="1028700" indent="-1028700">
              <a:buFont typeface="+mj-lt"/>
              <a:buAutoNum type="arabicPeriod"/>
            </a:pPr>
            <a:r>
              <a:rPr lang="en-US" sz="6400" i="1" dirty="0">
                <a:solidFill>
                  <a:srgbClr val="FFFF00"/>
                </a:solidFill>
              </a:rPr>
              <a:t>Business Process Reengineering </a:t>
            </a:r>
            <a:r>
              <a:rPr lang="id-ID" sz="6400" i="1" dirty="0">
                <a:solidFill>
                  <a:srgbClr val="FFFF00"/>
                </a:solidFill>
              </a:rPr>
              <a:t>/ </a:t>
            </a:r>
            <a:r>
              <a:rPr lang="id-ID" sz="6400" dirty="0">
                <a:solidFill>
                  <a:srgbClr val="FFFF00"/>
                </a:solidFill>
              </a:rPr>
              <a:t>Rekayasa ulang proses bisnis: </a:t>
            </a:r>
            <a:r>
              <a:rPr lang="id-ID" sz="6400" dirty="0"/>
              <a:t>analisis dan desain ulang proses bisnis untuk membenahi alur kerja dan mengurangi pemborosan dan tugas yang berulang-ulang</a:t>
            </a:r>
          </a:p>
          <a:p>
            <a:pPr marL="1028700" indent="-1028700">
              <a:buFont typeface="+mj-lt"/>
              <a:buAutoNum type="arabicPeriod"/>
            </a:pPr>
            <a:r>
              <a:rPr lang="en-US" sz="6400" i="1" dirty="0">
                <a:solidFill>
                  <a:srgbClr val="FFFF00"/>
                </a:solidFill>
              </a:rPr>
              <a:t>Paradigm Shift </a:t>
            </a:r>
            <a:r>
              <a:rPr lang="id-ID" sz="6400" i="1" dirty="0">
                <a:solidFill>
                  <a:srgbClr val="FFFF00"/>
                </a:solidFill>
              </a:rPr>
              <a:t>/ </a:t>
            </a:r>
            <a:r>
              <a:rPr lang="id-ID" sz="6400" dirty="0">
                <a:solidFill>
                  <a:srgbClr val="FFFF00"/>
                </a:solidFill>
              </a:rPr>
              <a:t>Pergeseran paradigma: </a:t>
            </a:r>
            <a:r>
              <a:rPr lang="id-ID" sz="6400" dirty="0"/>
              <a:t>rekonseptualisasi radikal dari sifat bisnis dan organisasi</a:t>
            </a:r>
          </a:p>
          <a:p>
            <a:pPr marL="1028700" indent="-1028700">
              <a:buNone/>
            </a:pPr>
            <a:endParaRPr lang="id-ID" sz="6400" i="1" dirty="0"/>
          </a:p>
        </p:txBody>
      </p:sp>
    </p:spTree>
    <p:extLst>
      <p:ext uri="{BB962C8B-B14F-4D97-AF65-F5344CB8AC3E}">
        <p14:creationId xmlns:p14="http://schemas.microsoft.com/office/powerpoint/2010/main" val="21297317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Pengembangan Sistem dan Perubahan Organisasi (lanjutan)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 dirty="0" smtClean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Risiko dan Imbalan dari Perubahan Organisasi</a:t>
            </a:r>
            <a:endParaRPr lang="id-ID" dirty="0"/>
          </a:p>
        </p:txBody>
      </p:sp>
      <p:pic>
        <p:nvPicPr>
          <p:cNvPr id="7" name="Picture 4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8071" y="4787152"/>
            <a:ext cx="10396970" cy="8525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94850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Pengembangan Sistem dan Perubahan Organisasi (lanjutan)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36248" y="3818964"/>
            <a:ext cx="21983794" cy="9439835"/>
          </a:xfrm>
        </p:spPr>
        <p:txBody>
          <a:bodyPr>
            <a:normAutofit/>
          </a:bodyPr>
          <a:lstStyle/>
          <a:p>
            <a:r>
              <a:rPr lang="id-ID" dirty="0" smtClean="0"/>
              <a:t>Bentuk yang paling umum dari perubahan organisasi adalah otomatisasi dan rasionalisasi. Bergerak relatif lambat dan strategi perubahan yang lambat menghadirkan </a:t>
            </a:r>
            <a:r>
              <a:rPr lang="id-ID" i="1" dirty="0" smtClean="0"/>
              <a:t>return</a:t>
            </a:r>
            <a:r>
              <a:rPr lang="id-ID" dirty="0" smtClean="0"/>
              <a:t> yang biasa dengan sedikit risiko. </a:t>
            </a:r>
          </a:p>
          <a:p>
            <a:r>
              <a:rPr lang="id-ID" dirty="0" smtClean="0"/>
              <a:t>Lebih cepat dan perubahan lebih komprehensif seperti rekayasa ulang dan pergeseran paradigma membawa </a:t>
            </a:r>
            <a:r>
              <a:rPr lang="id-ID" i="1" dirty="0" smtClean="0"/>
              <a:t>return</a:t>
            </a:r>
            <a:r>
              <a:rPr lang="id-ID" dirty="0" smtClean="0"/>
              <a:t> tinggi tetapi menawarkan kesempatan besar untuk kegagalan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550196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Rekayasa Ulang Proses Bisnis dan Peningkatan Proses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2930" y="5355976"/>
            <a:ext cx="21983794" cy="6746376"/>
          </a:xfrm>
        </p:spPr>
        <p:txBody>
          <a:bodyPr/>
          <a:lstStyle/>
          <a:p>
            <a:pPr>
              <a:buNone/>
            </a:pP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id-ID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ekayasa Ulang Proses Bisnis</a:t>
            </a:r>
          </a:p>
          <a:p>
            <a:r>
              <a:rPr lang="id-ID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Bank Perkreditan mengurangi waktu untuk memberikan kredit dari 6-8 minggu menjadi satu minggu, dengan mengubah alur kerja secara radikal dan dokumen prosedur manajemen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097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Rekayasa Ulang Proses Bisnis dan Peningkatan </a:t>
            </a:r>
            <a:r>
              <a:rPr lang="id-ID" b="1" dirty="0" smtClean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Proses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5190" y="4468471"/>
            <a:ext cx="21983794" cy="8091082"/>
          </a:xfrm>
        </p:spPr>
        <p:txBody>
          <a:bodyPr/>
          <a:lstStyle/>
          <a:p>
            <a:pPr>
              <a:buNone/>
            </a:pPr>
            <a:r>
              <a:rPr lang="en-US" b="1" i="1" dirty="0" smtClean="0"/>
              <a:t>L</a:t>
            </a:r>
            <a:r>
              <a:rPr lang="id-ID" b="1" i="1" dirty="0" smtClean="0"/>
              <a:t>angkah-langkah Rekayasa Ulang yang Efektif</a:t>
            </a:r>
            <a:endParaRPr lang="id-ID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id-ID" dirty="0" smtClean="0"/>
              <a:t>Memahami proses mana yang membutuhkan peningkatan</a:t>
            </a:r>
          </a:p>
          <a:p>
            <a:r>
              <a:rPr lang="id-ID" dirty="0" smtClean="0"/>
              <a:t>Mengukur kinerja proses yang ada sebagai dasar</a:t>
            </a:r>
          </a:p>
          <a:p>
            <a:r>
              <a:rPr lang="id-ID" dirty="0" smtClean="0"/>
              <a:t>Mengijinkan IT untuk mempengaruhi proses desain dari awal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6646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Rekayasa Ulang Proses Bisnis dan Peningkatan Proses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6248" y="3500283"/>
            <a:ext cx="21983794" cy="100005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Total Quality Management and Six Sigma</a:t>
            </a:r>
            <a:endParaRPr lang="id-ID" b="1" i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None/>
            </a:pPr>
            <a:endParaRPr lang="id-ID" b="1" dirty="0" smtClean="0"/>
          </a:p>
          <a:p>
            <a:pPr>
              <a:buNone/>
            </a:pPr>
            <a:r>
              <a:rPr lang="en-US" b="1" dirty="0" smtClean="0"/>
              <a:t>Total Quality Management (TQM):</a:t>
            </a:r>
            <a:endParaRPr lang="id-ID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id-ID" dirty="0" smtClean="0"/>
              <a:t>Melihat kontrol pencapaian kualitas sebagai tujuan itu sendiri dengan tanggung jawab semua orang yang berada dalam suatu organisasi</a:t>
            </a:r>
          </a:p>
          <a:p>
            <a:r>
              <a:rPr lang="id-ID" dirty="0" smtClean="0"/>
              <a:t>Fokus pada serangkaian perbaikan yang berkesinambungan daripada perubahan besar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4614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Rekayasa Ulang Proses Bisnis dan Peningkatan Proses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Total Quality Management and Six Sigma</a:t>
            </a:r>
            <a:endParaRPr lang="id-ID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None/>
            </a:pPr>
            <a:endParaRPr lang="id-ID" b="1" dirty="0" smtClean="0"/>
          </a:p>
          <a:p>
            <a:pPr>
              <a:buNone/>
            </a:pPr>
            <a:r>
              <a:rPr lang="id-ID" b="1" dirty="0" smtClean="0"/>
              <a:t>Six Sigma</a:t>
            </a:r>
            <a:r>
              <a:rPr lang="en-US" b="1" dirty="0" smtClean="0"/>
              <a:t>:</a:t>
            </a:r>
            <a:endParaRPr lang="id-ID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id-ID" dirty="0" smtClean="0"/>
              <a:t>Menunjuk satu set metodologi dan teknik untuk meningkatkan kualitas dan mengurangi biaya</a:t>
            </a:r>
          </a:p>
          <a:p>
            <a:r>
              <a:rPr lang="id-ID" dirty="0" smtClean="0"/>
              <a:t>Menggunakan analisis statistik untuk mendeteksi kelemahan proses dan membuat penyesuaian kecil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1467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Rekayasa Ulang Proses Bisnis dan Peningkatan Proses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6248" y="4168587"/>
            <a:ext cx="21983794" cy="58091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/>
              <a:t>Benchmarking</a:t>
            </a:r>
            <a:r>
              <a:rPr lang="id-ID" b="1" i="1" dirty="0" smtClean="0"/>
              <a:t> / Pembandingan /KPI</a:t>
            </a:r>
            <a:endParaRPr lang="id-ID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id-ID" dirty="0" smtClean="0"/>
              <a:t>Menetapkan standar yang ketat untuk produk, jasa, atau kegiatan dan mengukur kinerja organisasi terhadap standar-standar lain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8167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Tinjauan Pengembangan Sistem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d-ID" b="1" i="1" dirty="0" smtClean="0"/>
              <a:t>Systems development / </a:t>
            </a:r>
            <a:r>
              <a:rPr lang="id-ID" b="1" dirty="0" smtClean="0"/>
              <a:t>Pengembangan Sistem:</a:t>
            </a:r>
            <a:r>
              <a:rPr lang="id-ID" b="1" i="1" dirty="0" smtClean="0"/>
              <a:t> </a:t>
            </a:r>
            <a:r>
              <a:rPr lang="id-ID" dirty="0" smtClean="0"/>
              <a:t>kegiatan-kegiatan yang mengarah ke produksi solusi sistem informasi untuk masalah atau organisasi</a:t>
            </a:r>
          </a:p>
          <a:p>
            <a:r>
              <a:rPr lang="id-ID" b="1" i="1" dirty="0" smtClean="0"/>
              <a:t>Systems analysis / </a:t>
            </a:r>
            <a:r>
              <a:rPr lang="id-ID" b="1" dirty="0" smtClean="0"/>
              <a:t>Analisa Sistem</a:t>
            </a:r>
            <a:r>
              <a:rPr lang="id-ID" dirty="0" smtClean="0"/>
              <a:t>: Analisis masalah bahwa organisasi akan mencoba untuk memecahkannya dengan sistem informasi</a:t>
            </a:r>
          </a:p>
          <a:p>
            <a:r>
              <a:rPr lang="id-ID" b="1" i="1" dirty="0" smtClean="0"/>
              <a:t>Feasibility study / </a:t>
            </a:r>
            <a:r>
              <a:rPr lang="id-ID" b="1" dirty="0" smtClean="0"/>
              <a:t>Studi kelayakan</a:t>
            </a:r>
            <a:r>
              <a:rPr lang="id-ID" dirty="0" smtClean="0"/>
              <a:t>: Sebagai bagian dari proses analisis sistem, cara untuk menentukan apakah solusi dapat dicapai, mengingat sumber daya organisasi dan kendalan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26991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02686" y="3680645"/>
            <a:ext cx="1799538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v-SE" sz="8800" b="1" dirty="0" smtClean="0">
                <a:solidFill>
                  <a:schemeClr val="bg1"/>
                </a:solidFill>
                <a:latin typeface="inherit"/>
              </a:rPr>
              <a:t>M</a:t>
            </a:r>
            <a:r>
              <a:rPr lang="id-ID" sz="8800" b="1" dirty="0" smtClean="0">
                <a:solidFill>
                  <a:schemeClr val="bg1"/>
                </a:solidFill>
                <a:latin typeface="inherit"/>
              </a:rPr>
              <a:t>engapa dibangunnya sebuah Sistem 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2263" y="6407410"/>
            <a:ext cx="8051520" cy="5142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6331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Tinjauan Pengembangan Sistem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d-ID" b="1" dirty="0" smtClean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Proses Pengembangan Sistem</a:t>
            </a:r>
            <a:endParaRPr lang="id-ID" dirty="0"/>
          </a:p>
        </p:txBody>
      </p:sp>
      <p:pic>
        <p:nvPicPr>
          <p:cNvPr id="4" name="Picture 13" descr="C:\My Documents\MIS10\Compositing\Chapter-13\Fig-13-3.t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05876" y="4867463"/>
            <a:ext cx="7108826" cy="711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438397" y="12486544"/>
            <a:ext cx="7658128" cy="10772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d-ID" sz="3200" b="1" dirty="0"/>
              <a:t>Rancang</a:t>
            </a:r>
            <a:r>
              <a:rPr lang="en-US" sz="3200" b="1" dirty="0"/>
              <a:t> </a:t>
            </a:r>
            <a:r>
              <a:rPr lang="en-US" sz="3200" b="1" dirty="0" err="1"/>
              <a:t>sistem</a:t>
            </a:r>
            <a:r>
              <a:rPr lang="en-US" sz="3200" b="1" dirty="0"/>
              <a:t> </a:t>
            </a:r>
            <a:r>
              <a:rPr lang="en-US" sz="3200" b="1" dirty="0" err="1"/>
              <a:t>organisasi</a:t>
            </a:r>
            <a:r>
              <a:rPr lang="en-US" sz="3200" b="1" dirty="0"/>
              <a:t> </a:t>
            </a:r>
            <a:r>
              <a:rPr lang="en-US" sz="3200" b="1" dirty="0" err="1"/>
              <a:t>dapat</a:t>
            </a:r>
            <a:r>
              <a:rPr lang="en-US" sz="3200" b="1" dirty="0"/>
              <a:t> </a:t>
            </a:r>
            <a:r>
              <a:rPr lang="en-US" sz="3200" b="1" dirty="0" err="1"/>
              <a:t>dipecah</a:t>
            </a:r>
            <a:r>
              <a:rPr lang="en-US" sz="3200" b="1" dirty="0"/>
              <a:t> </a:t>
            </a:r>
            <a:r>
              <a:rPr lang="en-US" sz="3200" b="1" dirty="0" err="1"/>
              <a:t>menjadi</a:t>
            </a:r>
            <a:r>
              <a:rPr lang="en-US" sz="3200" b="1" dirty="0"/>
              <a:t> </a:t>
            </a:r>
            <a:r>
              <a:rPr lang="en-US" sz="3200" b="1" dirty="0" err="1"/>
              <a:t>enam</a:t>
            </a:r>
            <a:r>
              <a:rPr lang="en-US" sz="3200" b="1" dirty="0"/>
              <a:t> </a:t>
            </a:r>
            <a:r>
              <a:rPr lang="id-ID" sz="3200" b="1" dirty="0"/>
              <a:t>aktifitas</a:t>
            </a:r>
            <a:r>
              <a:rPr lang="en-US" sz="3200" b="1" dirty="0"/>
              <a:t> </a:t>
            </a:r>
            <a:r>
              <a:rPr lang="en-US" sz="3200" b="1" dirty="0" err="1"/>
              <a:t>inti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52540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Tinjauan Pengembangan Sistem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6248" y="3500282"/>
            <a:ext cx="21983794" cy="99198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d-ID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SYSTEMS ANALYSIS/ANALISIS SISTEM</a:t>
            </a:r>
          </a:p>
          <a:p>
            <a:endParaRPr lang="id-ID" dirty="0" smtClean="0"/>
          </a:p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id-ID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enetapkan Persyaratan Informasi</a:t>
            </a:r>
            <a:endParaRPr lang="id-ID" b="1" dirty="0" smtClean="0"/>
          </a:p>
          <a:p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Sebuah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laporan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rinci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dari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kebutuhan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informasi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d-ID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yang harus dipenuhi oleh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sistem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d-ID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yang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baru</a:t>
            </a: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Mengidentifikasi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d-ID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ke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butuhan</a:t>
            </a:r>
            <a:r>
              <a:rPr lang="id-ID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-kebutuhan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informasi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apa</a:t>
            </a:r>
            <a:r>
              <a:rPr lang="id-ID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saja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kapan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mana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dan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bagaimana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informasi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yang</a:t>
            </a:r>
            <a:r>
              <a:rPr lang="id-ID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dibutuhkan tersebut</a:t>
            </a: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1924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Tinjauan Pengembangan Sistem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6248" y="3500283"/>
            <a:ext cx="21983794" cy="1045776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id-ID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SYSTEMS DESIGN/DESAIN SISTEM</a:t>
            </a:r>
          </a:p>
          <a:p>
            <a:endParaRPr lang="id-ID" dirty="0" smtClean="0"/>
          </a:p>
          <a:p>
            <a:r>
              <a:rPr lang="en-US" sz="6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Rincian</a:t>
            </a:r>
            <a:r>
              <a:rPr lang="en-US" sz="6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bagaimana</a:t>
            </a:r>
            <a:r>
              <a:rPr lang="en-US" sz="6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sistem</a:t>
            </a:r>
            <a:r>
              <a:rPr lang="en-US" sz="6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akan</a:t>
            </a:r>
            <a:r>
              <a:rPr lang="en-US" sz="6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memenuhi</a:t>
            </a:r>
            <a:r>
              <a:rPr lang="en-US" sz="6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kebutuhan</a:t>
            </a:r>
            <a:r>
              <a:rPr lang="en-US" sz="6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informasi</a:t>
            </a:r>
            <a:r>
              <a:rPr lang="en-US" sz="6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sebagaimana</a:t>
            </a:r>
            <a:r>
              <a:rPr lang="en-US" sz="6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d-ID" sz="6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yang telah </a:t>
            </a:r>
            <a:r>
              <a:rPr lang="en-US" sz="6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ditentukan</a:t>
            </a:r>
            <a:r>
              <a:rPr lang="en-US" sz="6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oleh</a:t>
            </a:r>
            <a:r>
              <a:rPr lang="en-US" sz="6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analisis</a:t>
            </a:r>
            <a:r>
              <a:rPr lang="en-US" sz="6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sistem</a:t>
            </a:r>
            <a:endParaRPr lang="en-US" sz="6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6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Termasuk</a:t>
            </a:r>
            <a:r>
              <a:rPr lang="en-US" sz="6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menciptakan</a:t>
            </a:r>
            <a:r>
              <a:rPr lang="en-US" sz="6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spesifikasi</a:t>
            </a:r>
            <a:r>
              <a:rPr lang="en-US" sz="65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5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desain</a:t>
            </a:r>
            <a:endParaRPr lang="id-ID" sz="6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>
              <a:buNone/>
            </a:pPr>
            <a:endParaRPr lang="id-ID" sz="65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None/>
            </a:pPr>
            <a:r>
              <a:rPr lang="id-ID" sz="6500" b="1" dirty="0" smtClean="0"/>
              <a:t>Peran Pengguna Akhir</a:t>
            </a:r>
            <a:r>
              <a:rPr lang="en-US" sz="6500" b="1" dirty="0" smtClean="0"/>
              <a:t>:</a:t>
            </a:r>
            <a:endParaRPr lang="en-US" sz="65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id-ID" sz="6500" dirty="0" smtClean="0"/>
              <a:t>Pengguna harus memiliki kontrol yang cukup atas proses desain untuk memastikan bahwa sistem mencerminkan prioritas bisnis dan kebutuhan informasi pengguna</a:t>
            </a:r>
          </a:p>
        </p:txBody>
      </p:sp>
    </p:spTree>
    <p:extLst>
      <p:ext uri="{BB962C8B-B14F-4D97-AF65-F5344CB8AC3E}">
        <p14:creationId xmlns:p14="http://schemas.microsoft.com/office/powerpoint/2010/main" val="38002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Tinjauan Pengembangan Sistem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5" y="3200400"/>
            <a:ext cx="19958356" cy="9801268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id-ID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ENYELESAIKAN PROSES PENGEMBANGAN SISTEM</a:t>
            </a:r>
          </a:p>
          <a:p>
            <a:pPr algn="ctr">
              <a:buNone/>
            </a:pPr>
            <a:endParaRPr lang="id-ID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None/>
            </a:pPr>
            <a:r>
              <a:rPr lang="id-ID" sz="5200" b="1" dirty="0" smtClean="0"/>
              <a:t>Programming/Pemrogramman</a:t>
            </a:r>
            <a:r>
              <a:rPr lang="en-US" sz="5200" b="1" dirty="0" smtClean="0"/>
              <a:t>:</a:t>
            </a:r>
            <a:endParaRPr lang="en-US" sz="52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id-ID" sz="5200" dirty="0" smtClean="0"/>
              <a:t>Menerjemahkan spesifikasi sistem yang telah disiapkan selama tahap desain ke kode program</a:t>
            </a:r>
          </a:p>
          <a:p>
            <a:pPr>
              <a:buNone/>
            </a:pPr>
            <a:r>
              <a:rPr lang="id-ID" sz="5200" b="1" dirty="0" smtClean="0"/>
              <a:t>Testing/Uji Coba</a:t>
            </a:r>
          </a:p>
          <a:p>
            <a:r>
              <a:rPr lang="id-ID" sz="5200" dirty="0" smtClean="0"/>
              <a:t>Pengujian lengkap untuk menentukan apakah sistem tersebut menghasilkan hasil yang diinginkan </a:t>
            </a:r>
          </a:p>
          <a:p>
            <a:pPr>
              <a:buNone/>
            </a:pPr>
            <a:r>
              <a:rPr lang="en-US" sz="5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Conversion</a:t>
            </a:r>
            <a:r>
              <a:rPr lang="id-ID" sz="5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/Konversi</a:t>
            </a:r>
            <a:r>
              <a:rPr lang="en-US" sz="5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r>
              <a:rPr lang="en-US" sz="52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Proses</a:t>
            </a:r>
            <a:r>
              <a:rPr lang="en-US" sz="5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52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perubahan</a:t>
            </a:r>
            <a:r>
              <a:rPr lang="en-US" sz="5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52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dari</a:t>
            </a:r>
            <a:r>
              <a:rPr lang="en-US" sz="5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52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sistem</a:t>
            </a:r>
            <a:r>
              <a:rPr lang="en-US" sz="5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lama </a:t>
            </a:r>
            <a:r>
              <a:rPr lang="en-US" sz="52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ke</a:t>
            </a:r>
            <a:r>
              <a:rPr lang="en-US" sz="5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52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sistem</a:t>
            </a:r>
            <a:r>
              <a:rPr lang="en-US" sz="5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52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baru</a:t>
            </a:r>
            <a:endParaRPr lang="id-ID" sz="5200" dirty="0" smtClean="0"/>
          </a:p>
        </p:txBody>
      </p:sp>
    </p:spTree>
    <p:extLst>
      <p:ext uri="{BB962C8B-B14F-4D97-AF65-F5344CB8AC3E}">
        <p14:creationId xmlns:p14="http://schemas.microsoft.com/office/powerpoint/2010/main" val="58154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Tinjauan Pengembangan Sistem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id-ID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ENYELESAIKAN PROSES PENGEMBANGAN SISTEM</a:t>
            </a:r>
          </a:p>
          <a:p>
            <a:pPr algn="ctr">
              <a:buNone/>
            </a:pPr>
            <a:endParaRPr lang="id-ID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None/>
            </a:pPr>
            <a:r>
              <a:rPr lang="id-ID" sz="6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Production/Produksi</a:t>
            </a:r>
            <a:r>
              <a:rPr lang="en-US" sz="6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Tahap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setelah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sistem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baru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di</a:t>
            </a:r>
            <a:r>
              <a:rPr lang="id-ID" sz="6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id-ID" sz="6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install</a:t>
            </a:r>
            <a:r>
              <a:rPr lang="id-ID" sz="6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dan</a:t>
            </a:r>
            <a:r>
              <a:rPr lang="en-US" sz="6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konversi</a:t>
            </a:r>
            <a:r>
              <a:rPr lang="en-US" sz="6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selesai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;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selama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ini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sistem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ditinjau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oleh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pengguna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dan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spesialis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teknis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untuk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menentukan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seberapa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baik</a:t>
            </a:r>
            <a:r>
              <a:rPr lang="id-ID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sistem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telah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memenuhi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tujuan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aslinya</a:t>
            </a:r>
            <a:endParaRPr lang="en-US" sz="60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id-ID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6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ungkin</a:t>
            </a:r>
            <a:r>
              <a:rPr lang="id-ID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kan adanya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d-ID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pelaksanaan </a:t>
            </a: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audit</a:t>
            </a:r>
            <a:endParaRPr lang="id-ID" sz="6000" dirty="0" smtClean="0"/>
          </a:p>
        </p:txBody>
      </p:sp>
    </p:spTree>
    <p:extLst>
      <p:ext uri="{BB962C8B-B14F-4D97-AF65-F5344CB8AC3E}">
        <p14:creationId xmlns:p14="http://schemas.microsoft.com/office/powerpoint/2010/main" val="164388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Tinjauan Pengembangan Sistem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id-ID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ENYELESAIKAN PROSES PENGEMBANGAN SISTEM</a:t>
            </a:r>
          </a:p>
          <a:p>
            <a:pPr algn="ctr">
              <a:buNone/>
            </a:pPr>
            <a:endParaRPr lang="id-ID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None/>
            </a:pPr>
            <a:r>
              <a:rPr lang="id-ID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Maintenance/Perbaikan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r>
              <a:rPr lang="id-ID" dirty="0" smtClean="0"/>
              <a:t>Prosedur untuk memperbaiki kesalahan, memenuhi persyaratan baru atau meningkatkan efisiensi pengolahan</a:t>
            </a:r>
          </a:p>
        </p:txBody>
      </p:sp>
    </p:spTree>
    <p:extLst>
      <p:ext uri="{BB962C8B-B14F-4D97-AF65-F5344CB8AC3E}">
        <p14:creationId xmlns:p14="http://schemas.microsoft.com/office/powerpoint/2010/main" val="214819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Pendekatan Pembangunan Sistem Alternatif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6000" b="1" dirty="0" smtClean="0"/>
              <a:t>Systems life cycle</a:t>
            </a:r>
            <a:r>
              <a:rPr lang="id-ID" sz="6000" b="1" dirty="0" smtClean="0"/>
              <a:t>/Siklus Hidup Sistem</a:t>
            </a:r>
            <a:r>
              <a:rPr lang="en-US" sz="6000" b="1" dirty="0" smtClean="0"/>
              <a:t>:</a:t>
            </a:r>
            <a:endParaRPr lang="en-US" sz="6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id-ID" sz="6000" dirty="0" smtClean="0"/>
              <a:t>Metodologi tradisional yang menekankan pada pembagian dan aktifitas kerja yang berurutan</a:t>
            </a:r>
          </a:p>
          <a:p>
            <a:endParaRPr lang="id-ID" sz="6000" dirty="0" smtClean="0"/>
          </a:p>
          <a:p>
            <a:pPr>
              <a:buNone/>
            </a:pPr>
            <a:r>
              <a:rPr lang="en-US" sz="6000" b="1" dirty="0" smtClean="0"/>
              <a:t>Prototyping / Iterative Processes</a:t>
            </a:r>
            <a:endParaRPr lang="id-ID" sz="6000" b="1" dirty="0" smtClean="0"/>
          </a:p>
          <a:p>
            <a:r>
              <a:rPr lang="id-ID" sz="6000" dirty="0" smtClean="0"/>
              <a:t>Membangun sistem eksperimental dengan cepat dan murah untuk demonstrasi dan evaluasi dan digunakan sebagai </a:t>
            </a:r>
            <a:r>
              <a:rPr lang="id-ID" sz="6000" i="1" dirty="0" smtClean="0"/>
              <a:t>template</a:t>
            </a:r>
            <a:r>
              <a:rPr lang="id-ID" sz="6000" dirty="0" smtClean="0"/>
              <a:t> untuk sistem final</a:t>
            </a:r>
          </a:p>
        </p:txBody>
      </p:sp>
    </p:spTree>
    <p:extLst>
      <p:ext uri="{BB962C8B-B14F-4D97-AF65-F5344CB8AC3E}">
        <p14:creationId xmlns:p14="http://schemas.microsoft.com/office/powerpoint/2010/main" val="224386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Pendekatan Pembangunan Sistem Alternatif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6248" y="4118848"/>
            <a:ext cx="21983794" cy="9242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Prototyping / Iterative Processes</a:t>
            </a:r>
            <a:r>
              <a:rPr lang="id-ID" b="1" dirty="0" smtClean="0"/>
              <a:t> (lanjut)</a:t>
            </a:r>
          </a:p>
          <a:p>
            <a:r>
              <a:rPr lang="id-ID" dirty="0" smtClean="0"/>
              <a:t>Prototyping yang paling berguna ketika ada beberapa ketidakpastian tentang persyaratan atau solusi desain.</a:t>
            </a:r>
          </a:p>
          <a:p>
            <a:r>
              <a:rPr lang="id-ID" dirty="0" smtClean="0"/>
              <a:t>Mendorong keterlibatan pengguna akhir dan lebih mungkin untuk memenuhi kebutuhan pengguna akhir</a:t>
            </a:r>
          </a:p>
          <a:p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207427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Pendekatan Pembangunan Sistem Alternatif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The Prototyping Process</a:t>
            </a:r>
            <a:endParaRPr lang="id-ID" b="1" dirty="0" smtClean="0">
              <a:solidFill>
                <a:srgbClr val="C00000"/>
              </a:solidFill>
            </a:endParaRPr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5421" y="4827897"/>
            <a:ext cx="8045436" cy="8562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1871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Pendekatan Pembangunan Sistem Alternatif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2930" y="3984377"/>
            <a:ext cx="21983794" cy="9242320"/>
          </a:xfrm>
        </p:spPr>
        <p:txBody>
          <a:bodyPr/>
          <a:lstStyle/>
          <a:p>
            <a:pPr>
              <a:buNone/>
            </a:pPr>
            <a:r>
              <a:rPr lang="id-ID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End-User Development</a:t>
            </a:r>
            <a:r>
              <a:rPr lang="id-ID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(Pengembang Pengguna Akhir)</a:t>
            </a:r>
          </a:p>
          <a:p>
            <a:r>
              <a:rPr lang="id-ID" dirty="0" smtClean="0"/>
              <a:t>Pengembangan sistem informasi oleh pengguna akhir dengan sedikit atau tanpa bantuan resmi dari spesialis teknis</a:t>
            </a:r>
          </a:p>
          <a:p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03613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87953" y="4892888"/>
            <a:ext cx="12503505" cy="3853228"/>
          </a:xfrm>
        </p:spPr>
        <p:txBody>
          <a:bodyPr>
            <a:normAutofit/>
          </a:bodyPr>
          <a:lstStyle/>
          <a:p>
            <a:pPr algn="ctr"/>
            <a:r>
              <a:rPr lang="id-ID" sz="9600" dirty="0">
                <a:solidFill>
                  <a:srgbClr val="7030A0"/>
                </a:solidFill>
                <a:latin typeface="Comic Sans MS" pitchFamily="66" charset="0"/>
              </a:rPr>
              <a:t>Latar Belakang dibangun sebuah Sistem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620871" y="9591306"/>
            <a:ext cx="7100047" cy="1337545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r" defTabSz="2437790" rtl="0" eaLnBrk="1" latinLnBrk="0" hangingPunct="1">
              <a:spcBef>
                <a:spcPct val="0"/>
              </a:spcBef>
              <a:buNone/>
              <a:defRPr sz="9598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d-ID" sz="6400" dirty="0" smtClean="0">
                <a:solidFill>
                  <a:srgbClr val="7030A0"/>
                </a:solidFill>
                <a:latin typeface="Comic Sans MS" pitchFamily="66" charset="0"/>
              </a:rPr>
              <a:t>Informasi yang kurang akurat</a:t>
            </a:r>
            <a:endParaRPr lang="id-ID" sz="64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3339483" y="9591305"/>
            <a:ext cx="9215718" cy="1337545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r" defTabSz="2437790" rtl="0" eaLnBrk="1" latinLnBrk="0" hangingPunct="1">
              <a:spcBef>
                <a:spcPct val="0"/>
              </a:spcBef>
              <a:buNone/>
              <a:defRPr sz="9598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d-ID" sz="6400" dirty="0" smtClean="0">
                <a:solidFill>
                  <a:srgbClr val="7030A0"/>
                </a:solidFill>
                <a:latin typeface="Comic Sans MS" pitchFamily="66" charset="0"/>
              </a:rPr>
              <a:t>Keputusan yang  kadang tidak sesuai dengan informasi yang ada</a:t>
            </a:r>
            <a:endParaRPr lang="id-ID" sz="64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3339483" y="11259646"/>
            <a:ext cx="7933764" cy="1219226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r" defTabSz="2437790" rtl="0" eaLnBrk="1" latinLnBrk="0" hangingPunct="1">
              <a:spcBef>
                <a:spcPct val="0"/>
              </a:spcBef>
              <a:buNone/>
              <a:defRPr sz="9598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d-ID" sz="6400" dirty="0" smtClean="0">
                <a:solidFill>
                  <a:srgbClr val="7030A0"/>
                </a:solidFill>
                <a:latin typeface="Comic Sans MS" pitchFamily="66" charset="0"/>
              </a:rPr>
              <a:t>Adanya kesalahan dan penyelewengan</a:t>
            </a:r>
            <a:endParaRPr lang="id-ID" sz="64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620871" y="11259645"/>
            <a:ext cx="7100047" cy="1219226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r" defTabSz="2437790" rtl="0" eaLnBrk="1" latinLnBrk="0" hangingPunct="1">
              <a:spcBef>
                <a:spcPct val="0"/>
              </a:spcBef>
              <a:buNone/>
              <a:defRPr sz="9598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d-ID" sz="6400" dirty="0" smtClean="0">
                <a:solidFill>
                  <a:srgbClr val="7030A0"/>
                </a:solidFill>
                <a:latin typeface="Comic Sans MS" pitchFamily="66" charset="0"/>
              </a:rPr>
              <a:t>Kerja organisasi kurang cepat</a:t>
            </a:r>
            <a:endParaRPr lang="id-ID" sz="6400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68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Pendekatan Pembangunan Sistem </a:t>
            </a:r>
            <a:r>
              <a:rPr lang="id-ID" b="1" dirty="0" smtClean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Alternatif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Application Software Packages and Outsourcing</a:t>
            </a:r>
            <a:endParaRPr lang="id-ID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en-US" sz="6000" b="1" dirty="0" smtClean="0"/>
              <a:t>Application Software Package:</a:t>
            </a:r>
            <a:endParaRPr lang="id-ID" sz="6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id-ID" sz="6000" dirty="0" smtClean="0"/>
              <a:t>Program aplikasi perangkat lunak yang tersedia secara komersial untuk dijual atau disewakan</a:t>
            </a:r>
          </a:p>
          <a:p>
            <a:r>
              <a:rPr lang="id-ID" sz="6000" dirty="0" smtClean="0"/>
              <a:t>Mungkin termasuk kustomisasi fitur yang memungkinkan perangkat lunak yang akan dimodifikasi untuk kebutuhan unik organisasi</a:t>
            </a:r>
          </a:p>
          <a:p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93766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Pendekatan Pembangunan Sistem Alternatif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d-ID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Paket Perangkat Lunak Aplikasi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and Outsourcing</a:t>
            </a:r>
            <a:endParaRPr lang="id-ID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sz="6000" b="1" dirty="0" smtClean="0"/>
              <a:t>Outsourcing</a:t>
            </a:r>
            <a:r>
              <a:rPr lang="en-US" sz="6000" b="1" dirty="0" smtClean="0"/>
              <a:t>:</a:t>
            </a:r>
            <a:endParaRPr lang="id-ID" sz="6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id-ID" sz="6000" dirty="0" smtClean="0"/>
              <a:t>Jika Perusahaan tidak ingin menggunakan sumber daya internal untuk membangun atau mengoperasikan Sistem Informasi. </a:t>
            </a:r>
          </a:p>
          <a:p>
            <a:r>
              <a:rPr lang="id-ID" sz="6000" dirty="0" smtClean="0"/>
              <a:t>Kondisi ini memungkinkan adanya outsource dari organisasi / </a:t>
            </a:r>
            <a:r>
              <a:rPr lang="id-ID" sz="6000" i="1" dirty="0" smtClean="0"/>
              <a:t>provider </a:t>
            </a:r>
            <a:r>
              <a:rPr lang="id-ID" sz="6000" dirty="0" smtClean="0"/>
              <a:t>eksternal untuk memberikan</a:t>
            </a:r>
            <a:r>
              <a:rPr lang="id-ID" dirty="0" smtClean="0"/>
              <a:t> layanannya</a:t>
            </a:r>
            <a:endParaRPr lang="id-ID" i="1" dirty="0" smtClean="0"/>
          </a:p>
          <a:p>
            <a:endParaRPr lang="id-ID" dirty="0" smtClean="0"/>
          </a:p>
          <a:p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56656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9F0F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Pendekatan Pembangunan Sistem Alternatif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d-ID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Paket Perangkat Lunak Aplikasi </a:t>
            </a:r>
            <a:r>
              <a:rPr 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and Outsourcing</a:t>
            </a:r>
            <a:endParaRPr lang="id-ID" sz="6000" b="1" dirty="0">
              <a:solidFill>
                <a:srgbClr val="C00000"/>
              </a:solidFill>
            </a:endParaRPr>
          </a:p>
          <a:p>
            <a:pPr>
              <a:buNone/>
            </a:pPr>
            <a:endParaRPr lang="id-ID" sz="6000" dirty="0" smtClean="0"/>
          </a:p>
          <a:p>
            <a:pPr>
              <a:buNone/>
            </a:pPr>
            <a:r>
              <a:rPr lang="id-ID" sz="6000" b="1" dirty="0" smtClean="0"/>
              <a:t>Outsourcing</a:t>
            </a:r>
            <a:r>
              <a:rPr lang="en-US" sz="6000" b="1" dirty="0" smtClean="0"/>
              <a:t>:</a:t>
            </a:r>
            <a:endParaRPr lang="id-ID" sz="6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id-ID" sz="6000" dirty="0" smtClean="0"/>
              <a:t>Persetujuan operasi komputer  pusat, jaringan telekomunikasi, atau aplikasi pengembangan vendor eksternal</a:t>
            </a:r>
          </a:p>
          <a:p>
            <a:r>
              <a:rPr lang="id-ID" sz="6000" dirty="0" smtClean="0"/>
              <a:t>Manfaat dari skala ekonomi dan kompetensi inti yang saling melengkapi</a:t>
            </a:r>
          </a:p>
          <a:p>
            <a:r>
              <a:rPr lang="id-ID" sz="6000" dirty="0" smtClean="0"/>
              <a:t>Biaya Kekurangan mungkin tersembunyi</a:t>
            </a:r>
          </a:p>
          <a:p>
            <a:endParaRPr lang="id-ID" sz="6000" b="1" dirty="0"/>
          </a:p>
        </p:txBody>
      </p:sp>
    </p:spTree>
    <p:extLst>
      <p:ext uri="{BB962C8B-B14F-4D97-AF65-F5344CB8AC3E}">
        <p14:creationId xmlns:p14="http://schemas.microsoft.com/office/powerpoint/2010/main" val="295527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29236" y="6338517"/>
            <a:ext cx="12188825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dirty="0">
                <a:solidFill>
                  <a:schemeClr val="bg1"/>
                </a:solidFill>
              </a:rPr>
              <a:t>https://www.dictio.id/t/apa-tujuan-dibuatnya-sebuah-sistem-informasi/12649/4</a:t>
            </a:r>
          </a:p>
        </p:txBody>
      </p:sp>
      <p:sp>
        <p:nvSpPr>
          <p:cNvPr id="6" name="Rectangle 5"/>
          <p:cNvSpPr/>
          <p:nvPr/>
        </p:nvSpPr>
        <p:spPr>
          <a:xfrm>
            <a:off x="2329235" y="7809199"/>
            <a:ext cx="12188825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smtClean="0">
                <a:solidFill>
                  <a:schemeClr val="bg1"/>
                </a:solidFill>
              </a:rPr>
              <a:t>https://qdoc.tips/chapter-13-sistem-informasi-manajemen-loudon-amp-loudon-edisi-13-pdf-free.html</a:t>
            </a:r>
            <a:endParaRPr lang="id-ID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29236" y="9325175"/>
            <a:ext cx="12188825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dirty="0">
                <a:solidFill>
                  <a:schemeClr val="bg1"/>
                </a:solidFill>
              </a:rPr>
              <a:t>https://psti.unisayogya.ac.id/2020/10/12/tahapan-awal-membangun-sistem-informasi-aplikasi/</a:t>
            </a:r>
          </a:p>
        </p:txBody>
      </p:sp>
      <p:sp>
        <p:nvSpPr>
          <p:cNvPr id="8" name="Rectangle 7"/>
          <p:cNvSpPr/>
          <p:nvPr/>
        </p:nvSpPr>
        <p:spPr>
          <a:xfrm>
            <a:off x="2329235" y="10921398"/>
            <a:ext cx="76840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dirty="0">
                <a:solidFill>
                  <a:schemeClr val="bg1"/>
                </a:solidFill>
              </a:rPr>
              <a:t>https://slideplayer.info/slide/12112231/</a:t>
            </a:r>
          </a:p>
        </p:txBody>
      </p:sp>
      <p:sp>
        <p:nvSpPr>
          <p:cNvPr id="9" name="Rectangle 8"/>
          <p:cNvSpPr/>
          <p:nvPr/>
        </p:nvSpPr>
        <p:spPr>
          <a:xfrm>
            <a:off x="2329235" y="4552188"/>
            <a:ext cx="376218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id-ID" sz="7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Referensi</a:t>
            </a:r>
            <a:endParaRPr lang="id-ID" sz="7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67371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8113044" y="5690834"/>
            <a:ext cx="8151590" cy="3057440"/>
          </a:xfrm>
          <a:prstGeom prst="rect">
            <a:avLst/>
          </a:prstGeom>
          <a:noFill/>
        </p:spPr>
        <p:txBody>
          <a:bodyPr wrap="none" tIns="1097280" rtlCol="0">
            <a:spAutoFit/>
          </a:bodyPr>
          <a:lstStyle/>
          <a:p>
            <a:pPr algn="ctr">
              <a:lnSpc>
                <a:spcPts val="13000"/>
              </a:lnSpc>
            </a:pPr>
            <a:r>
              <a:rPr lang="en-US" sz="19600" b="1" spc="300" dirty="0" smtClean="0">
                <a:solidFill>
                  <a:schemeClr val="tx2"/>
                </a:solidFill>
                <a:latin typeface="Oswald Bold" charset="0"/>
                <a:ea typeface="Oswald Bold" charset="0"/>
                <a:cs typeface="Oswald Bold" charset="0"/>
              </a:rPr>
              <a:t>Thanks!</a:t>
            </a:r>
            <a:endParaRPr lang="en-US" sz="19600" b="1" spc="300" dirty="0">
              <a:solidFill>
                <a:schemeClr val="tx2"/>
              </a:solidFill>
              <a:latin typeface="Oswald Bold" charset="0"/>
              <a:ea typeface="Oswald Bold" charset="0"/>
              <a:cs typeface="Oswald Bold" charset="0"/>
            </a:endParaRPr>
          </a:p>
        </p:txBody>
      </p:sp>
      <p:sp>
        <p:nvSpPr>
          <p:cNvPr id="8" name="Freeform 4"/>
          <p:cNvSpPr>
            <a:spLocks noChangeArrowheads="1"/>
          </p:cNvSpPr>
          <p:nvPr/>
        </p:nvSpPr>
        <p:spPr bwMode="auto">
          <a:xfrm>
            <a:off x="11085395" y="2808759"/>
            <a:ext cx="2251464" cy="2440210"/>
          </a:xfrm>
          <a:custGeom>
            <a:avLst/>
            <a:gdLst>
              <a:gd name="T0" fmla="*/ 5710 w 5893"/>
              <a:gd name="T1" fmla="*/ 3569 h 6385"/>
              <a:gd name="T2" fmla="*/ 5607 w 5893"/>
              <a:gd name="T3" fmla="*/ 2260 h 6385"/>
              <a:gd name="T4" fmla="*/ 4234 w 5893"/>
              <a:gd name="T5" fmla="*/ 1967 h 6385"/>
              <a:gd name="T6" fmla="*/ 4290 w 5893"/>
              <a:gd name="T7" fmla="*/ 515 h 6385"/>
              <a:gd name="T8" fmla="*/ 3315 w 5893"/>
              <a:gd name="T9" fmla="*/ 0 h 6385"/>
              <a:gd name="T10" fmla="*/ 2736 w 5893"/>
              <a:gd name="T11" fmla="*/ 555 h 6385"/>
              <a:gd name="T12" fmla="*/ 2482 w 5893"/>
              <a:gd name="T13" fmla="*/ 1372 h 6385"/>
              <a:gd name="T14" fmla="*/ 1546 w 5893"/>
              <a:gd name="T15" fmla="*/ 2458 h 6385"/>
              <a:gd name="T16" fmla="*/ 142 w 5893"/>
              <a:gd name="T17" fmla="*/ 2601 h 6385"/>
              <a:gd name="T18" fmla="*/ 0 w 5893"/>
              <a:gd name="T19" fmla="*/ 5401 h 6385"/>
              <a:gd name="T20" fmla="*/ 491 w 5893"/>
              <a:gd name="T21" fmla="*/ 5892 h 6385"/>
              <a:gd name="T22" fmla="*/ 2125 w 5893"/>
              <a:gd name="T23" fmla="*/ 6051 h 6385"/>
              <a:gd name="T24" fmla="*/ 3687 w 5893"/>
              <a:gd name="T25" fmla="*/ 6384 h 6385"/>
              <a:gd name="T26" fmla="*/ 5051 w 5893"/>
              <a:gd name="T27" fmla="*/ 6075 h 6385"/>
              <a:gd name="T28" fmla="*/ 5607 w 5893"/>
              <a:gd name="T29" fmla="*/ 4552 h 6385"/>
              <a:gd name="T30" fmla="*/ 5742 w 5893"/>
              <a:gd name="T31" fmla="*/ 3830 h 6385"/>
              <a:gd name="T32" fmla="*/ 912 w 5893"/>
              <a:gd name="T33" fmla="*/ 5329 h 6385"/>
              <a:gd name="T34" fmla="*/ 737 w 5893"/>
              <a:gd name="T35" fmla="*/ 5401 h 6385"/>
              <a:gd name="T36" fmla="*/ 491 w 5893"/>
              <a:gd name="T37" fmla="*/ 5155 h 6385"/>
              <a:gd name="T38" fmla="*/ 737 w 5893"/>
              <a:gd name="T39" fmla="*/ 4909 h 6385"/>
              <a:gd name="T40" fmla="*/ 983 w 5893"/>
              <a:gd name="T41" fmla="*/ 5155 h 6385"/>
              <a:gd name="T42" fmla="*/ 5321 w 5893"/>
              <a:gd name="T43" fmla="*/ 3260 h 6385"/>
              <a:gd name="T44" fmla="*/ 5115 w 5893"/>
              <a:gd name="T45" fmla="*/ 3442 h 6385"/>
              <a:gd name="T46" fmla="*/ 5250 w 5893"/>
              <a:gd name="T47" fmla="*/ 3830 h 6385"/>
              <a:gd name="T48" fmla="*/ 5115 w 5893"/>
              <a:gd name="T49" fmla="*/ 4552 h 6385"/>
              <a:gd name="T50" fmla="*/ 4869 w 5893"/>
              <a:gd name="T51" fmla="*/ 5036 h 6385"/>
              <a:gd name="T52" fmla="*/ 4148 w 5893"/>
              <a:gd name="T53" fmla="*/ 5892 h 6385"/>
              <a:gd name="T54" fmla="*/ 2371 w 5893"/>
              <a:gd name="T55" fmla="*/ 5615 h 6385"/>
              <a:gd name="T56" fmla="*/ 2125 w 5893"/>
              <a:gd name="T57" fmla="*/ 5528 h 6385"/>
              <a:gd name="T58" fmla="*/ 1848 w 5893"/>
              <a:gd name="T59" fmla="*/ 5440 h 6385"/>
              <a:gd name="T60" fmla="*/ 1594 w 5893"/>
              <a:gd name="T61" fmla="*/ 5401 h 6385"/>
              <a:gd name="T62" fmla="*/ 1475 w 5893"/>
              <a:gd name="T63" fmla="*/ 2950 h 6385"/>
              <a:gd name="T64" fmla="*/ 1737 w 5893"/>
              <a:gd name="T65" fmla="*/ 2911 h 6385"/>
              <a:gd name="T66" fmla="*/ 2038 w 5893"/>
              <a:gd name="T67" fmla="*/ 2673 h 6385"/>
              <a:gd name="T68" fmla="*/ 2323 w 5893"/>
              <a:gd name="T69" fmla="*/ 2340 h 6385"/>
              <a:gd name="T70" fmla="*/ 2530 w 5893"/>
              <a:gd name="T71" fmla="*/ 2070 h 6385"/>
              <a:gd name="T72" fmla="*/ 3053 w 5893"/>
              <a:gd name="T73" fmla="*/ 1301 h 6385"/>
              <a:gd name="T74" fmla="*/ 3315 w 5893"/>
              <a:gd name="T75" fmla="*/ 492 h 6385"/>
              <a:gd name="T76" fmla="*/ 3933 w 5893"/>
              <a:gd name="T77" fmla="*/ 1229 h 6385"/>
              <a:gd name="T78" fmla="*/ 3561 w 5893"/>
              <a:gd name="T79" fmla="*/ 2458 h 6385"/>
              <a:gd name="T80" fmla="*/ 5250 w 5893"/>
              <a:gd name="T81" fmla="*/ 2601 h 6385"/>
              <a:gd name="T82" fmla="*/ 5321 w 5893"/>
              <a:gd name="T83" fmla="*/ 3260 h 6385"/>
              <a:gd name="T84" fmla="*/ 5321 w 5893"/>
              <a:gd name="T85" fmla="*/ 3260 h 6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893" h="6385">
                <a:moveTo>
                  <a:pt x="5710" y="3569"/>
                </a:moveTo>
                <a:lnTo>
                  <a:pt x="5710" y="3569"/>
                </a:lnTo>
                <a:cubicBezTo>
                  <a:pt x="5829" y="3378"/>
                  <a:pt x="5892" y="3172"/>
                  <a:pt x="5892" y="2942"/>
                </a:cubicBezTo>
                <a:cubicBezTo>
                  <a:pt x="5892" y="2680"/>
                  <a:pt x="5797" y="2450"/>
                  <a:pt x="5607" y="2260"/>
                </a:cubicBezTo>
                <a:cubicBezTo>
                  <a:pt x="5408" y="2062"/>
                  <a:pt x="5178" y="1967"/>
                  <a:pt x="4909" y="1967"/>
                </a:cubicBezTo>
                <a:cubicBezTo>
                  <a:pt x="4234" y="1967"/>
                  <a:pt x="4234" y="1967"/>
                  <a:pt x="4234" y="1967"/>
                </a:cubicBezTo>
                <a:cubicBezTo>
                  <a:pt x="4361" y="1713"/>
                  <a:pt x="4425" y="1467"/>
                  <a:pt x="4425" y="1229"/>
                </a:cubicBezTo>
                <a:cubicBezTo>
                  <a:pt x="4425" y="928"/>
                  <a:pt x="4377" y="690"/>
                  <a:pt x="4290" y="515"/>
                </a:cubicBezTo>
                <a:cubicBezTo>
                  <a:pt x="4195" y="341"/>
                  <a:pt x="4068" y="206"/>
                  <a:pt x="3894" y="127"/>
                </a:cubicBezTo>
                <a:cubicBezTo>
                  <a:pt x="3727" y="40"/>
                  <a:pt x="3529" y="0"/>
                  <a:pt x="3315" y="0"/>
                </a:cubicBezTo>
                <a:cubicBezTo>
                  <a:pt x="3188" y="0"/>
                  <a:pt x="3069" y="48"/>
                  <a:pt x="2974" y="143"/>
                </a:cubicBezTo>
                <a:cubicBezTo>
                  <a:pt x="2863" y="254"/>
                  <a:pt x="2783" y="389"/>
                  <a:pt x="2736" y="555"/>
                </a:cubicBezTo>
                <a:cubicBezTo>
                  <a:pt x="2688" y="730"/>
                  <a:pt x="2648" y="888"/>
                  <a:pt x="2617" y="1039"/>
                </a:cubicBezTo>
                <a:cubicBezTo>
                  <a:pt x="2585" y="1198"/>
                  <a:pt x="2538" y="1309"/>
                  <a:pt x="2482" y="1372"/>
                </a:cubicBezTo>
                <a:cubicBezTo>
                  <a:pt x="2355" y="1507"/>
                  <a:pt x="2220" y="1673"/>
                  <a:pt x="2070" y="1864"/>
                </a:cubicBezTo>
                <a:cubicBezTo>
                  <a:pt x="1808" y="2197"/>
                  <a:pt x="1633" y="2395"/>
                  <a:pt x="1546" y="2458"/>
                </a:cubicBezTo>
                <a:cubicBezTo>
                  <a:pt x="491" y="2458"/>
                  <a:pt x="491" y="2458"/>
                  <a:pt x="491" y="2458"/>
                </a:cubicBezTo>
                <a:cubicBezTo>
                  <a:pt x="357" y="2458"/>
                  <a:pt x="238" y="2506"/>
                  <a:pt x="142" y="2601"/>
                </a:cubicBezTo>
                <a:cubicBezTo>
                  <a:pt x="47" y="2696"/>
                  <a:pt x="0" y="2816"/>
                  <a:pt x="0" y="2950"/>
                </a:cubicBezTo>
                <a:cubicBezTo>
                  <a:pt x="0" y="5401"/>
                  <a:pt x="0" y="5401"/>
                  <a:pt x="0" y="5401"/>
                </a:cubicBezTo>
                <a:cubicBezTo>
                  <a:pt x="0" y="5535"/>
                  <a:pt x="47" y="5655"/>
                  <a:pt x="142" y="5750"/>
                </a:cubicBezTo>
                <a:cubicBezTo>
                  <a:pt x="238" y="5845"/>
                  <a:pt x="357" y="5892"/>
                  <a:pt x="491" y="5892"/>
                </a:cubicBezTo>
                <a:cubicBezTo>
                  <a:pt x="1594" y="5892"/>
                  <a:pt x="1594" y="5892"/>
                  <a:pt x="1594" y="5892"/>
                </a:cubicBezTo>
                <a:cubicBezTo>
                  <a:pt x="1657" y="5892"/>
                  <a:pt x="1832" y="5948"/>
                  <a:pt x="2125" y="6051"/>
                </a:cubicBezTo>
                <a:cubicBezTo>
                  <a:pt x="2442" y="6154"/>
                  <a:pt x="2720" y="6241"/>
                  <a:pt x="2958" y="6297"/>
                </a:cubicBezTo>
                <a:cubicBezTo>
                  <a:pt x="3196" y="6352"/>
                  <a:pt x="3442" y="6384"/>
                  <a:pt x="3687" y="6384"/>
                </a:cubicBezTo>
                <a:cubicBezTo>
                  <a:pt x="4179" y="6384"/>
                  <a:pt x="4179" y="6384"/>
                  <a:pt x="4179" y="6384"/>
                </a:cubicBezTo>
                <a:cubicBezTo>
                  <a:pt x="4536" y="6384"/>
                  <a:pt x="4829" y="6281"/>
                  <a:pt x="5051" y="6075"/>
                </a:cubicBezTo>
                <a:cubicBezTo>
                  <a:pt x="5273" y="5869"/>
                  <a:pt x="5377" y="5591"/>
                  <a:pt x="5377" y="5234"/>
                </a:cubicBezTo>
                <a:cubicBezTo>
                  <a:pt x="5527" y="5036"/>
                  <a:pt x="5607" y="4806"/>
                  <a:pt x="5607" y="4552"/>
                </a:cubicBezTo>
                <a:cubicBezTo>
                  <a:pt x="5607" y="4497"/>
                  <a:pt x="5599" y="4441"/>
                  <a:pt x="5599" y="4385"/>
                </a:cubicBezTo>
                <a:cubicBezTo>
                  <a:pt x="5694" y="4211"/>
                  <a:pt x="5742" y="4029"/>
                  <a:pt x="5742" y="3830"/>
                </a:cubicBezTo>
                <a:cubicBezTo>
                  <a:pt x="5742" y="3743"/>
                  <a:pt x="5726" y="3656"/>
                  <a:pt x="5710" y="3569"/>
                </a:cubicBezTo>
                <a:close/>
                <a:moveTo>
                  <a:pt x="912" y="5329"/>
                </a:moveTo>
                <a:lnTo>
                  <a:pt x="912" y="5329"/>
                </a:lnTo>
                <a:cubicBezTo>
                  <a:pt x="864" y="5377"/>
                  <a:pt x="809" y="5401"/>
                  <a:pt x="737" y="5401"/>
                </a:cubicBezTo>
                <a:cubicBezTo>
                  <a:pt x="674" y="5401"/>
                  <a:pt x="610" y="5377"/>
                  <a:pt x="563" y="5329"/>
                </a:cubicBezTo>
                <a:cubicBezTo>
                  <a:pt x="515" y="5282"/>
                  <a:pt x="491" y="5226"/>
                  <a:pt x="491" y="5155"/>
                </a:cubicBezTo>
                <a:cubicBezTo>
                  <a:pt x="491" y="5091"/>
                  <a:pt x="515" y="5036"/>
                  <a:pt x="563" y="4988"/>
                </a:cubicBezTo>
                <a:cubicBezTo>
                  <a:pt x="610" y="4933"/>
                  <a:pt x="674" y="4909"/>
                  <a:pt x="737" y="4909"/>
                </a:cubicBezTo>
                <a:cubicBezTo>
                  <a:pt x="809" y="4909"/>
                  <a:pt x="864" y="4933"/>
                  <a:pt x="912" y="4988"/>
                </a:cubicBezTo>
                <a:cubicBezTo>
                  <a:pt x="959" y="5036"/>
                  <a:pt x="983" y="5091"/>
                  <a:pt x="983" y="5155"/>
                </a:cubicBezTo>
                <a:cubicBezTo>
                  <a:pt x="983" y="5226"/>
                  <a:pt x="959" y="5282"/>
                  <a:pt x="912" y="5329"/>
                </a:cubicBezTo>
                <a:close/>
                <a:moveTo>
                  <a:pt x="5321" y="3260"/>
                </a:moveTo>
                <a:lnTo>
                  <a:pt x="5321" y="3260"/>
                </a:lnTo>
                <a:cubicBezTo>
                  <a:pt x="5266" y="3378"/>
                  <a:pt x="5194" y="3434"/>
                  <a:pt x="5115" y="3442"/>
                </a:cubicBezTo>
                <a:cubicBezTo>
                  <a:pt x="5155" y="3482"/>
                  <a:pt x="5186" y="3545"/>
                  <a:pt x="5210" y="3624"/>
                </a:cubicBezTo>
                <a:cubicBezTo>
                  <a:pt x="5234" y="3695"/>
                  <a:pt x="5250" y="3767"/>
                  <a:pt x="5250" y="3830"/>
                </a:cubicBezTo>
                <a:cubicBezTo>
                  <a:pt x="5250" y="4013"/>
                  <a:pt x="5178" y="4163"/>
                  <a:pt x="5044" y="4290"/>
                </a:cubicBezTo>
                <a:cubicBezTo>
                  <a:pt x="5091" y="4370"/>
                  <a:pt x="5115" y="4457"/>
                  <a:pt x="5115" y="4552"/>
                </a:cubicBezTo>
                <a:cubicBezTo>
                  <a:pt x="5115" y="4647"/>
                  <a:pt x="5091" y="4743"/>
                  <a:pt x="5051" y="4838"/>
                </a:cubicBezTo>
                <a:cubicBezTo>
                  <a:pt x="5004" y="4933"/>
                  <a:pt x="4940" y="4996"/>
                  <a:pt x="4869" y="5036"/>
                </a:cubicBezTo>
                <a:cubicBezTo>
                  <a:pt x="4877" y="5115"/>
                  <a:pt x="4885" y="5186"/>
                  <a:pt x="4885" y="5250"/>
                </a:cubicBezTo>
                <a:cubicBezTo>
                  <a:pt x="4885" y="5678"/>
                  <a:pt x="4639" y="5892"/>
                  <a:pt x="4148" y="5892"/>
                </a:cubicBezTo>
                <a:cubicBezTo>
                  <a:pt x="3687" y="5892"/>
                  <a:pt x="3687" y="5892"/>
                  <a:pt x="3687" y="5892"/>
                </a:cubicBezTo>
                <a:cubicBezTo>
                  <a:pt x="3346" y="5892"/>
                  <a:pt x="2910" y="5797"/>
                  <a:pt x="2371" y="5615"/>
                </a:cubicBezTo>
                <a:cubicBezTo>
                  <a:pt x="2363" y="5607"/>
                  <a:pt x="2323" y="5599"/>
                  <a:pt x="2260" y="5575"/>
                </a:cubicBezTo>
                <a:cubicBezTo>
                  <a:pt x="2197" y="5551"/>
                  <a:pt x="2157" y="5535"/>
                  <a:pt x="2125" y="5528"/>
                </a:cubicBezTo>
                <a:cubicBezTo>
                  <a:pt x="2093" y="5512"/>
                  <a:pt x="2054" y="5504"/>
                  <a:pt x="1990" y="5480"/>
                </a:cubicBezTo>
                <a:cubicBezTo>
                  <a:pt x="1927" y="5464"/>
                  <a:pt x="1879" y="5448"/>
                  <a:pt x="1848" y="5440"/>
                </a:cubicBezTo>
                <a:cubicBezTo>
                  <a:pt x="1808" y="5432"/>
                  <a:pt x="1769" y="5424"/>
                  <a:pt x="1721" y="5417"/>
                </a:cubicBezTo>
                <a:cubicBezTo>
                  <a:pt x="1673" y="5408"/>
                  <a:pt x="1633" y="5401"/>
                  <a:pt x="1594" y="5401"/>
                </a:cubicBezTo>
                <a:cubicBezTo>
                  <a:pt x="1475" y="5401"/>
                  <a:pt x="1475" y="5401"/>
                  <a:pt x="1475" y="5401"/>
                </a:cubicBezTo>
                <a:cubicBezTo>
                  <a:pt x="1475" y="2950"/>
                  <a:pt x="1475" y="2950"/>
                  <a:pt x="1475" y="2950"/>
                </a:cubicBezTo>
                <a:cubicBezTo>
                  <a:pt x="1594" y="2950"/>
                  <a:pt x="1594" y="2950"/>
                  <a:pt x="1594" y="2950"/>
                </a:cubicBezTo>
                <a:cubicBezTo>
                  <a:pt x="1642" y="2950"/>
                  <a:pt x="1681" y="2934"/>
                  <a:pt x="1737" y="2911"/>
                </a:cubicBezTo>
                <a:cubicBezTo>
                  <a:pt x="1784" y="2887"/>
                  <a:pt x="1832" y="2855"/>
                  <a:pt x="1887" y="2807"/>
                </a:cubicBezTo>
                <a:cubicBezTo>
                  <a:pt x="1943" y="2760"/>
                  <a:pt x="1990" y="2720"/>
                  <a:pt x="2038" y="2673"/>
                </a:cubicBezTo>
                <a:cubicBezTo>
                  <a:pt x="2077" y="2625"/>
                  <a:pt x="2133" y="2569"/>
                  <a:pt x="2189" y="2506"/>
                </a:cubicBezTo>
                <a:cubicBezTo>
                  <a:pt x="2244" y="2435"/>
                  <a:pt x="2292" y="2379"/>
                  <a:pt x="2323" y="2340"/>
                </a:cubicBezTo>
                <a:cubicBezTo>
                  <a:pt x="2355" y="2300"/>
                  <a:pt x="2395" y="2244"/>
                  <a:pt x="2442" y="2181"/>
                </a:cubicBezTo>
                <a:cubicBezTo>
                  <a:pt x="2490" y="2118"/>
                  <a:pt x="2522" y="2086"/>
                  <a:pt x="2530" y="2070"/>
                </a:cubicBezTo>
                <a:cubicBezTo>
                  <a:pt x="2672" y="1895"/>
                  <a:pt x="2767" y="1777"/>
                  <a:pt x="2823" y="1721"/>
                </a:cubicBezTo>
                <a:cubicBezTo>
                  <a:pt x="2926" y="1610"/>
                  <a:pt x="3005" y="1467"/>
                  <a:pt x="3053" y="1301"/>
                </a:cubicBezTo>
                <a:cubicBezTo>
                  <a:pt x="3101" y="1126"/>
                  <a:pt x="3140" y="967"/>
                  <a:pt x="3172" y="817"/>
                </a:cubicBezTo>
                <a:cubicBezTo>
                  <a:pt x="3204" y="666"/>
                  <a:pt x="3251" y="555"/>
                  <a:pt x="3315" y="492"/>
                </a:cubicBezTo>
                <a:cubicBezTo>
                  <a:pt x="3561" y="492"/>
                  <a:pt x="3727" y="555"/>
                  <a:pt x="3806" y="674"/>
                </a:cubicBezTo>
                <a:cubicBezTo>
                  <a:pt x="3886" y="793"/>
                  <a:pt x="3933" y="976"/>
                  <a:pt x="3933" y="1229"/>
                </a:cubicBezTo>
                <a:cubicBezTo>
                  <a:pt x="3933" y="1380"/>
                  <a:pt x="3870" y="1586"/>
                  <a:pt x="3743" y="1848"/>
                </a:cubicBezTo>
                <a:cubicBezTo>
                  <a:pt x="3624" y="2101"/>
                  <a:pt x="3561" y="2308"/>
                  <a:pt x="3561" y="2458"/>
                </a:cubicBezTo>
                <a:cubicBezTo>
                  <a:pt x="4909" y="2458"/>
                  <a:pt x="4909" y="2458"/>
                  <a:pt x="4909" y="2458"/>
                </a:cubicBezTo>
                <a:cubicBezTo>
                  <a:pt x="5044" y="2458"/>
                  <a:pt x="5155" y="2506"/>
                  <a:pt x="5250" y="2601"/>
                </a:cubicBezTo>
                <a:cubicBezTo>
                  <a:pt x="5353" y="2704"/>
                  <a:pt x="5400" y="2816"/>
                  <a:pt x="5400" y="2950"/>
                </a:cubicBezTo>
                <a:cubicBezTo>
                  <a:pt x="5400" y="3038"/>
                  <a:pt x="5377" y="3140"/>
                  <a:pt x="5321" y="3260"/>
                </a:cubicBezTo>
                <a:close/>
                <a:moveTo>
                  <a:pt x="5321" y="3260"/>
                </a:moveTo>
                <a:lnTo>
                  <a:pt x="5321" y="326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7197" b="1" dirty="0">
              <a:latin typeface="Oswald Bold" charset="0"/>
              <a:ea typeface="Oswald Bold" charset="0"/>
              <a:cs typeface="Oswald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8941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9257" y="4175150"/>
            <a:ext cx="22018526" cy="2036069"/>
          </a:xfrm>
        </p:spPr>
        <p:txBody>
          <a:bodyPr>
            <a:normAutofit/>
          </a:bodyPr>
          <a:lstStyle/>
          <a:p>
            <a:pPr algn="l"/>
            <a:r>
              <a:rPr lang="id-ID" dirty="0" smtClean="0">
                <a:solidFill>
                  <a:srgbClr val="FFFF00"/>
                </a:solidFill>
              </a:rPr>
              <a:t>Tujuan Dibangun Sistem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9257" y="6242160"/>
            <a:ext cx="21983794" cy="5805082"/>
          </a:xfrm>
          <a:solidFill>
            <a:schemeClr val="bg1"/>
          </a:solidFill>
        </p:spPr>
        <p:txBody>
          <a:bodyPr/>
          <a:lstStyle/>
          <a:p>
            <a:pPr marL="1371600" indent="-1371600">
              <a:buFont typeface="+mj-lt"/>
              <a:buAutoNum type="arabicPeriod"/>
            </a:pPr>
            <a:r>
              <a:rPr lang="id-ID" dirty="0" smtClean="0">
                <a:solidFill>
                  <a:srgbClr val="000000"/>
                </a:solidFill>
              </a:rPr>
              <a:t>Menyediakan </a:t>
            </a:r>
            <a:r>
              <a:rPr lang="id-ID" dirty="0">
                <a:solidFill>
                  <a:srgbClr val="000000"/>
                </a:solidFill>
              </a:rPr>
              <a:t>informasi-informasi tertentu dalam </a:t>
            </a:r>
            <a:r>
              <a:rPr lang="id-ID" dirty="0">
                <a:solidFill>
                  <a:srgbClr val="000000"/>
                </a:solidFill>
                <a:hlinkClick r:id="rId2"/>
              </a:rPr>
              <a:t>pengambilan keputusan</a:t>
            </a:r>
            <a:r>
              <a:rPr lang="id-ID" dirty="0">
                <a:solidFill>
                  <a:srgbClr val="000000"/>
                </a:solidFill>
              </a:rPr>
              <a:t>. </a:t>
            </a:r>
            <a:endParaRPr lang="id-ID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id-ID" dirty="0" smtClean="0">
                <a:solidFill>
                  <a:srgbClr val="000000"/>
                </a:solidFill>
              </a:rPr>
              <a:t>Alasannya : Keberadaan </a:t>
            </a:r>
            <a:r>
              <a:rPr lang="id-ID" dirty="0">
                <a:solidFill>
                  <a:srgbClr val="000000"/>
                </a:solidFill>
              </a:rPr>
              <a:t>data dalam sistem informasi akan sangat </a:t>
            </a:r>
            <a:r>
              <a:rPr lang="id-ID" dirty="0">
                <a:solidFill>
                  <a:srgbClr val="000000"/>
                </a:solidFill>
                <a:hlinkClick r:id="rId3"/>
              </a:rPr>
              <a:t>membantu</a:t>
            </a:r>
            <a:r>
              <a:rPr lang="id-ID" dirty="0">
                <a:solidFill>
                  <a:srgbClr val="000000"/>
                </a:solidFill>
              </a:rPr>
              <a:t> dalam menyikapi suatu permasalahan</a:t>
            </a:r>
            <a:r>
              <a:rPr lang="id-ID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2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9257" y="4175150"/>
            <a:ext cx="22018526" cy="2036069"/>
          </a:xfrm>
        </p:spPr>
        <p:txBody>
          <a:bodyPr>
            <a:normAutofit/>
          </a:bodyPr>
          <a:lstStyle/>
          <a:p>
            <a:pPr algn="l"/>
            <a:r>
              <a:rPr lang="id-ID" dirty="0" smtClean="0">
                <a:solidFill>
                  <a:srgbClr val="FFFF00"/>
                </a:solidFill>
              </a:rPr>
              <a:t>Tujuan Dibangun Sistem (Lanjutan)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9257" y="6242159"/>
            <a:ext cx="21983794" cy="7231793"/>
          </a:xfrm>
          <a:solidFill>
            <a:schemeClr val="bg1"/>
          </a:solidFill>
        </p:spPr>
        <p:txBody>
          <a:bodyPr/>
          <a:lstStyle/>
          <a:p>
            <a:pPr marL="1371600" indent="-1371600">
              <a:buFont typeface="+mj-lt"/>
              <a:buAutoNum type="arabicPeriod" startAt="2"/>
            </a:pPr>
            <a:r>
              <a:rPr lang="id-ID" dirty="0" smtClean="0">
                <a:solidFill>
                  <a:srgbClr val="000000"/>
                </a:solidFill>
              </a:rPr>
              <a:t>Untuk mendukung </a:t>
            </a:r>
            <a:r>
              <a:rPr lang="id-ID" dirty="0">
                <a:solidFill>
                  <a:srgbClr val="000000"/>
                </a:solidFill>
              </a:rPr>
              <a:t>proses operasional harian. </a:t>
            </a:r>
            <a:endParaRPr lang="id-ID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id-ID" dirty="0" smtClean="0">
                <a:solidFill>
                  <a:srgbClr val="000000"/>
                </a:solidFill>
              </a:rPr>
              <a:t>Alasannya : Dengan </a:t>
            </a:r>
            <a:r>
              <a:rPr lang="id-ID" dirty="0">
                <a:solidFill>
                  <a:srgbClr val="000000"/>
                </a:solidFill>
              </a:rPr>
              <a:t>pencatatan berbagai rutinitas dalam sistem informasi, maka semua aktivitas ini dapat diaudit lagi di masa yang akan datang ketika terjadi suatu kesalahan atau penyelewengan.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08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9257" y="4175150"/>
            <a:ext cx="22018526" cy="2036069"/>
          </a:xfrm>
        </p:spPr>
        <p:txBody>
          <a:bodyPr>
            <a:normAutofit/>
          </a:bodyPr>
          <a:lstStyle/>
          <a:p>
            <a:pPr algn="l"/>
            <a:r>
              <a:rPr lang="id-ID" dirty="0" smtClean="0">
                <a:solidFill>
                  <a:srgbClr val="FFFF00"/>
                </a:solidFill>
              </a:rPr>
              <a:t>Tujuan Dibangun Sistem (Lanjutan)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9257" y="6242159"/>
            <a:ext cx="21983794" cy="7231793"/>
          </a:xfrm>
          <a:solidFill>
            <a:schemeClr val="bg1"/>
          </a:solidFill>
        </p:spPr>
        <p:txBody>
          <a:bodyPr/>
          <a:lstStyle/>
          <a:p>
            <a:pPr marL="1371600" indent="-1371600">
              <a:buFont typeface="+mj-lt"/>
              <a:buAutoNum type="arabicPeriod" startAt="3"/>
            </a:pPr>
            <a:r>
              <a:rPr lang="id-ID" dirty="0" smtClean="0">
                <a:solidFill>
                  <a:srgbClr val="000000"/>
                </a:solidFill>
              </a:rPr>
              <a:t>Membantu</a:t>
            </a:r>
            <a:r>
              <a:rPr lang="nn-NO" dirty="0">
                <a:solidFill>
                  <a:srgbClr val="000000"/>
                </a:solidFill>
              </a:rPr>
              <a:t> organisasi menemukan berbagai informasi tentang organisasi secara </a:t>
            </a:r>
            <a:r>
              <a:rPr lang="nn-NO" dirty="0" smtClean="0">
                <a:solidFill>
                  <a:srgbClr val="000000"/>
                </a:solidFill>
              </a:rPr>
              <a:t>cepat</a:t>
            </a:r>
            <a:r>
              <a:rPr lang="id-ID" dirty="0" smtClean="0">
                <a:solidFill>
                  <a:srgbClr val="000000"/>
                </a:solidFill>
              </a:rPr>
              <a:t> </a:t>
            </a:r>
            <a:r>
              <a:rPr lang="nn-NO" dirty="0" smtClean="0">
                <a:solidFill>
                  <a:srgbClr val="000000"/>
                </a:solidFill>
              </a:rPr>
              <a:t>menggunakan </a:t>
            </a:r>
            <a:r>
              <a:rPr lang="nn-NO" dirty="0">
                <a:solidFill>
                  <a:srgbClr val="000000"/>
                </a:solidFill>
              </a:rPr>
              <a:t>teknologi mutakhir</a:t>
            </a:r>
            <a:r>
              <a:rPr lang="nn-NO" dirty="0" smtClean="0">
                <a:solidFill>
                  <a:srgbClr val="000000"/>
                </a:solidFill>
              </a:rPr>
              <a:t>.</a:t>
            </a:r>
            <a:endParaRPr lang="id-ID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id-ID" dirty="0" smtClean="0">
                <a:solidFill>
                  <a:srgbClr val="000000"/>
                </a:solidFill>
              </a:rPr>
              <a:t>Alasannya : Tepat dan akurat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45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56094" y="1084100"/>
            <a:ext cx="18073582" cy="1934264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id-ID" dirty="0" smtClean="0"/>
              <a:t>Manfaat dibangun Sistem Informasi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56094" y="3382296"/>
            <a:ext cx="18122331" cy="9120363"/>
          </a:xfrm>
        </p:spPr>
        <p:txBody>
          <a:bodyPr>
            <a:normAutofit/>
          </a:bodyPr>
          <a:lstStyle/>
          <a:p>
            <a:r>
              <a:rPr lang="id-ID" sz="6000" dirty="0" smtClean="0"/>
              <a:t>M</a:t>
            </a:r>
            <a:r>
              <a:rPr lang="sv-SE" sz="6000" dirty="0" smtClean="0"/>
              <a:t>ampu </a:t>
            </a:r>
            <a:r>
              <a:rPr lang="sv-SE" sz="6000" dirty="0"/>
              <a:t>menyeimbangkan biaya dan manfaat yang akan </a:t>
            </a:r>
            <a:r>
              <a:rPr lang="sv-SE" sz="6000" dirty="0" smtClean="0"/>
              <a:t>diperoleh</a:t>
            </a:r>
            <a:endParaRPr lang="id-ID" sz="6000" dirty="0" smtClean="0"/>
          </a:p>
          <a:p>
            <a:r>
              <a:rPr lang="id-ID" sz="6000" dirty="0"/>
              <a:t>Efisiensi dari sistem informasi sangat diperlukan, untuk mendukung perkembangan sistem informasi tersebut</a:t>
            </a:r>
            <a:r>
              <a:rPr lang="id-ID" sz="6000" dirty="0" smtClean="0"/>
              <a:t>.</a:t>
            </a:r>
          </a:p>
          <a:p>
            <a:r>
              <a:rPr lang="id-ID" sz="6000" dirty="0" smtClean="0"/>
              <a:t>Memerlukan </a:t>
            </a:r>
            <a:r>
              <a:rPr lang="id-ID" sz="6000" dirty="0"/>
              <a:t>beberapa orang yang berketerampilan tinggi dan </a:t>
            </a:r>
            <a:r>
              <a:rPr lang="id-ID" sz="6000" dirty="0" smtClean="0"/>
              <a:t>berpengalaman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19222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ntitled (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4492" y="1439862"/>
            <a:ext cx="14582401" cy="10985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 txBox="1">
            <a:spLocks/>
          </p:cNvSpPr>
          <p:nvPr/>
        </p:nvSpPr>
        <p:spPr>
          <a:xfrm>
            <a:off x="1446493" y="4643402"/>
            <a:ext cx="6858000" cy="4160253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 algn="ctr" defTabSz="914171" rtl="0" eaLnBrk="1" latinLnBrk="0" hangingPunct="1">
              <a:spcBef>
                <a:spcPct val="0"/>
              </a:spcBef>
              <a:buNone/>
              <a:defRPr sz="8798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d-ID" dirty="0" smtClean="0"/>
              <a:t>Tujuan Sistem Informasi itu sendiri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53385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Tujuan Pembelajaran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Menunjukkan bagaimana membangun sistem baru yang menghasilkan perubahan organisasi.</a:t>
            </a:r>
          </a:p>
          <a:p>
            <a:r>
              <a:rPr lang="id-ID" dirty="0" smtClean="0"/>
              <a:t>Mengidentifikasi dan menggambarkan kegiatan inti dalam proses pengembangan sistem.</a:t>
            </a:r>
          </a:p>
          <a:p>
            <a:r>
              <a:rPr lang="id-ID" dirty="0" smtClean="0"/>
              <a:t>Mengevaluasi metode alternatif untuk membangun sistem informasi.</a:t>
            </a:r>
          </a:p>
          <a:p>
            <a:r>
              <a:rPr lang="id-ID" dirty="0" smtClean="0"/>
              <a:t>Membandingkan metodologi alternatif untuk modeling sistem.</a:t>
            </a:r>
          </a:p>
          <a:p>
            <a:r>
              <a:rPr lang="id-ID" dirty="0" smtClean="0"/>
              <a:t>Mengidentifikasi dan menggambarkan pendekatan baru untuk membangun sistem di era perusahaan  digital.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674279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29851</TotalTime>
  <Words>1093</Words>
  <Application>Microsoft Office PowerPoint</Application>
  <PresentationFormat>Custom</PresentationFormat>
  <Paragraphs>149</Paragraphs>
  <Slides>34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4" baseType="lpstr">
      <vt:lpstr>Agency FB</vt:lpstr>
      <vt:lpstr>Arial</vt:lpstr>
      <vt:lpstr>Calibri</vt:lpstr>
      <vt:lpstr>Comic Sans MS</vt:lpstr>
      <vt:lpstr>inherit</vt:lpstr>
      <vt:lpstr>Nunito Light</vt:lpstr>
      <vt:lpstr>Oswald</vt:lpstr>
      <vt:lpstr>Oswald Bold</vt:lpstr>
      <vt:lpstr>Times New Roman</vt:lpstr>
      <vt:lpstr>Office Theme</vt:lpstr>
      <vt:lpstr>PowerPoint Presentation</vt:lpstr>
      <vt:lpstr>PowerPoint Presentation</vt:lpstr>
      <vt:lpstr>Latar Belakang dibangun sebuah Sistem</vt:lpstr>
      <vt:lpstr>Tujuan Dibangun Sistem</vt:lpstr>
      <vt:lpstr>Tujuan Dibangun Sistem (Lanjutan)</vt:lpstr>
      <vt:lpstr>Tujuan Dibangun Sistem (Lanjutan)</vt:lpstr>
      <vt:lpstr>Manfaat dibangun Sistem Informasi</vt:lpstr>
      <vt:lpstr>PowerPoint Presentation</vt:lpstr>
      <vt:lpstr>Tujuan Pembelajaran</vt:lpstr>
      <vt:lpstr>Pengembangan Sistem dan Perubahan Organisasi</vt:lpstr>
      <vt:lpstr>Pengembangan Sistem dan Perubahan Organisasi (lanjutan)</vt:lpstr>
      <vt:lpstr>Pengembangan Sistem dan Perubahan Organisasi (lanjutan)</vt:lpstr>
      <vt:lpstr>Pengembangan Sistem dan Perubahan Organisasi (lanjutan)</vt:lpstr>
      <vt:lpstr>Rekayasa Ulang Proses Bisnis dan Peningkatan Proses</vt:lpstr>
      <vt:lpstr>Rekayasa Ulang Proses Bisnis dan Peningkatan Proses (Lanjutan)</vt:lpstr>
      <vt:lpstr>Rekayasa Ulang Proses Bisnis dan Peningkatan Proses (Lanjutan)</vt:lpstr>
      <vt:lpstr>Rekayasa Ulang Proses Bisnis dan Peningkatan Proses (Lanjutan)</vt:lpstr>
      <vt:lpstr>Rekayasa Ulang Proses Bisnis dan Peningkatan Proses (Lanjutan)</vt:lpstr>
      <vt:lpstr>Tinjauan Pengembangan Sistem</vt:lpstr>
      <vt:lpstr>Tinjauan Pengembangan Sistem (Lanjutan)</vt:lpstr>
      <vt:lpstr>Tinjauan Pengembangan Sistem (Lanjutan)</vt:lpstr>
      <vt:lpstr>Tinjauan Pengembangan Sistem (Lanjutan)</vt:lpstr>
      <vt:lpstr>Tinjauan Pengembangan Sistem</vt:lpstr>
      <vt:lpstr>Tinjauan Pengembangan Sistem (Lanjutan)</vt:lpstr>
      <vt:lpstr>Tinjauan Pengembangan Sistem (Lanjutan)</vt:lpstr>
      <vt:lpstr>Pendekatan Pembangunan Sistem Alternatif</vt:lpstr>
      <vt:lpstr>Pendekatan Pembangunan Sistem Alternatif (Lanjutan)</vt:lpstr>
      <vt:lpstr>Pendekatan Pembangunan Sistem Alternatif (Lanjutan)</vt:lpstr>
      <vt:lpstr>Pendekatan Pembangunan Sistem Alternatif (Lanjutan)</vt:lpstr>
      <vt:lpstr>Pendekatan Pembangunan Sistem Alternatif (Lanjutan)</vt:lpstr>
      <vt:lpstr>Pendekatan Pembangunan Sistem Alternatif (Lanjutan)</vt:lpstr>
      <vt:lpstr>Pendekatan Pembangunan Sistem Alternatif (Lanjutan)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Designed by Slidesmash</dc:title>
  <dc:subject/>
  <dc:creator>Designed by Slidesmash</dc:creator>
  <cp:keywords/>
  <dc:description/>
  <cp:lastModifiedBy>Zulkarnain</cp:lastModifiedBy>
  <cp:revision>5877</cp:revision>
  <dcterms:created xsi:type="dcterms:W3CDTF">2014-11-12T21:47:38Z</dcterms:created>
  <dcterms:modified xsi:type="dcterms:W3CDTF">2021-01-12T09:12:55Z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434141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S9.0.3</vt:lpwstr>
  </property>
</Properties>
</file>