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5" r:id="rId2"/>
    <p:sldId id="340" r:id="rId3"/>
    <p:sldId id="348" r:id="rId4"/>
    <p:sldId id="349" r:id="rId5"/>
    <p:sldId id="342" r:id="rId6"/>
    <p:sldId id="344" r:id="rId7"/>
    <p:sldId id="327" r:id="rId8"/>
    <p:sldId id="328" r:id="rId9"/>
    <p:sldId id="329" r:id="rId10"/>
    <p:sldId id="330" r:id="rId11"/>
    <p:sldId id="331" r:id="rId12"/>
    <p:sldId id="351" r:id="rId13"/>
    <p:sldId id="352" r:id="rId14"/>
    <p:sldId id="332" r:id="rId15"/>
    <p:sldId id="333" r:id="rId16"/>
    <p:sldId id="288" r:id="rId17"/>
  </p:sldIdLst>
  <p:sldSz cx="9144000" cy="6858000" type="screen4x3"/>
  <p:notesSz cx="6858000" cy="99456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CF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4D47B-04E4-48A2-A2C0-3F543251304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45C407BD-FF12-4F10-B93C-461E5EE4B337}">
      <dgm:prSet phldrT="[Text]"/>
      <dgm:spPr/>
      <dgm:t>
        <a:bodyPr/>
        <a:lstStyle/>
        <a:p>
          <a:r>
            <a:rPr lang="id-ID" b="0" i="0" dirty="0" smtClean="0"/>
            <a:t>Ketika sudah merancang konten dan jadwal postingan media sosial</a:t>
          </a:r>
          <a:endParaRPr lang="id-ID" dirty="0"/>
        </a:p>
      </dgm:t>
    </dgm:pt>
    <dgm:pt modelId="{66291C65-1A52-4705-A898-CAA0B4F01870}" type="parTrans" cxnId="{10650E56-3189-4CAB-9507-D865BA69AA4F}">
      <dgm:prSet/>
      <dgm:spPr/>
      <dgm:t>
        <a:bodyPr/>
        <a:lstStyle/>
        <a:p>
          <a:endParaRPr lang="id-ID"/>
        </a:p>
      </dgm:t>
    </dgm:pt>
    <dgm:pt modelId="{1E130C1C-6E97-4E8F-813D-1F12F9B5472D}" type="sibTrans" cxnId="{10650E56-3189-4CAB-9507-D865BA69AA4F}">
      <dgm:prSet/>
      <dgm:spPr/>
      <dgm:t>
        <a:bodyPr/>
        <a:lstStyle/>
        <a:p>
          <a:endParaRPr lang="id-ID"/>
        </a:p>
      </dgm:t>
    </dgm:pt>
    <dgm:pt modelId="{23805901-877D-43BF-BD14-3F7A8B9865A0}">
      <dgm:prSet phldrT="[Text]"/>
      <dgm:spPr/>
      <dgm:t>
        <a:bodyPr/>
        <a:lstStyle/>
        <a:p>
          <a:r>
            <a:rPr lang="id-ID" b="0" i="0" dirty="0" smtClean="0"/>
            <a:t>Bisa memiliki waktu untuk membuat dan mengedit konten dari jauh-jauh hari. </a:t>
          </a:r>
          <a:endParaRPr lang="id-ID" dirty="0"/>
        </a:p>
      </dgm:t>
    </dgm:pt>
    <dgm:pt modelId="{5C93B97F-A348-491F-B61A-69D9C4B6DEFA}" type="parTrans" cxnId="{6FA5A791-0F8D-4D04-92E3-14E8010DD6DD}">
      <dgm:prSet/>
      <dgm:spPr/>
      <dgm:t>
        <a:bodyPr/>
        <a:lstStyle/>
        <a:p>
          <a:endParaRPr lang="id-ID"/>
        </a:p>
      </dgm:t>
    </dgm:pt>
    <dgm:pt modelId="{825E3317-3B97-455E-9447-7A7EE1584B4D}" type="sibTrans" cxnId="{6FA5A791-0F8D-4D04-92E3-14E8010DD6DD}">
      <dgm:prSet/>
      <dgm:spPr/>
      <dgm:t>
        <a:bodyPr/>
        <a:lstStyle/>
        <a:p>
          <a:endParaRPr lang="id-ID"/>
        </a:p>
      </dgm:t>
    </dgm:pt>
    <dgm:pt modelId="{271C1AE9-4BB1-4C8B-B99B-932B386FFC73}">
      <dgm:prSet phldrT="[Text]"/>
      <dgm:spPr/>
      <dgm:t>
        <a:bodyPr/>
        <a:lstStyle/>
        <a:p>
          <a:r>
            <a:rPr lang="id-ID" b="0" i="0" dirty="0" smtClean="0"/>
            <a:t>Simpan semua materi konten dalam </a:t>
          </a:r>
          <a:r>
            <a:rPr lang="id-ID" b="0" i="1" dirty="0" smtClean="0"/>
            <a:t>content library</a:t>
          </a:r>
          <a:r>
            <a:rPr lang="id-ID" b="0" i="0" dirty="0" smtClean="0"/>
            <a:t> atau </a:t>
          </a:r>
          <a:r>
            <a:rPr lang="id-ID" b="0" i="1" dirty="0" smtClean="0"/>
            <a:t>database</a:t>
          </a:r>
          <a:r>
            <a:rPr lang="id-ID" b="0" i="0" dirty="0" smtClean="0"/>
            <a:t> sehingga kamu bisa lebih mudah mencari ketika dibutuhkan </a:t>
          </a:r>
          <a:endParaRPr lang="id-ID" b="1" dirty="0"/>
        </a:p>
      </dgm:t>
    </dgm:pt>
    <dgm:pt modelId="{FF7CF20A-3A77-4D2D-A496-415F6F3AEFD0}" type="parTrans" cxnId="{235BA2B0-5B27-46BD-8D7D-96DF8B6AEF50}">
      <dgm:prSet/>
      <dgm:spPr/>
      <dgm:t>
        <a:bodyPr/>
        <a:lstStyle/>
        <a:p>
          <a:endParaRPr lang="id-ID"/>
        </a:p>
      </dgm:t>
    </dgm:pt>
    <dgm:pt modelId="{D2125B35-2F80-4B94-8B32-052B741AC62D}" type="sibTrans" cxnId="{235BA2B0-5B27-46BD-8D7D-96DF8B6AEF50}">
      <dgm:prSet/>
      <dgm:spPr/>
      <dgm:t>
        <a:bodyPr/>
        <a:lstStyle/>
        <a:p>
          <a:endParaRPr lang="id-ID"/>
        </a:p>
      </dgm:t>
    </dgm:pt>
    <dgm:pt modelId="{3765898B-EBA0-4877-9086-AE5B58EB05B1}" type="pres">
      <dgm:prSet presAssocID="{A9E4D47B-04E4-48A2-A2C0-3F54325130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3E41EB8-6EC5-4486-9B97-B99A7B649C85}" type="pres">
      <dgm:prSet presAssocID="{271C1AE9-4BB1-4C8B-B99B-932B386FFC73}" presName="boxAndChildren" presStyleCnt="0"/>
      <dgm:spPr/>
    </dgm:pt>
    <dgm:pt modelId="{0469A620-3025-4205-B281-B94F63C56B0E}" type="pres">
      <dgm:prSet presAssocID="{271C1AE9-4BB1-4C8B-B99B-932B386FFC73}" presName="parentTextBox" presStyleLbl="node1" presStyleIdx="0" presStyleCnt="3"/>
      <dgm:spPr/>
      <dgm:t>
        <a:bodyPr/>
        <a:lstStyle/>
        <a:p>
          <a:endParaRPr lang="id-ID"/>
        </a:p>
      </dgm:t>
    </dgm:pt>
    <dgm:pt modelId="{D5BDBC0E-3BC1-4BE6-B80E-5DEA2B6051B0}" type="pres">
      <dgm:prSet presAssocID="{825E3317-3B97-455E-9447-7A7EE1584B4D}" presName="sp" presStyleCnt="0"/>
      <dgm:spPr/>
    </dgm:pt>
    <dgm:pt modelId="{0E4EF45A-7940-4410-9366-DA7049E6F72C}" type="pres">
      <dgm:prSet presAssocID="{23805901-877D-43BF-BD14-3F7A8B9865A0}" presName="arrowAndChildren" presStyleCnt="0"/>
      <dgm:spPr/>
    </dgm:pt>
    <dgm:pt modelId="{833EA33D-C24C-42C8-A8A2-CF019884655E}" type="pres">
      <dgm:prSet presAssocID="{23805901-877D-43BF-BD14-3F7A8B9865A0}" presName="parentTextArrow" presStyleLbl="node1" presStyleIdx="1" presStyleCnt="3"/>
      <dgm:spPr/>
      <dgm:t>
        <a:bodyPr/>
        <a:lstStyle/>
        <a:p>
          <a:endParaRPr lang="id-ID"/>
        </a:p>
      </dgm:t>
    </dgm:pt>
    <dgm:pt modelId="{34C64CC4-FB08-4C2B-A152-EFA492482632}" type="pres">
      <dgm:prSet presAssocID="{1E130C1C-6E97-4E8F-813D-1F12F9B5472D}" presName="sp" presStyleCnt="0"/>
      <dgm:spPr/>
    </dgm:pt>
    <dgm:pt modelId="{98EE179B-DDD7-4B6C-B3FE-D21128E72642}" type="pres">
      <dgm:prSet presAssocID="{45C407BD-FF12-4F10-B93C-461E5EE4B337}" presName="arrowAndChildren" presStyleCnt="0"/>
      <dgm:spPr/>
    </dgm:pt>
    <dgm:pt modelId="{1E7DF607-8EE7-40AD-AB5F-CA2988856588}" type="pres">
      <dgm:prSet presAssocID="{45C407BD-FF12-4F10-B93C-461E5EE4B337}" presName="parentTextArrow" presStyleLbl="node1" presStyleIdx="2" presStyleCnt="3"/>
      <dgm:spPr/>
      <dgm:t>
        <a:bodyPr/>
        <a:lstStyle/>
        <a:p>
          <a:endParaRPr lang="id-ID"/>
        </a:p>
      </dgm:t>
    </dgm:pt>
  </dgm:ptLst>
  <dgm:cxnLst>
    <dgm:cxn modelId="{4E624FB0-4287-49DE-8683-77E6C5CB4ED9}" type="presOf" srcId="{23805901-877D-43BF-BD14-3F7A8B9865A0}" destId="{833EA33D-C24C-42C8-A8A2-CF019884655E}" srcOrd="0" destOrd="0" presId="urn:microsoft.com/office/officeart/2005/8/layout/process4"/>
    <dgm:cxn modelId="{6CF8E21A-5C0D-4B10-88B5-3E817747E89C}" type="presOf" srcId="{A9E4D47B-04E4-48A2-A2C0-3F5432513042}" destId="{3765898B-EBA0-4877-9086-AE5B58EB05B1}" srcOrd="0" destOrd="0" presId="urn:microsoft.com/office/officeart/2005/8/layout/process4"/>
    <dgm:cxn modelId="{09DBE1AA-E698-469E-BE1F-E3FDE5B59B6A}" type="presOf" srcId="{45C407BD-FF12-4F10-B93C-461E5EE4B337}" destId="{1E7DF607-8EE7-40AD-AB5F-CA2988856588}" srcOrd="0" destOrd="0" presId="urn:microsoft.com/office/officeart/2005/8/layout/process4"/>
    <dgm:cxn modelId="{6FA5A791-0F8D-4D04-92E3-14E8010DD6DD}" srcId="{A9E4D47B-04E4-48A2-A2C0-3F5432513042}" destId="{23805901-877D-43BF-BD14-3F7A8B9865A0}" srcOrd="1" destOrd="0" parTransId="{5C93B97F-A348-491F-B61A-69D9C4B6DEFA}" sibTransId="{825E3317-3B97-455E-9447-7A7EE1584B4D}"/>
    <dgm:cxn modelId="{235BA2B0-5B27-46BD-8D7D-96DF8B6AEF50}" srcId="{A9E4D47B-04E4-48A2-A2C0-3F5432513042}" destId="{271C1AE9-4BB1-4C8B-B99B-932B386FFC73}" srcOrd="2" destOrd="0" parTransId="{FF7CF20A-3A77-4D2D-A496-415F6F3AEFD0}" sibTransId="{D2125B35-2F80-4B94-8B32-052B741AC62D}"/>
    <dgm:cxn modelId="{18580458-C52D-4950-B990-59360A44D184}" type="presOf" srcId="{271C1AE9-4BB1-4C8B-B99B-932B386FFC73}" destId="{0469A620-3025-4205-B281-B94F63C56B0E}" srcOrd="0" destOrd="0" presId="urn:microsoft.com/office/officeart/2005/8/layout/process4"/>
    <dgm:cxn modelId="{10650E56-3189-4CAB-9507-D865BA69AA4F}" srcId="{A9E4D47B-04E4-48A2-A2C0-3F5432513042}" destId="{45C407BD-FF12-4F10-B93C-461E5EE4B337}" srcOrd="0" destOrd="0" parTransId="{66291C65-1A52-4705-A898-CAA0B4F01870}" sibTransId="{1E130C1C-6E97-4E8F-813D-1F12F9B5472D}"/>
    <dgm:cxn modelId="{A02101BC-FB2E-4020-B9CA-0B7CFDD989A8}" type="presParOf" srcId="{3765898B-EBA0-4877-9086-AE5B58EB05B1}" destId="{E3E41EB8-6EC5-4486-9B97-B99A7B649C85}" srcOrd="0" destOrd="0" presId="urn:microsoft.com/office/officeart/2005/8/layout/process4"/>
    <dgm:cxn modelId="{037E12F8-E1D5-4B47-B145-4EE17C88CB6A}" type="presParOf" srcId="{E3E41EB8-6EC5-4486-9B97-B99A7B649C85}" destId="{0469A620-3025-4205-B281-B94F63C56B0E}" srcOrd="0" destOrd="0" presId="urn:microsoft.com/office/officeart/2005/8/layout/process4"/>
    <dgm:cxn modelId="{54D65676-1449-4896-8249-5735178E06E9}" type="presParOf" srcId="{3765898B-EBA0-4877-9086-AE5B58EB05B1}" destId="{D5BDBC0E-3BC1-4BE6-B80E-5DEA2B6051B0}" srcOrd="1" destOrd="0" presId="urn:microsoft.com/office/officeart/2005/8/layout/process4"/>
    <dgm:cxn modelId="{96F6C274-533F-4D33-81B5-9F688E8C14FE}" type="presParOf" srcId="{3765898B-EBA0-4877-9086-AE5B58EB05B1}" destId="{0E4EF45A-7940-4410-9366-DA7049E6F72C}" srcOrd="2" destOrd="0" presId="urn:microsoft.com/office/officeart/2005/8/layout/process4"/>
    <dgm:cxn modelId="{62AE4C40-2580-47DD-B21A-9B5ACB3AB5B5}" type="presParOf" srcId="{0E4EF45A-7940-4410-9366-DA7049E6F72C}" destId="{833EA33D-C24C-42C8-A8A2-CF019884655E}" srcOrd="0" destOrd="0" presId="urn:microsoft.com/office/officeart/2005/8/layout/process4"/>
    <dgm:cxn modelId="{8ADBB172-B3B2-4D01-84D8-D8403F40618D}" type="presParOf" srcId="{3765898B-EBA0-4877-9086-AE5B58EB05B1}" destId="{34C64CC4-FB08-4C2B-A152-EFA492482632}" srcOrd="3" destOrd="0" presId="urn:microsoft.com/office/officeart/2005/8/layout/process4"/>
    <dgm:cxn modelId="{6457A978-2DDA-4665-B071-2885A0384CC8}" type="presParOf" srcId="{3765898B-EBA0-4877-9086-AE5B58EB05B1}" destId="{98EE179B-DDD7-4B6C-B3FE-D21128E72642}" srcOrd="4" destOrd="0" presId="urn:microsoft.com/office/officeart/2005/8/layout/process4"/>
    <dgm:cxn modelId="{8C4D2616-E04D-4C07-8FB7-83FB1A4ED357}" type="presParOf" srcId="{98EE179B-DDD7-4B6C-B3FE-D21128E72642}" destId="{1E7DF607-8EE7-40AD-AB5F-CA298885658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9A620-3025-4205-B281-B94F63C56B0E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0" i="0" kern="1200" dirty="0" smtClean="0"/>
            <a:t>Simpan semua materi konten dalam </a:t>
          </a:r>
          <a:r>
            <a:rPr lang="id-ID" sz="2000" b="0" i="1" kern="1200" dirty="0" smtClean="0"/>
            <a:t>content library</a:t>
          </a:r>
          <a:r>
            <a:rPr lang="id-ID" sz="2000" b="0" i="0" kern="1200" dirty="0" smtClean="0"/>
            <a:t> atau </a:t>
          </a:r>
          <a:r>
            <a:rPr lang="id-ID" sz="2000" b="0" i="1" kern="1200" dirty="0" smtClean="0"/>
            <a:t>database</a:t>
          </a:r>
          <a:r>
            <a:rPr lang="id-ID" sz="2000" b="0" i="0" kern="1200" dirty="0" smtClean="0"/>
            <a:t> sehingga kamu bisa lebih mudah mencari ketika dibutuhkan </a:t>
          </a:r>
          <a:endParaRPr lang="id-ID" sz="2000" b="1" kern="1200" dirty="0"/>
        </a:p>
      </dsp:txBody>
      <dsp:txXfrm>
        <a:off x="0" y="3406931"/>
        <a:ext cx="8229600" cy="1118231"/>
      </dsp:txXfrm>
    </dsp:sp>
    <dsp:sp modelId="{833EA33D-C24C-42C8-A8A2-CF019884655E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0" i="0" kern="1200" dirty="0" smtClean="0"/>
            <a:t>Bisa memiliki waktu untuk membuat dan mengedit konten dari jauh-jauh hari. </a:t>
          </a:r>
          <a:endParaRPr lang="id-ID" sz="2000" kern="1200" dirty="0"/>
        </a:p>
      </dsp:txBody>
      <dsp:txXfrm rot="10800000">
        <a:off x="0" y="1703865"/>
        <a:ext cx="8229600" cy="1117500"/>
      </dsp:txXfrm>
    </dsp:sp>
    <dsp:sp modelId="{1E7DF607-8EE7-40AD-AB5F-CA2988856588}">
      <dsp:nvSpPr>
        <dsp:cNvPr id="0" name=""/>
        <dsp:cNvSpPr/>
      </dsp:nvSpPr>
      <dsp:spPr>
        <a:xfrm rot="10800000">
          <a:off x="0" y="799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0" i="0" kern="1200" dirty="0" smtClean="0"/>
            <a:t>Ketika sudah merancang konten dan jadwal postingan media sosial</a:t>
          </a:r>
          <a:endParaRPr lang="id-ID" sz="2000" kern="1200" dirty="0"/>
        </a:p>
      </dsp:txBody>
      <dsp:txXfrm rot="10800000">
        <a:off x="0" y="799"/>
        <a:ext cx="8229600" cy="111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404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404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B81785E1-177A-40BD-A6AF-E188899E3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88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404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404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fld id="{500C528D-FC9B-4106-95A5-D92A01B8E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774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52475"/>
            <a:ext cx="4953000" cy="37163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202"/>
            <a:ext cx="5029200" cy="44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4146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id-ID" sz="1200"/>
              <a:t>PAU-PPAI-UT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EE5DAF-DCB5-4D90-BD4D-66F004182249}" type="slidenum">
              <a:rPr lang="en-US" altLang="id-ID" sz="1200"/>
              <a:pPr/>
              <a:t>3</a:t>
            </a:fld>
            <a:endParaRPr lang="en-US" altLang="id-ID" sz="12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</p:spTree>
    <p:extLst>
      <p:ext uri="{BB962C8B-B14F-4D97-AF65-F5344CB8AC3E}">
        <p14:creationId xmlns:p14="http://schemas.microsoft.com/office/powerpoint/2010/main" val="359093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id-ID" sz="1200"/>
              <a:t>PAU-PPAI-UT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48587F-9D1E-4C78-AF18-ED973AAAA520}" type="slidenum">
              <a:rPr lang="en-US" altLang="id-ID" sz="1200"/>
              <a:pPr/>
              <a:t>4</a:t>
            </a:fld>
            <a:endParaRPr lang="en-US" altLang="id-ID" sz="12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id-ID" smtClean="0"/>
          </a:p>
        </p:txBody>
      </p:sp>
    </p:spTree>
    <p:extLst>
      <p:ext uri="{BB962C8B-B14F-4D97-AF65-F5344CB8AC3E}">
        <p14:creationId xmlns:p14="http://schemas.microsoft.com/office/powerpoint/2010/main" val="885292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5B834-B634-4104-9AE9-EB14C21BE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67A25-D1BA-43F3-90B9-7ACDAE2D5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ED89A-0A3F-4875-A3FF-F98D2A52C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A5FD4-46ED-4310-B070-2FE8DF7A5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A6848-40ED-4108-B07A-231F8FC93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E30B3-B095-45CE-B181-70E0FAE40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9EB04-ED17-4FA1-A5D3-FF55FCE44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694B9-D83D-46BA-8D7E-3AFA0C1FA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33E25-5C04-45B3-91AF-D199D9866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55134-B121-43E3-8841-C0C46F7AF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B6DE7-2A2D-416A-9B04-BB7B09652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43A72-DF90-444B-9CF4-21FDB8614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A1CCA43-1B0A-4082-844B-FB1AEB658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101" name="Group 11"/>
          <p:cNvGrpSpPr>
            <a:grpSpLocks/>
          </p:cNvGrpSpPr>
          <p:nvPr/>
        </p:nvGrpSpPr>
        <p:grpSpPr bwMode="auto">
          <a:xfrm>
            <a:off x="-12700" y="49213"/>
            <a:ext cx="9204325" cy="6865937"/>
            <a:chOff x="-8" y="31"/>
            <a:chExt cx="5798" cy="4325"/>
          </a:xfrm>
        </p:grpSpPr>
        <p:grpSp>
          <p:nvGrpSpPr>
            <p:cNvPr id="4104" name="Group 7"/>
            <p:cNvGrpSpPr>
              <a:grpSpLocks/>
            </p:cNvGrpSpPr>
            <p:nvPr/>
          </p:nvGrpSpPr>
          <p:grpSpPr bwMode="auto">
            <a:xfrm>
              <a:off x="-8" y="960"/>
              <a:ext cx="5798" cy="3396"/>
              <a:chOff x="-8" y="960"/>
              <a:chExt cx="5798" cy="3396"/>
            </a:xfrm>
          </p:grpSpPr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-8" y="960"/>
                <a:ext cx="5798" cy="2784"/>
              </a:xfrm>
              <a:prstGeom prst="rect">
                <a:avLst/>
              </a:prstGeom>
              <a:gradFill rotWithShape="0">
                <a:gsLst>
                  <a:gs pos="0">
                    <a:srgbClr val="3366FF">
                      <a:gamma/>
                      <a:shade val="0"/>
                      <a:invGamma/>
                    </a:srgbClr>
                  </a:gs>
                  <a:gs pos="100000">
                    <a:srgbClr val="3366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-8" y="3744"/>
                <a:ext cx="5798" cy="612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tint val="70196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</p:grpSp>
        <p:grpSp>
          <p:nvGrpSpPr>
            <p:cNvPr id="4105" name="Group 10"/>
            <p:cNvGrpSpPr>
              <a:grpSpLocks/>
            </p:cNvGrpSpPr>
            <p:nvPr/>
          </p:nvGrpSpPr>
          <p:grpSpPr bwMode="auto">
            <a:xfrm>
              <a:off x="203" y="31"/>
              <a:ext cx="3850" cy="679"/>
              <a:chOff x="203" y="31"/>
              <a:chExt cx="3850" cy="679"/>
            </a:xfrm>
          </p:grpSpPr>
          <p:sp>
            <p:nvSpPr>
              <p:cNvPr id="1032" name="Freeform 8"/>
              <p:cNvSpPr>
                <a:spLocks/>
              </p:cNvSpPr>
              <p:nvPr/>
            </p:nvSpPr>
            <p:spPr bwMode="auto">
              <a:xfrm>
                <a:off x="203" y="31"/>
                <a:ext cx="3850" cy="677"/>
              </a:xfrm>
              <a:custGeom>
                <a:avLst/>
                <a:gdLst/>
                <a:ahLst/>
                <a:cxnLst>
                  <a:cxn ang="0">
                    <a:pos x="3539" y="262"/>
                  </a:cxn>
                  <a:cxn ang="0">
                    <a:pos x="3598" y="219"/>
                  </a:cxn>
                  <a:cxn ang="0">
                    <a:pos x="3523" y="191"/>
                  </a:cxn>
                  <a:cxn ang="0">
                    <a:pos x="3624" y="153"/>
                  </a:cxn>
                  <a:cxn ang="0">
                    <a:pos x="3604" y="137"/>
                  </a:cxn>
                  <a:cxn ang="0">
                    <a:pos x="3650" y="104"/>
                  </a:cxn>
                  <a:cxn ang="0">
                    <a:pos x="3654" y="71"/>
                  </a:cxn>
                  <a:cxn ang="0">
                    <a:pos x="3673" y="37"/>
                  </a:cxn>
                  <a:cxn ang="0">
                    <a:pos x="3661" y="13"/>
                  </a:cxn>
                  <a:cxn ang="0">
                    <a:pos x="3335" y="55"/>
                  </a:cxn>
                  <a:cxn ang="0">
                    <a:pos x="2837" y="125"/>
                  </a:cxn>
                  <a:cxn ang="0">
                    <a:pos x="2247" y="209"/>
                  </a:cxn>
                  <a:cxn ang="0">
                    <a:pos x="1946" y="256"/>
                  </a:cxn>
                  <a:cxn ang="0">
                    <a:pos x="1500" y="327"/>
                  </a:cxn>
                  <a:cxn ang="0">
                    <a:pos x="995" y="413"/>
                  </a:cxn>
                  <a:cxn ang="0">
                    <a:pos x="498" y="508"/>
                  </a:cxn>
                  <a:cxn ang="0">
                    <a:pos x="113" y="604"/>
                  </a:cxn>
                  <a:cxn ang="0">
                    <a:pos x="18" y="642"/>
                  </a:cxn>
                  <a:cxn ang="0">
                    <a:pos x="0" y="663"/>
                  </a:cxn>
                  <a:cxn ang="0">
                    <a:pos x="18" y="676"/>
                  </a:cxn>
                  <a:cxn ang="0">
                    <a:pos x="69" y="660"/>
                  </a:cxn>
                  <a:cxn ang="0">
                    <a:pos x="108" y="641"/>
                  </a:cxn>
                  <a:cxn ang="0">
                    <a:pos x="186" y="619"/>
                  </a:cxn>
                  <a:cxn ang="0">
                    <a:pos x="289" y="597"/>
                  </a:cxn>
                  <a:cxn ang="0">
                    <a:pos x="453" y="569"/>
                  </a:cxn>
                  <a:cxn ang="0">
                    <a:pos x="673" y="537"/>
                  </a:cxn>
                  <a:cxn ang="0">
                    <a:pos x="1028" y="494"/>
                  </a:cxn>
                  <a:cxn ang="0">
                    <a:pos x="1729" y="423"/>
                  </a:cxn>
                  <a:cxn ang="0">
                    <a:pos x="2346" y="369"/>
                  </a:cxn>
                  <a:cxn ang="0">
                    <a:pos x="2776" y="334"/>
                  </a:cxn>
                  <a:cxn ang="0">
                    <a:pos x="3216" y="304"/>
                  </a:cxn>
                  <a:cxn ang="0">
                    <a:pos x="3630" y="274"/>
                  </a:cxn>
                </a:cxnLst>
                <a:rect l="0" t="0" r="r" b="b"/>
                <a:pathLst>
                  <a:path w="3850" h="677">
                    <a:moveTo>
                      <a:pt x="3630" y="274"/>
                    </a:moveTo>
                    <a:lnTo>
                      <a:pt x="3539" y="262"/>
                    </a:lnTo>
                    <a:lnTo>
                      <a:pt x="3795" y="231"/>
                    </a:lnTo>
                    <a:lnTo>
                      <a:pt x="3598" y="219"/>
                    </a:lnTo>
                    <a:lnTo>
                      <a:pt x="3718" y="200"/>
                    </a:lnTo>
                    <a:lnTo>
                      <a:pt x="3523" y="191"/>
                    </a:lnTo>
                    <a:lnTo>
                      <a:pt x="3845" y="147"/>
                    </a:lnTo>
                    <a:lnTo>
                      <a:pt x="3624" y="153"/>
                    </a:lnTo>
                    <a:lnTo>
                      <a:pt x="3760" y="123"/>
                    </a:lnTo>
                    <a:lnTo>
                      <a:pt x="3604" y="137"/>
                    </a:lnTo>
                    <a:lnTo>
                      <a:pt x="3849" y="84"/>
                    </a:lnTo>
                    <a:lnTo>
                      <a:pt x="3650" y="104"/>
                    </a:lnTo>
                    <a:lnTo>
                      <a:pt x="3779" y="60"/>
                    </a:lnTo>
                    <a:lnTo>
                      <a:pt x="3654" y="71"/>
                    </a:lnTo>
                    <a:lnTo>
                      <a:pt x="3833" y="20"/>
                    </a:lnTo>
                    <a:lnTo>
                      <a:pt x="3673" y="37"/>
                    </a:lnTo>
                    <a:lnTo>
                      <a:pt x="3771" y="0"/>
                    </a:lnTo>
                    <a:lnTo>
                      <a:pt x="3661" y="13"/>
                    </a:lnTo>
                    <a:lnTo>
                      <a:pt x="3524" y="31"/>
                    </a:lnTo>
                    <a:lnTo>
                      <a:pt x="3335" y="55"/>
                    </a:lnTo>
                    <a:lnTo>
                      <a:pt x="3028" y="97"/>
                    </a:lnTo>
                    <a:lnTo>
                      <a:pt x="2837" y="125"/>
                    </a:lnTo>
                    <a:lnTo>
                      <a:pt x="2643" y="151"/>
                    </a:lnTo>
                    <a:lnTo>
                      <a:pt x="2247" y="209"/>
                    </a:lnTo>
                    <a:lnTo>
                      <a:pt x="2067" y="237"/>
                    </a:lnTo>
                    <a:lnTo>
                      <a:pt x="1946" y="256"/>
                    </a:lnTo>
                    <a:lnTo>
                      <a:pt x="1748" y="286"/>
                    </a:lnTo>
                    <a:lnTo>
                      <a:pt x="1500" y="327"/>
                    </a:lnTo>
                    <a:lnTo>
                      <a:pt x="1188" y="379"/>
                    </a:lnTo>
                    <a:lnTo>
                      <a:pt x="995" y="413"/>
                    </a:lnTo>
                    <a:lnTo>
                      <a:pt x="669" y="475"/>
                    </a:lnTo>
                    <a:lnTo>
                      <a:pt x="498" y="508"/>
                    </a:lnTo>
                    <a:lnTo>
                      <a:pt x="206" y="577"/>
                    </a:lnTo>
                    <a:lnTo>
                      <a:pt x="113" y="604"/>
                    </a:lnTo>
                    <a:lnTo>
                      <a:pt x="61" y="622"/>
                    </a:lnTo>
                    <a:lnTo>
                      <a:pt x="18" y="642"/>
                    </a:lnTo>
                    <a:lnTo>
                      <a:pt x="4" y="653"/>
                    </a:lnTo>
                    <a:lnTo>
                      <a:pt x="0" y="663"/>
                    </a:lnTo>
                    <a:lnTo>
                      <a:pt x="5" y="670"/>
                    </a:lnTo>
                    <a:lnTo>
                      <a:pt x="18" y="676"/>
                    </a:lnTo>
                    <a:lnTo>
                      <a:pt x="42" y="675"/>
                    </a:lnTo>
                    <a:lnTo>
                      <a:pt x="69" y="660"/>
                    </a:lnTo>
                    <a:lnTo>
                      <a:pt x="84" y="650"/>
                    </a:lnTo>
                    <a:lnTo>
                      <a:pt x="108" y="641"/>
                    </a:lnTo>
                    <a:lnTo>
                      <a:pt x="138" y="630"/>
                    </a:lnTo>
                    <a:lnTo>
                      <a:pt x="186" y="619"/>
                    </a:lnTo>
                    <a:lnTo>
                      <a:pt x="227" y="609"/>
                    </a:lnTo>
                    <a:lnTo>
                      <a:pt x="289" y="597"/>
                    </a:lnTo>
                    <a:lnTo>
                      <a:pt x="359" y="584"/>
                    </a:lnTo>
                    <a:lnTo>
                      <a:pt x="453" y="569"/>
                    </a:lnTo>
                    <a:lnTo>
                      <a:pt x="557" y="553"/>
                    </a:lnTo>
                    <a:lnTo>
                      <a:pt x="673" y="537"/>
                    </a:lnTo>
                    <a:lnTo>
                      <a:pt x="872" y="513"/>
                    </a:lnTo>
                    <a:lnTo>
                      <a:pt x="1028" y="494"/>
                    </a:lnTo>
                    <a:lnTo>
                      <a:pt x="1353" y="459"/>
                    </a:lnTo>
                    <a:lnTo>
                      <a:pt x="1729" y="423"/>
                    </a:lnTo>
                    <a:lnTo>
                      <a:pt x="2039" y="393"/>
                    </a:lnTo>
                    <a:lnTo>
                      <a:pt x="2346" y="369"/>
                    </a:lnTo>
                    <a:lnTo>
                      <a:pt x="2586" y="349"/>
                    </a:lnTo>
                    <a:lnTo>
                      <a:pt x="2776" y="334"/>
                    </a:lnTo>
                    <a:lnTo>
                      <a:pt x="2985" y="321"/>
                    </a:lnTo>
                    <a:lnTo>
                      <a:pt x="3216" y="304"/>
                    </a:lnTo>
                    <a:lnTo>
                      <a:pt x="3399" y="291"/>
                    </a:lnTo>
                    <a:lnTo>
                      <a:pt x="3630" y="274"/>
                    </a:lnTo>
                  </a:path>
                </a:pathLst>
              </a:custGeom>
              <a:gradFill rotWithShape="0">
                <a:gsLst>
                  <a:gs pos="0">
                    <a:srgbClr val="CCECFF"/>
                  </a:gs>
                  <a:gs pos="100000">
                    <a:srgbClr val="CCECFF">
                      <a:gamma/>
                      <a:shade val="0"/>
                      <a:invGamma/>
                    </a:srgbClr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auto">
              <a:xfrm>
                <a:off x="205" y="559"/>
                <a:ext cx="526" cy="151"/>
              </a:xfrm>
              <a:custGeom>
                <a:avLst/>
                <a:gdLst/>
                <a:ahLst/>
                <a:cxnLst>
                  <a:cxn ang="0">
                    <a:pos x="0" y="128"/>
                  </a:cxn>
                  <a:cxn ang="0">
                    <a:pos x="18" y="119"/>
                  </a:cxn>
                  <a:cxn ang="0">
                    <a:pos x="36" y="108"/>
                  </a:cxn>
                  <a:cxn ang="0">
                    <a:pos x="54" y="101"/>
                  </a:cxn>
                  <a:cxn ang="0">
                    <a:pos x="95" y="87"/>
                  </a:cxn>
                  <a:cxn ang="0">
                    <a:pos x="162" y="66"/>
                  </a:cxn>
                  <a:cxn ang="0">
                    <a:pos x="288" y="39"/>
                  </a:cxn>
                  <a:cxn ang="0">
                    <a:pos x="410" y="14"/>
                  </a:cxn>
                  <a:cxn ang="0">
                    <a:pos x="525" y="0"/>
                  </a:cxn>
                  <a:cxn ang="0">
                    <a:pos x="419" y="27"/>
                  </a:cxn>
                  <a:cxn ang="0">
                    <a:pos x="339" y="45"/>
                  </a:cxn>
                  <a:cxn ang="0">
                    <a:pos x="257" y="66"/>
                  </a:cxn>
                  <a:cxn ang="0">
                    <a:pos x="186" y="83"/>
                  </a:cxn>
                  <a:cxn ang="0">
                    <a:pos x="107" y="104"/>
                  </a:cxn>
                  <a:cxn ang="0">
                    <a:pos x="63" y="125"/>
                  </a:cxn>
                  <a:cxn ang="0">
                    <a:pos x="48" y="140"/>
                  </a:cxn>
                  <a:cxn ang="0">
                    <a:pos x="29" y="147"/>
                  </a:cxn>
                  <a:cxn ang="0">
                    <a:pos x="12" y="150"/>
                  </a:cxn>
                  <a:cxn ang="0">
                    <a:pos x="5" y="146"/>
                  </a:cxn>
                  <a:cxn ang="0">
                    <a:pos x="0" y="140"/>
                  </a:cxn>
                  <a:cxn ang="0">
                    <a:pos x="0" y="128"/>
                  </a:cxn>
                </a:cxnLst>
                <a:rect l="0" t="0" r="r" b="b"/>
                <a:pathLst>
                  <a:path w="526" h="151">
                    <a:moveTo>
                      <a:pt x="0" y="128"/>
                    </a:moveTo>
                    <a:lnTo>
                      <a:pt x="18" y="119"/>
                    </a:lnTo>
                    <a:lnTo>
                      <a:pt x="36" y="108"/>
                    </a:lnTo>
                    <a:lnTo>
                      <a:pt x="54" y="101"/>
                    </a:lnTo>
                    <a:lnTo>
                      <a:pt x="95" y="87"/>
                    </a:lnTo>
                    <a:lnTo>
                      <a:pt x="162" y="66"/>
                    </a:lnTo>
                    <a:lnTo>
                      <a:pt x="288" y="39"/>
                    </a:lnTo>
                    <a:lnTo>
                      <a:pt x="410" y="14"/>
                    </a:lnTo>
                    <a:lnTo>
                      <a:pt x="525" y="0"/>
                    </a:lnTo>
                    <a:lnTo>
                      <a:pt x="419" y="27"/>
                    </a:lnTo>
                    <a:lnTo>
                      <a:pt x="339" y="45"/>
                    </a:lnTo>
                    <a:lnTo>
                      <a:pt x="257" y="66"/>
                    </a:lnTo>
                    <a:lnTo>
                      <a:pt x="186" y="83"/>
                    </a:lnTo>
                    <a:lnTo>
                      <a:pt x="107" y="104"/>
                    </a:lnTo>
                    <a:lnTo>
                      <a:pt x="63" y="125"/>
                    </a:lnTo>
                    <a:lnTo>
                      <a:pt x="48" y="140"/>
                    </a:lnTo>
                    <a:lnTo>
                      <a:pt x="29" y="147"/>
                    </a:lnTo>
                    <a:lnTo>
                      <a:pt x="12" y="150"/>
                    </a:lnTo>
                    <a:lnTo>
                      <a:pt x="5" y="146"/>
                    </a:lnTo>
                    <a:lnTo>
                      <a:pt x="0" y="14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FFFFCC"/>
                  </a:gs>
                  <a:gs pos="100000">
                    <a:srgbClr val="FFFFCC">
                      <a:gamma/>
                      <a:shade val="89804"/>
                      <a:invGamma/>
                    </a:srgbClr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d-ID"/>
              </a:p>
            </p:txBody>
          </p:sp>
        </p:grpSp>
      </p:grpSp>
      <p:sp>
        <p:nvSpPr>
          <p:cNvPr id="410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krut.com/media/kalender-konten-media-sosial#2_cara_membuat_kalender_konten_media_sosial_dan_menerapkannya_" TargetMode="External"/><Relationship Id="rId2" Type="http://schemas.openxmlformats.org/officeDocument/2006/relationships/hyperlink" Target="https://www.ekrut.com/media/kalender-konten-media-sosial#1_pengertian_dan_manfaat_kalender_konten_media_sosial_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krut.com/media/kalender-konten-media-sosial#3_contoh_template_kalender_konten_media_sosial_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krut.com/media/strategi-social-media-market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 descr="BEACH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152400" y="1268760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id-ID" sz="4400" b="1" i="1" dirty="0" smtClean="0">
                <a:effectLst>
                  <a:outerShdw blurRad="38100" dist="38100" dir="2700000" algn="tl">
                    <a:srgbClr val="000080"/>
                  </a:outerShdw>
                </a:effectLst>
                <a:latin typeface="Impact" pitchFamily="34" charset="0"/>
              </a:rPr>
              <a:t>SOCIAL MEDIA CALENDER  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id-ID" sz="4400" b="1" i="1" dirty="0" smtClean="0">
                <a:effectLst>
                  <a:outerShdw blurRad="38100" dist="38100" dir="2700000" algn="tl">
                    <a:srgbClr val="000080"/>
                  </a:outerShdw>
                </a:effectLst>
                <a:latin typeface="Impact" pitchFamily="34" charset="0"/>
              </a:rPr>
              <a:t>&amp;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id-ID" sz="4400" b="1" i="1" dirty="0" smtClean="0">
                <a:effectLst>
                  <a:outerShdw blurRad="38100" dist="38100" dir="2700000" algn="tl">
                    <a:srgbClr val="000080"/>
                  </a:outerShdw>
                </a:effectLst>
                <a:latin typeface="Impact" pitchFamily="34" charset="0"/>
              </a:rPr>
              <a:t>CONTENT SCHEDULE</a:t>
            </a:r>
          </a:p>
          <a:p>
            <a:pPr algn="ctr">
              <a:spcBef>
                <a:spcPts val="0"/>
              </a:spcBef>
              <a:defRPr/>
            </a:pPr>
            <a:endParaRPr kumimoji="1" lang="en-US" sz="4400" b="1" i="1" dirty="0">
              <a:effectLst>
                <a:outerShdw blurRad="38100" dist="38100" dir="2700000" algn="tl">
                  <a:srgbClr val="000080"/>
                </a:outerShdw>
              </a:effectLst>
              <a:latin typeface="Impact" pitchFamily="34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5943600" y="57150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d-ID" sz="3200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3779912" y="4923058"/>
            <a:ext cx="5364088" cy="228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None/>
              <a:defRPr/>
            </a:pPr>
            <a:endParaRPr kumimoji="1" lang="en-US" sz="2800" b="1" dirty="0">
              <a:solidFill>
                <a:srgbClr val="FF006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Impact" pitchFamily="34" charset="0"/>
            </a:endParaRPr>
          </a:p>
          <a:p>
            <a:pPr algn="ctr">
              <a:lnSpc>
                <a:spcPct val="75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None/>
              <a:defRPr/>
            </a:pPr>
            <a:r>
              <a:rPr kumimoji="1"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Oleh</a:t>
            </a:r>
            <a:r>
              <a:rPr kumimoji="1"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None/>
              <a:defRPr/>
            </a:pPr>
            <a:r>
              <a:rPr kumimoji="1" lang="id-ID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Trufi Murdiani</a:t>
            </a:r>
            <a:r>
              <a:rPr kumimoji="1"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, </a:t>
            </a:r>
            <a:r>
              <a:rPr kumimoji="1" lang="id-ID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 ST., MA</a:t>
            </a:r>
            <a:r>
              <a:rPr kumimoji="1"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Impact" pitchFamily="34" charset="0"/>
              </a:rPr>
              <a:t>. </a:t>
            </a:r>
            <a:endParaRPr kumimoji="1"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Impact" pitchFamily="34" charset="0"/>
            </a:endParaRPr>
          </a:p>
          <a:p>
            <a:pPr algn="ctr">
              <a:lnSpc>
                <a:spcPct val="85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None/>
              <a:defRPr/>
            </a:pPr>
            <a:r>
              <a:rPr kumimoji="1" lang="id-ID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trufimurdiani</a:t>
            </a:r>
            <a:r>
              <a:rPr kumimoji="1" lang="en-US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@</a:t>
            </a:r>
            <a:r>
              <a:rPr kumimoji="1" lang="id-ID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darmajaya.ac.id </a:t>
            </a:r>
            <a:endParaRPr kumimoji="1" lang="en-US" b="1" dirty="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autoUpdateAnimBg="0"/>
      <p:bldP spid="101380" grpId="0" autoUpdateAnimBg="0"/>
      <p:bldP spid="10138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7772400" cy="1143000"/>
          </a:xfrm>
        </p:spPr>
        <p:txBody>
          <a:bodyPr/>
          <a:lstStyle/>
          <a:p>
            <a:r>
              <a:rPr lang="id-ID" b="1" dirty="0"/>
              <a:t>2. Rancang strategi</a:t>
            </a:r>
            <a:br>
              <a:rPr lang="id-ID" b="1" dirty="0"/>
            </a:br>
            <a:endParaRPr lang="id-ID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7992888" cy="4257600"/>
          </a:xfrm>
        </p:spPr>
        <p:txBody>
          <a:bodyPr/>
          <a:lstStyle/>
          <a:p>
            <a:r>
              <a:rPr lang="id-ID" sz="2400" b="1" dirty="0"/>
              <a:t>Tujuan </a:t>
            </a:r>
            <a:endParaRPr lang="id-ID" sz="2400" dirty="0"/>
          </a:p>
          <a:p>
            <a:pPr marL="357188" indent="0">
              <a:buNone/>
            </a:pPr>
            <a:r>
              <a:rPr lang="id-ID" sz="2400" dirty="0" smtClean="0"/>
              <a:t>Tentukan </a:t>
            </a:r>
            <a:r>
              <a:rPr lang="id-ID" sz="2400" dirty="0"/>
              <a:t>apa yang sebenarnya ingin dicapai dari konten-konten media sosial tersebut. Apakah hanya untuk sekedar </a:t>
            </a:r>
            <a:r>
              <a:rPr lang="id-ID" sz="2400" i="1" dirty="0"/>
              <a:t>brand awareness</a:t>
            </a:r>
            <a:r>
              <a:rPr lang="id-ID" sz="2400" dirty="0"/>
              <a:t> atau </a:t>
            </a:r>
            <a:r>
              <a:rPr lang="id-ID" sz="2400" i="1" dirty="0"/>
              <a:t>leads</a:t>
            </a:r>
            <a:r>
              <a:rPr lang="id-ID" sz="2400" dirty="0"/>
              <a:t>? Menentukan tujuan akan membantumu memetakan fondasi dasar saat menyiapkan kalender konten. </a:t>
            </a:r>
            <a:endParaRPr lang="id-ID" sz="2400" dirty="0" smtClean="0"/>
          </a:p>
          <a:p>
            <a:pPr marL="357188" indent="0">
              <a:buNone/>
            </a:pPr>
            <a:endParaRPr lang="id-ID" sz="2400" dirty="0"/>
          </a:p>
          <a:p>
            <a:r>
              <a:rPr lang="id-ID" sz="2400" b="1" dirty="0"/>
              <a:t>Tipe konten yang tepat </a:t>
            </a:r>
            <a:endParaRPr lang="id-ID" sz="2400" dirty="0"/>
          </a:p>
          <a:p>
            <a:pPr marL="357188" indent="0">
              <a:buNone/>
            </a:pPr>
            <a:r>
              <a:rPr lang="id-ID" sz="2400" dirty="0"/>
              <a:t>Tentukan pula tipe konten paling baik untuk setiap saluran media sosial. Gunakan analisis demograf</a:t>
            </a:r>
            <a:r>
              <a:rPr lang="id-ID" sz="2400" i="1" dirty="0"/>
              <a:t>i audiens </a:t>
            </a:r>
            <a:r>
              <a:rPr lang="id-ID" sz="2400" dirty="0"/>
              <a:t>dan preferensi konten target </a:t>
            </a:r>
            <a:r>
              <a:rPr lang="id-ID" sz="2400" i="1" dirty="0"/>
              <a:t>audiens </a:t>
            </a:r>
            <a:r>
              <a:rPr lang="id-ID" sz="2400" dirty="0"/>
              <a:t>dari media sosial sebagai acuan. </a:t>
            </a:r>
          </a:p>
          <a:p>
            <a:pPr>
              <a:buFont typeface="Arial" charset="0"/>
              <a:buNone/>
            </a:pP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0249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2160240"/>
          </a:xfrm>
        </p:spPr>
        <p:txBody>
          <a:bodyPr/>
          <a:lstStyle/>
          <a:p>
            <a:r>
              <a:rPr lang="id-ID" sz="4000" b="1" dirty="0"/>
              <a:t>3. Tentukan frekuensi posting di setiap </a:t>
            </a:r>
            <a:r>
              <a:rPr lang="id-ID" sz="4000" b="1" i="1" dirty="0" smtClean="0"/>
              <a:t>platform</a:t>
            </a:r>
            <a:r>
              <a:rPr lang="id-ID" sz="4000" b="1" dirty="0"/>
              <a:t/>
            </a:r>
            <a:br>
              <a:rPr lang="id-ID" sz="4000" b="1" dirty="0"/>
            </a:br>
            <a:endParaRPr lang="id-ID" sz="4000" dirty="0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331568"/>
          </a:xfrm>
        </p:spPr>
        <p:txBody>
          <a:bodyPr/>
          <a:lstStyle/>
          <a:p>
            <a:r>
              <a:rPr lang="id-ID" sz="2400" dirty="0"/>
              <a:t>Pilih media sosial yang ingin </a:t>
            </a:r>
            <a:r>
              <a:rPr lang="id-ID" sz="2400" dirty="0" smtClean="0"/>
              <a:t>dimanfaatkan </a:t>
            </a:r>
            <a:r>
              <a:rPr lang="id-ID" sz="2400" dirty="0"/>
              <a:t>dan tentukan seberapa sering </a:t>
            </a:r>
            <a:r>
              <a:rPr lang="id-ID" sz="2400" dirty="0" smtClean="0"/>
              <a:t>kita harus </a:t>
            </a:r>
            <a:r>
              <a:rPr lang="id-ID" sz="2400" dirty="0"/>
              <a:t>membagikannya di setiap saluran tersebut. Lihat kembali </a:t>
            </a:r>
            <a:r>
              <a:rPr lang="id-ID" sz="2400" i="1" dirty="0"/>
              <a:t>platform</a:t>
            </a:r>
            <a:r>
              <a:rPr lang="id-ID" sz="2400" dirty="0"/>
              <a:t> mana yang sering dikunjungi target </a:t>
            </a:r>
            <a:r>
              <a:rPr lang="id-ID" sz="2400" i="1" dirty="0"/>
              <a:t>audiens</a:t>
            </a:r>
            <a:r>
              <a:rPr lang="id-ID" sz="2400" dirty="0"/>
              <a:t> </a:t>
            </a:r>
            <a:r>
              <a:rPr lang="id-ID" sz="2400" dirty="0" smtClean="0"/>
              <a:t>.</a:t>
            </a:r>
            <a:endParaRPr lang="id-ID" sz="2400" dirty="0"/>
          </a:p>
          <a:p>
            <a:r>
              <a:rPr lang="id-ID" sz="2400" dirty="0"/>
              <a:t>Perusahaan B2B mungkin akan lebih cocok menggunakan LinkedIn dan Twitter daripada Instagram. Sementara untuk</a:t>
            </a:r>
            <a:r>
              <a:rPr lang="id-ID" sz="2400" i="1" dirty="0"/>
              <a:t> platform e-commerce</a:t>
            </a:r>
            <a:r>
              <a:rPr lang="id-ID" sz="2400" dirty="0"/>
              <a:t>, format visual Instagram mungkin akan lebih menunjang. </a:t>
            </a:r>
          </a:p>
          <a:p>
            <a:r>
              <a:rPr lang="id-ID" sz="2400" dirty="0"/>
              <a:t>Tentukan pula frekuensi</a:t>
            </a:r>
            <a:r>
              <a:rPr lang="id-ID" sz="2400" i="1" dirty="0"/>
              <a:t> posting </a:t>
            </a:r>
            <a:r>
              <a:rPr lang="id-ID" sz="2400" dirty="0"/>
              <a:t>yang tepat. </a:t>
            </a:r>
            <a:r>
              <a:rPr lang="id-ID" sz="2400" dirty="0" smtClean="0"/>
              <a:t>Bisa </a:t>
            </a:r>
            <a:r>
              <a:rPr lang="id-ID" sz="2400" dirty="0"/>
              <a:t>mendasarkan frekuensi dan jadwal posting pada hasil analisa performa media sosial kamu selama ini atau dari berbagai riset seperti yang dikeluarkan Sprout Social. </a:t>
            </a:r>
          </a:p>
          <a:p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02572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2160240"/>
          </a:xfrm>
        </p:spPr>
        <p:txBody>
          <a:bodyPr/>
          <a:lstStyle/>
          <a:p>
            <a:r>
              <a:rPr lang="id-ID" sz="4000" b="1" dirty="0"/>
              <a:t>4. Tentukan</a:t>
            </a:r>
            <a:r>
              <a:rPr lang="id-ID" sz="4000" b="1" i="1" dirty="0"/>
              <a:t> tools</a:t>
            </a:r>
            <a:r>
              <a:rPr lang="id-ID" sz="4000" b="1" dirty="0"/>
              <a:t> untuk membuat kalender konten media sosia</a:t>
            </a:r>
            <a:br>
              <a:rPr lang="id-ID" sz="4000" b="1" dirty="0"/>
            </a:br>
            <a:endParaRPr lang="id-ID" sz="4000" dirty="0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331568"/>
          </a:xfrm>
        </p:spPr>
        <p:txBody>
          <a:bodyPr/>
          <a:lstStyle/>
          <a:p>
            <a:r>
              <a:rPr lang="id-ID" sz="2000" dirty="0"/>
              <a:t>Pilih </a:t>
            </a:r>
            <a:r>
              <a:rPr lang="id-ID" sz="2000" i="1" dirty="0"/>
              <a:t>tools</a:t>
            </a:r>
            <a:r>
              <a:rPr lang="id-ID" sz="2000" dirty="0"/>
              <a:t> yang </a:t>
            </a:r>
            <a:r>
              <a:rPr lang="id-ID" sz="2000" dirty="0" smtClean="0"/>
              <a:t>akandi gunakan </a:t>
            </a:r>
            <a:r>
              <a:rPr lang="id-ID" sz="2000" dirty="0"/>
              <a:t>untuk membuat kalender konten media sosial. </a:t>
            </a:r>
            <a:endParaRPr lang="id-ID" sz="2000" dirty="0" smtClean="0"/>
          </a:p>
          <a:p>
            <a:r>
              <a:rPr lang="id-ID" sz="2000" dirty="0"/>
              <a:t>Kalender manual. </a:t>
            </a:r>
            <a:r>
              <a:rPr lang="id-ID" sz="2000" dirty="0" smtClean="0"/>
              <a:t>Bisa hanya </a:t>
            </a:r>
            <a:r>
              <a:rPr lang="id-ID" sz="2000" dirty="0"/>
              <a:t>menggunakan pena dan kertas atau kalender biasa.</a:t>
            </a:r>
            <a:r>
              <a:rPr lang="id-ID" sz="2000" i="1" dirty="0"/>
              <a:t> </a:t>
            </a:r>
            <a:r>
              <a:rPr lang="id-ID" sz="2000" dirty="0" smtClean="0"/>
              <a:t>Metode </a:t>
            </a:r>
            <a:r>
              <a:rPr lang="id-ID" sz="2000" dirty="0"/>
              <a:t> ini </a:t>
            </a:r>
            <a:r>
              <a:rPr lang="id-ID" sz="2000" dirty="0" smtClean="0"/>
              <a:t>cocok </a:t>
            </a:r>
            <a:r>
              <a:rPr lang="id-ID" sz="2000" dirty="0"/>
              <a:t>untuk brand atau bisnis yang tidak terlalu sering membagikan konten di media seosial. Hal yang perlu ditulis adalah catatan tentang apa yang direncanakan dalam sebulan atau durasi waktu tertentu.</a:t>
            </a:r>
          </a:p>
          <a:p>
            <a:r>
              <a:rPr lang="id-ID" sz="2000" dirty="0"/>
              <a:t>Google sheets. Manfaatkan excel atau Google Sheet untuk membuat kalender konten media sosial yang lebih teratur dengan daftar topik konten beserta tanggal dan waktu untuk setiap postingan. </a:t>
            </a:r>
          </a:p>
          <a:p>
            <a:r>
              <a:rPr lang="id-ID" sz="2000" i="1" dirty="0"/>
              <a:t>Tools </a:t>
            </a:r>
            <a:r>
              <a:rPr lang="id-ID" sz="2000" dirty="0"/>
              <a:t>berbayar. Ada pula berbagai </a:t>
            </a:r>
            <a:r>
              <a:rPr lang="id-ID" sz="2000" i="1" dirty="0"/>
              <a:t>tools social media management</a:t>
            </a:r>
            <a:r>
              <a:rPr lang="id-ID" sz="2000" dirty="0"/>
              <a:t> yang bisa digunakan tidak hanya untuk membuat kalender konten tapi juga mengatur postingan konten secara otomatis. Beberapa contohnya seperti Hootsuite, CoSchedule, dan lain-lain. </a:t>
            </a:r>
          </a:p>
          <a:p>
            <a:endParaRPr lang="id-ID" sz="2000" dirty="0" smtClean="0"/>
          </a:p>
        </p:txBody>
      </p:sp>
    </p:spTree>
    <p:extLst>
      <p:ext uri="{BB962C8B-B14F-4D97-AF65-F5344CB8AC3E}">
        <p14:creationId xmlns:p14="http://schemas.microsoft.com/office/powerpoint/2010/main" val="314126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672"/>
            <a:ext cx="6516216" cy="4114800"/>
          </a:xfrm>
        </p:spPr>
      </p:pic>
      <p:sp>
        <p:nvSpPr>
          <p:cNvPr id="5" name="TextBox 4"/>
          <p:cNvSpPr txBox="1"/>
          <p:nvPr/>
        </p:nvSpPr>
        <p:spPr>
          <a:xfrm>
            <a:off x="323528" y="4869160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/>
            <a:r>
              <a:rPr lang="id-ID" b="1" dirty="0">
                <a:solidFill>
                  <a:srgbClr val="FFC000"/>
                </a:solidFill>
              </a:rPr>
              <a:t>5. Isi kalender secara rutin dan bagikan dengan tim</a:t>
            </a:r>
          </a:p>
          <a:p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32" y="329743"/>
            <a:ext cx="216024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Setelah mengetahui mengetahui struktur dasar dan</a:t>
            </a:r>
            <a:r>
              <a:rPr lang="id-ID" sz="2000" i="1" dirty="0"/>
              <a:t> tools </a:t>
            </a:r>
            <a:r>
              <a:rPr lang="id-ID" sz="2000" dirty="0"/>
              <a:t>yang tepat, isilah kalender konten media sosial secara teratur. Masukkan topik, tipe konten, link konten, jenis </a:t>
            </a:r>
            <a:r>
              <a:rPr lang="id-ID" sz="2000" i="1" dirty="0"/>
              <a:t>platform</a:t>
            </a:r>
            <a:r>
              <a:rPr lang="id-ID" sz="2000" dirty="0"/>
              <a:t> yang digunakan hingga jadwal posting. </a:t>
            </a:r>
          </a:p>
          <a:p>
            <a:r>
              <a:rPr lang="id-ID" sz="2000" dirty="0"/>
              <a:t>Bagikan kalender ini kepada tim sehingga semua bisa memantau dan memberi </a:t>
            </a:r>
            <a:r>
              <a:rPr lang="id-ID" sz="2000" i="1" dirty="0"/>
              <a:t>feedback</a:t>
            </a:r>
            <a:r>
              <a:rPr lang="id-ID" sz="2000" dirty="0"/>
              <a:t>. </a:t>
            </a:r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17034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772400" cy="998984"/>
          </a:xfrm>
        </p:spPr>
        <p:txBody>
          <a:bodyPr/>
          <a:lstStyle/>
          <a:p>
            <a:r>
              <a:rPr lang="id-ID" b="1" dirty="0"/>
              <a:t>6. Buat </a:t>
            </a:r>
            <a:r>
              <a:rPr lang="id-ID" b="1" i="1" dirty="0"/>
              <a:t>content library</a:t>
            </a:r>
            <a:r>
              <a:rPr lang="id-ID" b="1" dirty="0"/>
              <a:t/>
            </a:r>
            <a:br>
              <a:rPr lang="id-ID" b="1" dirty="0"/>
            </a:br>
            <a:endParaRPr lang="id-ID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4559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576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id-ID" b="1" dirty="0" smtClean="0"/>
              <a:t>7. Jadwalkan konten</a:t>
            </a:r>
            <a:br>
              <a:rPr lang="id-ID" b="1" dirty="0" smtClean="0"/>
            </a:br>
            <a:endParaRPr lang="id-ID" dirty="0" smtClean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6" y="1484784"/>
            <a:ext cx="7702742" cy="4680897"/>
          </a:xfrm>
        </p:spPr>
      </p:pic>
    </p:spTree>
    <p:extLst>
      <p:ext uri="{BB962C8B-B14F-4D97-AF65-F5344CB8AC3E}">
        <p14:creationId xmlns:p14="http://schemas.microsoft.com/office/powerpoint/2010/main" val="17820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SEKIAN DAN TERIMA KASIH</a:t>
            </a:r>
            <a:endParaRPr lang="en-US" smtClean="0"/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4648200" y="2257425"/>
          <a:ext cx="3810000" cy="386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Clip" r:id="rId3" imgW="3886200" imgH="3944938" progId="">
                  <p:embed/>
                </p:oleObj>
              </mc:Choice>
              <mc:Fallback>
                <p:oleObj name="Clip" r:id="rId3" imgW="3886200" imgH="3944938" progId="">
                  <p:embed/>
                  <p:pic>
                    <p:nvPicPr>
                      <p:cNvPr id="0" name="Picture 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57425"/>
                        <a:ext cx="3810000" cy="3867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685800" y="2257425"/>
          <a:ext cx="3810000" cy="386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Clip" r:id="rId5" imgW="3886200" imgH="3944938" progId="">
                  <p:embed/>
                </p:oleObj>
              </mc:Choice>
              <mc:Fallback>
                <p:oleObj name="Clip" r:id="rId5" imgW="3886200" imgH="3944938" progId="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57425"/>
                        <a:ext cx="3810000" cy="386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CF577F-9D5A-404A-AAF1-0DAB9DAFCA5D}" type="slidenum">
              <a:rPr lang="en-US" altLang="id-ID" sz="1400" smtClean="0"/>
              <a:pPr/>
              <a:t>2</a:t>
            </a:fld>
            <a:endParaRPr lang="en-US" altLang="id-ID" sz="1400" smtClean="0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611560" y="642919"/>
            <a:ext cx="806489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id-ID" sz="2800" b="1" dirty="0" err="1">
                <a:solidFill>
                  <a:srgbClr val="FFC000"/>
                </a:solidFill>
                <a:latin typeface="Verdana" panose="020B0604030504040204" pitchFamily="34" charset="0"/>
              </a:rPr>
              <a:t>Kompetensi</a:t>
            </a:r>
            <a:r>
              <a:rPr lang="en-US" altLang="id-ID" sz="2800" b="1" dirty="0">
                <a:solidFill>
                  <a:srgbClr val="FFC000"/>
                </a:solidFill>
                <a:latin typeface="Verdana" panose="020B0604030504040204" pitchFamily="34" charset="0"/>
              </a:rPr>
              <a:t> </a:t>
            </a:r>
            <a:r>
              <a:rPr lang="en-US" altLang="id-ID" sz="2800" b="1" dirty="0" err="1" smtClean="0">
                <a:solidFill>
                  <a:srgbClr val="FFC000"/>
                </a:solidFill>
                <a:latin typeface="Verdana" panose="020B0604030504040204" pitchFamily="34" charset="0"/>
              </a:rPr>
              <a:t>Dasar</a:t>
            </a:r>
            <a:r>
              <a:rPr lang="id-ID" altLang="id-ID" sz="2800" b="1" dirty="0" smtClean="0">
                <a:solidFill>
                  <a:srgbClr val="FFC000"/>
                </a:solidFill>
                <a:latin typeface="Verdana" panose="020B0604030504040204" pitchFamily="34" charset="0"/>
              </a:rPr>
              <a:t>:</a:t>
            </a:r>
            <a:endParaRPr lang="en-US" altLang="id-ID" sz="2800" b="1" dirty="0">
              <a:solidFill>
                <a:srgbClr val="FFC000"/>
              </a:solidFill>
              <a:latin typeface="Verdana" panose="020B0604030504040204" pitchFamily="34" charset="0"/>
            </a:endParaRPr>
          </a:p>
          <a:p>
            <a:r>
              <a:rPr lang="en-US" altLang="id-ID" sz="2800" b="1" dirty="0">
                <a:latin typeface="Arial" panose="020B0604020202020204" pitchFamily="34" charset="0"/>
              </a:rPr>
              <a:t>	</a:t>
            </a:r>
            <a:r>
              <a:rPr lang="en-US" altLang="id-ID" sz="2800" b="1" dirty="0" err="1">
                <a:latin typeface="Arial" panose="020B0604020202020204" pitchFamily="34" charset="0"/>
              </a:rPr>
              <a:t>Dapat</a:t>
            </a:r>
            <a:r>
              <a:rPr lang="en-US" altLang="id-ID" sz="2800" b="1" dirty="0">
                <a:latin typeface="Arial" panose="020B0604020202020204" pitchFamily="34" charset="0"/>
              </a:rPr>
              <a:t> </a:t>
            </a:r>
            <a:r>
              <a:rPr lang="en-US" altLang="id-ID" sz="2800" b="1" dirty="0" err="1">
                <a:latin typeface="Arial" panose="020B0604020202020204" pitchFamily="34" charset="0"/>
              </a:rPr>
              <a:t>menjelaskan</a:t>
            </a:r>
            <a:r>
              <a:rPr lang="en-US" altLang="id-ID" sz="2800" b="1" dirty="0">
                <a:latin typeface="Arial" panose="020B0604020202020204" pitchFamily="34" charset="0"/>
              </a:rPr>
              <a:t> </a:t>
            </a:r>
            <a:r>
              <a:rPr lang="en-US" altLang="id-ID" sz="2800" b="1" dirty="0" err="1">
                <a:latin typeface="Arial" panose="020B0604020202020204" pitchFamily="34" charset="0"/>
              </a:rPr>
              <a:t>konsep</a:t>
            </a:r>
            <a:r>
              <a:rPr lang="en-US" altLang="id-ID" sz="2800" b="1" dirty="0">
                <a:latin typeface="Arial" panose="020B0604020202020204" pitchFamily="34" charset="0"/>
              </a:rPr>
              <a:t> </a:t>
            </a:r>
            <a:r>
              <a:rPr lang="id-ID" altLang="id-ID" sz="2800" b="1" dirty="0" smtClean="0">
                <a:latin typeface="Arial" panose="020B0604020202020204" pitchFamily="34" charset="0"/>
              </a:rPr>
              <a:t>tentang content schedule dan dapat membuat social media calender</a:t>
            </a:r>
            <a:endParaRPr lang="en-US" altLang="id-ID" sz="2800" b="1" dirty="0">
              <a:latin typeface="Arial" panose="020B0604020202020204" pitchFamily="34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895350" y="2398713"/>
            <a:ext cx="6381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id-ID" sz="2800" b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I</a:t>
            </a:r>
            <a:r>
              <a:rPr lang="id-ID" altLang="id-ID" sz="2800" b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si Perkuliahan</a:t>
            </a:r>
            <a:endParaRPr lang="en-US" altLang="id-ID" sz="2800" b="1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113606" y="2928934"/>
            <a:ext cx="756285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d-ID" sz="2800" dirty="0" smtClean="0"/>
              <a:t>1</a:t>
            </a:r>
            <a:r>
              <a:rPr lang="id-ID" sz="2800" dirty="0"/>
              <a:t>. </a:t>
            </a:r>
            <a:r>
              <a:rPr lang="id-ID" sz="2800" b="1" u="sng" dirty="0">
                <a:hlinkClick r:id="rId2"/>
              </a:rPr>
              <a:t>Pengertian dan manfaat kalender konten media sosial </a:t>
            </a:r>
            <a:endParaRPr lang="id-ID" sz="2800" u="sng" dirty="0"/>
          </a:p>
          <a:p>
            <a:r>
              <a:rPr lang="id-ID" sz="2800" dirty="0"/>
              <a:t>2. </a:t>
            </a:r>
            <a:r>
              <a:rPr lang="id-ID" sz="2800" b="1" u="sng" dirty="0">
                <a:hlinkClick r:id="rId3"/>
              </a:rPr>
              <a:t>Cara membuat kalender konten media sosial dan menerapkannya </a:t>
            </a:r>
            <a:endParaRPr lang="id-ID" sz="2800" dirty="0"/>
          </a:p>
          <a:p>
            <a:r>
              <a:rPr lang="id-ID" sz="2800" dirty="0"/>
              <a:t>3. </a:t>
            </a:r>
            <a:r>
              <a:rPr lang="id-ID" sz="2800" b="1" u="sng" dirty="0">
                <a:hlinkClick r:id="rId4"/>
              </a:rPr>
              <a:t>Contoh template kalender konten media sosial </a:t>
            </a:r>
            <a:endParaRPr lang="id-ID" sz="2800" dirty="0"/>
          </a:p>
          <a:p>
            <a:endParaRPr lang="en-US" altLang="id-ID" sz="2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43245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9" grpId="0" autoUpdateAnimBg="0"/>
      <p:bldP spid="3380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9F323A-1A4D-45B4-934A-0875021A363B}" type="slidenum">
              <a:rPr lang="en-US" altLang="id-ID"/>
              <a:pPr/>
              <a:t>3</a:t>
            </a:fld>
            <a:endParaRPr lang="en-US" altLang="id-ID"/>
          </a:p>
        </p:txBody>
      </p:sp>
      <p:sp>
        <p:nvSpPr>
          <p:cNvPr id="7172" name="WordArt 3"/>
          <p:cNvSpPr>
            <a:spLocks noChangeArrowheads="1" noChangeShapeType="1" noTextEdit="1"/>
          </p:cNvSpPr>
          <p:nvPr/>
        </p:nvSpPr>
        <p:spPr bwMode="auto">
          <a:xfrm>
            <a:off x="762000" y="293688"/>
            <a:ext cx="2678113" cy="620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b="1" kern="10" dirty="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Comic Sans MS" panose="030F0702030302020204" pitchFamily="66" charset="0"/>
              </a:rPr>
              <a:t>Pengertian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7504" y="1125538"/>
            <a:ext cx="878497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d-ID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Pada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dasarnya kalender konten media sosial adalah jadwal yang membantu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mengatur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jenis dan waktu konten yang akan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di posting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pada beragam media sosial yang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. </a:t>
            </a:r>
            <a:endParaRPr lang="en-US" altLang="id-ID" sz="2400" b="1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23900" y="4613275"/>
            <a:ext cx="816858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14350" indent="-5143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d-ID" sz="2800" dirty="0" smtClean="0">
                <a:latin typeface="Arial Black" pitchFamily="34" charset="0"/>
              </a:rPr>
              <a:t>	kalender </a:t>
            </a:r>
            <a:r>
              <a:rPr lang="id-ID" sz="2800" dirty="0">
                <a:latin typeface="Arial Black" pitchFamily="34" charset="0"/>
              </a:rPr>
              <a:t>konten media sosial akan sangat menunjang pekerjaan seorang</a:t>
            </a:r>
            <a:r>
              <a:rPr lang="id-ID" sz="2800" i="1" dirty="0">
                <a:latin typeface="Arial Black" pitchFamily="34" charset="0"/>
              </a:rPr>
              <a:t> social media specialist</a:t>
            </a:r>
            <a:r>
              <a:rPr lang="id-ID" sz="2800" dirty="0">
                <a:latin typeface="Arial Black" pitchFamily="34" charset="0"/>
              </a:rPr>
              <a:t>. </a:t>
            </a:r>
            <a:endParaRPr lang="en-US" altLang="id-ID" sz="2800" b="1" dirty="0">
              <a:latin typeface="Arial Black" pitchFamily="34" charset="0"/>
            </a:endParaRPr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 flipV="1">
            <a:off x="1428750" y="2697163"/>
            <a:ext cx="762000" cy="914400"/>
          </a:xfrm>
          <a:custGeom>
            <a:avLst/>
            <a:gdLst>
              <a:gd name="T0" fmla="*/ 571500 w 21600"/>
              <a:gd name="T1" fmla="*/ 0 h 21600"/>
              <a:gd name="T2" fmla="*/ 571500 w 21600"/>
              <a:gd name="T3" fmla="*/ 514689 h 21600"/>
              <a:gd name="T4" fmla="*/ 38029 w 21600"/>
              <a:gd name="T5" fmla="*/ 914400 h 21600"/>
              <a:gd name="T6" fmla="*/ 762000 w 21600"/>
              <a:gd name="T7" fmla="*/ 257344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5025 h 21600"/>
              <a:gd name="T14" fmla="*/ 20664 w 21600"/>
              <a:gd name="T15" fmla="*/ 713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6200" y="0"/>
                </a:lnTo>
                <a:lnTo>
                  <a:pt x="16200" y="5025"/>
                </a:lnTo>
                <a:lnTo>
                  <a:pt x="12427" y="5025"/>
                </a:lnTo>
                <a:cubicBezTo>
                  <a:pt x="5564" y="5025"/>
                  <a:pt x="0" y="8219"/>
                  <a:pt x="0" y="12158"/>
                </a:cubicBezTo>
                <a:lnTo>
                  <a:pt x="0" y="21600"/>
                </a:lnTo>
                <a:lnTo>
                  <a:pt x="2155" y="21600"/>
                </a:lnTo>
                <a:lnTo>
                  <a:pt x="2155" y="12158"/>
                </a:lnTo>
                <a:cubicBezTo>
                  <a:pt x="2155" y="9383"/>
                  <a:pt x="6754" y="7133"/>
                  <a:pt x="12427" y="7133"/>
                </a:cubicBezTo>
                <a:lnTo>
                  <a:pt x="16200" y="7133"/>
                </a:lnTo>
                <a:lnTo>
                  <a:pt x="16200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d-ID" altLang="id-ID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2335213" y="3027363"/>
            <a:ext cx="4738687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id-ID" sz="2400" b="1" dirty="0">
                <a:solidFill>
                  <a:srgbClr val="000099"/>
                </a:solidFill>
                <a:latin typeface="Arial" panose="020B0604020202020204" pitchFamily="34" charset="0"/>
              </a:rPr>
              <a:t>           </a:t>
            </a:r>
            <a:r>
              <a:rPr lang="id-ID" altLang="id-ID" sz="4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SCHEDULE</a:t>
            </a:r>
            <a:endParaRPr lang="en-US" altLang="id-ID" sz="4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4584700" y="4030663"/>
            <a:ext cx="427038" cy="582612"/>
          </a:xfrm>
          <a:prstGeom prst="downArrow">
            <a:avLst>
              <a:gd name="adj1" fmla="val 50000"/>
              <a:gd name="adj2" fmla="val 341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33310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  <p:bldP spid="5128" grpId="0" autoUpdateAnimBg="0"/>
      <p:bldP spid="5134" grpId="0" animBg="1"/>
      <p:bldP spid="5135" grpId="0" animBg="1" autoUpdateAnimBg="0"/>
      <p:bldP spid="51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078044-F6B2-4A5B-B37E-92F924155CA7}" type="slidenum">
              <a:rPr lang="en-US" altLang="id-ID"/>
              <a:pPr/>
              <a:t>4</a:t>
            </a:fld>
            <a:endParaRPr lang="en-US" altLang="id-ID"/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827584" y="1052736"/>
            <a:ext cx="7056784" cy="5652864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d-ID" altLang="id-ID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1835696" y="1772816"/>
            <a:ext cx="5544616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d-ID" sz="1600" b="1" dirty="0" smtClean="0">
                <a:solidFill>
                  <a:schemeClr val="bg1"/>
                </a:solidFill>
                <a:sym typeface="Wingdings"/>
              </a:rPr>
              <a:t></a:t>
            </a:r>
            <a:r>
              <a:rPr lang="id-ID" sz="1600" b="1" dirty="0" smtClean="0">
                <a:solidFill>
                  <a:schemeClr val="bg1"/>
                </a:solidFill>
              </a:rPr>
              <a:t>Membantu terorganisir</a:t>
            </a:r>
            <a:r>
              <a:rPr lang="id-ID" sz="1600" b="1" dirty="0">
                <a:solidFill>
                  <a:schemeClr val="bg1"/>
                </a:solidFill>
              </a:rPr>
              <a:t>.</a:t>
            </a:r>
            <a:r>
              <a:rPr lang="id-ID" sz="1600" dirty="0">
                <a:solidFill>
                  <a:schemeClr val="bg1"/>
                </a:solidFill>
              </a:rPr>
              <a:t> </a:t>
            </a:r>
            <a:endParaRPr lang="id-ID" sz="1600" dirty="0" smtClean="0">
              <a:solidFill>
                <a:schemeClr val="bg1"/>
              </a:solidFill>
            </a:endParaRPr>
          </a:p>
          <a:p>
            <a:pPr marL="0" indent="0"/>
            <a:r>
              <a:rPr lang="id-ID" sz="1600" dirty="0" smtClean="0">
                <a:solidFill>
                  <a:schemeClr val="bg1"/>
                </a:solidFill>
              </a:rPr>
              <a:t>Dengan </a:t>
            </a:r>
            <a:r>
              <a:rPr lang="id-ID" sz="1600" dirty="0">
                <a:solidFill>
                  <a:schemeClr val="bg1"/>
                </a:solidFill>
              </a:rPr>
              <a:t>kalender konten media sosial </a:t>
            </a:r>
            <a:r>
              <a:rPr lang="id-ID" sz="1600" dirty="0" smtClean="0">
                <a:solidFill>
                  <a:schemeClr val="bg1"/>
                </a:solidFill>
              </a:rPr>
              <a:t>dapat </a:t>
            </a:r>
            <a:r>
              <a:rPr lang="id-ID" sz="1600" dirty="0">
                <a:solidFill>
                  <a:schemeClr val="bg1"/>
                </a:solidFill>
              </a:rPr>
              <a:t>merencanakan konten media sosial dari minggu atau bulan sebelumnya. Tidak perlu lagi menghabiskan waktu setiap hari hanya untuk mencari ide konten</a:t>
            </a:r>
            <a:r>
              <a:rPr lang="id-ID" sz="1600" dirty="0" smtClean="0">
                <a:solidFill>
                  <a:schemeClr val="bg1"/>
                </a:solidFill>
              </a:rPr>
              <a:t>.</a:t>
            </a:r>
          </a:p>
          <a:p>
            <a:pPr marL="0" indent="0"/>
            <a:r>
              <a:rPr lang="id-ID" sz="1600" dirty="0">
                <a:solidFill>
                  <a:schemeClr val="bg1"/>
                </a:solidFill>
              </a:rPr>
              <a:t> </a:t>
            </a:r>
          </a:p>
          <a:p>
            <a:pPr marL="0" indent="0"/>
            <a:r>
              <a:rPr lang="id-ID" sz="1600" b="1" dirty="0">
                <a:solidFill>
                  <a:schemeClr val="bg1"/>
                </a:solidFill>
                <a:sym typeface="Wingdings"/>
              </a:rPr>
              <a:t> </a:t>
            </a:r>
            <a:r>
              <a:rPr lang="id-ID" sz="1600" b="1" dirty="0" smtClean="0">
                <a:solidFill>
                  <a:schemeClr val="bg1"/>
                </a:solidFill>
              </a:rPr>
              <a:t>Membantu </a:t>
            </a:r>
            <a:r>
              <a:rPr lang="id-ID" sz="1600" b="1" dirty="0">
                <a:solidFill>
                  <a:schemeClr val="bg1"/>
                </a:solidFill>
              </a:rPr>
              <a:t>merancang pesan di setiap</a:t>
            </a:r>
            <a:r>
              <a:rPr lang="id-ID" sz="1600" b="1" i="1" dirty="0">
                <a:solidFill>
                  <a:schemeClr val="bg1"/>
                </a:solidFill>
              </a:rPr>
              <a:t> platform </a:t>
            </a:r>
            <a:r>
              <a:rPr lang="id-ID" sz="1600" b="1" dirty="0">
                <a:solidFill>
                  <a:schemeClr val="bg1"/>
                </a:solidFill>
              </a:rPr>
              <a:t>media sosial.</a:t>
            </a:r>
            <a:r>
              <a:rPr lang="id-ID" sz="1600" dirty="0">
                <a:solidFill>
                  <a:schemeClr val="bg1"/>
                </a:solidFill>
              </a:rPr>
              <a:t> </a:t>
            </a:r>
            <a:endParaRPr lang="id-ID" sz="1600" dirty="0" smtClean="0">
              <a:solidFill>
                <a:schemeClr val="bg1"/>
              </a:solidFill>
            </a:endParaRPr>
          </a:p>
          <a:p>
            <a:pPr marL="0" indent="0"/>
            <a:r>
              <a:rPr lang="id-ID" sz="1600" dirty="0" smtClean="0">
                <a:solidFill>
                  <a:schemeClr val="bg1"/>
                </a:solidFill>
              </a:rPr>
              <a:t>Kalender media sosial juga akan membantu menyesuaikan konten dan pesan yang tepat di setiap platform media sosial </a:t>
            </a:r>
            <a:r>
              <a:rPr lang="id-ID" sz="1600" i="1" dirty="0" smtClean="0">
                <a:solidFill>
                  <a:schemeClr val="bg1"/>
                </a:solidFill>
              </a:rPr>
              <a:t>brand</a:t>
            </a:r>
            <a:r>
              <a:rPr lang="id-ID" sz="1600" dirty="0" smtClean="0">
                <a:solidFill>
                  <a:schemeClr val="bg1"/>
                </a:solidFill>
              </a:rPr>
              <a:t>.</a:t>
            </a:r>
          </a:p>
          <a:p>
            <a:pPr marL="0" indent="0"/>
            <a:endParaRPr lang="id-ID" sz="1600" dirty="0" smtClean="0">
              <a:solidFill>
                <a:schemeClr val="bg1"/>
              </a:solidFill>
            </a:endParaRPr>
          </a:p>
          <a:p>
            <a:pPr marL="0" indent="0"/>
            <a:r>
              <a:rPr lang="id-ID" sz="1600" b="1" dirty="0">
                <a:solidFill>
                  <a:schemeClr val="bg1"/>
                </a:solidFill>
                <a:sym typeface="Wingdings"/>
              </a:rPr>
              <a:t> </a:t>
            </a:r>
            <a:r>
              <a:rPr lang="id-ID" sz="1600" b="1" dirty="0" smtClean="0">
                <a:solidFill>
                  <a:schemeClr val="bg1"/>
                </a:solidFill>
              </a:rPr>
              <a:t>Membantu perencanaan di masa depan.</a:t>
            </a:r>
            <a:r>
              <a:rPr lang="id-ID" sz="1600" dirty="0" smtClean="0">
                <a:solidFill>
                  <a:schemeClr val="bg1"/>
                </a:solidFill>
              </a:rPr>
              <a:t> </a:t>
            </a:r>
          </a:p>
          <a:p>
            <a:pPr marL="0" indent="0"/>
            <a:r>
              <a:rPr lang="id-ID" sz="1600" dirty="0" smtClean="0">
                <a:solidFill>
                  <a:schemeClr val="bg1"/>
                </a:solidFill>
              </a:rPr>
              <a:t>Dari kalender konten media sosial bisa tahu konten mana yang memiliki performa yang baik dan dapat menyesuaikannya ke dalam</a:t>
            </a:r>
            <a:r>
              <a:rPr lang="id-ID" sz="1600" u="sng" dirty="0" smtClean="0">
                <a:solidFill>
                  <a:schemeClr val="bg1"/>
                </a:solidFill>
                <a:hlinkClick r:id="rId3"/>
              </a:rPr>
              <a:t> strategi social media marketing</a:t>
            </a:r>
            <a:r>
              <a:rPr lang="id-ID" sz="1600" i="1" dirty="0" smtClean="0">
                <a:solidFill>
                  <a:schemeClr val="bg1"/>
                </a:solidFill>
              </a:rPr>
              <a:t> </a:t>
            </a:r>
            <a:r>
              <a:rPr lang="id-ID" sz="1600" dirty="0" smtClean="0">
                <a:solidFill>
                  <a:schemeClr val="bg1"/>
                </a:solidFill>
              </a:rPr>
              <a:t>yang akan datang. </a:t>
            </a:r>
          </a:p>
          <a:p>
            <a:pPr marL="0" indent="0">
              <a:buClr>
                <a:schemeClr val="bg2">
                  <a:lumMod val="75000"/>
                </a:schemeClr>
              </a:buClr>
            </a:pPr>
            <a:endParaRPr lang="en-US" altLang="id-ID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Text Box 45"/>
          <p:cNvSpPr txBox="1">
            <a:spLocks noChangeArrowheads="1"/>
          </p:cNvSpPr>
          <p:nvPr/>
        </p:nvSpPr>
        <p:spPr bwMode="auto">
          <a:xfrm>
            <a:off x="539552" y="478462"/>
            <a:ext cx="820052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n-NO" sz="2400" dirty="0"/>
              <a:t> </a:t>
            </a:r>
            <a:r>
              <a:rPr lang="id-ID" sz="2400" dirty="0" smtClean="0"/>
              <a:t>M</a:t>
            </a:r>
            <a:r>
              <a:rPr lang="nn-NO" sz="2400" dirty="0" smtClean="0"/>
              <a:t>anfaat </a:t>
            </a:r>
            <a:r>
              <a:rPr lang="nn-NO" sz="2400" dirty="0"/>
              <a:t>utama </a:t>
            </a:r>
            <a:r>
              <a:rPr lang="nn-NO" sz="2400" dirty="0" smtClean="0"/>
              <a:t>membuat </a:t>
            </a:r>
            <a:r>
              <a:rPr lang="nn-NO" sz="2400" dirty="0"/>
              <a:t>dan mengelola kalender konten media </a:t>
            </a:r>
            <a:r>
              <a:rPr lang="nn-NO" sz="2400" dirty="0" smtClean="0"/>
              <a:t>sosial:</a:t>
            </a:r>
            <a:r>
              <a:rPr lang="nn-NO" sz="2400" dirty="0"/>
              <a:t> </a:t>
            </a:r>
            <a:endParaRPr lang="en-US" alt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9923146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7" grpId="0" animBg="1"/>
      <p:bldP spid="618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F55300-F918-449E-A114-6425C8ADEBFC}" type="slidenum">
              <a:rPr lang="en-US" altLang="id-ID" sz="1400" smtClean="0"/>
              <a:pPr/>
              <a:t>5</a:t>
            </a:fld>
            <a:endParaRPr lang="en-US" altLang="id-ID" sz="1400" smtClean="0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800100" y="3238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d-ID" sz="4000" b="1" dirty="0"/>
              <a:t>Cara membuat kalender konten media sosial dan menerapkannya </a:t>
            </a:r>
          </a:p>
          <a:p>
            <a:pPr algn="ctr"/>
            <a:endParaRPr lang="en-US" altLang="id-ID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40994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121075"/>
              </p:ext>
            </p:extLst>
          </p:nvPr>
        </p:nvGraphicFramePr>
        <p:xfrm>
          <a:off x="666750" y="1524000"/>
          <a:ext cx="7772400" cy="50292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Isinya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mencakup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materi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informatif dan grafis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Ditulis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lengkap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Cukup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 dg peer group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Teknis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penulisan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lebih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sistematis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Siap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menjadi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 templete konten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Siap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di posting di beberapa akun media sosial yang berbeda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Diperlukan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‘kata 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kunci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’,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dsb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Belum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cukup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hy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dg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konten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Bisa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jadwalkan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Umumnya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id-ID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mic Sans MS" pitchFamily="66" charset="0"/>
                        </a:rPr>
                        <a:t>bisa manua atau automotis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AC7BFCFE-A386-4379-8B12-FFA7DD965EB2}" type="slidenum">
              <a:rPr lang="en-US"/>
              <a:pPr defTabSz="762000"/>
              <a:t>6</a:t>
            </a:fld>
            <a:endParaRPr lang="en-US"/>
          </a:p>
        </p:txBody>
      </p:sp>
      <p:sp>
        <p:nvSpPr>
          <p:cNvPr id="12385" name="Rectangle 97"/>
          <p:cNvSpPr>
            <a:spLocks noChangeArrowheads="1"/>
          </p:cNvSpPr>
          <p:nvPr/>
        </p:nvSpPr>
        <p:spPr bwMode="auto">
          <a:xfrm>
            <a:off x="3048000" y="2819400"/>
            <a:ext cx="4343400" cy="19812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2667000" y="2514600"/>
            <a:ext cx="4343400" cy="19812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2383" name="Rectangle 95"/>
          <p:cNvSpPr>
            <a:spLocks noChangeArrowheads="1"/>
          </p:cNvSpPr>
          <p:nvPr/>
        </p:nvSpPr>
        <p:spPr bwMode="auto">
          <a:xfrm>
            <a:off x="2286000" y="2209800"/>
            <a:ext cx="4343400" cy="1981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606" name="WordArt 85"/>
          <p:cNvSpPr>
            <a:spLocks noChangeArrowheads="1" noChangeShapeType="1" noTextEdit="1"/>
          </p:cNvSpPr>
          <p:nvPr/>
        </p:nvSpPr>
        <p:spPr bwMode="auto">
          <a:xfrm>
            <a:off x="323528" y="809625"/>
            <a:ext cx="8496944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dirty="0"/>
              <a:t>B</a:t>
            </a:r>
            <a:r>
              <a:rPr lang="id-ID" sz="3600" dirty="0" smtClean="0"/>
              <a:t>eberapa </a:t>
            </a:r>
            <a:r>
              <a:rPr lang="id-ID" sz="3600" dirty="0"/>
              <a:t>langkah yang perlu </a:t>
            </a:r>
            <a:r>
              <a:rPr lang="id-ID" sz="3600" dirty="0" smtClean="0"/>
              <a:t>dilakukan </a:t>
            </a:r>
            <a:r>
              <a:rPr lang="id-ID" sz="3600" dirty="0"/>
              <a:t>dalam membuat </a:t>
            </a:r>
            <a:r>
              <a:rPr lang="id-ID" sz="3600" dirty="0" smtClean="0"/>
              <a:t>kalender </a:t>
            </a:r>
            <a:r>
              <a:rPr lang="id-ID" sz="3600" dirty="0"/>
              <a:t>konten media sosial</a:t>
            </a:r>
            <a:endParaRPr lang="id-ID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latin typeface="Verdana"/>
              <a:ea typeface="Verdana"/>
              <a:cs typeface="Verdana"/>
            </a:endParaRPr>
          </a:p>
        </p:txBody>
      </p:sp>
      <p:grpSp>
        <p:nvGrpSpPr>
          <p:cNvPr id="2" name="Group 102"/>
          <p:cNvGrpSpPr>
            <a:grpSpLocks/>
          </p:cNvGrpSpPr>
          <p:nvPr/>
        </p:nvGrpSpPr>
        <p:grpSpPr bwMode="auto">
          <a:xfrm>
            <a:off x="1905000" y="1905000"/>
            <a:ext cx="4343400" cy="1981200"/>
            <a:chOff x="1200" y="1200"/>
            <a:chExt cx="2736" cy="1248"/>
          </a:xfrm>
        </p:grpSpPr>
        <p:sp>
          <p:nvSpPr>
            <p:cNvPr id="25615" name="Rectangle 89"/>
            <p:cNvSpPr>
              <a:spLocks noChangeArrowheads="1"/>
            </p:cNvSpPr>
            <p:nvPr/>
          </p:nvSpPr>
          <p:spPr bwMode="auto">
            <a:xfrm>
              <a:off x="1200" y="1200"/>
              <a:ext cx="2736" cy="124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16" name="Rectangle 86"/>
            <p:cNvSpPr>
              <a:spLocks noChangeArrowheads="1"/>
            </p:cNvSpPr>
            <p:nvPr/>
          </p:nvSpPr>
          <p:spPr bwMode="auto">
            <a:xfrm>
              <a:off x="1344" y="1552"/>
              <a:ext cx="244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17" name="Text Box 87"/>
            <p:cNvSpPr txBox="1">
              <a:spLocks noChangeArrowheads="1"/>
            </p:cNvSpPr>
            <p:nvPr/>
          </p:nvSpPr>
          <p:spPr bwMode="auto">
            <a:xfrm>
              <a:off x="1344" y="1536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  <p:sp>
          <p:nvSpPr>
            <p:cNvPr id="25618" name="Text Box 90"/>
            <p:cNvSpPr txBox="1">
              <a:spLocks noChangeArrowheads="1"/>
            </p:cNvSpPr>
            <p:nvPr/>
          </p:nvSpPr>
          <p:spPr bwMode="auto">
            <a:xfrm>
              <a:off x="1248" y="1200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5619" name="Rectangle 91"/>
            <p:cNvSpPr>
              <a:spLocks noChangeArrowheads="1"/>
            </p:cNvSpPr>
            <p:nvPr/>
          </p:nvSpPr>
          <p:spPr bwMode="auto">
            <a:xfrm>
              <a:off x="1344" y="1825"/>
              <a:ext cx="244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20" name="Text Box 92"/>
            <p:cNvSpPr txBox="1">
              <a:spLocks noChangeArrowheads="1"/>
            </p:cNvSpPr>
            <p:nvPr/>
          </p:nvSpPr>
          <p:spPr bwMode="auto">
            <a:xfrm>
              <a:off x="1344" y="1809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  <p:sp>
          <p:nvSpPr>
            <p:cNvPr id="25621" name="Rectangle 93"/>
            <p:cNvSpPr>
              <a:spLocks noChangeArrowheads="1"/>
            </p:cNvSpPr>
            <p:nvPr/>
          </p:nvSpPr>
          <p:spPr bwMode="auto">
            <a:xfrm>
              <a:off x="1344" y="2097"/>
              <a:ext cx="244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22" name="Text Box 94"/>
            <p:cNvSpPr txBox="1">
              <a:spLocks noChangeArrowheads="1"/>
            </p:cNvSpPr>
            <p:nvPr/>
          </p:nvSpPr>
          <p:spPr bwMode="auto">
            <a:xfrm>
              <a:off x="1344" y="2081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</p:grpSp>
      <p:grpSp>
        <p:nvGrpSpPr>
          <p:cNvPr id="3" name="Group 104"/>
          <p:cNvGrpSpPr>
            <a:grpSpLocks/>
          </p:cNvGrpSpPr>
          <p:nvPr/>
        </p:nvGrpSpPr>
        <p:grpSpPr bwMode="auto">
          <a:xfrm>
            <a:off x="1066800" y="5105400"/>
            <a:ext cx="7162800" cy="423863"/>
            <a:chOff x="672" y="3216"/>
            <a:chExt cx="4512" cy="267"/>
          </a:xfrm>
        </p:grpSpPr>
        <p:sp>
          <p:nvSpPr>
            <p:cNvPr id="25613" name="Rectangle 98"/>
            <p:cNvSpPr>
              <a:spLocks noChangeArrowheads="1"/>
            </p:cNvSpPr>
            <p:nvPr/>
          </p:nvSpPr>
          <p:spPr bwMode="auto">
            <a:xfrm>
              <a:off x="672" y="3216"/>
              <a:ext cx="4512" cy="2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14" name="Text Box 99"/>
            <p:cNvSpPr txBox="1">
              <a:spLocks noChangeArrowheads="1"/>
            </p:cNvSpPr>
            <p:nvPr/>
          </p:nvSpPr>
          <p:spPr bwMode="auto">
            <a:xfrm>
              <a:off x="852" y="3252"/>
              <a:ext cx="4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</p:grp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1066800" y="5791200"/>
            <a:ext cx="7162800" cy="419100"/>
            <a:chOff x="672" y="3648"/>
            <a:chExt cx="4512" cy="264"/>
          </a:xfrm>
        </p:grpSpPr>
        <p:sp>
          <p:nvSpPr>
            <p:cNvPr id="25611" name="Rectangle 100"/>
            <p:cNvSpPr>
              <a:spLocks noChangeArrowheads="1"/>
            </p:cNvSpPr>
            <p:nvPr/>
          </p:nvSpPr>
          <p:spPr bwMode="auto">
            <a:xfrm>
              <a:off x="672" y="3648"/>
              <a:ext cx="4512" cy="2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12" name="Text Box 101"/>
            <p:cNvSpPr txBox="1">
              <a:spLocks noChangeArrowheads="1"/>
            </p:cNvSpPr>
            <p:nvPr/>
          </p:nvSpPr>
          <p:spPr bwMode="auto">
            <a:xfrm>
              <a:off x="852" y="3681"/>
              <a:ext cx="4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2267744" y="2391271"/>
            <a:ext cx="35301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="1" dirty="0" smtClean="0"/>
              <a:t>1. Lakukan </a:t>
            </a:r>
            <a:r>
              <a:rPr lang="id-ID" sz="2000" b="1" dirty="0"/>
              <a:t>audit media sosial </a:t>
            </a:r>
          </a:p>
        </p:txBody>
      </p:sp>
      <p:sp>
        <p:nvSpPr>
          <p:cNvPr id="7" name="Rectangle 6"/>
          <p:cNvSpPr/>
          <p:nvPr/>
        </p:nvSpPr>
        <p:spPr>
          <a:xfrm>
            <a:off x="2915816" y="2812866"/>
            <a:ext cx="229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="1" dirty="0"/>
              <a:t>2. Rancang strategi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5736" y="3275692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800" b="1" dirty="0" smtClean="0"/>
              <a:t>2. Frekuensi </a:t>
            </a:r>
            <a:r>
              <a:rPr lang="id-ID" sz="1800" b="1" dirty="0"/>
              <a:t>posting di setiap </a:t>
            </a:r>
            <a:r>
              <a:rPr lang="id-ID" sz="1800" b="1" i="1" dirty="0"/>
              <a:t>platform </a:t>
            </a:r>
            <a:endParaRPr lang="id-ID" sz="1800" b="1" dirty="0"/>
          </a:p>
        </p:txBody>
      </p:sp>
      <p:sp>
        <p:nvSpPr>
          <p:cNvPr id="9" name="Rectangle 8"/>
          <p:cNvSpPr/>
          <p:nvPr/>
        </p:nvSpPr>
        <p:spPr>
          <a:xfrm>
            <a:off x="1187624" y="5046275"/>
            <a:ext cx="7041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/>
              <a:t>4. Tentukan</a:t>
            </a:r>
            <a:r>
              <a:rPr lang="id-ID" sz="2000" b="1" i="1" dirty="0"/>
              <a:t> tools</a:t>
            </a:r>
            <a:r>
              <a:rPr lang="id-ID" sz="2000" b="1" dirty="0"/>
              <a:t> untuk membuat kalender konten media sosial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66800" y="5765194"/>
            <a:ext cx="716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/>
              <a:t>5. Isi kalender secara rutin dan bagikan dengan </a:t>
            </a:r>
            <a:r>
              <a:rPr lang="id-ID" sz="2000" b="1" dirty="0" smtClean="0"/>
              <a:t>tima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2509867960"/>
      </p:ext>
    </p:extLst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5" grpId="0" animBg="1"/>
      <p:bldP spid="12384" grpId="0" animBg="1"/>
      <p:bldP spid="123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D5E72EE1-BE9B-4283-8555-006783FABFF9}" type="slidenum">
              <a:rPr lang="en-US"/>
              <a:pPr defTabSz="762000"/>
              <a:t>7</a:t>
            </a:fld>
            <a:endParaRPr lang="en-US"/>
          </a:p>
        </p:txBody>
      </p: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1905000" y="1905000"/>
            <a:ext cx="5403850" cy="3395663"/>
            <a:chOff x="1200" y="1200"/>
            <a:chExt cx="3404" cy="2139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1200" y="1200"/>
              <a:ext cx="3404" cy="2139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" name="Rectangle 86"/>
            <p:cNvSpPr>
              <a:spLocks noChangeArrowheads="1"/>
            </p:cNvSpPr>
            <p:nvPr/>
          </p:nvSpPr>
          <p:spPr bwMode="auto">
            <a:xfrm>
              <a:off x="1385" y="1488"/>
              <a:ext cx="3083" cy="3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" name="Text Box 87"/>
            <p:cNvSpPr txBox="1">
              <a:spLocks noChangeArrowheads="1"/>
            </p:cNvSpPr>
            <p:nvPr/>
          </p:nvSpPr>
          <p:spPr bwMode="auto">
            <a:xfrm>
              <a:off x="1344" y="1536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  <p:sp>
          <p:nvSpPr>
            <p:cNvPr id="9" name="Text Box 90"/>
            <p:cNvSpPr txBox="1">
              <a:spLocks noChangeArrowheads="1"/>
            </p:cNvSpPr>
            <p:nvPr/>
          </p:nvSpPr>
          <p:spPr bwMode="auto">
            <a:xfrm>
              <a:off x="1248" y="1200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1"/>
            <p:cNvSpPr>
              <a:spLocks noChangeArrowheads="1"/>
            </p:cNvSpPr>
            <p:nvPr/>
          </p:nvSpPr>
          <p:spPr bwMode="auto">
            <a:xfrm>
              <a:off x="1385" y="2105"/>
              <a:ext cx="3083" cy="3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2" name="Rectangle 93"/>
            <p:cNvSpPr>
              <a:spLocks noChangeArrowheads="1"/>
            </p:cNvSpPr>
            <p:nvPr/>
          </p:nvSpPr>
          <p:spPr bwMode="auto">
            <a:xfrm>
              <a:off x="1385" y="2784"/>
              <a:ext cx="3083" cy="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" name="Text Box 94"/>
            <p:cNvSpPr txBox="1">
              <a:spLocks noChangeArrowheads="1"/>
            </p:cNvSpPr>
            <p:nvPr/>
          </p:nvSpPr>
          <p:spPr bwMode="auto">
            <a:xfrm>
              <a:off x="1344" y="2110"/>
              <a:ext cx="24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1800" b="1" dirty="0">
                <a:latin typeface="Arial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35361" y="2420888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6. Buat </a:t>
            </a:r>
            <a:r>
              <a:rPr lang="id-ID" b="1" i="1" dirty="0"/>
              <a:t>content library</a:t>
            </a:r>
            <a:endParaRPr lang="id-ID" b="1" dirty="0"/>
          </a:p>
        </p:txBody>
      </p:sp>
      <p:sp>
        <p:nvSpPr>
          <p:cNvPr id="3" name="Rectangle 2"/>
          <p:cNvSpPr/>
          <p:nvPr/>
        </p:nvSpPr>
        <p:spPr>
          <a:xfrm>
            <a:off x="3169588" y="3399383"/>
            <a:ext cx="2914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7. Jadwalkan konten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8698" y="4407495"/>
            <a:ext cx="3746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8. Monitor dan improvisasi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590DC3AB-32B0-45E2-9596-9D53E8A86C66}" type="slidenum">
              <a:rPr lang="en-US"/>
              <a:pPr defTabSz="762000"/>
              <a:t>8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87624" y="2915005"/>
            <a:ext cx="71295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800" dirty="0"/>
              <a:t>Mulailah dengan mengidentifikasi </a:t>
            </a:r>
            <a:r>
              <a:rPr lang="id-ID" sz="2800" i="1" dirty="0"/>
              <a:t>channel</a:t>
            </a:r>
            <a:r>
              <a:rPr lang="id-ID" sz="2800" dirty="0"/>
              <a:t> mana yang butuh peningkatan atau jenis konten apa yang memiliki peluang untuk dikembangkan. Caranya yaitu dengan melakukan audit saluran media sosial. </a:t>
            </a:r>
            <a:endParaRPr lang="en-US" sz="2800" b="1" dirty="0">
              <a:latin typeface="Arial" pitchFamily="34" charset="0"/>
            </a:endParaRPr>
          </a:p>
        </p:txBody>
      </p:sp>
      <p:sp>
        <p:nvSpPr>
          <p:cNvPr id="27652" name="WordArt 3"/>
          <p:cNvSpPr>
            <a:spLocks noChangeArrowheads="1" noChangeShapeType="1" noTextEdit="1"/>
          </p:cNvSpPr>
          <p:nvPr/>
        </p:nvSpPr>
        <p:spPr bwMode="auto">
          <a:xfrm>
            <a:off x="1981200" y="933450"/>
            <a:ext cx="5183088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b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latin typeface="Verdana"/>
                <a:ea typeface="Verdana"/>
                <a:cs typeface="Verdana"/>
              </a:rPr>
              <a:t>1. AUdit Media Sosial</a:t>
            </a:r>
            <a:endParaRPr lang="id-ID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762000"/>
            <a:fld id="{E34B066E-34BF-43E4-9650-6F5431DEF82C}" type="slidenum">
              <a:rPr lang="en-US"/>
              <a:pPr defTabSz="762000"/>
              <a:t>9</a:t>
            </a:fld>
            <a:endParaRPr lang="en-US"/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611560" y="908720"/>
            <a:ext cx="835292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 algn="ctr"/>
            <a:r>
              <a:rPr lang="id-ID" sz="2200" b="1" dirty="0" smtClean="0">
                <a:solidFill>
                  <a:srgbClr val="FFFF00"/>
                </a:solidFill>
              </a:rPr>
              <a:t>Audit </a:t>
            </a:r>
            <a:r>
              <a:rPr lang="id-ID" sz="2200" b="1" dirty="0">
                <a:solidFill>
                  <a:srgbClr val="FFFF00"/>
                </a:solidFill>
              </a:rPr>
              <a:t>media sosial sederhana </a:t>
            </a:r>
            <a:endParaRPr lang="id-ID" sz="2200" b="1" dirty="0" smtClean="0">
              <a:solidFill>
                <a:srgbClr val="FFFF00"/>
              </a:solidFill>
            </a:endParaRPr>
          </a:p>
          <a:p>
            <a:pPr marL="571500" indent="-571500"/>
            <a:endParaRPr lang="id-ID" sz="2200" b="1" dirty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id-ID" sz="2200" b="1" dirty="0"/>
              <a:t>Di mana </a:t>
            </a:r>
            <a:r>
              <a:rPr lang="id-ID" sz="2200" b="1" i="1" dirty="0"/>
              <a:t>audiens</a:t>
            </a:r>
            <a:r>
              <a:rPr lang="id-ID" sz="2200" b="1" dirty="0"/>
              <a:t> </a:t>
            </a:r>
            <a:r>
              <a:rPr lang="id-ID" sz="2200" b="1" dirty="0" smtClean="0"/>
              <a:t>kita?</a:t>
            </a:r>
            <a:endParaRPr lang="id-ID" sz="2200" dirty="0"/>
          </a:p>
          <a:p>
            <a:r>
              <a:rPr lang="id-ID" sz="2200" dirty="0"/>
              <a:t>Cari tahu di </a:t>
            </a:r>
            <a:r>
              <a:rPr lang="id-ID" sz="2200" i="1" dirty="0"/>
              <a:t>platform</a:t>
            </a:r>
            <a:r>
              <a:rPr lang="id-ID" sz="2200" dirty="0"/>
              <a:t> media sosial mana keterlibatan target audiens </a:t>
            </a:r>
            <a:r>
              <a:rPr lang="id-ID" sz="2200" dirty="0" smtClean="0"/>
              <a:t>lebih </a:t>
            </a:r>
            <a:r>
              <a:rPr lang="id-ID" sz="2200" dirty="0"/>
              <a:t>aktif. </a:t>
            </a:r>
            <a:endParaRPr lang="id-ID" sz="2200" dirty="0" smtClean="0"/>
          </a:p>
          <a:p>
            <a:endParaRPr lang="id-ID" sz="2200" dirty="0"/>
          </a:p>
          <a:p>
            <a:r>
              <a:rPr lang="id-ID" sz="2200" b="1" i="1" dirty="0"/>
              <a:t>Platform </a:t>
            </a:r>
            <a:r>
              <a:rPr lang="id-ID" sz="2200" b="1" dirty="0"/>
              <a:t>mana yang paling banyak alami pertumbuhan? </a:t>
            </a:r>
            <a:endParaRPr lang="id-ID" sz="2200" dirty="0"/>
          </a:p>
          <a:p>
            <a:r>
              <a:rPr lang="id-ID" sz="2200" dirty="0"/>
              <a:t>Lihat </a:t>
            </a:r>
            <a:r>
              <a:rPr lang="id-ID" sz="2200" i="1" dirty="0"/>
              <a:t>platform</a:t>
            </a:r>
            <a:r>
              <a:rPr lang="id-ID" sz="2200" dirty="0"/>
              <a:t> yang pertumbuhannya paling tampak, lalu tarik data  dan analisa untuk melihat penyebabnya. Analisa apakah ada jenis konten tertentu yang lebih disukai dan menarik lebih banyak </a:t>
            </a:r>
            <a:r>
              <a:rPr lang="id-ID" sz="2200" i="1" dirty="0"/>
              <a:t>engagement audiens</a:t>
            </a:r>
            <a:r>
              <a:rPr lang="id-ID" sz="2200" dirty="0"/>
              <a:t>, atau kampanye apa yang mendorong pertumbuhan itu. </a:t>
            </a:r>
            <a:endParaRPr lang="id-ID" sz="2200" dirty="0" smtClean="0"/>
          </a:p>
          <a:p>
            <a:endParaRPr lang="id-ID" sz="2200" dirty="0"/>
          </a:p>
          <a:p>
            <a:r>
              <a:rPr lang="id-ID" sz="2200" b="1" dirty="0"/>
              <a:t>Lihat asal </a:t>
            </a:r>
            <a:r>
              <a:rPr lang="id-ID" sz="2200" b="1" i="1" dirty="0"/>
              <a:t>traffic</a:t>
            </a:r>
            <a:r>
              <a:rPr lang="id-ID" sz="2200" b="1" dirty="0"/>
              <a:t> dan </a:t>
            </a:r>
            <a:r>
              <a:rPr lang="id-ID" sz="2200" b="1" i="1" dirty="0"/>
              <a:t>engagement</a:t>
            </a:r>
            <a:endParaRPr lang="id-ID" sz="2200" dirty="0"/>
          </a:p>
          <a:p>
            <a:r>
              <a:rPr lang="id-ID" sz="2200" dirty="0"/>
              <a:t>Lakukan analisa untuk melihat </a:t>
            </a:r>
            <a:r>
              <a:rPr lang="id-ID" sz="2200" i="1" dirty="0"/>
              <a:t>channel</a:t>
            </a:r>
            <a:r>
              <a:rPr lang="id-ID" sz="2200" dirty="0"/>
              <a:t> mana yang menarik</a:t>
            </a:r>
            <a:r>
              <a:rPr lang="id-ID" sz="2200" i="1" dirty="0"/>
              <a:t> traffic</a:t>
            </a:r>
            <a:r>
              <a:rPr lang="id-ID" sz="2200" dirty="0"/>
              <a:t> lebih banyak. Selain itu pelajari perlakuan apa yang berbeda dan membuat</a:t>
            </a:r>
            <a:r>
              <a:rPr lang="id-ID" sz="2200" i="1" dirty="0"/>
              <a:t> channel</a:t>
            </a:r>
            <a:r>
              <a:rPr lang="id-ID" sz="2200" dirty="0"/>
              <a:t> tersebut  memiliki</a:t>
            </a:r>
            <a:r>
              <a:rPr lang="id-ID" sz="2200" i="1" dirty="0"/>
              <a:t> traffic </a:t>
            </a:r>
            <a:r>
              <a:rPr lang="id-ID" sz="2200" dirty="0"/>
              <a:t>dan </a:t>
            </a:r>
            <a:r>
              <a:rPr lang="id-ID" sz="2200" i="1" dirty="0"/>
              <a:t>engagement </a:t>
            </a:r>
            <a:r>
              <a:rPr lang="id-ID" sz="2200" dirty="0"/>
              <a:t>yang lebih tinggi. </a:t>
            </a:r>
          </a:p>
          <a:p>
            <a:pPr marL="571500" indent="-571500"/>
            <a:endParaRPr lang="en-US" sz="2200" b="1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</p:bldLst>
  </p:timing>
</p:sld>
</file>

<file path=ppt/theme/theme1.xml><?xml version="1.0" encoding="utf-8"?>
<a:theme xmlns:a="http://schemas.openxmlformats.org/drawingml/2006/main" name="Comet">
  <a:themeElements>
    <a:clrScheme name="">
      <a:dk1>
        <a:srgbClr val="000080"/>
      </a:dk1>
      <a:lt1>
        <a:srgbClr val="FFFFFF"/>
      </a:lt1>
      <a:dk2>
        <a:srgbClr val="000000"/>
      </a:dk2>
      <a:lt2>
        <a:srgbClr val="FFCC66"/>
      </a:lt2>
      <a:accent1>
        <a:srgbClr val="3366FF"/>
      </a:accent1>
      <a:accent2>
        <a:srgbClr val="00CCCC"/>
      </a:accent2>
      <a:accent3>
        <a:srgbClr val="AAAAAA"/>
      </a:accent3>
      <a:accent4>
        <a:srgbClr val="DADADA"/>
      </a:accent4>
      <a:accent5>
        <a:srgbClr val="ADB8FF"/>
      </a:accent5>
      <a:accent6>
        <a:srgbClr val="00B9B9"/>
      </a:accent6>
      <a:hlink>
        <a:srgbClr val="FF0033"/>
      </a:hlink>
      <a:folHlink>
        <a:srgbClr val="CCECFF"/>
      </a:folHlink>
    </a:clrScheme>
    <a:fontScheme name="Come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e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e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Designs\Comet.pot</Template>
  <TotalTime>573</TotalTime>
  <Words>254</Words>
  <Application>Microsoft Office PowerPoint</Application>
  <PresentationFormat>On-screen Show (4:3)</PresentationFormat>
  <Paragraphs>96</Paragraphs>
  <Slides>16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Comet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Rancang strategi </vt:lpstr>
      <vt:lpstr>3. Tentukan frekuensi posting di setiap platform </vt:lpstr>
      <vt:lpstr>4. Tentukan tools untuk membuat kalender konten media sosia </vt:lpstr>
      <vt:lpstr>PowerPoint Presentation</vt:lpstr>
      <vt:lpstr>6. Buat content library </vt:lpstr>
      <vt:lpstr>7. Jadwalkan konten </vt:lpstr>
      <vt:lpstr>SEKIAN DAN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PENULISAN  BUKU  AJAR</dc:title>
  <dc:creator>Adi Subianto, drg.</dc:creator>
  <cp:lastModifiedBy>user</cp:lastModifiedBy>
  <cp:revision>7685301</cp:revision>
  <cp:lastPrinted>2013-11-22T06:07:09Z</cp:lastPrinted>
  <dcterms:created xsi:type="dcterms:W3CDTF">1997-12-15T14:34:31Z</dcterms:created>
  <dcterms:modified xsi:type="dcterms:W3CDTF">2022-12-26T00:15:32Z</dcterms:modified>
</cp:coreProperties>
</file>