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99" r:id="rId3"/>
    <p:sldId id="304" r:id="rId4"/>
    <p:sldId id="305" r:id="rId5"/>
    <p:sldId id="306" r:id="rId6"/>
    <p:sldId id="303" r:id="rId7"/>
    <p:sldId id="301" r:id="rId8"/>
    <p:sldId id="307" r:id="rId9"/>
  </p:sldIdLst>
  <p:sldSz cx="9144000" cy="6858000" type="screen4x3"/>
  <p:notesSz cx="7045325" cy="9345613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77" d="100"/>
          <a:sy n="77" d="100"/>
        </p:scale>
        <p:origin x="151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ANALISA DATA NUMERIK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..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2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..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PENGANTAR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ANALISA DATA NUMERIK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rgbClr val="800080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chemeClr val="tx1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Pengertian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numerik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proses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mengolah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menganalisis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menafsirkan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berbentuk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angka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mendapatkan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berguna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Fokus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matematis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statistik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memahami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pola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tren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data.</a:t>
            </a:r>
            <a:endParaRPr lang="en-US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Tools </a:t>
            </a:r>
            <a:r>
              <a:rPr lang="en-US" sz="3200" b="1" dirty="0" err="1"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untuk</a:t>
            </a:r>
            <a:r>
              <a:rPr lang="en-US" sz="3200" b="1" dirty="0"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Analisis</a:t>
            </a:r>
            <a:r>
              <a:rPr lang="en-US" sz="3200" b="1" dirty="0"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Data </a:t>
            </a:r>
            <a:r>
              <a:rPr lang="en-US" sz="3200" b="1" dirty="0" err="1"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Numerik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rgbClr val="800080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Software dan Bahasa </a:t>
            </a:r>
            <a:r>
              <a:rPr lang="en-US" sz="2400" b="1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Pemrograman</a:t>
            </a:r>
            <a:r>
              <a:rPr lang="en-US" sz="2400" b="1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Populer</a:t>
            </a:r>
            <a:endParaRPr lang="en-US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Python (</a:t>
            </a:r>
            <a:r>
              <a:rPr lang="en-US" sz="24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library NumPy, Pandas, Matplotlib).</a:t>
            </a:r>
            <a:endParaRPr lang="en-US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 (</a:t>
            </a:r>
            <a:r>
              <a:rPr lang="en-US" sz="24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24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statistik</a:t>
            </a:r>
            <a:r>
              <a:rPr lang="en-US" sz="24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MATLAB (</a:t>
            </a:r>
            <a:r>
              <a:rPr lang="en-US" sz="24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komputasi</a:t>
            </a:r>
            <a:r>
              <a:rPr lang="en-US" sz="24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numerik</a:t>
            </a:r>
            <a:r>
              <a:rPr lang="en-US" sz="24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Excel (</a:t>
            </a:r>
            <a:r>
              <a:rPr lang="en-US" sz="24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24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en-US" sz="24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sederhana</a:t>
            </a:r>
            <a:r>
              <a:rPr lang="en-US" sz="24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678076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DD46301-46EE-4AF1-B772-19D051D90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5576" y="1124744"/>
            <a:ext cx="4392488" cy="694928"/>
          </a:xfrm>
        </p:spPr>
        <p:txBody>
          <a:bodyPr/>
          <a:lstStyle/>
          <a:p>
            <a:r>
              <a:rPr lang="en-US" dirty="0"/>
              <a:t>TAMPILAN MENU 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7EB07D3-3B59-45A2-A658-B5DF99579B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132856"/>
            <a:ext cx="6552728" cy="3432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45767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F3B12963-0974-44CE-99C3-3684B9207F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24128" y="2420888"/>
            <a:ext cx="2808312" cy="3217912"/>
          </a:xfrm>
        </p:spPr>
        <p:txBody>
          <a:bodyPr>
            <a:normAutofit fontScale="25000" lnSpcReduction="2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7200" b="0" i="0" dirty="0">
                <a:solidFill>
                  <a:srgbClr val="404040"/>
                </a:solidFill>
                <a:effectLst/>
                <a:latin typeface="Inter"/>
              </a:rPr>
              <a:t>R </a:t>
            </a:r>
            <a:r>
              <a:rPr lang="en-US" sz="7200" b="0" i="0" dirty="0" err="1">
                <a:solidFill>
                  <a:srgbClr val="404040"/>
                </a:solidFill>
                <a:effectLst/>
                <a:latin typeface="Inter"/>
              </a:rPr>
              <a:t>adalah</a:t>
            </a:r>
            <a:r>
              <a:rPr lang="en-US" sz="7200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sz="7200" b="0" i="0" dirty="0" err="1">
                <a:solidFill>
                  <a:srgbClr val="404040"/>
                </a:solidFill>
                <a:effectLst/>
                <a:latin typeface="Inter"/>
              </a:rPr>
              <a:t>alat</a:t>
            </a:r>
            <a:r>
              <a:rPr lang="en-US" sz="7200" b="0" i="0" dirty="0">
                <a:solidFill>
                  <a:srgbClr val="404040"/>
                </a:solidFill>
                <a:effectLst/>
                <a:latin typeface="Inter"/>
              </a:rPr>
              <a:t> yang </a:t>
            </a:r>
            <a:r>
              <a:rPr lang="en-US" sz="7200" b="0" i="0" dirty="0">
                <a:solidFill>
                  <a:srgbClr val="404040"/>
                </a:solidFill>
                <a:effectLst/>
              </a:rPr>
              <a:t>powerful </a:t>
            </a:r>
            <a:r>
              <a:rPr lang="en-US" sz="7200" b="0" i="0" dirty="0" err="1">
                <a:solidFill>
                  <a:srgbClr val="404040"/>
                </a:solidFill>
                <a:effectLst/>
              </a:rPr>
              <a:t>untuk</a:t>
            </a:r>
            <a:r>
              <a:rPr lang="en-US" sz="7200" b="0" i="0" dirty="0">
                <a:solidFill>
                  <a:srgbClr val="404040"/>
                </a:solidFill>
                <a:effectLst/>
              </a:rPr>
              <a:t> </a:t>
            </a:r>
            <a:r>
              <a:rPr lang="en-US" sz="7200" b="0" i="0" dirty="0" err="1">
                <a:solidFill>
                  <a:srgbClr val="404040"/>
                </a:solidFill>
                <a:effectLst/>
              </a:rPr>
              <a:t>analisis</a:t>
            </a:r>
            <a:r>
              <a:rPr lang="en-US" sz="7200" b="0" i="0" dirty="0">
                <a:solidFill>
                  <a:srgbClr val="404040"/>
                </a:solidFill>
                <a:effectLst/>
              </a:rPr>
              <a:t> data </a:t>
            </a:r>
            <a:r>
              <a:rPr lang="en-US" sz="7200" b="0" i="0" dirty="0" err="1">
                <a:solidFill>
                  <a:srgbClr val="404040"/>
                </a:solidFill>
                <a:effectLst/>
              </a:rPr>
              <a:t>numerik</a:t>
            </a:r>
            <a:r>
              <a:rPr lang="en-US" sz="7200" b="0" i="0" dirty="0">
                <a:solidFill>
                  <a:srgbClr val="404040"/>
                </a:solidFill>
                <a:effectLst/>
              </a:rPr>
              <a:t>.</a:t>
            </a:r>
          </a:p>
          <a:p>
            <a:pPr algn="l"/>
            <a:endParaRPr lang="en-US" sz="7200" b="0" i="0" dirty="0">
              <a:solidFill>
                <a:srgbClr val="40404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7200" b="0" i="0" dirty="0" err="1">
                <a:solidFill>
                  <a:srgbClr val="404040"/>
                </a:solidFill>
                <a:effectLst/>
              </a:rPr>
              <a:t>Memahami</a:t>
            </a:r>
            <a:r>
              <a:rPr lang="en-US" sz="7200" b="0" i="0" dirty="0">
                <a:solidFill>
                  <a:srgbClr val="404040"/>
                </a:solidFill>
                <a:effectLst/>
              </a:rPr>
              <a:t> </a:t>
            </a:r>
            <a:r>
              <a:rPr lang="en-US" sz="7200" b="0" i="0" dirty="0" err="1">
                <a:solidFill>
                  <a:srgbClr val="404040"/>
                </a:solidFill>
                <a:effectLst/>
              </a:rPr>
              <a:t>dasar-dasar</a:t>
            </a:r>
            <a:r>
              <a:rPr lang="en-US" sz="7200" b="0" i="0" dirty="0">
                <a:solidFill>
                  <a:srgbClr val="404040"/>
                </a:solidFill>
                <a:effectLst/>
              </a:rPr>
              <a:t> R sangat </a:t>
            </a:r>
            <a:r>
              <a:rPr lang="en-US" sz="7200" b="0" i="0" dirty="0" err="1">
                <a:solidFill>
                  <a:srgbClr val="404040"/>
                </a:solidFill>
                <a:effectLst/>
              </a:rPr>
              <a:t>penting</a:t>
            </a:r>
            <a:r>
              <a:rPr lang="en-US" sz="7200" b="0" i="0" dirty="0">
                <a:solidFill>
                  <a:srgbClr val="404040"/>
                </a:solidFill>
                <a:effectLst/>
              </a:rPr>
              <a:t> </a:t>
            </a:r>
            <a:r>
              <a:rPr lang="en-US" sz="7200" b="0" i="0" dirty="0" err="1">
                <a:solidFill>
                  <a:srgbClr val="404040"/>
                </a:solidFill>
                <a:effectLst/>
              </a:rPr>
              <a:t>untuk</a:t>
            </a:r>
            <a:r>
              <a:rPr lang="en-US" sz="7200" b="0" i="0" dirty="0">
                <a:solidFill>
                  <a:srgbClr val="404040"/>
                </a:solidFill>
                <a:effectLst/>
              </a:rPr>
              <a:t> </a:t>
            </a:r>
            <a:r>
              <a:rPr lang="en-US" sz="7200" b="0" i="0" dirty="0" err="1">
                <a:solidFill>
                  <a:srgbClr val="404040"/>
                </a:solidFill>
                <a:effectLst/>
              </a:rPr>
              <a:t>memulai</a:t>
            </a:r>
            <a:r>
              <a:rPr lang="en-US" sz="7200" b="0" i="0" dirty="0">
                <a:solidFill>
                  <a:srgbClr val="404040"/>
                </a:solidFill>
                <a:effectLst/>
              </a:rPr>
              <a:t> </a:t>
            </a:r>
            <a:r>
              <a:rPr lang="en-US" sz="7200" b="0" i="0" dirty="0" err="1">
                <a:solidFill>
                  <a:srgbClr val="404040"/>
                </a:solidFill>
                <a:effectLst/>
              </a:rPr>
              <a:t>analisis</a:t>
            </a:r>
            <a:r>
              <a:rPr lang="en-US" sz="7200" b="0" i="0" dirty="0">
                <a:solidFill>
                  <a:srgbClr val="404040"/>
                </a:solidFill>
                <a:effectLst/>
              </a:rPr>
              <a:t> data.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sz="7200" b="0" i="0" dirty="0">
              <a:solidFill>
                <a:srgbClr val="40404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7200" b="0" i="0" dirty="0">
                <a:solidFill>
                  <a:srgbClr val="404040"/>
                </a:solidFill>
                <a:effectLst/>
              </a:rPr>
              <a:t>R </a:t>
            </a:r>
            <a:r>
              <a:rPr lang="en-US" sz="7200" b="0" i="0" dirty="0" err="1">
                <a:solidFill>
                  <a:srgbClr val="404040"/>
                </a:solidFill>
                <a:effectLst/>
              </a:rPr>
              <a:t>menyediakan</a:t>
            </a:r>
            <a:r>
              <a:rPr lang="en-US" sz="7200" b="0" i="0" dirty="0">
                <a:solidFill>
                  <a:srgbClr val="404040"/>
                </a:solidFill>
                <a:effectLst/>
              </a:rPr>
              <a:t> </a:t>
            </a:r>
            <a:r>
              <a:rPr lang="en-US" sz="7200" b="0" i="0" dirty="0" err="1">
                <a:solidFill>
                  <a:srgbClr val="404040"/>
                </a:solidFill>
                <a:effectLst/>
              </a:rPr>
              <a:t>banyak</a:t>
            </a:r>
            <a:r>
              <a:rPr lang="en-US" sz="7200" b="0" i="0" dirty="0">
                <a:solidFill>
                  <a:srgbClr val="404040"/>
                </a:solidFill>
                <a:effectLst/>
              </a:rPr>
              <a:t> </a:t>
            </a:r>
            <a:r>
              <a:rPr lang="en-US" sz="7200" b="0" i="0" dirty="0" err="1">
                <a:solidFill>
                  <a:srgbClr val="404040"/>
                </a:solidFill>
                <a:effectLst/>
              </a:rPr>
              <a:t>fungsi</a:t>
            </a:r>
            <a:r>
              <a:rPr lang="en-US" sz="7200" b="0" i="0" dirty="0">
                <a:solidFill>
                  <a:srgbClr val="404040"/>
                </a:solidFill>
                <a:effectLst/>
              </a:rPr>
              <a:t> dan packages </a:t>
            </a:r>
            <a:r>
              <a:rPr lang="en-US" sz="7200" b="0" i="0" dirty="0" err="1">
                <a:solidFill>
                  <a:srgbClr val="404040"/>
                </a:solidFill>
                <a:effectLst/>
              </a:rPr>
              <a:t>untuk</a:t>
            </a:r>
            <a:r>
              <a:rPr lang="en-US" sz="7200" b="0" i="0" dirty="0">
                <a:solidFill>
                  <a:srgbClr val="404040"/>
                </a:solidFill>
                <a:effectLst/>
              </a:rPr>
              <a:t> </a:t>
            </a:r>
            <a:r>
              <a:rPr lang="en-US" sz="7200" b="0" i="0" dirty="0" err="1">
                <a:solidFill>
                  <a:srgbClr val="404040"/>
                </a:solidFill>
                <a:effectLst/>
              </a:rPr>
              <a:t>manipulasi</a:t>
            </a:r>
            <a:r>
              <a:rPr lang="en-US" sz="7200" b="0" i="0" dirty="0">
                <a:solidFill>
                  <a:srgbClr val="404040"/>
                </a:solidFill>
                <a:effectLst/>
              </a:rPr>
              <a:t> dan </a:t>
            </a:r>
            <a:r>
              <a:rPr lang="en-US" sz="7200" b="0" i="0" dirty="0" err="1">
                <a:solidFill>
                  <a:srgbClr val="404040"/>
                </a:solidFill>
                <a:effectLst/>
              </a:rPr>
              <a:t>visualisasi</a:t>
            </a:r>
            <a:r>
              <a:rPr lang="en-US" sz="7200" b="0" i="0" dirty="0">
                <a:solidFill>
                  <a:srgbClr val="404040"/>
                </a:solidFill>
                <a:effectLst/>
              </a:rPr>
              <a:t> data.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CE09D51-668C-4D10-B0E4-29523E7C36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412776"/>
            <a:ext cx="4968552" cy="4412362"/>
          </a:xfrm>
          <a:prstGeom prst="rect">
            <a:avLst/>
          </a:prstGeom>
        </p:spPr>
      </p:pic>
      <p:sp>
        <p:nvSpPr>
          <p:cNvPr id="5" name="Subtitle 1">
            <a:extLst>
              <a:ext uri="{FF2B5EF4-FFF2-40B4-BE49-F238E27FC236}">
                <a16:creationId xmlns:a16="http://schemas.microsoft.com/office/drawing/2014/main" id="{219C0F02-DF5E-401B-85D7-325567BF0707}"/>
              </a:ext>
            </a:extLst>
          </p:cNvPr>
          <p:cNvSpPr txBox="1">
            <a:spLocks/>
          </p:cNvSpPr>
          <p:nvPr/>
        </p:nvSpPr>
        <p:spPr>
          <a:xfrm>
            <a:off x="179512" y="620688"/>
            <a:ext cx="6048672" cy="6949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TAMPILAN JUPYTER NOTEBOOK</a:t>
            </a:r>
          </a:p>
        </p:txBody>
      </p:sp>
    </p:spTree>
    <p:extLst>
      <p:ext uri="{BB962C8B-B14F-4D97-AF65-F5344CB8AC3E}">
        <p14:creationId xmlns:p14="http://schemas.microsoft.com/office/powerpoint/2010/main" val="967197708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CONTOH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ANALISA DATA NUMERIK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rgbClr val="800080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chemeClr val="tx1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Menghitung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rata-rata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bulanan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Memprediksi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pertumbuhan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penduduk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regresi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linear.</a:t>
            </a:r>
            <a:endParaRPr lang="en-US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en-US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943919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Cambria" panose="02040503050406030204" pitchFamily="18" charset="0"/>
              </a:rPr>
              <a:t>Latihan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Tools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apasaja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analisis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metode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numerik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penerapan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sederhana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salah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tools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analisa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data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numerik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Cambria" panose="02040503050406030204" pitchFamily="18" charset="0"/>
              </a:rPr>
              <a:t>PENUTUP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itchFamily="34" charset="0"/>
              <a:buChar char="•"/>
            </a:pPr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3716255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3008</TotalTime>
  <Words>167</Words>
  <Application>Microsoft Office PowerPoint</Application>
  <PresentationFormat>On-screen Show (4:3)</PresentationFormat>
  <Paragraphs>33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Cambria</vt:lpstr>
      <vt:lpstr>Inter</vt:lpstr>
      <vt:lpstr>Segoe UI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Sri Karnila</cp:lastModifiedBy>
  <cp:revision>449</cp:revision>
  <cp:lastPrinted>2017-08-29T02:54:51Z</cp:lastPrinted>
  <dcterms:created xsi:type="dcterms:W3CDTF">2010-04-18T12:06:30Z</dcterms:created>
  <dcterms:modified xsi:type="dcterms:W3CDTF">2025-03-09T03:42:23Z</dcterms:modified>
</cp:coreProperties>
</file>