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6" r:id="rId2"/>
    <p:sldId id="331" r:id="rId3"/>
    <p:sldId id="332" r:id="rId4"/>
    <p:sldId id="333" r:id="rId5"/>
    <p:sldId id="299" r:id="rId6"/>
    <p:sldId id="334" r:id="rId7"/>
    <p:sldId id="335" r:id="rId8"/>
    <p:sldId id="336" r:id="rId9"/>
    <p:sldId id="337" r:id="rId10"/>
    <p:sldId id="301" r:id="rId11"/>
    <p:sldId id="302" r:id="rId12"/>
    <p:sldId id="300" r:id="rId13"/>
    <p:sldId id="303" r:id="rId14"/>
  </p:sldIdLst>
  <p:sldSz cx="9144000" cy="6858000" type="screen4x3"/>
  <p:notesSz cx="7045325" cy="9345613"/>
  <p:custDataLst>
    <p:tags r:id="rId1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55" autoAdjust="0"/>
    <p:restoredTop sz="94309" autoAdjust="0"/>
  </p:normalViewPr>
  <p:slideViewPr>
    <p:cSldViewPr>
      <p:cViewPr varScale="1">
        <p:scale>
          <a:sx n="121" d="100"/>
          <a:sy n="121" d="100"/>
        </p:scale>
        <p:origin x="1432" y="17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204864"/>
            <a:ext cx="9144000" cy="1877437"/>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Kuliah Pengantar Dan Kontrak Perkuliahan</a:t>
            </a: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.1</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5">
            <a:extLst>
              <a:ext uri="{FF2B5EF4-FFF2-40B4-BE49-F238E27FC236}">
                <a16:creationId xmlns:a16="http://schemas.microsoft.com/office/drawing/2014/main" id="{49127C9B-DFCE-6D41-A08E-A328D85821FB}"/>
              </a:ext>
            </a:extLst>
          </p:cNvPr>
          <p:cNvSpPr/>
          <p:nvPr>
            <p:custDataLst>
              <p:tags r:id="rId2"/>
            </p:custDataLst>
          </p:nvPr>
        </p:nvSpPr>
        <p:spPr>
          <a:xfrm>
            <a:off x="35496" y="4431883"/>
            <a:ext cx="9144000" cy="707886"/>
          </a:xfrm>
          <a:prstGeom prst="rect">
            <a:avLst/>
          </a:prstGeom>
          <a:noFill/>
        </p:spPr>
        <p:txBody>
          <a:bodyPr wrap="square" lIns="91440" tIns="45720" rIns="91440" bIns="45720">
            <a:spAutoFit/>
          </a:bodyPr>
          <a:lstStyle/>
          <a:p>
            <a:pPr algn="ctr"/>
            <a:r>
              <a:rPr lang="id-ID"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Mashuril</a:t>
            </a: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Anwar,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Pokok Bahasan</a:t>
            </a:r>
            <a:endParaRPr lang="id-ID" dirty="0"/>
          </a:p>
        </p:txBody>
      </p:sp>
      <p:sp>
        <p:nvSpPr>
          <p:cNvPr id="4" name="Content Placeholder 2"/>
          <p:cNvSpPr txBox="1">
            <a:spLocks/>
          </p:cNvSpPr>
          <p:nvPr/>
        </p:nvSpPr>
        <p:spPr>
          <a:xfrm>
            <a:off x="611560" y="1484784"/>
            <a:ext cx="8229600" cy="4349080"/>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mj-lt"/>
              <a:buAutoNum type="arabicPeriod"/>
            </a:pPr>
            <a:r>
              <a:rPr lang="id-ID" sz="1800" dirty="0">
                <a:solidFill>
                  <a:schemeClr val="tx1"/>
                </a:solidFill>
                <a:latin typeface="Arial" panose="020B0604020202020204" pitchFamily="34" charset="0"/>
                <a:cs typeface="Arial" panose="020B0604020202020204" pitchFamily="34" charset="0"/>
              </a:rPr>
              <a:t>Kuliah pengantar dan kontrak perkuliahan</a:t>
            </a:r>
          </a:p>
          <a:p>
            <a:pPr marL="342900" indent="-342900" algn="just">
              <a:buFont typeface="+mj-lt"/>
              <a:buAutoNum type="arabicPeriod"/>
            </a:pPr>
            <a:r>
              <a:rPr lang="id-ID" sz="1800" dirty="0">
                <a:solidFill>
                  <a:schemeClr val="tx1"/>
                </a:solidFill>
                <a:latin typeface="Arial" panose="020B0604020202020204" pitchFamily="34" charset="0"/>
                <a:cs typeface="Arial" panose="020B0604020202020204" pitchFamily="34" charset="0"/>
              </a:rPr>
              <a:t>Konsep Dasar Perlindungan Data</a:t>
            </a:r>
          </a:p>
          <a:p>
            <a:pPr marL="342900" indent="-342900" algn="just">
              <a:buFont typeface="+mj-lt"/>
              <a:buAutoNum type="arabicPeriod"/>
            </a:pPr>
            <a:r>
              <a:rPr lang="id-ID" sz="1800" dirty="0" err="1">
                <a:solidFill>
                  <a:schemeClr val="tx1"/>
                </a:solidFill>
                <a:latin typeface="Arial" panose="020B0604020202020204" pitchFamily="34" charset="0"/>
                <a:cs typeface="Arial" panose="020B0604020202020204" pitchFamily="34" charset="0"/>
              </a:rPr>
              <a:t>Cyberlaw</a:t>
            </a:r>
            <a:r>
              <a:rPr lang="id-ID" sz="1800" dirty="0">
                <a:solidFill>
                  <a:schemeClr val="tx1"/>
                </a:solidFill>
                <a:latin typeface="Arial" panose="020B0604020202020204" pitchFamily="34" charset="0"/>
                <a:cs typeface="Arial" panose="020B0604020202020204" pitchFamily="34" charset="0"/>
              </a:rPr>
              <a:t> dalam teoretis Hukum Perlindungan Data Pribadi</a:t>
            </a:r>
          </a:p>
          <a:p>
            <a:pPr marL="342900" indent="-342900" algn="just">
              <a:buFont typeface="+mj-lt"/>
              <a:buAutoNum type="arabicPeriod"/>
            </a:pPr>
            <a:r>
              <a:rPr lang="id-ID" sz="1800" dirty="0">
                <a:solidFill>
                  <a:schemeClr val="tx1"/>
                </a:solidFill>
                <a:latin typeface="Arial" panose="020B0604020202020204" pitchFamily="34" charset="0"/>
                <a:cs typeface="Arial" panose="020B0604020202020204" pitchFamily="34" charset="0"/>
              </a:rPr>
              <a:t>Regulasi Perlindungan Data di Indonesia dan Internasional</a:t>
            </a:r>
          </a:p>
          <a:p>
            <a:pPr marL="342900" indent="-342900" algn="just">
              <a:buFont typeface="+mj-lt"/>
              <a:buAutoNum type="arabicPeriod"/>
            </a:pPr>
            <a:r>
              <a:rPr lang="id-ID" sz="1800" dirty="0">
                <a:solidFill>
                  <a:schemeClr val="tx1"/>
                </a:solidFill>
                <a:latin typeface="Arial" panose="020B0604020202020204" pitchFamily="34" charset="0"/>
                <a:cs typeface="Arial" panose="020B0604020202020204" pitchFamily="34" charset="0"/>
              </a:rPr>
              <a:t>Kaidah dan norma Perlindungan Data Pribadi dalam </a:t>
            </a:r>
            <a:r>
              <a:rPr lang="id-ID" sz="1800" dirty="0" err="1">
                <a:solidFill>
                  <a:schemeClr val="tx1"/>
                </a:solidFill>
                <a:latin typeface="Arial" panose="020B0604020202020204" pitchFamily="34" charset="0"/>
                <a:cs typeface="Arial" panose="020B0604020202020204" pitchFamily="34" charset="0"/>
              </a:rPr>
              <a:t>Undang-Undang</a:t>
            </a:r>
            <a:r>
              <a:rPr lang="id-ID" sz="1800" dirty="0">
                <a:solidFill>
                  <a:schemeClr val="tx1"/>
                </a:solidFill>
                <a:latin typeface="Arial" panose="020B0604020202020204" pitchFamily="34" charset="0"/>
                <a:cs typeface="Arial" panose="020B0604020202020204" pitchFamily="34" charset="0"/>
              </a:rPr>
              <a:t> RI Nomor 27 Tahun 2022 tentang Pelindungan Data Pribadi</a:t>
            </a:r>
          </a:p>
          <a:p>
            <a:pPr marL="342900" indent="-342900" algn="just">
              <a:buFont typeface="+mj-lt"/>
              <a:buAutoNum type="arabicPeriod"/>
            </a:pPr>
            <a:r>
              <a:rPr lang="id-ID" sz="1800" dirty="0">
                <a:solidFill>
                  <a:schemeClr val="tx1"/>
                </a:solidFill>
                <a:latin typeface="Arial" panose="020B0604020202020204" pitchFamily="34" charset="0"/>
                <a:cs typeface="Arial" panose="020B0604020202020204" pitchFamily="34" charset="0"/>
              </a:rPr>
              <a:t>Keamanan Data dan Tanggung Jawab Pengendali/Pemroses Data</a:t>
            </a:r>
          </a:p>
          <a:p>
            <a:pPr marL="342900" indent="-342900" algn="just">
              <a:buFont typeface="+mj-lt"/>
              <a:buAutoNum type="arabicPeriod"/>
            </a:pPr>
            <a:r>
              <a:rPr lang="id-ID" sz="1800" dirty="0">
                <a:solidFill>
                  <a:schemeClr val="tx1"/>
                </a:solidFill>
                <a:latin typeface="Arial" panose="020B0604020202020204" pitchFamily="34" charset="0"/>
                <a:cs typeface="Arial" panose="020B0604020202020204" pitchFamily="34" charset="0"/>
              </a:rPr>
              <a:t>Aspek Hukum dalam Keamanan Siber (</a:t>
            </a:r>
            <a:r>
              <a:rPr lang="id-ID" sz="1800" dirty="0" err="1">
                <a:solidFill>
                  <a:schemeClr val="tx1"/>
                </a:solidFill>
                <a:latin typeface="Arial" panose="020B0604020202020204" pitchFamily="34" charset="0"/>
                <a:cs typeface="Arial" panose="020B0604020202020204" pitchFamily="34" charset="0"/>
              </a:rPr>
              <a:t>Cybersecurity</a:t>
            </a:r>
            <a:r>
              <a:rPr lang="id-ID" sz="1800" dirty="0">
                <a:solidFill>
                  <a:schemeClr val="tx1"/>
                </a:solidFill>
                <a:latin typeface="Arial" panose="020B0604020202020204" pitchFamily="34" charset="0"/>
                <a:cs typeface="Arial" panose="020B0604020202020204" pitchFamily="34" charset="0"/>
              </a:rPr>
              <a:t> Law)</a:t>
            </a:r>
          </a:p>
          <a:p>
            <a:pPr marL="342900" indent="-342900" algn="just">
              <a:buFont typeface="+mj-lt"/>
              <a:buAutoNum type="arabicPeriod"/>
            </a:pPr>
            <a:r>
              <a:rPr lang="id-ID" sz="1800" dirty="0" err="1">
                <a:solidFill>
                  <a:schemeClr val="tx1"/>
                </a:solidFill>
                <a:latin typeface="Arial" panose="020B0604020202020204" pitchFamily="34" charset="0"/>
                <a:cs typeface="Arial" panose="020B0604020202020204" pitchFamily="34" charset="0"/>
              </a:rPr>
              <a:t>Cybersecurity</a:t>
            </a:r>
            <a:r>
              <a:rPr lang="id-ID" sz="1800" dirty="0">
                <a:solidFill>
                  <a:schemeClr val="tx1"/>
                </a:solidFill>
                <a:latin typeface="Arial" panose="020B0604020202020204" pitchFamily="34" charset="0"/>
                <a:cs typeface="Arial" panose="020B0604020202020204" pitchFamily="34" charset="0"/>
              </a:rPr>
              <a:t> dan Hukum Perlindungan Data Pribadi di Indonesia</a:t>
            </a:r>
          </a:p>
          <a:p>
            <a:pPr marL="342900" indent="-342900" algn="just">
              <a:buFont typeface="+mj-lt"/>
              <a:buAutoNum type="arabicPeriod"/>
            </a:pPr>
            <a:r>
              <a:rPr lang="id-ID" sz="1800" dirty="0">
                <a:solidFill>
                  <a:schemeClr val="tx1"/>
                </a:solidFill>
                <a:latin typeface="Arial" panose="020B0604020202020204" pitchFamily="34" charset="0"/>
                <a:cs typeface="Arial" panose="020B0604020202020204" pitchFamily="34" charset="0"/>
              </a:rPr>
              <a:t>Perlindungan Data Pribadi dan Hukum Ekonomi Digital</a:t>
            </a:r>
          </a:p>
          <a:p>
            <a:pPr marL="342900" indent="-342900" algn="just">
              <a:buFont typeface="+mj-lt"/>
              <a:buAutoNum type="arabicPeriod"/>
            </a:pPr>
            <a:r>
              <a:rPr lang="id-ID" sz="1800" dirty="0">
                <a:solidFill>
                  <a:schemeClr val="tx1"/>
                </a:solidFill>
                <a:latin typeface="Arial" panose="020B0604020202020204" pitchFamily="34" charset="0"/>
                <a:cs typeface="Arial" panose="020B0604020202020204" pitchFamily="34" charset="0"/>
              </a:rPr>
              <a:t>Studi Kasus Pelanggaran Perlindungan Data dalam Bisnis</a:t>
            </a:r>
          </a:p>
          <a:p>
            <a:pPr marL="342900" indent="-342900" algn="just">
              <a:buFont typeface="+mj-lt"/>
              <a:buAutoNum type="arabicPeriod"/>
            </a:pPr>
            <a:r>
              <a:rPr lang="id-ID" sz="1800" dirty="0">
                <a:solidFill>
                  <a:schemeClr val="tx1"/>
                </a:solidFill>
                <a:latin typeface="Arial" panose="020B0604020202020204" pitchFamily="34" charset="0"/>
                <a:cs typeface="Arial" panose="020B0604020202020204" pitchFamily="34" charset="0"/>
              </a:rPr>
              <a:t>Kepatuhan Perusahaan terhadap Regulasi Perlindungan Data</a:t>
            </a:r>
          </a:p>
          <a:p>
            <a:pPr marL="342900" indent="-342900" algn="just">
              <a:buFont typeface="+mj-lt"/>
              <a:buAutoNum type="arabicPeriod"/>
            </a:pPr>
            <a:r>
              <a:rPr lang="id-ID" sz="1800" dirty="0">
                <a:solidFill>
                  <a:schemeClr val="tx1"/>
                </a:solidFill>
                <a:latin typeface="Arial" panose="020B0604020202020204" pitchFamily="34" charset="0"/>
                <a:cs typeface="Arial" panose="020B0604020202020204" pitchFamily="34" charset="0"/>
              </a:rPr>
              <a:t>Perjanjian dan Klausul Hukum terkait Data dalam Bisnis</a:t>
            </a:r>
          </a:p>
          <a:p>
            <a:pPr marL="342900" indent="-342900" algn="just">
              <a:buFont typeface="+mj-lt"/>
              <a:buAutoNum type="arabicPeriod"/>
            </a:pPr>
            <a:r>
              <a:rPr lang="id-ID" sz="1800" dirty="0">
                <a:solidFill>
                  <a:schemeClr val="tx1"/>
                </a:solidFill>
                <a:latin typeface="Arial" panose="020B0604020202020204" pitchFamily="34" charset="0"/>
                <a:cs typeface="Arial" panose="020B0604020202020204" pitchFamily="34" charset="0"/>
              </a:rPr>
              <a:t>Perlindungan Data Pribadi dan Hukum Arbitrase 4.0</a:t>
            </a: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Referensi</a:t>
            </a:r>
          </a:p>
        </p:txBody>
      </p:sp>
      <p:sp>
        <p:nvSpPr>
          <p:cNvPr id="4" name="Content Placeholder 2"/>
          <p:cNvSpPr txBox="1">
            <a:spLocks/>
          </p:cNvSpPr>
          <p:nvPr/>
        </p:nvSpPr>
        <p:spPr>
          <a:xfrm>
            <a:off x="457200" y="1600200"/>
            <a:ext cx="8229600" cy="4709120"/>
          </a:xfrm>
          <a:prstGeom prst="rect">
            <a:avLst/>
          </a:prstGeom>
        </p:spPr>
        <p:txBody>
          <a:bodyPr vert="horz" lIns="91440" tIns="45720" rIns="91440" bIns="45720" rtlCol="0">
            <a:normAutofit fontScale="77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b="1" dirty="0">
                <a:solidFill>
                  <a:schemeClr val="tx1"/>
                </a:solidFill>
                <a:latin typeface="Cambria" panose="02040503050406030204" pitchFamily="18" charset="0"/>
                <a:cs typeface="Arial" panose="020B0604020202020204" pitchFamily="34" charset="0"/>
              </a:rPr>
              <a:t>Utama:</a:t>
            </a:r>
          </a:p>
          <a:p>
            <a:pPr marL="457200" indent="-457200" algn="just">
              <a:buFont typeface="Arial" panose="020B0604020202020204" pitchFamily="34" charset="0"/>
              <a:buChar char="•"/>
            </a:pPr>
            <a:r>
              <a:rPr lang="id-ID" sz="2600" dirty="0" err="1">
                <a:solidFill>
                  <a:schemeClr val="tx1"/>
                </a:solidFill>
                <a:latin typeface="Cambria" panose="02040503050406030204" pitchFamily="18" charset="0"/>
                <a:cs typeface="Arial" panose="020B0604020202020204" pitchFamily="34" charset="0"/>
              </a:rPr>
              <a:t>Danrivanto</a:t>
            </a:r>
            <a:r>
              <a:rPr lang="id-ID" sz="2600" dirty="0">
                <a:solidFill>
                  <a:schemeClr val="tx1"/>
                </a:solidFill>
                <a:latin typeface="Cambria" panose="02040503050406030204" pitchFamily="18" charset="0"/>
                <a:cs typeface="Arial" panose="020B0604020202020204" pitchFamily="34" charset="0"/>
              </a:rPr>
              <a:t> </a:t>
            </a:r>
            <a:r>
              <a:rPr lang="id-ID" sz="2600" dirty="0" err="1">
                <a:solidFill>
                  <a:schemeClr val="tx1"/>
                </a:solidFill>
                <a:latin typeface="Cambria" panose="02040503050406030204" pitchFamily="18" charset="0"/>
                <a:cs typeface="Arial" panose="020B0604020202020204" pitchFamily="34" charset="0"/>
              </a:rPr>
              <a:t>Budhijanto</a:t>
            </a:r>
            <a:r>
              <a:rPr lang="id-ID" sz="2600" dirty="0">
                <a:solidFill>
                  <a:schemeClr val="tx1"/>
                </a:solidFill>
                <a:latin typeface="Cambria" panose="02040503050406030204" pitchFamily="18" charset="0"/>
                <a:cs typeface="Arial" panose="020B0604020202020204" pitchFamily="34" charset="0"/>
              </a:rPr>
              <a:t>. 2023. Hukum Pelindungan Data Pribadi di Indonesia: </a:t>
            </a:r>
            <a:r>
              <a:rPr lang="id-ID" sz="2600" dirty="0" err="1">
                <a:solidFill>
                  <a:schemeClr val="tx1"/>
                </a:solidFill>
                <a:latin typeface="Cambria" panose="02040503050406030204" pitchFamily="18" charset="0"/>
                <a:cs typeface="Arial" panose="020B0604020202020204" pitchFamily="34" charset="0"/>
              </a:rPr>
              <a:t>Cyberlaw</a:t>
            </a:r>
            <a:r>
              <a:rPr lang="id-ID" sz="2600" dirty="0">
                <a:solidFill>
                  <a:schemeClr val="tx1"/>
                </a:solidFill>
                <a:latin typeface="Cambria" panose="02040503050406030204" pitchFamily="18" charset="0"/>
                <a:cs typeface="Arial" panose="020B0604020202020204" pitchFamily="34" charset="0"/>
              </a:rPr>
              <a:t> &amp; </a:t>
            </a:r>
            <a:r>
              <a:rPr lang="id-ID" sz="2600" dirty="0" err="1">
                <a:solidFill>
                  <a:schemeClr val="tx1"/>
                </a:solidFill>
                <a:latin typeface="Cambria" panose="02040503050406030204" pitchFamily="18" charset="0"/>
                <a:cs typeface="Arial" panose="020B0604020202020204" pitchFamily="34" charset="0"/>
              </a:rPr>
              <a:t>Cybersecurity</a:t>
            </a:r>
            <a:r>
              <a:rPr lang="id-ID" sz="2600" dirty="0">
                <a:solidFill>
                  <a:schemeClr val="tx1"/>
                </a:solidFill>
                <a:latin typeface="Cambria" panose="02040503050406030204" pitchFamily="18" charset="0"/>
                <a:cs typeface="Arial" panose="020B0604020202020204" pitchFamily="34" charset="0"/>
              </a:rPr>
              <a:t>. Jakarta: PT. Refika Aditama.</a:t>
            </a:r>
          </a:p>
          <a:p>
            <a:pPr marL="457200" indent="-457200" algn="just">
              <a:buFont typeface="Arial" panose="020B0604020202020204" pitchFamily="34" charset="0"/>
              <a:buChar char="•"/>
            </a:pPr>
            <a:r>
              <a:rPr lang="id-ID" sz="2600" dirty="0">
                <a:solidFill>
                  <a:schemeClr val="tx1"/>
                </a:solidFill>
                <a:latin typeface="Cambria" panose="02040503050406030204" pitchFamily="18" charset="0"/>
                <a:cs typeface="Arial" panose="020B0604020202020204" pitchFamily="34" charset="0"/>
              </a:rPr>
              <a:t>Ahmad M. Ramli. 2024. </a:t>
            </a:r>
            <a:r>
              <a:rPr lang="id-ID" sz="2600" dirty="0" err="1">
                <a:solidFill>
                  <a:schemeClr val="tx1"/>
                </a:solidFill>
                <a:latin typeface="Cambria" panose="02040503050406030204" pitchFamily="18" charset="0"/>
                <a:cs typeface="Arial" panose="020B0604020202020204" pitchFamily="34" charset="0"/>
              </a:rPr>
              <a:t>Undang-Undang</a:t>
            </a:r>
            <a:r>
              <a:rPr lang="id-ID" sz="2600" dirty="0">
                <a:solidFill>
                  <a:schemeClr val="tx1"/>
                </a:solidFill>
                <a:latin typeface="Cambria" panose="02040503050406030204" pitchFamily="18" charset="0"/>
                <a:cs typeface="Arial" panose="020B0604020202020204" pitchFamily="34" charset="0"/>
              </a:rPr>
              <a:t> Pelindungan Data Pribadi dan Korporasi. Jakarta: PT. Refika Aditama.</a:t>
            </a:r>
          </a:p>
          <a:p>
            <a:pPr algn="just"/>
            <a:endParaRPr lang="id-ID" sz="2600" dirty="0">
              <a:solidFill>
                <a:schemeClr val="tx1"/>
              </a:solidFill>
              <a:latin typeface="Cambria" panose="02040503050406030204" pitchFamily="18" charset="0"/>
              <a:cs typeface="Arial" panose="020B0604020202020204" pitchFamily="34" charset="0"/>
            </a:endParaRPr>
          </a:p>
          <a:p>
            <a:pPr algn="just"/>
            <a:r>
              <a:rPr lang="id-ID" sz="2600" b="1" dirty="0">
                <a:solidFill>
                  <a:schemeClr val="tx1"/>
                </a:solidFill>
                <a:latin typeface="Cambria" panose="02040503050406030204" pitchFamily="18" charset="0"/>
                <a:cs typeface="Arial" panose="020B0604020202020204" pitchFamily="34" charset="0"/>
              </a:rPr>
              <a:t>Pendukung:</a:t>
            </a:r>
          </a:p>
          <a:p>
            <a:pPr marL="457200" indent="-457200" algn="just">
              <a:buFont typeface="Arial" panose="020B0604020202020204" pitchFamily="34" charset="0"/>
              <a:buChar char="•"/>
            </a:pPr>
            <a:r>
              <a:rPr lang="id-ID" sz="2600" dirty="0">
                <a:solidFill>
                  <a:schemeClr val="tx1"/>
                </a:solidFill>
                <a:latin typeface="Cambria" panose="02040503050406030204" pitchFamily="18" charset="0"/>
                <a:cs typeface="Arial" panose="020B0604020202020204" pitchFamily="34" charset="0"/>
              </a:rPr>
              <a:t>Sinta Dewi Rosadi. 2023. Pembahasan UU Perlindungan Data Pribadi (UU RI No. 27 Tahun 2022). Jakarta: Sinar Grafika.</a:t>
            </a:r>
          </a:p>
          <a:p>
            <a:pPr marL="457200" indent="-457200" algn="just">
              <a:buFont typeface="Arial" panose="020B0604020202020204" pitchFamily="34" charset="0"/>
              <a:buChar char="•"/>
            </a:pPr>
            <a:r>
              <a:rPr lang="id-ID" sz="2600" dirty="0">
                <a:solidFill>
                  <a:schemeClr val="tx1"/>
                </a:solidFill>
                <a:latin typeface="Cambria" panose="02040503050406030204" pitchFamily="18" charset="0"/>
                <a:cs typeface="Arial" panose="020B0604020202020204" pitchFamily="34" charset="0"/>
              </a:rPr>
              <a:t>Surya Bodhi dan David Tan. “Keamanan Data Pribadi dalam Sistem Pembayaran </a:t>
            </a:r>
            <a:r>
              <a:rPr lang="id-ID" sz="2600" dirty="0" err="1">
                <a:solidFill>
                  <a:schemeClr val="tx1"/>
                </a:solidFill>
                <a:latin typeface="Cambria" panose="02040503050406030204" pitchFamily="18" charset="0"/>
                <a:cs typeface="Arial" panose="020B0604020202020204" pitchFamily="34" charset="0"/>
              </a:rPr>
              <a:t>E-Wallet</a:t>
            </a:r>
            <a:r>
              <a:rPr lang="id-ID" sz="2600" dirty="0">
                <a:solidFill>
                  <a:schemeClr val="tx1"/>
                </a:solidFill>
                <a:latin typeface="Cambria" panose="02040503050406030204" pitchFamily="18" charset="0"/>
                <a:cs typeface="Arial" panose="020B0604020202020204" pitchFamily="34" charset="0"/>
              </a:rPr>
              <a:t> Terhadap Ancaman Penipuan dan Pengelabuan (</a:t>
            </a:r>
            <a:r>
              <a:rPr lang="id-ID" sz="2600" dirty="0" err="1">
                <a:solidFill>
                  <a:schemeClr val="tx1"/>
                </a:solidFill>
                <a:latin typeface="Cambria" panose="02040503050406030204" pitchFamily="18" charset="0"/>
                <a:cs typeface="Arial" panose="020B0604020202020204" pitchFamily="34" charset="0"/>
              </a:rPr>
              <a:t>Cybercrime</a:t>
            </a:r>
            <a:r>
              <a:rPr lang="id-ID" sz="2600" dirty="0">
                <a:solidFill>
                  <a:schemeClr val="tx1"/>
                </a:solidFill>
                <a:latin typeface="Cambria" panose="02040503050406030204" pitchFamily="18" charset="0"/>
                <a:cs typeface="Arial" panose="020B0604020202020204" pitchFamily="34" charset="0"/>
              </a:rPr>
              <a:t>)." UNES Law </a:t>
            </a:r>
            <a:r>
              <a:rPr lang="id-ID" sz="2600" dirty="0" err="1">
                <a:solidFill>
                  <a:schemeClr val="tx1"/>
                </a:solidFill>
                <a:latin typeface="Cambria" panose="02040503050406030204" pitchFamily="18" charset="0"/>
                <a:cs typeface="Arial" panose="020B0604020202020204" pitchFamily="34" charset="0"/>
              </a:rPr>
              <a:t>Review</a:t>
            </a:r>
            <a:r>
              <a:rPr lang="id-ID" sz="2600" dirty="0">
                <a:solidFill>
                  <a:schemeClr val="tx1"/>
                </a:solidFill>
                <a:latin typeface="Cambria" panose="02040503050406030204" pitchFamily="18" charset="0"/>
                <a:cs typeface="Arial" panose="020B0604020202020204" pitchFamily="34" charset="0"/>
              </a:rPr>
              <a:t> 4, no. 3 (2022): 297-308.</a:t>
            </a:r>
          </a:p>
          <a:p>
            <a:pPr marL="457200" indent="-457200" algn="just">
              <a:buFont typeface="Arial" panose="020B0604020202020204" pitchFamily="34" charset="0"/>
              <a:buChar char="•"/>
            </a:pPr>
            <a:r>
              <a:rPr lang="id-ID" sz="2600" dirty="0">
                <a:solidFill>
                  <a:schemeClr val="tx1"/>
                </a:solidFill>
                <a:latin typeface="Cambria" panose="02040503050406030204" pitchFamily="18" charset="0"/>
                <a:cs typeface="Arial" panose="020B0604020202020204" pitchFamily="34" charset="0"/>
              </a:rPr>
              <a:t>Hanafi. 2022. Dasar </a:t>
            </a:r>
            <a:r>
              <a:rPr lang="id-ID" sz="2600" dirty="0" err="1">
                <a:solidFill>
                  <a:schemeClr val="tx1"/>
                </a:solidFill>
                <a:latin typeface="Cambria" panose="02040503050406030204" pitchFamily="18" charset="0"/>
                <a:cs typeface="Arial" panose="020B0604020202020204" pitchFamily="34" charset="0"/>
              </a:rPr>
              <a:t>Cyber</a:t>
            </a:r>
            <a:r>
              <a:rPr lang="id-ID" sz="2600" dirty="0">
                <a:solidFill>
                  <a:schemeClr val="tx1"/>
                </a:solidFill>
                <a:latin typeface="Cambria" panose="02040503050406030204" pitchFamily="18" charset="0"/>
                <a:cs typeface="Arial" panose="020B0604020202020204" pitchFamily="34" charset="0"/>
              </a:rPr>
              <a:t> </a:t>
            </a:r>
            <a:r>
              <a:rPr lang="id-ID" sz="2600" dirty="0" err="1">
                <a:solidFill>
                  <a:schemeClr val="tx1"/>
                </a:solidFill>
                <a:latin typeface="Cambria" panose="02040503050406030204" pitchFamily="18" charset="0"/>
                <a:cs typeface="Arial" panose="020B0604020202020204" pitchFamily="34" charset="0"/>
              </a:rPr>
              <a:t>Security</a:t>
            </a:r>
            <a:r>
              <a:rPr lang="id-ID" sz="2600" dirty="0">
                <a:solidFill>
                  <a:schemeClr val="tx1"/>
                </a:solidFill>
                <a:latin typeface="Cambria" panose="02040503050406030204" pitchFamily="18" charset="0"/>
                <a:cs typeface="Arial" panose="020B0604020202020204" pitchFamily="34" charset="0"/>
              </a:rPr>
              <a:t>  Dan </a:t>
            </a:r>
            <a:r>
              <a:rPr lang="id-ID" sz="2600" dirty="0" err="1">
                <a:solidFill>
                  <a:schemeClr val="tx1"/>
                </a:solidFill>
                <a:latin typeface="Cambria" panose="02040503050406030204" pitchFamily="18" charset="0"/>
                <a:cs typeface="Arial" panose="020B0604020202020204" pitchFamily="34" charset="0"/>
              </a:rPr>
              <a:t>Forensic</a:t>
            </a:r>
            <a:r>
              <a:rPr lang="id-ID" sz="2600" dirty="0">
                <a:solidFill>
                  <a:schemeClr val="tx1"/>
                </a:solidFill>
                <a:latin typeface="Cambria" panose="02040503050406030204" pitchFamily="18" charset="0"/>
                <a:cs typeface="Arial" panose="020B0604020202020204" pitchFamily="34" charset="0"/>
              </a:rPr>
              <a:t>. Sleman: Penerbit </a:t>
            </a:r>
            <a:r>
              <a:rPr lang="id-ID" sz="2600" dirty="0" err="1">
                <a:solidFill>
                  <a:schemeClr val="tx1"/>
                </a:solidFill>
                <a:latin typeface="Cambria" panose="02040503050406030204" pitchFamily="18" charset="0"/>
                <a:cs typeface="Arial" panose="020B0604020202020204" pitchFamily="34" charset="0"/>
              </a:rPr>
              <a:t>Deepublish</a:t>
            </a:r>
            <a:r>
              <a:rPr lang="id-ID"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760600256"/>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ambar 3">
            <a:extLst>
              <a:ext uri="{FF2B5EF4-FFF2-40B4-BE49-F238E27FC236}">
                <a16:creationId xmlns:a16="http://schemas.microsoft.com/office/drawing/2014/main" id="{D1701013-7B2A-7144-83E2-35484D8B91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497022" cy="6842492"/>
          </a:xfrm>
          <a:prstGeom prst="rect">
            <a:avLst/>
          </a:prstGeom>
        </p:spPr>
      </p:pic>
      <p:pic>
        <p:nvPicPr>
          <p:cNvPr id="7" name="Gambar 6">
            <a:extLst>
              <a:ext uri="{FF2B5EF4-FFF2-40B4-BE49-F238E27FC236}">
                <a16:creationId xmlns:a16="http://schemas.microsoft.com/office/drawing/2014/main" id="{74630ED1-1A88-CB47-914E-792FA59594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8052" y="0"/>
            <a:ext cx="4484917" cy="6842492"/>
          </a:xfrm>
          <a:prstGeom prst="rect">
            <a:avLst/>
          </a:prstGeom>
        </p:spPr>
      </p:pic>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2162770454"/>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ambar 4">
            <a:extLst>
              <a:ext uri="{FF2B5EF4-FFF2-40B4-BE49-F238E27FC236}">
                <a16:creationId xmlns:a16="http://schemas.microsoft.com/office/drawing/2014/main" id="{E0B858BA-FD58-B64B-A32A-2D13618E48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003075468"/>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ambar 2">
            <a:extLst>
              <a:ext uri="{FF2B5EF4-FFF2-40B4-BE49-F238E27FC236}">
                <a16:creationId xmlns:a16="http://schemas.microsoft.com/office/drawing/2014/main" id="{FA345EC3-C3AB-3442-9AD3-B6AA4187ED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785050944"/>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ambar 3">
            <a:extLst>
              <a:ext uri="{FF2B5EF4-FFF2-40B4-BE49-F238E27FC236}">
                <a16:creationId xmlns:a16="http://schemas.microsoft.com/office/drawing/2014/main" id="{F6BA77B4-035B-2D48-87B9-B3FB95336D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850921308"/>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Deskripsi Mata Kuliah</a:t>
            </a: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dirty="0">
                <a:solidFill>
                  <a:schemeClr val="tx1"/>
                </a:solidFill>
                <a:latin typeface="Cambria" panose="02040503050406030204" pitchFamily="18" charset="0"/>
                <a:cs typeface="Arial" panose="020B0604020202020204" pitchFamily="34" charset="0"/>
              </a:rPr>
              <a:t>Mata kuliah ini membahas aspek hukum dalam perlindungan dan keamanan data, termasuk regulasi nasional (UU PDP, UU ITE) dan standar internasional. Mahasiswa akan menganalisis kasus kebocoran data, pelanggaran privasi, serta sanksi hukum yang berlaku. Selain itu, dibahas strategi kepatuhan hukum, penyelesaian sengketa, dan </a:t>
            </a:r>
            <a:r>
              <a:rPr lang="id-ID" sz="2600" dirty="0" err="1">
                <a:solidFill>
                  <a:schemeClr val="tx1"/>
                </a:solidFill>
                <a:latin typeface="Cambria" panose="02040503050406030204" pitchFamily="18" charset="0"/>
                <a:cs typeface="Arial" panose="020B0604020202020204" pitchFamily="34" charset="0"/>
              </a:rPr>
              <a:t>mitigasi</a:t>
            </a:r>
            <a:r>
              <a:rPr lang="id-ID" sz="2600" dirty="0">
                <a:solidFill>
                  <a:schemeClr val="tx1"/>
                </a:solidFill>
                <a:latin typeface="Cambria" panose="02040503050406030204" pitchFamily="18" charset="0"/>
                <a:cs typeface="Arial" panose="020B0604020202020204" pitchFamily="34" charset="0"/>
              </a:rPr>
              <a:t> risiko dalam pengelolaan data di era digital. Mata kuliah ini membekali mahasiswa dengan pemahaman hukum serta solusi atas permasalahan keamanan data.</a:t>
            </a: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6064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Urgensi Mata Kuliah</a:t>
            </a:r>
          </a:p>
        </p:txBody>
      </p:sp>
      <p:sp>
        <p:nvSpPr>
          <p:cNvPr id="4" name="Content Placeholder 2"/>
          <p:cNvSpPr txBox="1">
            <a:spLocks/>
          </p:cNvSpPr>
          <p:nvPr/>
        </p:nvSpPr>
        <p:spPr>
          <a:xfrm>
            <a:off x="457200" y="1196752"/>
            <a:ext cx="8229600" cy="496855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dirty="0">
                <a:solidFill>
                  <a:schemeClr val="tx1"/>
                </a:solidFill>
                <a:latin typeface="Cambria" panose="02040503050406030204" pitchFamily="18" charset="0"/>
                <a:cs typeface="Arial" panose="020B0604020202020204" pitchFamily="34" charset="0"/>
              </a:rPr>
              <a:t>Perlindungan dan keamanan data sangat penting, terutama dalam era digital saat ini, di mana data menjadi aset berharga bagi individu, perusahaan, dan negara.</a:t>
            </a:r>
          </a:p>
          <a:p>
            <a:pPr marL="457200" indent="-457200" algn="just">
              <a:buFont typeface="Wingdings" pitchFamily="2" charset="2"/>
              <a:buChar char="q"/>
            </a:pPr>
            <a:r>
              <a:rPr lang="id-ID" sz="2600" dirty="0">
                <a:solidFill>
                  <a:schemeClr val="tx1"/>
                </a:solidFill>
                <a:latin typeface="Cambria" panose="02040503050406030204" pitchFamily="18" charset="0"/>
                <a:cs typeface="Arial" panose="020B0604020202020204" pitchFamily="34" charset="0"/>
              </a:rPr>
              <a:t>Mencegah Kebocoran dan Penyalahgunaan Data</a:t>
            </a:r>
          </a:p>
          <a:p>
            <a:pPr marL="457200" indent="-457200" algn="just">
              <a:buFont typeface="Wingdings" pitchFamily="2" charset="2"/>
              <a:buChar char="q"/>
            </a:pPr>
            <a:r>
              <a:rPr lang="id-ID" sz="2600" dirty="0">
                <a:solidFill>
                  <a:schemeClr val="tx1"/>
                </a:solidFill>
                <a:latin typeface="Cambria" panose="02040503050406030204" pitchFamily="18" charset="0"/>
                <a:cs typeface="Arial" panose="020B0604020202020204" pitchFamily="34" charset="0"/>
              </a:rPr>
              <a:t>Mematuhi Regulasi dan Hukum</a:t>
            </a:r>
          </a:p>
          <a:p>
            <a:pPr marL="457200" indent="-457200" algn="just">
              <a:buFont typeface="Wingdings" pitchFamily="2" charset="2"/>
              <a:buChar char="q"/>
            </a:pPr>
            <a:r>
              <a:rPr lang="id-ID" sz="2600" dirty="0">
                <a:solidFill>
                  <a:schemeClr val="tx1"/>
                </a:solidFill>
                <a:latin typeface="Cambria" panose="02040503050406030204" pitchFamily="18" charset="0"/>
                <a:cs typeface="Arial" panose="020B0604020202020204" pitchFamily="34" charset="0"/>
              </a:rPr>
              <a:t>Menanggulangi Kejahatan Siber</a:t>
            </a:r>
          </a:p>
          <a:p>
            <a:pPr marL="457200" indent="-457200" algn="just">
              <a:buFont typeface="Wingdings" pitchFamily="2" charset="2"/>
              <a:buChar char="q"/>
            </a:pPr>
            <a:r>
              <a:rPr lang="id-ID" sz="2600" dirty="0">
                <a:solidFill>
                  <a:schemeClr val="tx1"/>
                </a:solidFill>
                <a:latin typeface="Cambria" panose="02040503050406030204" pitchFamily="18" charset="0"/>
                <a:cs typeface="Arial" panose="020B0604020202020204" pitchFamily="34" charset="0"/>
              </a:rPr>
              <a:t>Keamanan dalam Transaksi Elektronik</a:t>
            </a:r>
          </a:p>
          <a:p>
            <a:pPr marL="457200" indent="-457200" algn="just">
              <a:buFont typeface="Wingdings" pitchFamily="2" charset="2"/>
              <a:buChar char="q"/>
            </a:pPr>
            <a:r>
              <a:rPr lang="id-ID" sz="2600" dirty="0">
                <a:solidFill>
                  <a:schemeClr val="tx1"/>
                </a:solidFill>
                <a:latin typeface="Cambria" panose="02040503050406030204" pitchFamily="18" charset="0"/>
                <a:cs typeface="Arial" panose="020B0604020202020204" pitchFamily="34" charset="0"/>
              </a:rPr>
              <a:t>Membangun Kepercayaan Publik bagi Perusahaan</a:t>
            </a:r>
          </a:p>
          <a:p>
            <a:pPr marL="457200" indent="-457200" algn="just">
              <a:buFont typeface="Wingdings" pitchFamily="2" charset="2"/>
              <a:buChar char="q"/>
            </a:pPr>
            <a:r>
              <a:rPr lang="id-ID" sz="2600" dirty="0">
                <a:solidFill>
                  <a:schemeClr val="tx1"/>
                </a:solidFill>
                <a:latin typeface="Cambria" panose="02040503050406030204" pitchFamily="18" charset="0"/>
                <a:cs typeface="Arial" panose="020B0604020202020204" pitchFamily="34" charset="0"/>
              </a:rPr>
              <a:t>Mendukung Pengembangan Teknologi yang Aman</a:t>
            </a:r>
          </a:p>
        </p:txBody>
      </p:sp>
    </p:spTree>
    <p:extLst>
      <p:ext uri="{BB962C8B-B14F-4D97-AF65-F5344CB8AC3E}">
        <p14:creationId xmlns:p14="http://schemas.microsoft.com/office/powerpoint/2010/main" val="2702009767"/>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ambar 3">
            <a:extLst>
              <a:ext uri="{FF2B5EF4-FFF2-40B4-BE49-F238E27FC236}">
                <a16:creationId xmlns:a16="http://schemas.microsoft.com/office/drawing/2014/main" id="{F6BA77B4-035B-2D48-87B9-B3FB95336D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1294" y="0"/>
            <a:ext cx="7261411" cy="6858000"/>
          </a:xfrm>
          <a:prstGeom prst="rect">
            <a:avLst/>
          </a:prstGeom>
        </p:spPr>
      </p:pic>
    </p:spTree>
    <p:extLst>
      <p:ext uri="{BB962C8B-B14F-4D97-AF65-F5344CB8AC3E}">
        <p14:creationId xmlns:p14="http://schemas.microsoft.com/office/powerpoint/2010/main" val="427036564"/>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ambar 3">
            <a:extLst>
              <a:ext uri="{FF2B5EF4-FFF2-40B4-BE49-F238E27FC236}">
                <a16:creationId xmlns:a16="http://schemas.microsoft.com/office/drawing/2014/main" id="{F6BA77B4-035B-2D48-87B9-B3FB95336D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799" y="0"/>
            <a:ext cx="5486400" cy="6858000"/>
          </a:xfrm>
          <a:prstGeom prst="rect">
            <a:avLst/>
          </a:prstGeom>
        </p:spPr>
      </p:pic>
    </p:spTree>
    <p:extLst>
      <p:ext uri="{BB962C8B-B14F-4D97-AF65-F5344CB8AC3E}">
        <p14:creationId xmlns:p14="http://schemas.microsoft.com/office/powerpoint/2010/main" val="2582348114"/>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ambar 3">
            <a:extLst>
              <a:ext uri="{FF2B5EF4-FFF2-40B4-BE49-F238E27FC236}">
                <a16:creationId xmlns:a16="http://schemas.microsoft.com/office/drawing/2014/main" id="{F6BA77B4-035B-2D48-87B9-B3FB95336DF4}"/>
              </a:ext>
            </a:extLst>
          </p:cNvPr>
          <p:cNvPicPr>
            <a:picLocks noChangeAspect="1"/>
          </p:cNvPicPr>
          <p:nvPr/>
        </p:nvPicPr>
        <p:blipFill rotWithShape="1">
          <a:blip r:embed="rId2">
            <a:extLst>
              <a:ext uri="{28A0092B-C50C-407E-A947-70E740481C1C}">
                <a14:useLocalDpi xmlns:a14="http://schemas.microsoft.com/office/drawing/2010/main" val="0"/>
              </a:ext>
            </a:extLst>
          </a:blip>
          <a:srcRect t="19551" b="21650"/>
          <a:stretch/>
        </p:blipFill>
        <p:spPr>
          <a:xfrm>
            <a:off x="1763688" y="0"/>
            <a:ext cx="5616624" cy="6813376"/>
          </a:xfrm>
          <a:prstGeom prst="rect">
            <a:avLst/>
          </a:prstGeom>
        </p:spPr>
      </p:pic>
    </p:spTree>
    <p:extLst>
      <p:ext uri="{BB962C8B-B14F-4D97-AF65-F5344CB8AC3E}">
        <p14:creationId xmlns:p14="http://schemas.microsoft.com/office/powerpoint/2010/main" val="4227843173"/>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2970</TotalTime>
  <Words>385</Words>
  <Application>Microsoft Macintosh PowerPoint</Application>
  <PresentationFormat>Tampilan Layar (4:3)</PresentationFormat>
  <Paragraphs>40</Paragraphs>
  <Slides>13</Slides>
  <Notes>1</Notes>
  <HiddenSlides>0</HiddenSlides>
  <MMClips>0</MMClips>
  <ScaleCrop>false</ScaleCrop>
  <HeadingPairs>
    <vt:vector size="6" baseType="variant">
      <vt:variant>
        <vt:lpstr>Font Dipakai</vt:lpstr>
      </vt:variant>
      <vt:variant>
        <vt:i4>5</vt:i4>
      </vt:variant>
      <vt:variant>
        <vt:lpstr>Tema</vt:lpstr>
      </vt:variant>
      <vt:variant>
        <vt:i4>1</vt:i4>
      </vt:variant>
      <vt:variant>
        <vt:lpstr>Judul Slide</vt:lpstr>
      </vt:variant>
      <vt:variant>
        <vt:i4>13</vt:i4>
      </vt:variant>
    </vt:vector>
  </HeadingPairs>
  <TitlesOfParts>
    <vt:vector size="19" baseType="lpstr">
      <vt:lpstr>Arial</vt:lpstr>
      <vt:lpstr>Calibri</vt:lpstr>
      <vt:lpstr>Cambria</vt:lpstr>
      <vt:lpstr>Times New Roman</vt:lpstr>
      <vt:lpstr>Wingdings</vt: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Microsoft Office User</cp:lastModifiedBy>
  <cp:revision>460</cp:revision>
  <cp:lastPrinted>2017-08-29T02:54:51Z</cp:lastPrinted>
  <dcterms:created xsi:type="dcterms:W3CDTF">2010-04-18T12:06:30Z</dcterms:created>
  <dcterms:modified xsi:type="dcterms:W3CDTF">2025-03-12T02:33:22Z</dcterms:modified>
</cp:coreProperties>
</file>