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6" r:id="rId4"/>
    <p:sldId id="304" r:id="rId5"/>
    <p:sldId id="319" r:id="rId6"/>
    <p:sldId id="314" r:id="rId7"/>
    <p:sldId id="315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3A13-7954-48EA-B35E-647B952ED53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4EA0-3660-46F5-90F0-C19B35245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 2 : Dasar-dasar HTML (1)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55C70-ABBF-4128-9A94-352FB4F87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6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ML/Modul2_Image.html" TargetMode="External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ML/Modul2_Image2.html" TargetMode="External"/><Relationship Id="rId3" Type="http://schemas.openxmlformats.org/officeDocument/2006/relationships/audio" Target="../media/audio8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7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Relationship Id="rId9" Type="http://schemas.openxmlformats.org/officeDocument/2006/relationships/hyperlink" Target="HTML/Modul2_lin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ML/Modul2_link2.html" TargetMode="External"/><Relationship Id="rId3" Type="http://schemas.openxmlformats.org/officeDocument/2006/relationships/audio" Target="../media/audio9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TML_element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hyperlink" Target="http://en.wikipedia.org/wiki/Angle_bracke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ound/SOUND39.WAV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</a:rPr>
              <a:t>WEB DEVELOPMENT FUNDAMENTAL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id-ID" smtClean="0"/>
              <a:t>14/2/2011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Web </a:t>
            </a:r>
            <a:r>
              <a:rPr lang="es-ES" dirty="0" err="1" smtClean="0"/>
              <a:t>Development</a:t>
            </a:r>
            <a:r>
              <a:rPr lang="es-ES" dirty="0" smtClean="0"/>
              <a:t> Fundamental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299757BC-67C2-4D19-8558-E6BEFFA8201D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10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1. HTML dan Text Formating</a:t>
            </a:r>
            <a:r>
              <a:rPr lang="en-US" altLang="en-US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37004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HTML : HyperText Markup Language adalah suatu dokumen teks yang dirancang sedemikian rupa dalam bentuk </a:t>
            </a:r>
            <a:r>
              <a:rPr lang="en-US" altLang="en-US" sz="2400" b="1" smtClean="0"/>
              <a:t>tag-tag </a:t>
            </a:r>
            <a:r>
              <a:rPr lang="en-US" altLang="en-US" sz="2400" smtClean="0"/>
              <a:t>sehingga pada saat dibaca oleh BROWSER akan menampilkan pesan/informasi/tampilan sesuai keinginan perancang</a:t>
            </a:r>
          </a:p>
          <a:p>
            <a:pPr eaLnBrk="1" hangingPunct="1"/>
            <a:r>
              <a:rPr lang="en-US" altLang="en-US" sz="2400" smtClean="0"/>
              <a:t>Format HTML adalah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	&lt;kodeTag&gt; teks yang dikenai efek &lt;/kodeTag&gt;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	misal : 	&lt;HTML&gt; isi dok&lt;/HTML&gt;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			&lt;TITLE&gt;Judul dokumen 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6212043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614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3E934E60-6EBB-48C6-B710-C49D97DCD02C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11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Contoh  tag HTML dan efeknya</a:t>
            </a:r>
            <a:r>
              <a:rPr lang="en-US" altLang="en-US" smtClean="0"/>
              <a:t> 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562850" cy="16129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&lt;u&gt;&lt;i&gt;Hello&lt;/i&gt;&lt;BR&gt;&lt;b&gt;BOS!!&lt;/b&gt;&lt;/u&gt;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&lt;font size=18&gt;APA KABAR?&lt;/font&gt;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3500438"/>
            <a:ext cx="4464050" cy="2638425"/>
          </a:xfrm>
          <a:noFill/>
        </p:spPr>
      </p:pic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611188" y="2781300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0">
                <a:solidFill>
                  <a:schemeClr val="tx1"/>
                </a:solidFill>
              </a:rPr>
              <a:t>HASIL PADA BROWSER ? klik</a:t>
            </a:r>
          </a:p>
        </p:txBody>
      </p:sp>
      <p:graphicFrame>
        <p:nvGraphicFramePr>
          <p:cNvPr id="6153" name="Object 9">
            <a:hlinkClick r:id="" action="ppaction://noaction">
              <a:snd r:embed="rId4" name="Modul 2 -1.wav"/>
            </a:hlinkClick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7524750" y="4941888"/>
          <a:ext cx="838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838095" imgH="1085714" progId="Paint.Picture">
                  <p:embed/>
                </p:oleObj>
              </mc:Choice>
              <mc:Fallback>
                <p:oleObj name="Bitmap Image" r:id="rId5" imgW="838095" imgH="1085714" progId="Paint.Picture">
                  <p:embed/>
                  <p:pic>
                    <p:nvPicPr>
                      <p:cNvPr id="6153" name="Object 9">
                        <a:hlinkClick r:id="" action="ppaction://noaction">
                          <a:snd r:embed="rId4" name="Modul 2 -1.wav"/>
                        </a:hlinkClick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941888"/>
                        <a:ext cx="8382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ap="flat" cmpd="thinThick" algn="ctr">
                            <a:solidFill>
                              <a:srgbClr val="FFCC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017588" y="1196975"/>
            <a:ext cx="0" cy="5746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4427538" y="1196975"/>
            <a:ext cx="0" cy="5746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2986 C 0.00625 0.04884 0.00643 0.06574 0.01094 0.08356 C 0.01181 0.10648 0.01233 0.11736 0.01511 0.13726 C 0.01598 0.14351 0.01789 0.15 0.01928 0.15578 C 0.02032 0.15995 0.02483 0.16689 0.02483 0.16689 C 0.02605 0.21689 0.02153 0.21064 0.03039 0.23726 C 0.03195 0.24189 0.03264 0.25 0.03594 0.25393 C 0.03837 0.25671 0.04532 0.26111 0.04844 0.26319 C 0.04983 0.278 0.05105 0.29282 0.05261 0.30763 C 0.05313 0.31273 0.05452 0.31759 0.05539 0.32245 C 0.05591 0.325 0.05678 0.32986 0.05678 0.32986 C 0.0573 0.34398 0.05712 0.35833 0.05816 0.37245 C 0.05955 0.39027 0.07066 0.41759 0.07761 0.43171 C 0.079 0.44907 0.07483 0.44837 0.08039 0.44837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04837 C 0.00886 0.05092 0.00781 0.0537 0.00608 0.05578 C 0.00452 0.05763 0.00191 0.05763 0.00052 0.05949 C -0.00087 0.06134 -0.00121 0.06458 -0.00226 0.06689 C -0.00677 0.07731 -0.01076 0.0875 -0.01476 0.09837 C 0.00278 0.10069 0.02066 0.09861 0.03802 0.10208 C 0.03976 0.10231 0.03646 0.10625 0.03524 0.10763 C 0.03229 0.11087 0.02865 0.11226 0.02552 0.11504 C 0.01945 0.12731 0.01528 0.14027 0.00608 0.14837 C -0.00052 0.16597 0.00799 0.14583 -0.00226 0.16134 C -0.00555 0.1662 -0.01094 0.17708 -0.01337 0.18356 C -0.01528 0.18842 -0.01562 0.19513 -0.01892 0.19837 C -0.02587 0.20532 -0.02326 0.20138 -0.02726 0.20949 C -0.02951 0.22013 -0.03194 0.22939 -0.03559 0.23912 C -0.03507 0.24421 -0.03489 0.2537 -0.03281 0.25949 C -0.02986 0.26736 -0.02656 0.275 -0.02448 0.28356 C -0.02535 0.29583 -0.02517 0.30856 -0.02726 0.3206 C -0.02795 0.325 -0.03628 0.34027 -0.03837 0.34467 C -0.04601 0.36087 -0.03403 0.34259 -0.04948 0.36319 C -0.05087 0.36504 -0.05364 0.36875 -0.05364 0.36875 C -0.05521 0.37662 -0.05399 0.37638 -0.0592 0.38171 C -0.0618 0.38449 -0.06753 0.38912 -0.06753 0.38912 C -0.0717 0.39722 -0.07951 0.39976 -0.08559 0.40578 C -0.08646 0.40833 -0.08663 0.41157 -0.08837 0.41319 C -0.09062 0.4155 -0.0967 0.41689 -0.0967 0.41689 C -0.09809 0.4199 -0.09896 0.42361 -0.10087 0.42615 C -0.10694 0.43425 -0.11128 0.43495 -0.11614 0.44467 C -0.11823 0.49583 -0.10937 0.50532 -0.13281 0.52615 C -0.13732 0.53495 -0.13871 0.53009 -0.14253 0.53912 C -0.14357 0.54143 -0.14531 0.54652 -0.14531 0.54652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D43123F3-2831-444D-9990-D3D2F4550020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12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2. Format HTML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&lt;kode&gt; Teks yang diformat &lt;/kode&gt;</a:t>
            </a:r>
          </a:p>
          <a:p>
            <a:pPr eaLnBrk="1" hangingPunct="1"/>
            <a:r>
              <a:rPr lang="en-US" altLang="en-US" sz="2000" smtClean="0"/>
              <a:t>Dokumen HTML dimulai dengan &lt;HTML&gt; ditutup  &lt;/HTML&gt;</a:t>
            </a:r>
          </a:p>
          <a:p>
            <a:pPr eaLnBrk="1" hangingPunct="1"/>
            <a:r>
              <a:rPr lang="en-US" altLang="en-US" sz="2000" smtClean="0"/>
              <a:t>Secara umum isi dokumen HTML terdiri dari  head dan body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852738"/>
            <a:ext cx="3600450" cy="3265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&lt;HTML&gt;</a:t>
            </a:r>
          </a:p>
          <a:p>
            <a:r>
              <a:rPr lang="en-US" altLang="en-US" sz="1800" b="0">
                <a:solidFill>
                  <a:schemeClr val="bg1"/>
                </a:solidFill>
              </a:rPr>
              <a:t> </a:t>
            </a:r>
          </a:p>
          <a:p>
            <a:endParaRPr lang="en-US" altLang="en-US" sz="1800" b="0">
              <a:solidFill>
                <a:schemeClr val="bg1"/>
              </a:solidFill>
            </a:endParaRPr>
          </a:p>
          <a:p>
            <a:endParaRPr lang="en-US" altLang="en-US" sz="1800" b="0">
              <a:solidFill>
                <a:schemeClr val="bg1"/>
              </a:solidFill>
            </a:endParaRPr>
          </a:p>
          <a:p>
            <a:endParaRPr lang="en-US" altLang="en-US" sz="1800" b="0">
              <a:solidFill>
                <a:schemeClr val="bg1"/>
              </a:solidFill>
            </a:endParaRPr>
          </a:p>
          <a:p>
            <a:endParaRPr lang="en-US" altLang="en-US" sz="1800" b="0">
              <a:solidFill>
                <a:schemeClr val="bg1"/>
              </a:solidFill>
            </a:endParaRPr>
          </a:p>
          <a:p>
            <a:endParaRPr lang="en-US" altLang="en-US" sz="1800" b="0">
              <a:solidFill>
                <a:schemeClr val="bg1"/>
              </a:solidFill>
            </a:endParaRPr>
          </a:p>
          <a:p>
            <a:r>
              <a:rPr lang="en-US" altLang="en-US" sz="1800" b="0">
                <a:solidFill>
                  <a:schemeClr val="tx1"/>
                </a:solidFill>
              </a:rPr>
              <a:t>&lt;/HTML&gt;</a:t>
            </a:r>
            <a:endParaRPr lang="en-US" altLang="en-US" sz="4000" b="0">
              <a:solidFill>
                <a:schemeClr val="tx1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203575" y="3284538"/>
            <a:ext cx="3313113" cy="1201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&lt;head&gt;</a:t>
            </a:r>
          </a:p>
          <a:p>
            <a:r>
              <a:rPr lang="en-US" altLang="en-US" sz="1800" b="0">
                <a:solidFill>
                  <a:schemeClr val="tx1"/>
                </a:solidFill>
              </a:rPr>
              <a:t>    bagian kepala dokumen</a:t>
            </a:r>
          </a:p>
          <a:p>
            <a:r>
              <a:rPr lang="en-US" altLang="en-US" sz="1800" b="0">
                <a:solidFill>
                  <a:schemeClr val="tx1"/>
                </a:solidFill>
              </a:rPr>
              <a:t>&lt;/head&gt;</a:t>
            </a:r>
            <a:endParaRPr lang="en-US" altLang="en-US" sz="4000" b="0">
              <a:solidFill>
                <a:schemeClr val="bg1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203575" y="4508500"/>
            <a:ext cx="3313113" cy="1201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&lt;body</a:t>
            </a:r>
          </a:p>
          <a:p>
            <a:r>
              <a:rPr lang="en-US" altLang="en-US" sz="1800" b="0">
                <a:solidFill>
                  <a:schemeClr val="tx1"/>
                </a:solidFill>
              </a:rPr>
              <a:t>  bagian tubuh dokumen</a:t>
            </a:r>
          </a:p>
          <a:p>
            <a:r>
              <a:rPr lang="en-US" altLang="en-US" sz="1800" b="0">
                <a:solidFill>
                  <a:schemeClr val="tx1"/>
                </a:solidFill>
              </a:rPr>
              <a:t>&lt;/body&gt; </a:t>
            </a:r>
            <a:endParaRPr lang="en-US" altLang="en-US" sz="4000" b="0">
              <a:solidFill>
                <a:schemeClr val="bg1"/>
              </a:solidFill>
            </a:endParaRPr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1116013" y="3068638"/>
            <a:ext cx="10810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>
                <a:solidFill>
                  <a:schemeClr val="bg2"/>
                </a:solidFill>
              </a:rPr>
              <a:t>Klik untuk melihat struktur HTML</a:t>
            </a:r>
          </a:p>
        </p:txBody>
      </p:sp>
      <p:sp>
        <p:nvSpPr>
          <p:cNvPr id="7178" name="AutoShape 8"/>
          <p:cNvSpPr>
            <a:spLocks noChangeArrowheads="1"/>
          </p:cNvSpPr>
          <p:nvPr/>
        </p:nvSpPr>
        <p:spPr bwMode="auto">
          <a:xfrm>
            <a:off x="1258888" y="4652963"/>
            <a:ext cx="1009650" cy="5048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4840"/>
      </p:ext>
    </p:extLst>
  </p:cSld>
  <p:clrMapOvr>
    <a:masterClrMapping/>
  </p:clrMapOvr>
  <p:transition>
    <p:sndAc>
      <p:stSnd>
        <p:snd r:embed="rId2" name="SOUND3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3" grpId="1" animBg="1"/>
      <p:bldP spid="37894" grpId="0" animBg="1"/>
      <p:bldP spid="378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FD8AE2C5-7B1F-4122-BEB6-D6CEA7967572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13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Bagian &lt;Head&gt;...&lt;/Head&gt;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Bagian ini berisi &lt;TITLE&gt; judul&lt;/TITLE&gt;, yaitu judul yang akan ditampilkan diatas dokumen</a:t>
            </a:r>
          </a:p>
          <a:p>
            <a:pPr eaLnBrk="1" hangingPunct="1"/>
            <a:r>
              <a:rPr lang="en-US" altLang="en-US" sz="2800" smtClean="0"/>
              <a:t>Berisi keterangan lain berkaitan dengan head</a:t>
            </a:r>
          </a:p>
          <a:p>
            <a:pPr eaLnBrk="1" hangingPunct="1"/>
            <a:r>
              <a:rPr lang="en-US" altLang="en-US" sz="2800" smtClean="0"/>
              <a:t>Tag header :</a:t>
            </a:r>
          </a:p>
          <a:p>
            <a:pPr eaLnBrk="1" hangingPunct="1"/>
            <a:r>
              <a:rPr lang="en-US" altLang="en-US" sz="2800" smtClean="0"/>
              <a:t>&lt;H1&gt; .. Judul model 1 &lt;/H1&gt;</a:t>
            </a:r>
          </a:p>
          <a:p>
            <a:pPr eaLnBrk="1" hangingPunct="1"/>
            <a:r>
              <a:rPr lang="en-US" altLang="en-US" sz="2800" smtClean="0"/>
              <a:t>&lt;H2&gt; .. Judul model 2 &lt;/H2&gt;</a:t>
            </a:r>
          </a:p>
          <a:p>
            <a:pPr eaLnBrk="1" hangingPunct="1"/>
            <a:r>
              <a:rPr lang="en-US" altLang="en-US" sz="2800" smtClean="0"/>
              <a:t>&lt;H3&gt; .. Judul model 3 &lt;/H3&gt;</a:t>
            </a:r>
          </a:p>
          <a:p>
            <a:pPr eaLnBrk="1" hangingPunct="1"/>
            <a:r>
              <a:rPr lang="en-US" altLang="en-US" sz="2800" smtClean="0"/>
              <a:t>Dst sampai dengan H6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606310903"/>
      </p:ext>
    </p:extLst>
  </p:cSld>
  <p:clrMapOvr>
    <a:masterClrMapping/>
  </p:clrMapOvr>
  <p:transition>
    <p:sndAc>
      <p:stSnd>
        <p:snd r:embed="rId2" name="SOUND181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20BB19E5-3A46-437A-9013-48123AF2B9B6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14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Contoh efek pada TITLE  dan &lt;Hn&gt;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284538"/>
            <a:ext cx="4175125" cy="2500312"/>
          </a:xfrm>
          <a:noFill/>
        </p:spPr>
      </p:pic>
      <p:graphicFrame>
        <p:nvGraphicFramePr>
          <p:cNvPr id="922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8313" y="1484313"/>
          <a:ext cx="4103687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6" imgW="3115110" imgH="1380952" progId="Paint.Picture">
                  <p:embed/>
                </p:oleObj>
              </mc:Choice>
              <mc:Fallback>
                <p:oleObj name="Bitmap Image" r:id="rId6" imgW="3115110" imgH="1380952" progId="Paint.Picture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4103687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356100" y="19891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076825" y="19891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187450" y="3644900"/>
            <a:ext cx="15843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>
                <a:solidFill>
                  <a:schemeClr val="tx1"/>
                </a:solidFill>
              </a:rPr>
              <a:t>Klik untuk melihat efek TITLE dan</a:t>
            </a:r>
          </a:p>
          <a:p>
            <a:r>
              <a:rPr lang="en-US" altLang="en-US" sz="2000" b="0">
                <a:solidFill>
                  <a:schemeClr val="tx1"/>
                </a:solidFill>
              </a:rPr>
              <a:t>Hn pada browser</a:t>
            </a:r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2916238" y="443706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356100" y="21336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5724525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4284663" y="227647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6011863" y="2276475"/>
            <a:ext cx="0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4211638" y="24923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6156325" y="2492375"/>
            <a:ext cx="0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78885"/>
      </p:ext>
    </p:extLst>
  </p:cSld>
  <p:clrMapOvr>
    <a:masterClrMapping/>
  </p:clrMapOvr>
  <p:transition>
    <p:sndAc>
      <p:stSnd>
        <p:snd r:embed="rId3" name="SOUND3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024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C784617F-FD6D-43B1-91EE-FA40E1CDBCE0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15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3. Tag Format Teks dan font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770688" cy="2116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&lt;p&gt; ..&lt;/p&gt; :paragraf baru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&lt;BR&gt;        : baris baru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&lt;HR&gt; = garis datar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&lt;i&gt; ..&lt;/i&gt;   : tulisan italic (miring)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&lt;b&gt;..&lt;/b&gt; : tulisan bold (tebal)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&lt;u&gt;..&lt;/u&gt; : tulisan underline (digaris bawahi)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&lt;font face =“model” size =ukuran color=warna&gt; .. &lt;/font&gt;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221163"/>
            <a:ext cx="3886200" cy="2017712"/>
          </a:xfrm>
          <a:noFill/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5003800" y="3789363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bg2"/>
                </a:solidFill>
              </a:rPr>
              <a:t>Klik untuk lihat efek tag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419475" y="5805488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9" name="Object 11"/>
          <p:cNvGraphicFramePr>
            <a:graphicFrameLocks noChangeAspect="1"/>
          </p:cNvGraphicFramePr>
          <p:nvPr/>
        </p:nvGraphicFramePr>
        <p:xfrm>
          <a:off x="611188" y="3860800"/>
          <a:ext cx="395922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5" imgW="2980952" imgH="1333333" progId="Paint.Picture">
                  <p:embed/>
                </p:oleObj>
              </mc:Choice>
              <mc:Fallback>
                <p:oleObj name="Bitmap Image" r:id="rId5" imgW="2980952" imgH="1333333" progId="Paint.Picture">
                  <p:embed/>
                  <p:pic>
                    <p:nvPicPr>
                      <p:cNvPr id="1024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860800"/>
                        <a:ext cx="3959225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3419475" y="46529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12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B38AA513-47A8-4147-A3D6-1DFC6C81A0EA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16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Mencampur warna sendiri dengan RGB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241675" cy="44196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800" smtClean="0"/>
              <a:t>Tag &lt;font color=warna&gt; memnungkinkan kita untuk mencampura warna sendiri dengan komposisi RGB, dengan tiap warna diwakili oleh dua digit Hexa sehingga :  “FF0000” = red </a:t>
            </a:r>
          </a:p>
          <a:p>
            <a:pPr eaLnBrk="1" hangingPunct="1"/>
            <a:r>
              <a:rPr lang="en-US" altLang="en-US" sz="1800" smtClean="0"/>
              <a:t>“00FF00” = green  “0000FF” = blue</a:t>
            </a:r>
          </a:p>
          <a:p>
            <a:pPr eaLnBrk="1" hangingPunct="1"/>
            <a:r>
              <a:rPr lang="en-US" altLang="en-US" sz="1800" smtClean="0"/>
              <a:t>Contoh Berikut ini warna campuran red+green=yellow, red+blue=magenta</a:t>
            </a:r>
          </a:p>
          <a:p>
            <a:pPr eaLnBrk="1" hangingPunct="1"/>
            <a:endParaRPr lang="en-US" altLang="en-US" sz="180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500438"/>
            <a:ext cx="3959225" cy="2217737"/>
          </a:xfrm>
          <a:noFill/>
        </p:spPr>
      </p:pic>
      <p:graphicFrame>
        <p:nvGraphicFramePr>
          <p:cNvPr id="4813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284663" y="1700213"/>
          <a:ext cx="42481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6" imgW="3333333" imgH="1228571" progId="Paint.Picture">
                  <p:embed/>
                </p:oleObj>
              </mc:Choice>
              <mc:Fallback>
                <p:oleObj name="Bitmap Image" r:id="rId6" imgW="3333333" imgH="1228571" progId="Paint.Picture">
                  <p:embed/>
                  <p:pic>
                    <p:nvPicPr>
                      <p:cNvPr id="48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700213"/>
                        <a:ext cx="424815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4067175" y="2517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067175" y="25177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067175" y="52546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659563" y="2781300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229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5EBB80FD-7C10-4307-A4E6-07FC7EFA5201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17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4. Tag untuk meng-inset Image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907088" cy="892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&lt;IMG SRC=“gambar” BORDER=n&gt;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COntoh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636838"/>
            <a:ext cx="3008312" cy="3455987"/>
          </a:xfrm>
          <a:noFill/>
        </p:spPr>
      </p:pic>
      <p:graphicFrame>
        <p:nvGraphicFramePr>
          <p:cNvPr id="12295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827088" y="2565400"/>
          <a:ext cx="36004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6" imgW="2476190" imgH="923810" progId="Paint.Picture">
                  <p:embed/>
                </p:oleObj>
              </mc:Choice>
              <mc:Fallback>
                <p:oleObj name="Bitmap Image" r:id="rId6" imgW="2476190" imgH="923810" progId="Paint.Picture">
                  <p:embed/>
                  <p:pic>
                    <p:nvPicPr>
                      <p:cNvPr id="122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65400"/>
                        <a:ext cx="360045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484438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484438" y="47974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AutoShape 10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971550" y="5229225"/>
            <a:ext cx="2736850" cy="720725"/>
          </a:xfrm>
          <a:prstGeom prst="rightArrow">
            <a:avLst>
              <a:gd name="adj1" fmla="val 50000"/>
              <a:gd name="adj2" fmla="val 9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Demo sebenarnya</a:t>
            </a:r>
          </a:p>
        </p:txBody>
      </p:sp>
    </p:spTree>
    <p:extLst>
      <p:ext uri="{BB962C8B-B14F-4D97-AF65-F5344CB8AC3E}">
        <p14:creationId xmlns:p14="http://schemas.microsoft.com/office/powerpoint/2010/main" val="11837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9D7AF732-F3C5-4498-AF93-0C6938DF2A8E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18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Efek BORDER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565400"/>
            <a:ext cx="4032250" cy="2654300"/>
          </a:xfrm>
          <a:noFill/>
        </p:spPr>
      </p:pic>
      <p:graphicFrame>
        <p:nvGraphicFramePr>
          <p:cNvPr id="1331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755650" y="2492375"/>
          <a:ext cx="352901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6" imgW="2847619" imgH="1419048" progId="Paint.Picture">
                  <p:embed/>
                </p:oleObj>
              </mc:Choice>
              <mc:Fallback>
                <p:oleObj name="Bitmap Image" r:id="rId6" imgW="2847619" imgH="1419048" progId="Paint.Picture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92375"/>
                        <a:ext cx="3529013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84213" y="1628775"/>
            <a:ext cx="68405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>
                <a:solidFill>
                  <a:schemeClr val="tx1"/>
                </a:solidFill>
              </a:rPr>
              <a:t>BORDER=n </a:t>
            </a:r>
          </a:p>
          <a:p>
            <a:r>
              <a:rPr lang="en-US" altLang="en-US" sz="2000" b="0">
                <a:solidFill>
                  <a:schemeClr val="tx1"/>
                </a:solidFill>
              </a:rPr>
              <a:t>Dengan n menunjukkan tingkat ketebalan garis bingkai</a:t>
            </a:r>
          </a:p>
        </p:txBody>
      </p:sp>
      <p:sp>
        <p:nvSpPr>
          <p:cNvPr id="13320" name="AutoShape 9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900113" y="4581525"/>
            <a:ext cx="2520950" cy="647700"/>
          </a:xfrm>
          <a:prstGeom prst="rightArrow">
            <a:avLst>
              <a:gd name="adj1" fmla="val 50000"/>
              <a:gd name="adj2" fmla="val 97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Demo sebenarnya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4211638" y="551656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Border 1</a:t>
            </a:r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V="1">
            <a:off x="4859338" y="46529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5219700" y="5516563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Border 3</a:t>
            </a:r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 flipV="1">
            <a:off x="5724525" y="46529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6156325" y="5516563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Border 5</a:t>
            </a:r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 flipV="1">
            <a:off x="6588125" y="46529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7164388" y="551656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Border 7</a:t>
            </a:r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 flipV="1">
            <a:off x="7524750" y="46529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92026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433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0FD53D9A-966A-4BFF-AE98-974BDF9C4711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19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5. Link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07313" cy="2692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&lt;A HREF=“alamat_link"&gt; teks ke link&lt;/A&gt;</a:t>
            </a:r>
          </a:p>
          <a:p>
            <a:pPr eaLnBrk="1" hangingPunct="1"/>
            <a:r>
              <a:rPr lang="en-US" altLang="en-US" sz="1800" smtClean="0"/>
              <a:t>alamat_link = nama file html/gambar atau alamat internet</a:t>
            </a:r>
          </a:p>
          <a:p>
            <a:pPr eaLnBrk="1" hangingPunct="1"/>
            <a:r>
              <a:rPr lang="en-US" altLang="en-US" sz="1800" smtClean="0"/>
              <a:t>Teks ke link = tulisan yang bergaris bawah menunjukkan link</a:t>
            </a:r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42988" y="2781300"/>
          <a:ext cx="359727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Bitmap Image" r:id="rId4" imgW="3381847" imgH="1076475" progId="Paint.Picture">
                  <p:embed/>
                </p:oleObj>
              </mc:Choice>
              <mc:Fallback>
                <p:oleObj name="Bitmap Image" r:id="rId4" imgW="3381847" imgH="1076475" progId="Paint.Picture">
                  <p:embed/>
                  <p:pic>
                    <p:nvPicPr>
                      <p:cNvPr id="143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359727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076700"/>
            <a:ext cx="2333625" cy="2133600"/>
          </a:xfrm>
          <a:noFill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2438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438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859338" y="2924175"/>
            <a:ext cx="2449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Klik untuk lihat hasil</a:t>
            </a:r>
          </a:p>
        </p:txBody>
      </p:sp>
      <p:sp>
        <p:nvSpPr>
          <p:cNvPr id="57355" name="AutoShape 11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5003800" y="3284538"/>
            <a:ext cx="2376488" cy="6477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Demo sebenarnya</a:t>
            </a:r>
          </a:p>
        </p:txBody>
      </p:sp>
    </p:spTree>
    <p:extLst>
      <p:ext uri="{BB962C8B-B14F-4D97-AF65-F5344CB8AC3E}">
        <p14:creationId xmlns:p14="http://schemas.microsoft.com/office/powerpoint/2010/main" val="261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14356"/>
            <a:ext cx="9144000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d-ID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  <a:cs typeface="Arial" charset="0"/>
              </a:rPr>
              <a:t>TUJUAN MATA KULIAH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2910" y="3357562"/>
            <a:ext cx="7858180" cy="2000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49263" indent="-449263">
              <a:buFont typeface="Wingdings" pitchFamily="2" charset="2"/>
              <a:buChar char="§"/>
            </a:pPr>
            <a:r>
              <a:rPr lang="id-ID" sz="2800" dirty="0" smtClean="0">
                <a:latin typeface="Cambria" pitchFamily="18" charset="0"/>
              </a:rPr>
              <a:t>M</a:t>
            </a:r>
            <a:r>
              <a:rPr lang="en-US" sz="2800" dirty="0" err="1" smtClean="0">
                <a:latin typeface="Cambria" pitchFamily="18" charset="0"/>
              </a:rPr>
              <a:t>ahasiswa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diharapkan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dapat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mengetahui</a:t>
            </a:r>
            <a:r>
              <a:rPr lang="en-US" sz="2800" dirty="0" smtClean="0">
                <a:latin typeface="Cambria" pitchFamily="18" charset="0"/>
              </a:rPr>
              <a:t>. </a:t>
            </a:r>
            <a:r>
              <a:rPr lang="en-US" sz="2800" dirty="0" err="1" smtClean="0">
                <a:latin typeface="Cambria" pitchFamily="18" charset="0"/>
              </a:rPr>
              <a:t>Memahami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mengembangkan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dan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membuat</a:t>
            </a:r>
            <a:r>
              <a:rPr lang="en-US" sz="2800" dirty="0" smtClean="0">
                <a:latin typeface="Cambria" pitchFamily="18" charset="0"/>
              </a:rPr>
              <a:t>  Website </a:t>
            </a:r>
            <a:r>
              <a:rPr lang="en-US" sz="2800" dirty="0" err="1" smtClean="0">
                <a:latin typeface="Cambria" pitchFamily="18" charset="0"/>
              </a:rPr>
              <a:t>Statis</a:t>
            </a:r>
            <a:endParaRPr lang="en-US" sz="2800" dirty="0" smtClean="0">
              <a:latin typeface="Cambria" pitchFamily="18" charset="0"/>
            </a:endParaRPr>
          </a:p>
          <a:p>
            <a:pPr marL="449263" indent="-449263">
              <a:buFont typeface="Wingdings" pitchFamily="2" charset="2"/>
              <a:buChar char="§"/>
            </a:pPr>
            <a:endParaRPr lang="id-ID" sz="2800" dirty="0" smtClean="0">
              <a:latin typeface="Cambria" pitchFamily="18" charset="0"/>
            </a:endParaRPr>
          </a:p>
          <a:p>
            <a:pPr marL="449263" indent="-449263">
              <a:buFont typeface="Wingdings" pitchFamily="2" charset="2"/>
              <a:buChar char="§"/>
            </a:pPr>
            <a:r>
              <a:rPr lang="en-US" sz="2800" dirty="0" err="1" smtClean="0">
                <a:latin typeface="Cambria" pitchFamily="18" charset="0"/>
              </a:rPr>
              <a:t>Bagaimana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Membuat</a:t>
            </a:r>
            <a:r>
              <a:rPr lang="en-US" sz="2800" dirty="0" smtClean="0">
                <a:latin typeface="Cambria" pitchFamily="18" charset="0"/>
              </a:rPr>
              <a:t> Website </a:t>
            </a:r>
            <a:r>
              <a:rPr lang="en-US" sz="2800" dirty="0" err="1" smtClean="0">
                <a:latin typeface="Cambria" pitchFamily="18" charset="0"/>
              </a:rPr>
              <a:t>Bersifat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Statis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yang </a:t>
            </a:r>
            <a:r>
              <a:rPr lang="en-US" sz="2800" dirty="0" err="1" smtClean="0">
                <a:latin typeface="Cambria" pitchFamily="18" charset="0"/>
              </a:rPr>
              <a:t>bisa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dijadikan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untuk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menamp</a:t>
            </a:r>
            <a:r>
              <a:rPr lang="en-US" sz="2800" dirty="0" err="1" smtClean="0">
                <a:latin typeface="Cambria" pitchFamily="18" charset="0"/>
              </a:rPr>
              <a:t>ilkan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Dokumen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seperti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Gambar</a:t>
            </a:r>
            <a:r>
              <a:rPr lang="en-US" sz="2800" dirty="0" smtClean="0">
                <a:latin typeface="Cambria" pitchFamily="18" charset="0"/>
              </a:rPr>
              <a:t>, Text, Audio </a:t>
            </a:r>
            <a:r>
              <a:rPr lang="en-US" sz="2800" dirty="0" err="1" smtClean="0">
                <a:latin typeface="Cambria" pitchFamily="18" charset="0"/>
              </a:rPr>
              <a:t>dan</a:t>
            </a:r>
            <a:r>
              <a:rPr lang="en-US" sz="2800" dirty="0" smtClean="0">
                <a:latin typeface="Cambria" pitchFamily="18" charset="0"/>
              </a:rPr>
              <a:t> Video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id-ID" dirty="0" smtClean="0"/>
              <a:t>14/2/2011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err="1" smtClean="0"/>
              <a:t>Pemograman</a:t>
            </a:r>
            <a:r>
              <a:rPr lang="es-ES" dirty="0" smtClean="0"/>
              <a:t> Web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536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1CF2FDE2-A943-4D40-A00D-87DABDDCC98D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20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  Gambar sebagai link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2333625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Pada prinsipnya gambar juga dapat dibuat linknya, yaitu memadukan antara &lt;A HREF&gt; dengan &lt;IMG SRC&gt; sbb :</a:t>
            </a:r>
          </a:p>
          <a:p>
            <a:pPr eaLnBrk="1" hangingPunct="1"/>
            <a:r>
              <a:rPr lang="en-US" altLang="en-US" sz="1800" smtClean="0"/>
              <a:t>&lt;A HREF=“link"&gt;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smtClean="0"/>
              <a:t>	&lt;IMG SRC=“gambar_kelink"  BORDER=0&gt;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75" y="1600200"/>
            <a:ext cx="2228850" cy="2133600"/>
          </a:xfrm>
          <a:noFill/>
        </p:spPr>
      </p:pic>
      <p:pic>
        <p:nvPicPr>
          <p:cNvPr id="56326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75" y="3886200"/>
            <a:ext cx="2228850" cy="2133600"/>
          </a:xfrm>
          <a:noFill/>
        </p:spPr>
      </p:pic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042988" y="3860800"/>
          <a:ext cx="4033837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6" imgW="2980952" imgH="1181265" progId="Paint.Picture">
                  <p:embed/>
                </p:oleObj>
              </mc:Choice>
              <mc:Fallback>
                <p:oleObj name="Bitmap Image" r:id="rId6" imgW="2980952" imgH="1181265" progId="Paint.Picture">
                  <p:embed/>
                  <p:pic>
                    <p:nvPicPr>
                      <p:cNvPr id="15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860800"/>
                        <a:ext cx="4033837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761288" y="1916113"/>
            <a:ext cx="10080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/>
                </a:solidFill>
              </a:rPr>
              <a:t>Klik</a:t>
            </a:r>
          </a:p>
          <a:p>
            <a:r>
              <a:rPr lang="en-US" altLang="en-US" sz="1800" b="0">
                <a:solidFill>
                  <a:schemeClr val="tx1"/>
                </a:solidFill>
              </a:rPr>
              <a:t>Pada gambar</a:t>
            </a:r>
          </a:p>
          <a:p>
            <a:r>
              <a:rPr lang="en-US" altLang="en-US" sz="1800" b="0">
                <a:solidFill>
                  <a:schemeClr val="tx1"/>
                </a:solidFill>
              </a:rPr>
              <a:t>Bolamp</a:t>
            </a: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8101013" y="3573463"/>
            <a:ext cx="431800" cy="1800225"/>
          </a:xfrm>
          <a:prstGeom prst="curvedLeftArrow">
            <a:avLst>
              <a:gd name="adj1" fmla="val 83382"/>
              <a:gd name="adj2" fmla="val 16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1" name="AutoShape 1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1116013" y="5589588"/>
            <a:ext cx="1727200" cy="576262"/>
          </a:xfrm>
          <a:prstGeom prst="rightArrow">
            <a:avLst>
              <a:gd name="adj1" fmla="val 50000"/>
              <a:gd name="adj2" fmla="val 74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329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i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i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563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80700B8E-0BB9-45D9-B3B3-7FDFCD21C4FF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21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   Rangkuman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HTML adalah sebuah dokumen teks yang sebagian teks tersebut adalah tag, yaitu kode yang berfungsi sebagai pemformat efek keluaran pada browser</a:t>
            </a:r>
          </a:p>
          <a:p>
            <a:pPr eaLnBrk="1" hangingPunct="1"/>
            <a:r>
              <a:rPr lang="en-US" altLang="en-US" sz="2400" smtClean="0"/>
              <a:t>Dokumen HTML memiliki struktur :</a:t>
            </a:r>
          </a:p>
          <a:p>
            <a:pPr eaLnBrk="1" hangingPunct="1"/>
            <a:r>
              <a:rPr lang="en-US" altLang="en-US" sz="2400" smtClean="0"/>
              <a:t>&lt;HTML&gt;</a:t>
            </a:r>
          </a:p>
          <a:p>
            <a:pPr lvl="1" eaLnBrk="1" hangingPunct="1"/>
            <a:r>
              <a:rPr lang="en-US" altLang="en-US" sz="2000" smtClean="0"/>
              <a:t>&lt;Head&gt;.. &lt;/Head&gt;</a:t>
            </a:r>
          </a:p>
          <a:p>
            <a:pPr lvl="1" eaLnBrk="1" hangingPunct="1"/>
            <a:r>
              <a:rPr lang="en-US" altLang="en-US" sz="2000" smtClean="0"/>
              <a:t>&lt;Body&gt; ..&lt;/Body&gt;</a:t>
            </a:r>
          </a:p>
          <a:p>
            <a:pPr eaLnBrk="1" hangingPunct="1"/>
            <a:r>
              <a:rPr lang="en-US" altLang="en-US" sz="2400" smtClean="0"/>
              <a:t>&lt;/HTML&gt;</a:t>
            </a:r>
          </a:p>
          <a:p>
            <a:pPr eaLnBrk="1" hangingPunct="1"/>
            <a:r>
              <a:rPr lang="en-US" altLang="en-US" sz="2400" smtClean="0"/>
              <a:t>Pada head dan body terdefinisi tag-tag yang berkaitan dengan format huruf, warna, gambar, link dan lain-lain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35970541"/>
      </p:ext>
    </p:extLst>
  </p:cSld>
  <p:clrMapOvr>
    <a:masterClrMapping/>
  </p:clrMapOvr>
  <p:transition>
    <p:sndAc>
      <p:stSnd>
        <p:snd r:embed="rId2" name="wmpaud9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5C55EC2A-6D47-4689-A7D6-DF6253F0498C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22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   Latihan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Buatlah dokumen HTML dengan ketentuan efek tulisan tulisan pada browser adalah sebagai mana berikut ini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</a:t>
            </a:r>
            <a:r>
              <a:rPr lang="en-US" altLang="en-US" sz="2000" smtClean="0">
                <a:solidFill>
                  <a:srgbClr val="6600FF"/>
                </a:solidFill>
              </a:rPr>
              <a:t>Halo</a:t>
            </a:r>
            <a:r>
              <a:rPr lang="en-US" altLang="en-US" sz="2000" smtClean="0"/>
              <a:t> </a:t>
            </a:r>
            <a:r>
              <a:rPr lang="en-US" altLang="en-US" sz="2000" i="1" smtClean="0">
                <a:solidFill>
                  <a:srgbClr val="FF3300"/>
                </a:solidFill>
              </a:rPr>
              <a:t>Teknik Informatika</a:t>
            </a:r>
            <a:r>
              <a:rPr lang="en-US" altLang="en-US" sz="20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</a:t>
            </a:r>
            <a:r>
              <a:rPr lang="en-US" altLang="en-US" sz="2400" smtClean="0">
                <a:solidFill>
                  <a:srgbClr val="FFFF00"/>
                </a:solidFill>
                <a:latin typeface="Times New Roman" panose="02020603050405020304" pitchFamily="18" charset="0"/>
              </a:rPr>
              <a:t>APA KABAR KAMU?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Keterangan :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	Tulisan Halo (warna biru) dan Teknik Informatika (warna merah dan miring) pakai huruf arial ukuran 12. Tulisan APA KABAR KAMU? Tulisan berwarna kuning ukuran 16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2.	Sempurnakan dokumen HTML di atas dengan tulisan Teknik informatika adalah link pada suatu dokumen HTML lain yang berisi penjelasan tentang teknik informatika 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187450" y="2276475"/>
            <a:ext cx="3455988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78566"/>
      </p:ext>
    </p:extLst>
  </p:cSld>
  <p:clrMapOvr>
    <a:masterClrMapping/>
  </p:clrMapOvr>
  <p:transition>
    <p:sndAc>
      <p:stSnd>
        <p:snd r:embed="rId2" name="dspafxf_8000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9358" y="2786058"/>
            <a:ext cx="7643866" cy="2357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ts val="3625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2000" dirty="0" smtClean="0">
                <a:latin typeface="Cambria" pitchFamily="18" charset="0"/>
              </a:rPr>
              <a:t>Web </a:t>
            </a:r>
            <a:r>
              <a:rPr lang="en-US" sz="2000" dirty="0" err="1" smtClean="0">
                <a:latin typeface="Cambria" pitchFamily="18" charset="0"/>
              </a:rPr>
              <a:t>adalah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suatu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metode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untuk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menampilan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informasi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di</a:t>
            </a:r>
            <a:r>
              <a:rPr lang="en-US" sz="2000" dirty="0" smtClean="0">
                <a:latin typeface="Cambria" pitchFamily="18" charset="0"/>
              </a:rPr>
              <a:t> internet, </a:t>
            </a:r>
            <a:r>
              <a:rPr lang="en-US" sz="2000" dirty="0" err="1" smtClean="0">
                <a:latin typeface="Cambria" pitchFamily="18" charset="0"/>
              </a:rPr>
              <a:t>baik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berupa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teks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gambar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suara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maupun</a:t>
            </a:r>
            <a:r>
              <a:rPr lang="en-US" sz="2000" dirty="0" smtClean="0">
                <a:latin typeface="Cambria" pitchFamily="18" charset="0"/>
              </a:rPr>
              <a:t> video yang </a:t>
            </a:r>
            <a:r>
              <a:rPr lang="en-US" sz="2000" dirty="0" err="1" smtClean="0">
                <a:latin typeface="Cambria" pitchFamily="18" charset="0"/>
              </a:rPr>
              <a:t>interaktif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mempunyai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kelebihan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untuk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menghubungkan</a:t>
            </a:r>
            <a:r>
              <a:rPr lang="en-US" sz="2000" dirty="0" smtClean="0">
                <a:latin typeface="Cambria" pitchFamily="18" charset="0"/>
              </a:rPr>
              <a:t> (link) </a:t>
            </a:r>
            <a:r>
              <a:rPr lang="en-US" sz="2000" dirty="0" err="1" smtClean="0">
                <a:latin typeface="Cambria" pitchFamily="18" charset="0"/>
              </a:rPr>
              <a:t>satu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dokumen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dengan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dokumen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lainnya</a:t>
            </a:r>
            <a:r>
              <a:rPr lang="en-US" sz="2000" dirty="0" smtClean="0">
                <a:latin typeface="Cambria" pitchFamily="18" charset="0"/>
              </a:rPr>
              <a:t> (hypertext) yang </a:t>
            </a:r>
            <a:r>
              <a:rPr lang="en-US" sz="2000" dirty="0" err="1" smtClean="0">
                <a:latin typeface="Cambria" pitchFamily="18" charset="0"/>
              </a:rPr>
              <a:t>dapat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diakses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melalui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sebuah</a:t>
            </a:r>
            <a:r>
              <a:rPr lang="en-US" sz="2000" dirty="0" smtClean="0">
                <a:latin typeface="Cambria" pitchFamily="18" charset="0"/>
              </a:rPr>
              <a:t> browser</a:t>
            </a:r>
            <a:endParaRPr lang="id-ID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lnSpc>
                <a:spcPts val="3625"/>
              </a:lnSpc>
              <a:spcBef>
                <a:spcPts val="13"/>
              </a:spcBef>
              <a:spcAft>
                <a:spcPts val="13"/>
              </a:spcAft>
            </a:pPr>
            <a:r>
              <a:rPr lang="id-ID" sz="2000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Yuhefizar</a:t>
            </a:r>
            <a:r>
              <a:rPr lang="id-ID" sz="2000" dirty="0" smtClean="0">
                <a:solidFill>
                  <a:srgbClr val="000000"/>
                </a:solidFill>
                <a:latin typeface="Cambria" pitchFamily="18" charset="0"/>
              </a:rPr>
              <a:t>, 2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009</a:t>
            </a:r>
            <a:r>
              <a:rPr lang="id-ID" sz="20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r>
              <a:rPr lang="sv-SE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GB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14356"/>
            <a:ext cx="9144000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  <a:cs typeface="Arial" charset="0"/>
              </a:rPr>
              <a:t>WEBSITE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id-ID" smtClean="0"/>
              <a:t>14/2/2011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Web </a:t>
            </a:r>
            <a:r>
              <a:rPr lang="es-ES" dirty="0" err="1" smtClean="0"/>
              <a:t>Development</a:t>
            </a:r>
            <a:r>
              <a:rPr lang="es-ES" dirty="0" smtClean="0"/>
              <a:t> Fundamental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5786" y="2928934"/>
            <a:ext cx="7643866" cy="1857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 smtClean="0">
                <a:latin typeface="Cambria" pitchFamily="18" charset="0"/>
              </a:rPr>
              <a:t>Website </a:t>
            </a:r>
            <a:r>
              <a:rPr lang="en-US" sz="3200" dirty="0" err="1" smtClean="0">
                <a:latin typeface="Cambria" pitchFamily="18" charset="0"/>
              </a:rPr>
              <a:t>statis</a:t>
            </a:r>
            <a:r>
              <a:rPr lang="en-US" sz="3200" dirty="0" smtClean="0">
                <a:latin typeface="Cambria" pitchFamily="18" charset="0"/>
              </a:rPr>
              <a:t> yang </a:t>
            </a:r>
            <a:r>
              <a:rPr lang="en-US" sz="3200" dirty="0" err="1" smtClean="0">
                <a:latin typeface="Cambria" pitchFamily="18" charset="0"/>
              </a:rPr>
              <a:t>hanya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berbentuk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teks</a:t>
            </a:r>
            <a:r>
              <a:rPr lang="en-US" sz="3200" dirty="0" smtClean="0">
                <a:latin typeface="Cambria" pitchFamily="18" charset="0"/>
              </a:rPr>
              <a:t>, link, </a:t>
            </a:r>
            <a:r>
              <a:rPr lang="en-US" sz="3200" dirty="0" err="1" smtClean="0">
                <a:latin typeface="Cambria" pitchFamily="18" charset="0"/>
              </a:rPr>
              <a:t>gambar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dan</a:t>
            </a:r>
            <a:r>
              <a:rPr lang="en-US" sz="3200" dirty="0" smtClean="0">
                <a:latin typeface="Cambria" pitchFamily="18" charset="0"/>
              </a:rPr>
              <a:t> video. </a:t>
            </a:r>
            <a:r>
              <a:rPr lang="en-US" sz="3200" dirty="0" err="1" smtClean="0">
                <a:latin typeface="Cambria" pitchFamily="18" charset="0"/>
              </a:rPr>
              <a:t>Tanpa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mempunyai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Memori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err="1" smtClean="0">
                <a:latin typeface="Cambria" pitchFamily="18" charset="0"/>
              </a:rPr>
              <a:t>Aplikasi</a:t>
            </a:r>
            <a:r>
              <a:rPr lang="en-US" sz="3200" dirty="0" smtClean="0">
                <a:latin typeface="Cambria" pitchFamily="18" charset="0"/>
              </a:rPr>
              <a:t>, Database </a:t>
            </a:r>
            <a:r>
              <a:rPr lang="en-US" sz="3200" dirty="0" err="1" smtClean="0">
                <a:latin typeface="Cambria" pitchFamily="18" charset="0"/>
              </a:rPr>
              <a:t>dan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Lainnya</a:t>
            </a:r>
            <a:r>
              <a:rPr lang="en-US" sz="3200" dirty="0" smtClean="0">
                <a:latin typeface="Cambria" pitchFamily="18" charset="0"/>
              </a:rPr>
              <a:t>. </a:t>
            </a:r>
            <a:endParaRPr lang="en-GB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214346" y="1785926"/>
            <a:ext cx="9144000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  <a:cs typeface="Arial" charset="0"/>
              </a:rPr>
              <a:t>WEBSITE STATIC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id-ID" smtClean="0"/>
              <a:t>14/2/2011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Web </a:t>
            </a:r>
            <a:r>
              <a:rPr lang="es-ES" dirty="0" err="1" smtClean="0"/>
              <a:t>Development</a:t>
            </a:r>
            <a:r>
              <a:rPr lang="es-ES" dirty="0" smtClean="0"/>
              <a:t> Fundamental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  <a:cs typeface="Arial" charset="0"/>
              </a:rPr>
              <a:t>WEBSITE STATIC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Web </a:t>
            </a:r>
            <a:r>
              <a:rPr lang="en-US" dirty="0" err="1"/>
              <a:t>statis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website yang mana </a:t>
            </a:r>
            <a:r>
              <a:rPr lang="en-US" dirty="0" err="1"/>
              <a:t>penggunanya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merubah</a:t>
            </a:r>
            <a:r>
              <a:rPr lang="en-US" dirty="0"/>
              <a:t> </a:t>
            </a:r>
            <a:r>
              <a:rPr lang="en-US" dirty="0" err="1" smtClean="0"/>
              <a:t>kontent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web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browser.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/>
              <a:t>lain web </a:t>
            </a:r>
            <a:r>
              <a:rPr lang="en-US" dirty="0" err="1"/>
              <a:t>statis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website yang </a:t>
            </a:r>
            <a:r>
              <a:rPr lang="en-US" dirty="0" err="1"/>
              <a:t>kontennya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bisa</a:t>
            </a:r>
            <a:r>
              <a:rPr lang="en-US" dirty="0"/>
              <a:t> </a:t>
            </a:r>
            <a:r>
              <a:rPr lang="en-US" dirty="0" err="1" smtClean="0"/>
              <a:t>dirubah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penggunanya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browser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Dari </a:t>
            </a:r>
            <a:r>
              <a:rPr lang="en-US" dirty="0" err="1"/>
              <a:t>pengertian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(client)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bisa</a:t>
            </a:r>
            <a:r>
              <a:rPr lang="en-US" dirty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(</a:t>
            </a:r>
            <a:r>
              <a:rPr lang="en-US" dirty="0" smtClean="0"/>
              <a:t>client)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server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link </a:t>
            </a:r>
            <a:r>
              <a:rPr lang="en-US" dirty="0" err="1"/>
              <a:t>saja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Revisi 01 Pemodelan dan Simulasi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829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4348" y="3786190"/>
            <a:ext cx="7643866" cy="1857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785926"/>
            <a:ext cx="9144000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  <a:cs typeface="Arial" charset="0"/>
              </a:rPr>
              <a:t>HYPERTEXT MARKUP LANGUANGE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id-ID" smtClean="0"/>
              <a:t>14/2/2011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Web </a:t>
            </a:r>
            <a:r>
              <a:rPr lang="es-ES" dirty="0" err="1" smtClean="0"/>
              <a:t>Development</a:t>
            </a:r>
            <a:r>
              <a:rPr lang="es-ES" dirty="0" smtClean="0"/>
              <a:t> Fundamental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2910" y="3286124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HTML is written in the form of </a:t>
            </a:r>
            <a:r>
              <a:rPr lang="en-US" sz="2000" dirty="0" smtClean="0">
                <a:latin typeface="Cambria" pitchFamily="18" charset="0"/>
                <a:hlinkClick r:id="rId3" tooltip="HTML element"/>
              </a:rPr>
              <a:t>HTML elements</a:t>
            </a:r>
            <a:r>
              <a:rPr lang="en-US" sz="2000" dirty="0" smtClean="0">
                <a:latin typeface="Cambria" pitchFamily="18" charset="0"/>
              </a:rPr>
              <a:t> consisting of </a:t>
            </a:r>
            <a:r>
              <a:rPr lang="en-US" sz="2000" i="1" dirty="0" smtClean="0">
                <a:latin typeface="Cambria" pitchFamily="18" charset="0"/>
              </a:rPr>
              <a:t>tags</a:t>
            </a:r>
            <a:r>
              <a:rPr lang="en-US" sz="2000" dirty="0" smtClean="0">
                <a:latin typeface="Cambria" pitchFamily="18" charset="0"/>
              </a:rPr>
              <a:t> enclosed in </a:t>
            </a:r>
            <a:r>
              <a:rPr lang="en-US" sz="2000" dirty="0" smtClean="0">
                <a:latin typeface="Cambria" pitchFamily="18" charset="0"/>
                <a:hlinkClick r:id="rId4" tooltip="Angle brackets"/>
              </a:rPr>
              <a:t>angle brackets</a:t>
            </a:r>
            <a:r>
              <a:rPr lang="en-US" sz="2000" dirty="0" smtClean="0">
                <a:latin typeface="Cambria" pitchFamily="18" charset="0"/>
              </a:rPr>
              <a:t> (like &lt;html&gt;). HTML tags most commonly come in pairs like &lt;h1&gt; and &lt;/h1&gt;, although some tags represent </a:t>
            </a:r>
            <a:r>
              <a:rPr lang="en-US" sz="2000" i="1" dirty="0" smtClean="0">
                <a:latin typeface="Cambria" pitchFamily="18" charset="0"/>
              </a:rPr>
              <a:t>empty elements</a:t>
            </a:r>
            <a:r>
              <a:rPr lang="en-US" sz="2000" dirty="0" smtClean="0">
                <a:latin typeface="Cambria" pitchFamily="18" charset="0"/>
              </a:rPr>
              <a:t> and so are unpaired, for example &lt;</a:t>
            </a:r>
            <a:r>
              <a:rPr lang="en-US" sz="2000" dirty="0" err="1" smtClean="0">
                <a:latin typeface="Cambria" pitchFamily="18" charset="0"/>
              </a:rPr>
              <a:t>img</a:t>
            </a:r>
            <a:r>
              <a:rPr lang="en-US" sz="2000" dirty="0" smtClean="0">
                <a:latin typeface="Cambria" pitchFamily="18" charset="0"/>
              </a:rPr>
              <a:t>&gt;.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4348" y="3786190"/>
            <a:ext cx="7643866" cy="1857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785926"/>
            <a:ext cx="9144000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  <a:cs typeface="Arial" charset="0"/>
              </a:rPr>
              <a:t>HYPERTEXT MARKUP LANGUANGE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id-ID" smtClean="0"/>
              <a:t>14/2/2011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Web </a:t>
            </a:r>
            <a:r>
              <a:rPr lang="es-ES" dirty="0" err="1" smtClean="0"/>
              <a:t>Development</a:t>
            </a:r>
            <a:r>
              <a:rPr lang="es-ES" dirty="0" smtClean="0"/>
              <a:t> Fundamental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2910" y="3286124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HTML </a:t>
            </a:r>
            <a:r>
              <a:rPr lang="en-US" sz="2000" dirty="0" err="1" smtClean="0">
                <a:latin typeface="Cambria" pitchFamily="18" charset="0"/>
              </a:rPr>
              <a:t>bukanlah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bahasa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Pemograman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karena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karena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HTML </a:t>
            </a:r>
            <a:r>
              <a:rPr lang="en-US" sz="2000" dirty="0" err="1" smtClean="0">
                <a:latin typeface="Cambria" pitchFamily="18" charset="0"/>
              </a:rPr>
              <a:t>adalah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kode</a:t>
            </a:r>
            <a:r>
              <a:rPr lang="en-US" sz="2000" dirty="0" smtClean="0">
                <a:latin typeface="Cambria" pitchFamily="18" charset="0"/>
              </a:rPr>
              <a:t> yang </a:t>
            </a:r>
            <a:r>
              <a:rPr lang="en-US" sz="2000" dirty="0" err="1" smtClean="0">
                <a:latin typeface="Cambria" pitchFamily="18" charset="0"/>
              </a:rPr>
              <a:t>digunakan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untuk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mengontrol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tampilan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dari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suatu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dokumen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halaman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(web page) </a:t>
            </a:r>
            <a:r>
              <a:rPr lang="en-US" sz="2000" dirty="0" err="1" smtClean="0">
                <a:latin typeface="Cambria" pitchFamily="18" charset="0"/>
              </a:rPr>
              <a:t>beserta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isinya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FC0EBC81-F6D0-4A9A-A937-FBAFD9250E9B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8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</p:txBody>
      </p:sp>
      <p:sp>
        <p:nvSpPr>
          <p:cNvPr id="3078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971550" y="3500438"/>
            <a:ext cx="7129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0">
                <a:solidFill>
                  <a:schemeClr val="tx1"/>
                </a:solidFill>
              </a:rPr>
              <a:t>Mempelajari dasar-dasar text formatting, color,pattern dan graphics pada HTML 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7561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chemeClr val="tx2"/>
                </a:solidFill>
              </a:rPr>
              <a:t>Memahami Dasar HTML (1) 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338138" y="1557338"/>
            <a:ext cx="2720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smtClean="0">
                <a:solidFill>
                  <a:schemeClr val="tx2"/>
                </a:solidFill>
              </a:rPr>
              <a:t>Modul-1 </a:t>
            </a:r>
            <a:r>
              <a:rPr lang="en-US" altLang="en-US" sz="3200" dirty="0">
                <a:solidFill>
                  <a:schemeClr val="tx2"/>
                </a:solidFill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109143031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smtClean="0">
                <a:solidFill>
                  <a:schemeClr val="tx1"/>
                </a:solidFill>
              </a:rPr>
              <a:t>Modul 2 : Dasar-dasar HTML (1)</a:t>
            </a: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fld id="{C6B5F238-F18D-4399-8112-3E556E19B45D}" type="slidenum">
              <a:rPr lang="en-US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9</a:t>
            </a:fld>
            <a:endParaRPr lang="en-US" altLang="en-US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Dalam modul ini akan dipelajari: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484313"/>
            <a:ext cx="5688012" cy="4608512"/>
          </a:xfrm>
          <a:solidFill>
            <a:srgbClr val="CCFFFF"/>
          </a:solidFill>
          <a:ln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buClr>
                <a:srgbClr val="6600FF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 smtClean="0"/>
              <a:t>Dasar Text Formatting</a:t>
            </a:r>
          </a:p>
          <a:p>
            <a:pPr marL="990600" lvl="1" indent="-533400" eaLnBrk="1" hangingPunct="1">
              <a:buClr>
                <a:srgbClr val="6600FF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 smtClean="0"/>
              <a:t>Font</a:t>
            </a:r>
          </a:p>
          <a:p>
            <a:pPr marL="990600" lvl="1" indent="-533400" eaLnBrk="1" hangingPunct="1">
              <a:buClr>
                <a:srgbClr val="6600FF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 smtClean="0"/>
              <a:t>Color</a:t>
            </a:r>
          </a:p>
          <a:p>
            <a:pPr marL="990600" lvl="1" indent="-533400" eaLnBrk="1" hangingPunct="1">
              <a:buClr>
                <a:srgbClr val="6600FF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 smtClean="0"/>
              <a:t>Image</a:t>
            </a:r>
          </a:p>
          <a:p>
            <a:pPr marL="990600" lvl="1" indent="-533400" eaLnBrk="1" hangingPunct="1">
              <a:buClr>
                <a:srgbClr val="6600FF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 smtClean="0"/>
              <a:t>Link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5179"/>
      </p:ext>
    </p:extLst>
  </p:cSld>
  <p:clrMapOvr>
    <a:masterClrMapping/>
  </p:clrMapOvr>
  <p:transition>
    <p:sndAc>
      <p:stSnd>
        <p:snd r:embed="rId2" name="Intro Modul 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921</Words>
  <Application>Microsoft Office PowerPoint</Application>
  <PresentationFormat>On-screen Show (4:3)</PresentationFormat>
  <Paragraphs>180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Bitmap Image</vt:lpstr>
      <vt:lpstr>PowerPoint Presentation</vt:lpstr>
      <vt:lpstr>TUJUAN MATA KULIAH</vt:lpstr>
      <vt:lpstr>WEBSITE</vt:lpstr>
      <vt:lpstr>WEBSITE STATIC</vt:lpstr>
      <vt:lpstr>WEBSITE STATIC</vt:lpstr>
      <vt:lpstr>HYPERTEXT MARKUP LANGUANGE</vt:lpstr>
      <vt:lpstr>HYPERTEXT MARKUP LANGUANGE</vt:lpstr>
      <vt:lpstr> </vt:lpstr>
      <vt:lpstr>Dalam modul ini akan dipelajari:</vt:lpstr>
      <vt:lpstr>1. HTML dan Text Formating </vt:lpstr>
      <vt:lpstr>Contoh  tag HTML dan efeknya </vt:lpstr>
      <vt:lpstr>2. Format HTML</vt:lpstr>
      <vt:lpstr>Bagian &lt;Head&gt;...&lt;/Head&gt;</vt:lpstr>
      <vt:lpstr>Contoh efek pada TITLE  dan &lt;Hn&gt; </vt:lpstr>
      <vt:lpstr>3. Tag Format Teks dan font</vt:lpstr>
      <vt:lpstr>Mencampur warna sendiri dengan RGB</vt:lpstr>
      <vt:lpstr>4. Tag untuk meng-inset Image</vt:lpstr>
      <vt:lpstr>Efek BORDER</vt:lpstr>
      <vt:lpstr>5. Link</vt:lpstr>
      <vt:lpstr>   Gambar sebagai link</vt:lpstr>
      <vt:lpstr>   Rangkuman</vt:lpstr>
      <vt:lpstr>   Latihan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Anggi Andriyadi</cp:lastModifiedBy>
  <cp:revision>136</cp:revision>
  <dcterms:created xsi:type="dcterms:W3CDTF">2010-04-18T12:06:30Z</dcterms:created>
  <dcterms:modified xsi:type="dcterms:W3CDTF">2020-03-22T23:55:51Z</dcterms:modified>
</cp:coreProperties>
</file>