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4976C-0F92-4FA4-B311-3E0A6AC5A025}" type="datetimeFigureOut">
              <a:rPr lang="en-US" smtClean="0"/>
              <a:t>6/2/2016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5E0ED1-AA55-4ABA-A4F1-DBC4BFF509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28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714500" indent="-3429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6248400" y="6381750"/>
            <a:ext cx="2895600" cy="476250"/>
          </a:xfrm>
        </p:spPr>
        <p:txBody>
          <a:bodyPr/>
          <a:lstStyle>
            <a:lvl1pPr algn="l" eaLnBrk="0" hangingPunct="0">
              <a:defRPr sz="1000"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0" y="6381750"/>
            <a:ext cx="1066800" cy="476250"/>
          </a:xfrm>
        </p:spPr>
        <p:txBody>
          <a:bodyPr/>
          <a:lstStyle>
            <a:lvl1pPr eaLnBrk="0" hangingPunct="0">
              <a:defRPr sz="1000"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25455474-B86E-48AB-8C1A-AED91F11E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4DA1A11A-D225-4088-A9A6-66B459ACE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2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038600" cy="2209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r>
              <a:rPr lang="en-US"/>
              <a:t>Learning objective 1:  </a:t>
            </a:r>
            <a:r>
              <a:rPr lang="en-US" b="0"/>
              <a:t>Explain why managers analyze financial statements</a:t>
            </a:r>
            <a:endParaRPr lang="en-US" sz="1400" b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dirty="0" smtClean="0"/>
            </a:lvl1pPr>
          </a:lstStyle>
          <a:p>
            <a:pPr>
              <a:defRPr/>
            </a:pPr>
            <a:r>
              <a:rPr lang="en-US"/>
              <a:t>Slide 14-</a:t>
            </a:r>
            <a:fld id="{9A4CB5EB-F50F-4F6C-9F46-5DB0A9EA6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96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7B739B-1D12-4A8C-A96C-B3430D7AF09D}" type="datetimeFigureOut">
              <a:rPr lang="en-IN" smtClean="0"/>
              <a:t>02-06-2016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C161A-8BA0-4B55-A4AE-53330D451B1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129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  <a:prstGeom prst="rect">
            <a:avLst/>
          </a:prstGeom>
          <a:solidFill>
            <a:srgbClr val="005B88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rgbClr val="A5002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59436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Learning objective 1:  Explain why managers analyze financial statements</a:t>
            </a:r>
            <a:endParaRPr lang="en-US" sz="140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01980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dirty="0" smtClean="0">
                <a:solidFill>
                  <a:srgbClr val="000000"/>
                </a:solidFill>
                <a:latin typeface="Liberation Sans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Slide 14-</a:t>
            </a:r>
            <a:fld id="{4C986A13-A00D-47C9-BC99-4762D576A6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2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Liberation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3000" b="1">
          <a:solidFill>
            <a:schemeClr val="tx1"/>
          </a:solidFill>
          <a:latin typeface="Liberation Sans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800" b="1">
          <a:solidFill>
            <a:schemeClr val="tx1"/>
          </a:solidFill>
          <a:latin typeface="Liberation Sans" panose="020B0604020202020204" pitchFamily="34" charset="0"/>
        </a:defRPr>
      </a:lvl2pPr>
      <a:lvl3pPr marL="11430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Font typeface="Wingdings" pitchFamily="2" charset="2"/>
        <a:buChar char="§"/>
        <a:defRPr sz="2600" b="1">
          <a:solidFill>
            <a:schemeClr val="tx1"/>
          </a:solidFill>
          <a:latin typeface="Liberation Sans" panose="020B0604020202020204" pitchFamily="34" charset="0"/>
        </a:defRPr>
      </a:lvl3pPr>
      <a:lvl4pPr marL="16002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–"/>
        <a:defRPr sz="2400" b="1">
          <a:solidFill>
            <a:schemeClr val="tx1"/>
          </a:solidFill>
          <a:latin typeface="Liberation Sans" panose="020B0604020202020204" pitchFamily="34" charset="0"/>
        </a:defRPr>
      </a:lvl4pPr>
      <a:lvl5pPr marL="2057400" indent="-228600" algn="l" rtl="0" eaLnBrk="0" fontAlgn="base" hangingPunct="0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Liberation Sans" panose="020B0604020202020204" pitchFamily="34" charset="0"/>
        </a:defRPr>
      </a:lvl5pPr>
      <a:lvl6pPr marL="25146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5000"/>
        </a:spcBef>
        <a:spcAft>
          <a:spcPct val="0"/>
        </a:spcAft>
        <a:buClr>
          <a:srgbClr val="A50021"/>
        </a:buClr>
        <a:buChar char="»"/>
        <a:defRPr sz="22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01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Time Horizon</a:t>
            </a:r>
          </a:p>
        </p:txBody>
      </p:sp>
      <p:sp>
        <p:nvSpPr>
          <p:cNvPr id="80899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36976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Cross-sectional studies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Snapshot of constructs at a single point in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Use of representative sample</a:t>
            </a:r>
          </a:p>
          <a:p>
            <a:pPr lvl="4" eaLnBrk="1" hangingPunct="1">
              <a:lnSpc>
                <a:spcPct val="90000"/>
              </a:lnSpc>
            </a:pPr>
            <a:endParaRPr lang="en-US" altLang="en-US" sz="26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Multiple cross-sectional studies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Constructs measured at multiple points in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Use of different sample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600" dirty="0" smtClean="0">
              <a:cs typeface="Liberation Sans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Longitudinal studies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Constructs measured at multiple points in time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dirty="0" smtClean="0">
                <a:cs typeface="Liberation Sans" pitchFamily="34" charset="0"/>
              </a:rPr>
              <a:t>Use of same sample = a true panel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761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Mixed Methods Research</a:t>
            </a:r>
          </a:p>
        </p:txBody>
      </p:sp>
      <p:sp>
        <p:nvSpPr>
          <p:cNvPr id="81923" name="Rectangle 3"/>
          <p:cNvSpPr>
            <a:spLocks noGrp="1" noChangeAspect="1" noChangeArrowheads="1"/>
          </p:cNvSpPr>
          <p:nvPr>
            <p:ph idx="1"/>
          </p:nvPr>
        </p:nvSpPr>
        <p:spPr>
          <a:xfrm>
            <a:off x="457200" y="1371600"/>
            <a:ext cx="8229600" cy="5153744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altLang="en-US" sz="2200" dirty="0" smtClean="0">
              <a:cs typeface="Liberation Sans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>
                <a:cs typeface="Liberation Sans" pitchFamily="34" charset="0"/>
              </a:rPr>
              <a:t>Aims to answer research questions that cannot be answered by ‘qualitative’ or ‘quantitative’ approaches alone.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>
                <a:cs typeface="Liberation Sans" pitchFamily="34" charset="0"/>
              </a:rPr>
              <a:t>Focuses on collecting, analyzing, and mixing both quantitative and qualitative data.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>
                <a:cs typeface="Liberation Sans" pitchFamily="34" charset="0"/>
              </a:rPr>
              <a:t>Is increasingly advocated within business research.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>
                <a:cs typeface="Liberation Sans" pitchFamily="34" charset="0"/>
              </a:rPr>
              <a:t>Allows researchers to combine inductive and deductive thinking, to use more than one research method to address the research problem, and to solve this problem using different types of data.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 dirty="0" smtClean="0">
                <a:cs typeface="Liberation Sans" pitchFamily="34" charset="0"/>
              </a:rPr>
              <a:t>Complicates the research design and therefore requires a clear presentation of the design to allow the reader to sort out the different components of the research design.</a:t>
            </a:r>
          </a:p>
          <a:p>
            <a:pPr eaLnBrk="1" hangingPunct="1">
              <a:lnSpc>
                <a:spcPct val="90000"/>
              </a:lnSpc>
            </a:pPr>
            <a:endParaRPr lang="en-US" altLang="en-US" sz="22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5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60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Chapter 6</a:t>
            </a:r>
          </a:p>
        </p:txBody>
      </p:sp>
      <p:sp>
        <p:nvSpPr>
          <p:cNvPr id="72708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endParaRPr lang="en-US" altLang="en-US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Liberation Sans" pitchFamily="34" charset="0"/>
            </a:endParaRPr>
          </a:p>
          <a:p>
            <a:pPr marL="0" indent="0" algn="ctr" eaLnBrk="1" hangingPunct="1">
              <a:buFont typeface="Wingdings" pitchFamily="2" charset="2"/>
              <a:buNone/>
            </a:pPr>
            <a:r>
              <a:rPr lang="en-US" altLang="en-US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Liberation Sans" pitchFamily="34" charset="0"/>
              </a:rPr>
              <a:t>Elements of Research Design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864733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Research Design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Research design: a blueprint or plan for the collection, measurement, and analysis of data, created to answer your research questions.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14-</a:t>
            </a:r>
            <a:fld id="{25455474-B86E-48AB-8C1A-AED91F11EE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343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Research Design</a:t>
            </a:r>
          </a:p>
        </p:txBody>
      </p:sp>
      <p:pic>
        <p:nvPicPr>
          <p:cNvPr id="7475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67" y="1556792"/>
            <a:ext cx="7517549" cy="5035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96697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Research Design</a:t>
            </a:r>
          </a:p>
        </p:txBody>
      </p:sp>
      <p:sp>
        <p:nvSpPr>
          <p:cNvPr id="75779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As shown in Figure 6.1, each component of the research design offers several critical choice points. 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No design is superior in all circumstances. Instead, you need to make choices and create a design that is suitable for the job at hand. 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Take into consideration the specific objectives, research questions, and constraints of the project, such as access to data, time, and/or money. </a:t>
            </a:r>
          </a:p>
          <a:p>
            <a:pPr eaLnBrk="1" hangingPunct="1"/>
            <a:endParaRPr lang="en-US" altLang="en-US" dirty="0" smtClean="0">
              <a:solidFill>
                <a:srgbClr val="FF0000"/>
              </a:solidFill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0233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Research Strategies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Experiments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Survey Research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Ethnography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Case studies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Grounded theory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Action research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02357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600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Extent of Researcher Interference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Minimal interference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Moderate interference</a:t>
            </a: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Excessive interference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07755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Study Setting</a:t>
            </a:r>
          </a:p>
        </p:txBody>
      </p:sp>
      <p:sp>
        <p:nvSpPr>
          <p:cNvPr id="78851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endParaRPr lang="en-US" altLang="en-US" dirty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Contrived: artificial setting</a:t>
            </a:r>
          </a:p>
          <a:p>
            <a:pPr eaLnBrk="1" hangingPunct="1"/>
            <a:endParaRPr lang="en-US" altLang="en-US" dirty="0" smtClean="0">
              <a:cs typeface="Liberation Sans" pitchFamily="34" charset="0"/>
            </a:endParaRPr>
          </a:p>
          <a:p>
            <a:pPr eaLnBrk="1" hangingPunct="1"/>
            <a:r>
              <a:rPr lang="en-US" altLang="en-US" dirty="0" smtClean="0">
                <a:cs typeface="Liberation Sans" pitchFamily="34" charset="0"/>
              </a:rPr>
              <a:t>Non-contrived: </a:t>
            </a:r>
            <a:r>
              <a:rPr lang="en-GB" altLang="en-US" dirty="0" smtClean="0">
                <a:cs typeface="Liberation Sans" pitchFamily="34" charset="0"/>
              </a:rPr>
              <a:t>the natural environment where work proceeds normally </a:t>
            </a:r>
            <a:endParaRPr lang="en-US" altLang="en-US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319083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dirty="0" smtClean="0">
                <a:ea typeface="Liberation Sans" panose="020B0604020202020204" pitchFamily="34" charset="0"/>
                <a:cs typeface="Liberation Sans" panose="020B0604020202020204" pitchFamily="34" charset="0"/>
              </a:rPr>
              <a:t>Population to be Studied</a:t>
            </a:r>
          </a:p>
        </p:txBody>
      </p:sp>
      <p:sp>
        <p:nvSpPr>
          <p:cNvPr id="79875" name="Rectangle 3"/>
          <p:cNvSpPr>
            <a:spLocks noGrp="1" noChangeAspect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altLang="en-US" dirty="0" smtClean="0">
              <a:cs typeface="Liberation Sans" pitchFamily="34" charset="0"/>
            </a:endParaRPr>
          </a:p>
          <a:p>
            <a:pPr eaLnBrk="1" hangingPunct="1"/>
            <a:r>
              <a:rPr lang="en-GB" altLang="en-US" dirty="0" smtClean="0">
                <a:cs typeface="Liberation Sans" pitchFamily="34" charset="0"/>
              </a:rPr>
              <a:t>Unit of analysis: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Individuals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Dyads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Groups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Organizations</a:t>
            </a:r>
          </a:p>
          <a:p>
            <a:pPr lvl="1" eaLnBrk="1" hangingPunct="1"/>
            <a:r>
              <a:rPr lang="en-GB" altLang="en-US" sz="3000" dirty="0" smtClean="0">
                <a:cs typeface="Liberation Sans" pitchFamily="34" charset="0"/>
              </a:rPr>
              <a:t>Cultures </a:t>
            </a:r>
            <a:endParaRPr lang="en-US" altLang="en-US" sz="3000" dirty="0" smtClean="0">
              <a:cs typeface="Liberation Sans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6-</a:t>
            </a:r>
            <a:fld id="{25455474-B86E-48AB-8C1A-AED91F11EEB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16313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333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Chapter 6</vt:lpstr>
      <vt:lpstr>Research Design</vt:lpstr>
      <vt:lpstr>Research Design</vt:lpstr>
      <vt:lpstr>Research Design</vt:lpstr>
      <vt:lpstr>Research Strategies</vt:lpstr>
      <vt:lpstr>Extent of Researcher Interference</vt:lpstr>
      <vt:lpstr>Study Setting</vt:lpstr>
      <vt:lpstr>Population to be Studied</vt:lpstr>
      <vt:lpstr>Time Horizon</vt:lpstr>
      <vt:lpstr>Mixed Methods Research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Farrar, Alden - Hoboken</dc:creator>
  <cp:lastModifiedBy>Farrar, Alden - Hoboken</cp:lastModifiedBy>
  <cp:revision>3</cp:revision>
  <dcterms:created xsi:type="dcterms:W3CDTF">2016-05-29T17:36:13Z</dcterms:created>
  <dcterms:modified xsi:type="dcterms:W3CDTF">2016-06-02T13:55:41Z</dcterms:modified>
</cp:coreProperties>
</file>