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32" r:id="rId3"/>
    <p:sldId id="346" r:id="rId4"/>
    <p:sldId id="341" r:id="rId5"/>
    <p:sldId id="347" r:id="rId6"/>
    <p:sldId id="342" r:id="rId7"/>
    <p:sldId id="348" r:id="rId8"/>
    <p:sldId id="349" r:id="rId9"/>
    <p:sldId id="350" r:id="rId10"/>
    <p:sldId id="337" r:id="rId11"/>
    <p:sldId id="351" r:id="rId12"/>
    <p:sldId id="339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KENEGARAAN 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3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620688"/>
            <a:ext cx="7488832" cy="5018112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Konstitusionalisme</a:t>
            </a:r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Konstitusionalisme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adalah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paham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kekuasaan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dibatasi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Prinsip-prinsip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konstitusionalisme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Supremasi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konstitusi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Pembatasan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kekuasaan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checks and balances</a:t>
            </a:r>
          </a:p>
          <a:p>
            <a:pPr algn="just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92615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620688"/>
            <a:ext cx="7488832" cy="5018112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Konstitusionalisme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Sistem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Indonesia :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 UUD </a:t>
            </a:r>
            <a:r>
              <a:rPr lang="en-US" dirty="0">
                <a:solidFill>
                  <a:schemeClr val="tx1"/>
                </a:solidFill>
              </a:rPr>
              <a:t>1945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konstitusi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tertinggi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1313" indent="-341313" algn="l"/>
            <a:r>
              <a:rPr lang="en-US" dirty="0" smtClean="0">
                <a:solidFill>
                  <a:schemeClr val="tx1"/>
                </a:solidFill>
              </a:rPr>
              <a:t>2. </a:t>
            </a:r>
            <a:r>
              <a:rPr lang="en-US" dirty="0" err="1" smtClean="0">
                <a:solidFill>
                  <a:schemeClr val="tx1"/>
                </a:solidFill>
              </a:rPr>
              <a:t>Lembaga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Mahkamah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Konstitusi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bertentangan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konstitusi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341313" indent="-341313" algn="l"/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en-US" dirty="0" err="1" smtClean="0">
                <a:solidFill>
                  <a:schemeClr val="tx1"/>
                </a:solidFill>
              </a:rPr>
              <a:t>Pemilu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pembatasan</a:t>
            </a:r>
            <a:r>
              <a:rPr lang="en-US" dirty="0">
                <a:solidFill>
                  <a:schemeClr val="tx1"/>
                </a:solidFill>
              </a:rPr>
              <a:t> masa </a:t>
            </a:r>
            <a:r>
              <a:rPr lang="en-US" dirty="0" err="1">
                <a:solidFill>
                  <a:schemeClr val="tx1"/>
                </a:solidFill>
              </a:rPr>
              <a:t>jabatan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presiden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pengakuan</a:t>
            </a:r>
            <a:r>
              <a:rPr lang="en-US" dirty="0">
                <a:solidFill>
                  <a:schemeClr val="tx1"/>
                </a:solidFill>
              </a:rPr>
              <a:t> HAM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wujud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nyata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konstitusionalisme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reformasi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96280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31520" y="404664"/>
            <a:ext cx="7368872" cy="5832648"/>
          </a:xfrm>
        </p:spPr>
        <p:txBody>
          <a:bodyPr>
            <a:normAutofit fontScale="62500" lnSpcReduction="20000"/>
          </a:bodyPr>
          <a:lstStyle/>
          <a:p>
            <a:pPr algn="l"/>
            <a:endParaRPr lang="en-US" sz="3400" b="1" dirty="0">
              <a:solidFill>
                <a:schemeClr val="tx1"/>
              </a:solidFill>
              <a:ea typeface="Kanit Light" pitchFamily="34" charset="-122"/>
            </a:endParaRPr>
          </a:p>
          <a:p>
            <a:pPr algn="l"/>
            <a:r>
              <a:rPr lang="en-US" sz="4000" b="1" dirty="0" err="1">
                <a:solidFill>
                  <a:schemeClr val="tx1"/>
                </a:solidFill>
              </a:rPr>
              <a:t>Pentingnya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</a:rPr>
              <a:t>Konstitusionalisme</a:t>
            </a:r>
            <a:r>
              <a:rPr lang="en-US" sz="4000" b="1" dirty="0" smtClean="0">
                <a:solidFill>
                  <a:schemeClr val="tx1"/>
                </a:solidFill>
              </a:rPr>
              <a:t>:</a:t>
            </a:r>
            <a:endParaRPr lang="en-US" sz="4000" b="1" dirty="0" smtClean="0">
              <a:solidFill>
                <a:schemeClr val="tx1"/>
              </a:solidFill>
            </a:endParaRPr>
          </a:p>
          <a:p>
            <a:pPr algn="l"/>
            <a:r>
              <a:rPr lang="en-US" sz="4000" b="1" dirty="0" smtClean="0">
                <a:solidFill>
                  <a:schemeClr val="tx1"/>
                </a:solidFill>
              </a:rPr>
              <a:t>1. </a:t>
            </a:r>
            <a:r>
              <a:rPr lang="sv-SE" sz="4000" dirty="0">
                <a:solidFill>
                  <a:schemeClr val="tx1"/>
                </a:solidFill>
              </a:rPr>
              <a:t>Menjaga agar kekuasaan negara tidak absolut.</a:t>
            </a:r>
          </a:p>
          <a:p>
            <a:pPr algn="l"/>
            <a:r>
              <a:rPr lang="en-US" sz="4000" b="1" dirty="0" smtClean="0">
                <a:solidFill>
                  <a:schemeClr val="tx1"/>
                </a:solidFill>
              </a:rPr>
              <a:t>2. </a:t>
            </a:r>
            <a:r>
              <a:rPr lang="en-US" sz="4000" dirty="0" err="1">
                <a:solidFill>
                  <a:schemeClr val="tx1"/>
                </a:solidFill>
              </a:rPr>
              <a:t>Menjamin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perlindungan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hak-hak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warga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negara</a:t>
            </a:r>
            <a:r>
              <a:rPr lang="en-US" sz="40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4000" b="1" dirty="0" smtClean="0">
                <a:solidFill>
                  <a:schemeClr val="tx1"/>
                </a:solidFill>
              </a:rPr>
              <a:t>3. </a:t>
            </a:r>
            <a:r>
              <a:rPr lang="sv-SE" sz="4000" dirty="0">
                <a:solidFill>
                  <a:schemeClr val="tx1"/>
                </a:solidFill>
              </a:rPr>
              <a:t>Menjadi landasan bagi negara hukum yang demokratis</a:t>
            </a:r>
            <a:endParaRPr lang="en-US" sz="4000" b="1" dirty="0">
              <a:solidFill>
                <a:schemeClr val="tx1"/>
              </a:solidFill>
            </a:endParaRPr>
          </a:p>
          <a:p>
            <a:pPr algn="l"/>
            <a:endParaRPr lang="en-US" sz="4000" b="1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4000" dirty="0" err="1">
                <a:solidFill>
                  <a:schemeClr val="tx1"/>
                </a:solidFill>
              </a:rPr>
              <a:t>Konstitusionalisme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menjadi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pilar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penting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dalam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menjaga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demokrasi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negara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hukum</a:t>
            </a:r>
            <a:r>
              <a:rPr lang="en-US" sz="40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3400" b="1" dirty="0">
              <a:solidFill>
                <a:schemeClr val="tx1"/>
              </a:solidFill>
            </a:endParaRPr>
          </a:p>
          <a:p>
            <a:pPr algn="just"/>
            <a:endParaRPr lang="en-US" sz="7200" dirty="0"/>
          </a:p>
          <a:p>
            <a:pPr algn="just"/>
            <a:endParaRPr lang="en-US" sz="5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693942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 err="1">
                <a:solidFill>
                  <a:schemeClr val="tx1"/>
                </a:solidFill>
              </a:rPr>
              <a:t>Pengertian</a:t>
            </a:r>
            <a:r>
              <a:rPr lang="en-US" sz="11200" b="1" dirty="0">
                <a:solidFill>
                  <a:schemeClr val="tx1"/>
                </a:solidFill>
              </a:rPr>
              <a:t> </a:t>
            </a:r>
            <a:r>
              <a:rPr lang="en-US" sz="11200" b="1" dirty="0" err="1" smtClean="0">
                <a:solidFill>
                  <a:schemeClr val="tx1"/>
                </a:solidFill>
              </a:rPr>
              <a:t>Konstitusi</a:t>
            </a:r>
            <a:endParaRPr lang="en-US" sz="11200" b="1" dirty="0" smtClean="0">
              <a:solidFill>
                <a:schemeClr val="tx1"/>
              </a:solidFill>
            </a:endParaRP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Konstitusi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berasal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dari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bahasa</a:t>
            </a:r>
            <a:r>
              <a:rPr lang="en-US" sz="9600" dirty="0">
                <a:solidFill>
                  <a:schemeClr val="tx1"/>
                </a:solidFill>
              </a:rPr>
              <a:t> Latin </a:t>
            </a:r>
            <a:r>
              <a:rPr lang="en-US" sz="9600" dirty="0" smtClean="0">
                <a:solidFill>
                  <a:schemeClr val="tx1"/>
                </a:solidFill>
              </a:rPr>
              <a:t>'constitution</a:t>
            </a: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arti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luas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keseluruhan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peraturan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dasar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baik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tertulis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maupun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tidak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tertulis</a:t>
            </a:r>
            <a:r>
              <a:rPr lang="en-US" sz="96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Dalam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arti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sempit</a:t>
            </a:r>
            <a:r>
              <a:rPr lang="en-US" sz="9600" dirty="0">
                <a:solidFill>
                  <a:schemeClr val="tx1"/>
                </a:solidFill>
              </a:rPr>
              <a:t>: </a:t>
            </a:r>
            <a:r>
              <a:rPr lang="en-US" sz="9600" dirty="0" err="1">
                <a:solidFill>
                  <a:schemeClr val="tx1"/>
                </a:solidFill>
              </a:rPr>
              <a:t>dokumen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tertulis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berisi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norma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dasar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negara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dirty="0" err="1" smtClean="0">
                <a:solidFill>
                  <a:schemeClr val="tx1"/>
                </a:solidFill>
              </a:rPr>
              <a:t>Konstitusi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adalah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dasar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tertulis</a:t>
            </a:r>
            <a:r>
              <a:rPr lang="en-US" sz="9600" dirty="0">
                <a:solidFill>
                  <a:schemeClr val="tx1"/>
                </a:solidFill>
              </a:rPr>
              <a:t> yang </a:t>
            </a:r>
            <a:r>
              <a:rPr lang="en-US" sz="9600" dirty="0" err="1">
                <a:solidFill>
                  <a:schemeClr val="tx1"/>
                </a:solidFill>
              </a:rPr>
              <a:t>menjadi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dasar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penyelenggaraan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negara</a:t>
            </a:r>
            <a:endParaRPr lang="en-US" sz="9600" dirty="0" smtClean="0">
              <a:solidFill>
                <a:schemeClr val="tx1"/>
              </a:solidFill>
            </a:endParaRPr>
          </a:p>
          <a:p>
            <a:pPr algn="l"/>
            <a:endParaRPr lang="en-US" sz="9600" dirty="0" smtClean="0">
              <a:solidFill>
                <a:schemeClr val="tx1"/>
              </a:solidFill>
            </a:endParaRPr>
          </a:p>
          <a:p>
            <a:pPr algn="l"/>
            <a:r>
              <a:rPr lang="en-US" sz="9600" dirty="0" err="1">
                <a:solidFill>
                  <a:schemeClr val="tx1"/>
                </a:solidFill>
              </a:rPr>
              <a:t>Konstitusionalisme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merupakan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prinsip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bahwa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kekuasaan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negara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dibatasi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oleh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hukum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konstitusi</a:t>
            </a:r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9600" dirty="0">
              <a:solidFill>
                <a:schemeClr val="tx1"/>
              </a:solidFill>
            </a:endParaRPr>
          </a:p>
          <a:p>
            <a:pPr algn="just"/>
            <a:endParaRPr lang="sv-SE" sz="9600" b="1" dirty="0">
              <a:solidFill>
                <a:schemeClr val="tx1"/>
              </a:solidFill>
            </a:endParaRPr>
          </a:p>
          <a:p>
            <a:pPr marL="338138" indent="-338138" algn="l">
              <a:buAutoNum type="arabicPeriod"/>
            </a:pPr>
            <a:endParaRPr lang="en-US" sz="7200" dirty="0"/>
          </a:p>
          <a:p>
            <a:pPr algn="l"/>
            <a:endParaRPr lang="en-US" sz="9600" dirty="0"/>
          </a:p>
          <a:p>
            <a:pPr algn="l"/>
            <a:endParaRPr lang="en-US" sz="7400" b="1" dirty="0"/>
          </a:p>
          <a:p>
            <a:pPr algn="just"/>
            <a:endParaRPr lang="en-US" sz="9600" b="1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algn="just"/>
            <a:endParaRPr lang="en-US" sz="80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chemeClr val="tx1"/>
                </a:solidFill>
              </a:rPr>
              <a:t>Sejarah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Konstitusi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Indonesia</a:t>
            </a:r>
          </a:p>
          <a:p>
            <a:pPr marL="514350" indent="-514350" algn="just"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. UUD 1945 (18 </a:t>
            </a:r>
            <a:r>
              <a:rPr lang="en-US" dirty="0" err="1">
                <a:solidFill>
                  <a:schemeClr val="tx1"/>
                </a:solidFill>
              </a:rPr>
              <a:t>Agustus</a:t>
            </a:r>
            <a:r>
              <a:rPr lang="en-US" dirty="0">
                <a:solidFill>
                  <a:schemeClr val="tx1"/>
                </a:solidFill>
              </a:rPr>
              <a:t> 1945 - 27 </a:t>
            </a:r>
            <a:r>
              <a:rPr lang="en-US" dirty="0" err="1">
                <a:solidFill>
                  <a:schemeClr val="tx1"/>
                </a:solidFill>
              </a:rPr>
              <a:t>Desember</a:t>
            </a:r>
            <a:r>
              <a:rPr lang="en-US" dirty="0">
                <a:solidFill>
                  <a:schemeClr val="tx1"/>
                </a:solidFill>
              </a:rPr>
              <a:t> 1949</a:t>
            </a:r>
            <a:r>
              <a:rPr lang="en-US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Konstitusi</a:t>
            </a:r>
            <a:r>
              <a:rPr lang="en-US" dirty="0">
                <a:solidFill>
                  <a:schemeClr val="tx1"/>
                </a:solidFill>
              </a:rPr>
              <a:t> RIS (27 </a:t>
            </a:r>
            <a:r>
              <a:rPr lang="en-US" dirty="0" err="1">
                <a:solidFill>
                  <a:schemeClr val="tx1"/>
                </a:solidFill>
              </a:rPr>
              <a:t>Desember</a:t>
            </a:r>
            <a:r>
              <a:rPr lang="en-US" dirty="0">
                <a:solidFill>
                  <a:schemeClr val="tx1"/>
                </a:solidFill>
              </a:rPr>
              <a:t> 1949 - 17 </a:t>
            </a:r>
            <a:r>
              <a:rPr lang="en-US" dirty="0" err="1">
                <a:solidFill>
                  <a:schemeClr val="tx1"/>
                </a:solidFill>
              </a:rPr>
              <a:t>Agustus</a:t>
            </a:r>
            <a:r>
              <a:rPr lang="en-US" dirty="0">
                <a:solidFill>
                  <a:schemeClr val="tx1"/>
                </a:solidFill>
              </a:rPr>
              <a:t> 1950).</a:t>
            </a:r>
          </a:p>
          <a:p>
            <a:pPr marL="514350" indent="-514350" algn="just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UUDS 1950 (17 Agustus 1950 - 5 Juli 1959</a:t>
            </a:r>
            <a:r>
              <a:rPr lang="fi-FI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Kembali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</a:t>
            </a:r>
            <a:r>
              <a:rPr lang="en-US" dirty="0">
                <a:solidFill>
                  <a:schemeClr val="tx1"/>
                </a:solidFill>
              </a:rPr>
              <a:t> UUD 1945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Dekrit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Presiden</a:t>
            </a:r>
            <a:r>
              <a:rPr lang="en-US" dirty="0">
                <a:solidFill>
                  <a:schemeClr val="tx1"/>
                </a:solidFill>
              </a:rPr>
              <a:t> 5 </a:t>
            </a:r>
            <a:r>
              <a:rPr lang="en-US" dirty="0" err="1">
                <a:solidFill>
                  <a:schemeClr val="tx1"/>
                </a:solidFill>
              </a:rPr>
              <a:t>Juli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1959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Amandemen</a:t>
            </a:r>
            <a:r>
              <a:rPr lang="en-US" dirty="0">
                <a:solidFill>
                  <a:schemeClr val="tx1"/>
                </a:solidFill>
              </a:rPr>
              <a:t> UUD 1945 (1999 - 2002).</a:t>
            </a:r>
          </a:p>
          <a:p>
            <a:pPr algn="just"/>
            <a:endParaRPr lang="nn-NO" dirty="0">
              <a:solidFill>
                <a:schemeClr val="tx1"/>
              </a:solidFill>
            </a:endParaRPr>
          </a:p>
          <a:p>
            <a:pPr algn="just"/>
            <a:endParaRPr lang="nn-NO" dirty="0" smtClean="0">
              <a:solidFill>
                <a:schemeClr val="tx1"/>
              </a:solidFill>
            </a:endParaRPr>
          </a:p>
          <a:p>
            <a:pPr algn="just"/>
            <a:endParaRPr lang="nn-NO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Pengertian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Muatan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Konstitusi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Muatan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konstitusi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materi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pokok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konstitusi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konteks</a:t>
            </a:r>
            <a:r>
              <a:rPr lang="en-US" dirty="0">
                <a:solidFill>
                  <a:schemeClr val="tx1"/>
                </a:solidFill>
              </a:rPr>
              <a:t> Indonesia, </a:t>
            </a:r>
            <a:r>
              <a:rPr lang="en-US" dirty="0" err="1">
                <a:solidFill>
                  <a:schemeClr val="tx1"/>
                </a:solidFill>
              </a:rPr>
              <a:t>muatan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konstitusi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UUD 1945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tertinggi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Muatan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Konstitusi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Indonesia (UUD 1945):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s-ES" dirty="0" err="1" smtClean="0">
                <a:solidFill>
                  <a:schemeClr val="tx1"/>
                </a:solidFill>
              </a:rPr>
              <a:t>Dasar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Negara dan </a:t>
            </a:r>
            <a:r>
              <a:rPr lang="es-ES" dirty="0" err="1">
                <a:solidFill>
                  <a:schemeClr val="tx1"/>
                </a:solidFill>
              </a:rPr>
              <a:t>Tujuan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smtClean="0">
                <a:solidFill>
                  <a:schemeClr val="tx1"/>
                </a:solidFill>
              </a:rPr>
              <a:t>Negara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Kedaulatan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Rakyat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Pembagian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Kekuasaan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Negara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 (HAM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Warga</a:t>
            </a:r>
            <a:r>
              <a:rPr lang="en-US" dirty="0">
                <a:solidFill>
                  <a:schemeClr val="tx1"/>
                </a:solidFill>
              </a:rPr>
              <a:t> Negara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Penduduk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Daerah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Sistem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Negara</a:t>
            </a: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Perekonomian Nasional dan Kesejahteraan </a:t>
            </a:r>
            <a:r>
              <a:rPr lang="fi-FI" dirty="0" smtClean="0">
                <a:solidFill>
                  <a:schemeClr val="tx1"/>
                </a:solidFill>
              </a:rPr>
              <a:t>Sosial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Pertahanan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Keamanan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Negara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Perubahan</a:t>
            </a:r>
            <a:r>
              <a:rPr lang="en-US" dirty="0">
                <a:solidFill>
                  <a:schemeClr val="tx1"/>
                </a:solidFill>
              </a:rPr>
              <a:t> UUD</a:t>
            </a:r>
            <a:endParaRPr lang="en-US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620688"/>
            <a:ext cx="7232848" cy="5018112"/>
          </a:xfrm>
        </p:spPr>
        <p:txBody>
          <a:bodyPr/>
          <a:lstStyle/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Muatan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konstitusi</a:t>
            </a:r>
            <a:r>
              <a:rPr lang="en-US" b="1" dirty="0">
                <a:solidFill>
                  <a:schemeClr val="tx1"/>
                </a:solidFill>
              </a:rPr>
              <a:t> Indonesia </a:t>
            </a:r>
            <a:r>
              <a:rPr lang="en-US" b="1" dirty="0" err="1">
                <a:solidFill>
                  <a:schemeClr val="tx1"/>
                </a:solidFill>
              </a:rPr>
              <a:t>mencerminkan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1.Nilai-nilai </a:t>
            </a:r>
            <a:r>
              <a:rPr lang="en-US" dirty="0" err="1">
                <a:solidFill>
                  <a:schemeClr val="tx1"/>
                </a:solidFill>
              </a:rPr>
              <a:t>dasar</a:t>
            </a:r>
            <a:r>
              <a:rPr lang="en-US" dirty="0">
                <a:solidFill>
                  <a:schemeClr val="tx1"/>
                </a:solidFill>
              </a:rPr>
              <a:t> Pancasila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2.Prinsip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demokrasi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3.Jaminan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manusia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4.Pembagian </a:t>
            </a:r>
            <a:r>
              <a:rPr lang="en-US" dirty="0" err="1">
                <a:solidFill>
                  <a:schemeClr val="tx1"/>
                </a:solidFill>
              </a:rPr>
              <a:t>kekuasaan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seimbang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49140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Amandemen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perubahan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Undang-Undang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Dasar</a:t>
            </a:r>
            <a:r>
              <a:rPr lang="en-US" sz="2400" dirty="0">
                <a:solidFill>
                  <a:schemeClr val="tx1"/>
                </a:solidFill>
              </a:rPr>
              <a:t> (UUD) yang </a:t>
            </a:r>
            <a:r>
              <a:rPr lang="en-US" sz="2400" dirty="0" err="1">
                <a:solidFill>
                  <a:schemeClr val="tx1"/>
                </a:solidFill>
              </a:rPr>
              <a:t>dilakukan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resmi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berwenang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Majelis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Permusyawaratan</a:t>
            </a:r>
            <a:r>
              <a:rPr lang="en-US" sz="2400" b="1" dirty="0">
                <a:solidFill>
                  <a:schemeClr val="tx1"/>
                </a:solidFill>
              </a:rPr>
              <a:t> Rakyat (MPR</a:t>
            </a:r>
            <a:r>
              <a:rPr lang="en-US" sz="2400" b="1" dirty="0" smtClean="0">
                <a:solidFill>
                  <a:schemeClr val="tx1"/>
                </a:solidFill>
              </a:rPr>
              <a:t>)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Amandemen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UUD </a:t>
            </a:r>
            <a:r>
              <a:rPr lang="en-US" sz="2400" b="1" dirty="0" smtClean="0">
                <a:solidFill>
                  <a:schemeClr val="tx1"/>
                </a:solidFill>
              </a:rPr>
              <a:t>1945</a:t>
            </a:r>
          </a:p>
          <a:p>
            <a:pPr marL="457200" indent="-457200" algn="l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Terjadi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4 </a:t>
            </a:r>
            <a:r>
              <a:rPr lang="en-US" sz="2400" dirty="0" err="1">
                <a:solidFill>
                  <a:schemeClr val="tx1"/>
                </a:solidFill>
              </a:rPr>
              <a:t>tahap</a:t>
            </a:r>
            <a:r>
              <a:rPr lang="en-US" sz="2400" dirty="0">
                <a:solidFill>
                  <a:schemeClr val="tx1"/>
                </a:solidFill>
              </a:rPr>
              <a:t> (1999–2002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. </a:t>
            </a:r>
            <a:r>
              <a:rPr lang="fi-FI" sz="2400" dirty="0">
                <a:solidFill>
                  <a:schemeClr val="tx1"/>
                </a:solidFill>
              </a:rPr>
              <a:t>Tujuan: memperkuat demokrasi, memperjelas pembagian kekuasaan, menjamin </a:t>
            </a:r>
            <a:r>
              <a:rPr lang="fi-FI" sz="2400" dirty="0" smtClean="0">
                <a:solidFill>
                  <a:schemeClr val="tx1"/>
                </a:solidFill>
              </a:rPr>
              <a:t>HAM</a:t>
            </a:r>
          </a:p>
          <a:p>
            <a:pPr algn="l"/>
            <a:r>
              <a:rPr lang="fi-FI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>
                <a:solidFill>
                  <a:schemeClr val="tx1"/>
                </a:solidFill>
              </a:rPr>
              <a:t>Hasil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perubahan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struktur</a:t>
            </a:r>
            <a:r>
              <a:rPr lang="en-US" sz="2400" dirty="0">
                <a:solidFill>
                  <a:schemeClr val="tx1"/>
                </a:solidFill>
              </a:rPr>
              <a:t> MPR, </a:t>
            </a:r>
            <a:r>
              <a:rPr lang="en-US" sz="2400" dirty="0" err="1">
                <a:solidFill>
                  <a:schemeClr val="tx1"/>
                </a:solidFill>
              </a:rPr>
              <a:t>penguatan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pengakuan</a:t>
            </a:r>
            <a:r>
              <a:rPr lang="en-US" sz="2400" dirty="0">
                <a:solidFill>
                  <a:schemeClr val="tx1"/>
                </a:solidFill>
              </a:rPr>
              <a:t> HAM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eksplisit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160840" cy="4874096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Amandemen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Menyesuaikan</a:t>
            </a:r>
            <a:r>
              <a:rPr lang="en-US" dirty="0">
                <a:solidFill>
                  <a:schemeClr val="tx1"/>
                </a:solidFill>
              </a:rPr>
              <a:t> UUD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perkembangan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demokrasi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Menjaga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checks and balances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Asasi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Manusia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Mewujudkan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pemerintahan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transparan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akuntabel</a:t>
            </a:r>
            <a:r>
              <a:rPr lang="en-US" b="1" dirty="0">
                <a:solidFill>
                  <a:schemeClr val="tx1"/>
                </a:solidFill>
              </a:rPr>
              <a:t>,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demokratis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93432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160840" cy="4874096"/>
          </a:xfrm>
        </p:spPr>
        <p:txBody>
          <a:bodyPr/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Prosedur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Amandemen</a:t>
            </a:r>
            <a:r>
              <a:rPr lang="en-US" sz="2400" b="1" dirty="0">
                <a:solidFill>
                  <a:schemeClr val="tx1"/>
                </a:solidFill>
              </a:rPr>
              <a:t> UUD 1945 (</a:t>
            </a:r>
            <a:r>
              <a:rPr lang="en-US" sz="2400" b="1" dirty="0" err="1">
                <a:solidFill>
                  <a:schemeClr val="tx1"/>
                </a:solidFill>
              </a:rPr>
              <a:t>Pasal</a:t>
            </a:r>
            <a:r>
              <a:rPr lang="en-US" sz="2400" b="1" dirty="0">
                <a:solidFill>
                  <a:schemeClr val="tx1"/>
                </a:solidFill>
              </a:rPr>
              <a:t> 37 UUD 1945</a:t>
            </a:r>
            <a:r>
              <a:rPr lang="en-US" sz="2400" b="1" dirty="0" smtClean="0">
                <a:solidFill>
                  <a:schemeClr val="tx1"/>
                </a:solidFill>
              </a:rPr>
              <a:t>):</a:t>
            </a:r>
            <a:endParaRPr lang="en-US" sz="2400" b="1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smtClean="0">
                <a:solidFill>
                  <a:schemeClr val="tx1"/>
                </a:solidFill>
              </a:rPr>
              <a:t>1. </a:t>
            </a:r>
            <a:r>
              <a:rPr lang="en-US" sz="2400" b="1" dirty="0" err="1" smtClean="0">
                <a:solidFill>
                  <a:schemeClr val="tx1"/>
                </a:solidFill>
              </a:rPr>
              <a:t>Usulan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perubahan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diajukan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minimal </a:t>
            </a:r>
            <a:r>
              <a:rPr lang="en-US" sz="2400" b="1" dirty="0">
                <a:solidFill>
                  <a:schemeClr val="tx1"/>
                </a:solidFill>
              </a:rPr>
              <a:t>1/3 </a:t>
            </a:r>
            <a:r>
              <a:rPr lang="en-US" sz="2400" b="1" dirty="0" err="1">
                <a:solidFill>
                  <a:schemeClr val="tx1"/>
                </a:solidFill>
              </a:rPr>
              <a:t>anggota</a:t>
            </a:r>
            <a:r>
              <a:rPr lang="en-US" sz="2400" b="1" dirty="0">
                <a:solidFill>
                  <a:schemeClr val="tx1"/>
                </a:solidFill>
              </a:rPr>
              <a:t> MPR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 err="1" smtClean="0">
                <a:solidFill>
                  <a:schemeClr val="tx1"/>
                </a:solidFill>
              </a:rPr>
              <a:t>Usulan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disampaikan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tertulis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disertai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alasan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 smtClean="0">
                <a:solidFill>
                  <a:schemeClr val="tx1"/>
                </a:solidFill>
              </a:rPr>
              <a:t>Sidang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MPR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amandemen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dihadiri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minimal 2/3 </a:t>
            </a:r>
            <a:r>
              <a:rPr lang="en-US" sz="2400" b="1" dirty="0" err="1">
                <a:solidFill>
                  <a:schemeClr val="tx1"/>
                </a:solidFill>
              </a:rPr>
              <a:t>anggota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4. </a:t>
            </a:r>
            <a:r>
              <a:rPr lang="en-US" sz="2400" dirty="0" err="1" smtClean="0">
                <a:solidFill>
                  <a:schemeClr val="tx1"/>
                </a:solidFill>
              </a:rPr>
              <a:t>Keputusan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amandemen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harus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disetujui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minimal 50% + 1 </a:t>
            </a:r>
            <a:r>
              <a:rPr lang="en-US" sz="2400" b="1" dirty="0" err="1">
                <a:solidFill>
                  <a:schemeClr val="tx1"/>
                </a:solidFill>
              </a:rPr>
              <a:t>dari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seluruh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anggota</a:t>
            </a:r>
            <a:r>
              <a:rPr lang="en-US" sz="2400" b="1" dirty="0">
                <a:solidFill>
                  <a:schemeClr val="tx1"/>
                </a:solidFill>
              </a:rPr>
              <a:t> MPR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8874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160840" cy="4874096"/>
          </a:xfrm>
        </p:spPr>
        <p:txBody>
          <a:bodyPr/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Dampak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Positif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Amandemen</a:t>
            </a:r>
            <a:r>
              <a:rPr lang="en-US" sz="2400" b="1" dirty="0" smtClean="0">
                <a:solidFill>
                  <a:schemeClr val="tx1"/>
                </a:solidFill>
              </a:rPr>
              <a:t> :</a:t>
            </a:r>
            <a:endParaRPr lang="en-US" sz="2400" b="1" dirty="0">
              <a:solidFill>
                <a:schemeClr val="tx1"/>
              </a:solidFill>
            </a:endParaRPr>
          </a:p>
          <a:p>
            <a:pPr algn="l"/>
            <a:endParaRPr lang="en-US" sz="2400" dirty="0" smtClean="0">
              <a:solidFill>
                <a:schemeClr val="tx1"/>
              </a:solidFill>
            </a:endParaRPr>
          </a:p>
          <a:p>
            <a:pPr marL="287338" indent="-287338" algn="l"/>
            <a:r>
              <a:rPr lang="en-US" sz="2400" dirty="0" smtClean="0">
                <a:solidFill>
                  <a:schemeClr val="tx1"/>
                </a:solidFill>
              </a:rPr>
              <a:t>1. </a:t>
            </a:r>
            <a:r>
              <a:rPr lang="en-US" sz="2400" dirty="0" err="1" smtClean="0">
                <a:solidFill>
                  <a:schemeClr val="tx1"/>
                </a:solidFill>
              </a:rPr>
              <a:t>Pemilu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yang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demokratis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langsung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bebas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rahasia</a:t>
            </a:r>
            <a:r>
              <a:rPr lang="en-US" sz="2400" dirty="0">
                <a:solidFill>
                  <a:schemeClr val="tx1"/>
                </a:solidFill>
              </a:rPr>
              <a:t>).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dirty="0" err="1" smtClean="0">
                <a:solidFill>
                  <a:schemeClr val="tx1"/>
                </a:solidFill>
              </a:rPr>
              <a:t>Pembatasan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kekuasaan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presiden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marL="341313" indent="-341313" algn="l"/>
            <a:r>
              <a:rPr lang="en-US" sz="2400" dirty="0" smtClean="0">
                <a:solidFill>
                  <a:schemeClr val="tx1"/>
                </a:solidFill>
              </a:rPr>
              <a:t>3. </a:t>
            </a:r>
            <a:r>
              <a:rPr lang="en-US" sz="2400" dirty="0" err="1" smtClean="0">
                <a:solidFill>
                  <a:schemeClr val="tx1"/>
                </a:solidFill>
              </a:rPr>
              <a:t>Penguatan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negara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DPR, DPD, MK,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MA.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</a:rPr>
              <a:t>4. </a:t>
            </a:r>
            <a:r>
              <a:rPr lang="en-US" sz="2400" dirty="0" err="1" smtClean="0">
                <a:solidFill>
                  <a:schemeClr val="tx1"/>
                </a:solidFill>
              </a:rPr>
              <a:t>Penegasan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HAM.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6871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6309</TotalTime>
  <Words>545</Words>
  <Application>Microsoft Office PowerPoint</Application>
  <PresentationFormat>On-screen Show (4:3)</PresentationFormat>
  <Paragraphs>116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</vt:lpstr>
      <vt:lpstr>Instrument Sans Medium</vt:lpstr>
      <vt:lpstr>Kanit Light</vt:lpstr>
      <vt:lpstr>Martel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587</cp:revision>
  <cp:lastPrinted>2017-08-29T02:54:51Z</cp:lastPrinted>
  <dcterms:created xsi:type="dcterms:W3CDTF">2010-04-18T12:06:30Z</dcterms:created>
  <dcterms:modified xsi:type="dcterms:W3CDTF">2025-04-08T21:42:33Z</dcterms:modified>
</cp:coreProperties>
</file>