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8" r:id="rId8"/>
    <p:sldId id="267" r:id="rId9"/>
    <p:sldId id="269" r:id="rId10"/>
    <p:sldId id="275" r:id="rId11"/>
    <p:sldId id="270" r:id="rId12"/>
    <p:sldId id="271" r:id="rId13"/>
    <p:sldId id="272" r:id="rId14"/>
    <p:sldId id="274" r:id="rId15"/>
    <p:sldId id="273" r:id="rId16"/>
    <p:sldId id="261" r:id="rId17"/>
    <p:sldId id="262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157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000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2223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164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053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071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340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208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578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046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512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77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722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088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76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07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359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5AA9E18-2BD5-4BE0-8F3F-3767D2B44A65}" type="datetimeFigureOut">
              <a:rPr lang="en-ID" smtClean="0"/>
              <a:t>11/10/2024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2AEF2B2-3FA8-43B5-8722-43B55AABEF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6119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A6A6-CB42-D425-AF67-AC6BEF4CE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Teknik  </a:t>
            </a:r>
            <a:r>
              <a:rPr lang="en-US" dirty="0" err="1"/>
              <a:t>arsir</a:t>
            </a:r>
            <a:r>
              <a:rPr lang="en-US" dirty="0"/>
              <a:t>/</a:t>
            </a:r>
            <a:r>
              <a:rPr lang="en-US" dirty="0" err="1"/>
              <a:t>arsiran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AC44D-0098-371F-503E-EAF1489AD7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Gambar </a:t>
            </a:r>
            <a:r>
              <a:rPr lang="en-US" dirty="0" err="1"/>
              <a:t>bentuk</a:t>
            </a:r>
            <a:endParaRPr lang="en-US" dirty="0"/>
          </a:p>
          <a:p>
            <a:r>
              <a:rPr lang="en-US" dirty="0" err="1">
                <a:latin typeface="Arial Narrow" panose="020B0606020202030204" pitchFamily="34" charset="0"/>
              </a:rPr>
              <a:t>Dosen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Pengampu</a:t>
            </a:r>
            <a:r>
              <a:rPr lang="en-US" dirty="0">
                <a:latin typeface="Arial Narrow" panose="020B0606020202030204" pitchFamily="34" charset="0"/>
              </a:rPr>
              <a:t> : Dina Mariana Sari, S.Ds., M.PWK</a:t>
            </a:r>
            <a:endParaRPr lang="en-ID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1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4CA849-8EEC-D28B-2CF6-93CE1818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26" t="33170" r="23430" b="25259"/>
          <a:stretch/>
        </p:blipFill>
        <p:spPr>
          <a:xfrm>
            <a:off x="886047" y="905656"/>
            <a:ext cx="6854456" cy="5046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B81E74-F4FF-06CC-DEB1-C03161ABB7FF}"/>
              </a:ext>
            </a:extLst>
          </p:cNvPr>
          <p:cNvSpPr txBox="1"/>
          <p:nvPr/>
        </p:nvSpPr>
        <p:spPr>
          <a:xfrm>
            <a:off x="7953153" y="905656"/>
            <a:ext cx="35087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/>
              <a:t>Leonardo Da Vinci adalah salah satu master dalam teknik hatching ini tergambar dalam</a:t>
            </a:r>
          </a:p>
          <a:p>
            <a:r>
              <a:rPr lang="en-ID" sz="2800"/>
              <a:t>karya-karya sketsanya menuangkan ide-idenya yang revolusioner.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7636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939D9-45E5-78AF-85C5-50144487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855" y="540818"/>
            <a:ext cx="4770289" cy="564968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3. </a:t>
            </a:r>
            <a:r>
              <a:rPr lang="en-US" sz="3200" dirty="0" err="1">
                <a:solidFill>
                  <a:schemeClr val="tx1"/>
                </a:solidFill>
              </a:rPr>
              <a:t>Arsiran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countur</a:t>
            </a:r>
            <a:r>
              <a:rPr lang="en-US" sz="3200" dirty="0">
                <a:solidFill>
                  <a:schemeClr val="tx1"/>
                </a:solidFill>
              </a:rPr>
              <a:t> hatching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80A86-1258-E22E-B3DF-E1C149812098}"/>
              </a:ext>
            </a:extLst>
          </p:cNvPr>
          <p:cNvSpPr txBox="1"/>
          <p:nvPr/>
        </p:nvSpPr>
        <p:spPr>
          <a:xfrm>
            <a:off x="744279" y="1531088"/>
            <a:ext cx="47702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0" i="0" dirty="0">
                <a:effectLst/>
                <a:latin typeface="Inter"/>
              </a:rPr>
              <a:t>Contour </a:t>
            </a:r>
            <a:r>
              <a:rPr lang="en-ID" sz="2400" b="0" i="0" dirty="0" err="1">
                <a:effectLst/>
                <a:latin typeface="Inter"/>
              </a:rPr>
              <a:t>merupakan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suatu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teknik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arsir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untuk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memberi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dimensi</a:t>
            </a:r>
            <a:r>
              <a:rPr lang="en-ID" sz="2400" b="0" i="0" dirty="0">
                <a:effectLst/>
                <a:latin typeface="Inter"/>
              </a:rPr>
              <a:t> pada </a:t>
            </a:r>
            <a:r>
              <a:rPr lang="en-ID" sz="2400" b="0" i="0" dirty="0" err="1">
                <a:effectLst/>
                <a:latin typeface="Inter"/>
              </a:rPr>
              <a:t>suatu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bidang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sesuai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dengan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karakter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suatu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bentuk</a:t>
            </a:r>
            <a:r>
              <a:rPr lang="en-ID" sz="2400" b="0" i="0" dirty="0">
                <a:effectLst/>
                <a:latin typeface="Inter"/>
              </a:rPr>
              <a:t>. </a:t>
            </a:r>
            <a:r>
              <a:rPr lang="en-ID" sz="2400" dirty="0"/>
              <a:t>Pada </a:t>
            </a:r>
            <a:r>
              <a:rPr lang="en-ID" sz="2400" dirty="0" err="1"/>
              <a:t>teknik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goresan</a:t>
            </a:r>
            <a:r>
              <a:rPr lang="en-ID" sz="2400" dirty="0"/>
              <a:t> </a:t>
            </a:r>
            <a:r>
              <a:rPr lang="en-ID" sz="2400" dirty="0" err="1"/>
              <a:t>arsir</a:t>
            </a:r>
            <a:r>
              <a:rPr lang="en-ID" sz="2400" dirty="0"/>
              <a:t> pada </a:t>
            </a:r>
            <a:r>
              <a:rPr lang="en-ID" sz="2400" dirty="0" err="1"/>
              <a:t>pena</a:t>
            </a:r>
            <a:r>
              <a:rPr lang="en-ID" sz="2400" dirty="0"/>
              <a:t> </a:t>
            </a:r>
            <a:r>
              <a:rPr lang="en-ID" sz="2400" dirty="0" err="1"/>
              <a:t>mengikuti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kontur</a:t>
            </a:r>
            <a:r>
              <a:rPr lang="en-ID" sz="2400" dirty="0"/>
              <a:t> </a:t>
            </a:r>
            <a:r>
              <a:rPr lang="en-ID" sz="2400" dirty="0" err="1"/>
              <a:t>bidang</a:t>
            </a:r>
            <a:r>
              <a:rPr lang="en-ID" sz="2400" dirty="0"/>
              <a:t> yang </a:t>
            </a:r>
            <a:r>
              <a:rPr lang="en-ID" sz="2400" dirty="0" err="1"/>
              <a:t>ingin</a:t>
            </a:r>
            <a:r>
              <a:rPr lang="en-ID" sz="2400" dirty="0"/>
              <a:t> </a:t>
            </a:r>
            <a:r>
              <a:rPr lang="en-ID" sz="2400" dirty="0" err="1"/>
              <a:t>diarsir</a:t>
            </a:r>
            <a:r>
              <a:rPr lang="en-ID" sz="2400" dirty="0"/>
              <a:t>,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terlihat</a:t>
            </a:r>
            <a:r>
              <a:rPr lang="en-ID" sz="2400" dirty="0"/>
              <a:t> volume pada </a:t>
            </a:r>
            <a:r>
              <a:rPr lang="en-ID" sz="2400" dirty="0" err="1"/>
              <a:t>benda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. </a:t>
            </a:r>
            <a:r>
              <a:rPr lang="en-ID" sz="2400" dirty="0" err="1"/>
              <a:t>Biasanya</a:t>
            </a:r>
            <a:r>
              <a:rPr lang="en-ID" sz="2400" dirty="0"/>
              <a:t> </a:t>
            </a:r>
            <a:r>
              <a:rPr lang="en-ID" sz="2400" dirty="0" err="1"/>
              <a:t>teknik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pada </a:t>
            </a:r>
            <a:r>
              <a:rPr lang="en-ID" sz="2400" dirty="0" err="1"/>
              <a:t>menggambar</a:t>
            </a:r>
            <a:r>
              <a:rPr lang="en-ID" sz="2400" dirty="0"/>
              <a:t> </a:t>
            </a:r>
            <a:r>
              <a:rPr lang="en-ID" sz="2400" dirty="0" err="1"/>
              <a:t>figur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, </a:t>
            </a:r>
            <a:r>
              <a:rPr lang="en-ID" sz="2400" dirty="0" err="1"/>
              <a:t>hewan</a:t>
            </a:r>
            <a:r>
              <a:rPr lang="en-ID" sz="2400" dirty="0"/>
              <a:t> dan </a:t>
            </a:r>
            <a:r>
              <a:rPr lang="en-ID" sz="2400" dirty="0" err="1"/>
              <a:t>tumbuhan</a:t>
            </a:r>
            <a:r>
              <a:rPr lang="en-ID" sz="2400" dirty="0"/>
              <a:t>. </a:t>
            </a:r>
            <a:endParaRPr lang="en-ID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359CD-19F9-D33E-7082-48A9BC5C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8134" r="27267" b="30689"/>
          <a:stretch/>
        </p:blipFill>
        <p:spPr>
          <a:xfrm>
            <a:off x="5532195" y="1531088"/>
            <a:ext cx="5915525" cy="45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5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939D9-45E5-78AF-85C5-50144487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855" y="540818"/>
            <a:ext cx="4770289" cy="5649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ID" sz="4000" i="0" dirty="0">
                <a:solidFill>
                  <a:schemeClr val="tx1"/>
                </a:solidFill>
                <a:effectLst/>
                <a:latin typeface="Inter"/>
              </a:rPr>
              <a:t> 4. </a:t>
            </a:r>
            <a:r>
              <a:rPr lang="en-ID" sz="4000" i="0" dirty="0" err="1">
                <a:solidFill>
                  <a:schemeClr val="tx1"/>
                </a:solidFill>
                <a:effectLst/>
                <a:latin typeface="Inter"/>
              </a:rPr>
              <a:t>Arsiran</a:t>
            </a:r>
            <a:r>
              <a:rPr lang="en-ID" sz="4000" i="0" dirty="0">
                <a:solidFill>
                  <a:schemeClr val="tx1"/>
                </a:solidFill>
                <a:effectLst/>
                <a:latin typeface="Inter"/>
              </a:rPr>
              <a:t> Scumbling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80A86-1258-E22E-B3DF-E1C149812098}"/>
              </a:ext>
            </a:extLst>
          </p:cNvPr>
          <p:cNvSpPr txBox="1"/>
          <p:nvPr/>
        </p:nvSpPr>
        <p:spPr>
          <a:xfrm>
            <a:off x="744279" y="1531088"/>
            <a:ext cx="4770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/>
              <a:t>Pada </a:t>
            </a:r>
            <a:r>
              <a:rPr lang="en-ID" sz="2400" dirty="0" err="1"/>
              <a:t>teknik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arsiran</a:t>
            </a:r>
            <a:r>
              <a:rPr lang="en-ID" sz="2400" dirty="0"/>
              <a:t> </a:t>
            </a:r>
            <a:r>
              <a:rPr lang="en-ID" sz="2400" dirty="0" err="1"/>
              <a:t>berbentuk</a:t>
            </a:r>
            <a:r>
              <a:rPr lang="en-ID" sz="2400" dirty="0"/>
              <a:t> </a:t>
            </a:r>
            <a:r>
              <a:rPr lang="en-ID" sz="2400" dirty="0" err="1"/>
              <a:t>corat-coret</a:t>
            </a:r>
            <a:r>
              <a:rPr lang="en-ID" sz="2400" dirty="0"/>
              <a:t> </a:t>
            </a:r>
            <a:r>
              <a:rPr lang="en-ID" sz="2400" dirty="0" err="1"/>
              <a:t>bebas</a:t>
            </a:r>
            <a:r>
              <a:rPr lang="en-ID" sz="2400" dirty="0"/>
              <a:t>. </a:t>
            </a:r>
            <a:r>
              <a:rPr lang="en-ID" sz="2400" dirty="0" err="1"/>
              <a:t>Biasanya</a:t>
            </a:r>
            <a:r>
              <a:rPr lang="en-ID" sz="2400" dirty="0"/>
              <a:t> </a:t>
            </a:r>
            <a:r>
              <a:rPr lang="en-ID" sz="2400" dirty="0" err="1"/>
              <a:t>goresan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berupa</a:t>
            </a:r>
            <a:r>
              <a:rPr lang="en-ID" sz="2400" dirty="0"/>
              <a:t> garis </a:t>
            </a:r>
            <a:r>
              <a:rPr lang="en-ID" sz="2400" dirty="0" err="1"/>
              <a:t>namun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coretan</a:t>
            </a:r>
            <a:r>
              <a:rPr lang="en-ID" sz="2400" dirty="0"/>
              <a:t> </a:t>
            </a:r>
            <a:r>
              <a:rPr lang="en-ID" sz="2400" dirty="0" err="1"/>
              <a:t>bebas</a:t>
            </a:r>
            <a:r>
              <a:rPr lang="en-ID" sz="2400" dirty="0"/>
              <a:t>. </a:t>
            </a:r>
            <a:r>
              <a:rPr lang="en-ID" sz="2400" dirty="0" err="1"/>
              <a:t>Coretan</a:t>
            </a:r>
            <a:r>
              <a:rPr lang="en-ID" sz="2400" dirty="0"/>
              <a:t> </a:t>
            </a:r>
            <a:r>
              <a:rPr lang="en-ID" sz="2400" dirty="0" err="1"/>
              <a:t>bebas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menarik</a:t>
            </a:r>
            <a:r>
              <a:rPr lang="en-ID" sz="2400" dirty="0"/>
              <a:t> </a:t>
            </a:r>
            <a:r>
              <a:rPr lang="en-ID" sz="2400" dirty="0" err="1"/>
              <a:t>bila</a:t>
            </a:r>
            <a:r>
              <a:rPr lang="en-ID" sz="2400" dirty="0"/>
              <a:t> </a:t>
            </a:r>
            <a:r>
              <a:rPr lang="en-ID" sz="2400" dirty="0" err="1"/>
              <a:t>arah</a:t>
            </a:r>
            <a:r>
              <a:rPr lang="en-ID" sz="2400" dirty="0"/>
              <a:t> </a:t>
            </a:r>
            <a:r>
              <a:rPr lang="en-ID" sz="2400" dirty="0" err="1"/>
              <a:t>goresan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dirubah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acak</a:t>
            </a:r>
            <a:r>
              <a:rPr lang="en-ID" sz="2400" dirty="0"/>
              <a:t> </a:t>
            </a:r>
            <a:r>
              <a:rPr lang="en-ID" sz="2400" dirty="0" err="1"/>
              <a:t>membentuk</a:t>
            </a:r>
            <a:r>
              <a:rPr lang="en-ID" sz="2400" dirty="0"/>
              <a:t> </a:t>
            </a:r>
            <a:r>
              <a:rPr lang="en-ID" sz="2400" dirty="0" err="1"/>
              <a:t>ilusi</a:t>
            </a:r>
            <a:r>
              <a:rPr lang="en-ID" sz="2400" dirty="0"/>
              <a:t> volume yang </a:t>
            </a:r>
            <a:r>
              <a:rPr lang="en-ID" sz="2400" dirty="0" err="1"/>
              <a:t>diinginkan</a:t>
            </a:r>
            <a:r>
              <a:rPr lang="en-ID" sz="2400" dirty="0"/>
              <a:t>. </a:t>
            </a:r>
            <a:endParaRPr lang="en-ID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58338-3255-33D5-292C-2DA754FA1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9685" r="29012" b="22460"/>
          <a:stretch/>
        </p:blipFill>
        <p:spPr>
          <a:xfrm>
            <a:off x="6096000" y="1416630"/>
            <a:ext cx="4770288" cy="4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939D9-45E5-78AF-85C5-50144487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855" y="540818"/>
            <a:ext cx="4770289" cy="5649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ID" sz="4000" i="0" dirty="0">
                <a:solidFill>
                  <a:schemeClr val="tx1"/>
                </a:solidFill>
                <a:effectLst/>
                <a:latin typeface="Inter"/>
              </a:rPr>
              <a:t> 5. </a:t>
            </a:r>
            <a:r>
              <a:rPr lang="en-ID" sz="4000" i="0" dirty="0" err="1">
                <a:solidFill>
                  <a:schemeClr val="tx1"/>
                </a:solidFill>
                <a:effectLst/>
                <a:latin typeface="Inter"/>
              </a:rPr>
              <a:t>Arsiran</a:t>
            </a:r>
            <a:r>
              <a:rPr lang="en-ID" sz="4000" i="0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4000" i="0" dirty="0" err="1">
                <a:solidFill>
                  <a:schemeClr val="tx1"/>
                </a:solidFill>
                <a:effectLst/>
                <a:latin typeface="Inter"/>
              </a:rPr>
              <a:t>pointilisme</a:t>
            </a:r>
            <a:r>
              <a:rPr lang="en-ID" sz="4000" i="0" dirty="0">
                <a:solidFill>
                  <a:schemeClr val="tx1"/>
                </a:solidFill>
                <a:effectLst/>
                <a:latin typeface="Inter"/>
              </a:rPr>
              <a:t>/stippling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80A86-1258-E22E-B3DF-E1C149812098}"/>
              </a:ext>
            </a:extLst>
          </p:cNvPr>
          <p:cNvSpPr txBox="1"/>
          <p:nvPr/>
        </p:nvSpPr>
        <p:spPr>
          <a:xfrm>
            <a:off x="765545" y="1203749"/>
            <a:ext cx="47702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teknik</a:t>
            </a:r>
            <a:r>
              <a:rPr lang="en-ID" sz="2800" dirty="0"/>
              <a:t> </a:t>
            </a:r>
            <a:r>
              <a:rPr lang="en-ID" sz="2800" dirty="0" err="1"/>
              <a:t>arsiran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membuat</a:t>
            </a:r>
            <a:r>
              <a:rPr lang="en-ID" sz="2800" dirty="0"/>
              <a:t> </a:t>
            </a:r>
            <a:r>
              <a:rPr lang="en-ID" sz="2800" dirty="0" err="1"/>
              <a:t>titik-titik</a:t>
            </a:r>
            <a:r>
              <a:rPr lang="en-ID" sz="2800" dirty="0"/>
              <a:t> </a:t>
            </a:r>
            <a:r>
              <a:rPr lang="en-ID" sz="2800" dirty="0" err="1"/>
              <a:t>seperti</a:t>
            </a:r>
            <a:r>
              <a:rPr lang="en-ID" sz="2800" dirty="0"/>
              <a:t> </a:t>
            </a:r>
            <a:r>
              <a:rPr lang="en-ID" sz="2800" dirty="0" err="1"/>
              <a:t>teknik</a:t>
            </a:r>
            <a:r>
              <a:rPr lang="en-ID" sz="2800" dirty="0"/>
              <a:t> </a:t>
            </a:r>
            <a:r>
              <a:rPr lang="en-ID" sz="2800" dirty="0" err="1"/>
              <a:t>pointilisme</a:t>
            </a:r>
            <a:r>
              <a:rPr lang="en-ID" sz="2800" dirty="0"/>
              <a:t>. </a:t>
            </a:r>
            <a:r>
              <a:rPr lang="en-ID" sz="2800" dirty="0" err="1"/>
              <a:t>Semakin</a:t>
            </a:r>
            <a:r>
              <a:rPr lang="en-ID" sz="2800" dirty="0"/>
              <a:t> </a:t>
            </a:r>
            <a:r>
              <a:rPr lang="en-ID" sz="2800" dirty="0" err="1"/>
              <a:t>dekat</a:t>
            </a:r>
            <a:r>
              <a:rPr lang="en-ID" sz="2800" dirty="0"/>
              <a:t> dan </a:t>
            </a:r>
            <a:r>
              <a:rPr lang="en-ID" sz="2800" dirty="0" err="1"/>
              <a:t>rapat</a:t>
            </a:r>
            <a:r>
              <a:rPr lang="en-ID" sz="2800" dirty="0"/>
              <a:t> </a:t>
            </a:r>
            <a:r>
              <a:rPr lang="en-ID" sz="2800" dirty="0" err="1"/>
              <a:t>titik-titik</a:t>
            </a:r>
            <a:r>
              <a:rPr lang="en-ID" sz="2800" dirty="0"/>
              <a:t> yang </a:t>
            </a:r>
            <a:r>
              <a:rPr lang="en-ID" sz="2800" dirty="0" err="1"/>
              <a:t>dibuat</a:t>
            </a:r>
            <a:r>
              <a:rPr lang="en-ID" sz="2800" dirty="0"/>
              <a:t> </a:t>
            </a:r>
            <a:r>
              <a:rPr lang="en-ID" sz="2800" dirty="0" err="1"/>
              <a:t>maka</a:t>
            </a:r>
            <a:r>
              <a:rPr lang="en-ID" sz="2800" dirty="0"/>
              <a:t> </a:t>
            </a:r>
            <a:r>
              <a:rPr lang="en-ID" sz="2800" dirty="0" err="1"/>
              <a:t>semakin</a:t>
            </a:r>
            <a:r>
              <a:rPr lang="en-ID" sz="2800" dirty="0"/>
              <a:t> </a:t>
            </a:r>
            <a:r>
              <a:rPr lang="en-ID" sz="2800" dirty="0" err="1"/>
              <a:t>gelap</a:t>
            </a:r>
            <a:r>
              <a:rPr lang="en-ID" sz="2800" dirty="0"/>
              <a:t> </a:t>
            </a:r>
            <a:r>
              <a:rPr lang="en-ID" sz="2800" dirty="0" err="1"/>
              <a:t>efek</a:t>
            </a:r>
            <a:r>
              <a:rPr lang="en-ID" sz="2800" dirty="0"/>
              <a:t> yang </a:t>
            </a:r>
            <a:r>
              <a:rPr lang="en-ID" sz="2800" dirty="0" err="1"/>
              <a:t>ditimbulkan</a:t>
            </a:r>
            <a:r>
              <a:rPr lang="en-ID" sz="2800" dirty="0"/>
              <a:t>. </a:t>
            </a:r>
          </a:p>
          <a:p>
            <a:endParaRPr lang="en-ID" sz="2800" dirty="0"/>
          </a:p>
          <a:p>
            <a:r>
              <a:rPr lang="en-ID" sz="2800" b="0" i="0" dirty="0">
                <a:effectLst/>
                <a:latin typeface="Inter"/>
              </a:rPr>
              <a:t>Teknik </a:t>
            </a:r>
            <a:r>
              <a:rPr lang="en-ID" sz="2800" b="0" i="0" dirty="0" err="1">
                <a:effectLst/>
                <a:latin typeface="Inter"/>
              </a:rPr>
              <a:t>ini</a:t>
            </a:r>
            <a:r>
              <a:rPr lang="en-ID" sz="2800" b="0" i="0" dirty="0">
                <a:effectLst/>
                <a:latin typeface="Inter"/>
              </a:rPr>
              <a:t> juga </a:t>
            </a:r>
            <a:r>
              <a:rPr lang="en-ID" sz="2800" b="0" i="0" dirty="0" err="1">
                <a:effectLst/>
                <a:latin typeface="Inter"/>
              </a:rPr>
              <a:t>menggunakan</a:t>
            </a:r>
            <a:r>
              <a:rPr lang="en-ID" sz="2800" b="0" i="0" dirty="0">
                <a:effectLst/>
                <a:latin typeface="Inter"/>
              </a:rPr>
              <a:t> </a:t>
            </a:r>
            <a:r>
              <a:rPr lang="en-ID" sz="2800" b="0" i="0" dirty="0" err="1">
                <a:effectLst/>
                <a:latin typeface="Inter"/>
              </a:rPr>
              <a:t>pola</a:t>
            </a:r>
            <a:r>
              <a:rPr lang="en-ID" sz="2800" b="0" i="0" dirty="0">
                <a:effectLst/>
                <a:latin typeface="Inter"/>
              </a:rPr>
              <a:t> </a:t>
            </a:r>
            <a:r>
              <a:rPr lang="en-ID" sz="2800" b="0" i="0" dirty="0" err="1">
                <a:effectLst/>
                <a:latin typeface="Inter"/>
              </a:rPr>
              <a:t>titik-titik</a:t>
            </a:r>
            <a:r>
              <a:rPr lang="en-ID" sz="2800" b="0" i="0" dirty="0">
                <a:effectLst/>
                <a:latin typeface="Inter"/>
              </a:rPr>
              <a:t> </a:t>
            </a:r>
            <a:r>
              <a:rPr lang="en-ID" sz="2800" b="0" i="0" dirty="0" err="1">
                <a:effectLst/>
                <a:latin typeface="Inter"/>
              </a:rPr>
              <a:t>kecil</a:t>
            </a:r>
            <a:r>
              <a:rPr lang="en-ID" sz="2800" b="0" i="0" dirty="0">
                <a:effectLst/>
                <a:latin typeface="Inter"/>
              </a:rPr>
              <a:t> </a:t>
            </a:r>
            <a:r>
              <a:rPr lang="en-ID" sz="2800" b="0" i="0" dirty="0" err="1">
                <a:effectLst/>
                <a:latin typeface="Inter"/>
              </a:rPr>
              <a:t>untuk</a:t>
            </a:r>
            <a:r>
              <a:rPr lang="en-ID" sz="2800" b="0" i="0" dirty="0">
                <a:effectLst/>
                <a:latin typeface="Inter"/>
              </a:rPr>
              <a:t> </a:t>
            </a:r>
            <a:r>
              <a:rPr lang="en-ID" sz="2800" b="0" i="0" dirty="0" err="1">
                <a:effectLst/>
                <a:latin typeface="Inter"/>
              </a:rPr>
              <a:t>kemudian</a:t>
            </a:r>
            <a:r>
              <a:rPr lang="en-ID" sz="2800" b="0" i="0" dirty="0">
                <a:effectLst/>
                <a:latin typeface="Inter"/>
              </a:rPr>
              <a:t> </a:t>
            </a:r>
            <a:r>
              <a:rPr lang="en-ID" sz="2800" b="0" i="0" dirty="0" err="1">
                <a:effectLst/>
                <a:latin typeface="Inter"/>
              </a:rPr>
              <a:t>menentukan</a:t>
            </a:r>
            <a:r>
              <a:rPr lang="en-ID" sz="2800" b="0" i="0" dirty="0">
                <a:effectLst/>
                <a:latin typeface="Inter"/>
              </a:rPr>
              <a:t> </a:t>
            </a:r>
            <a:r>
              <a:rPr lang="en-ID" sz="2800" b="0" i="0" dirty="0" err="1">
                <a:effectLst/>
                <a:latin typeface="Inter"/>
              </a:rPr>
              <a:t>gelap</a:t>
            </a:r>
            <a:r>
              <a:rPr lang="en-ID" sz="2800" b="0" i="0" dirty="0">
                <a:effectLst/>
                <a:latin typeface="Inter"/>
              </a:rPr>
              <a:t> </a:t>
            </a:r>
            <a:r>
              <a:rPr lang="en-ID" sz="2800" b="0" i="0" dirty="0" err="1">
                <a:effectLst/>
                <a:latin typeface="Inter"/>
              </a:rPr>
              <a:t>terang</a:t>
            </a:r>
            <a:r>
              <a:rPr lang="en-ID" sz="2800" b="0" i="0" dirty="0">
                <a:effectLst/>
                <a:latin typeface="Inter"/>
              </a:rPr>
              <a:t> pada </a:t>
            </a:r>
            <a:r>
              <a:rPr lang="en-ID" sz="2800" b="0" i="0" dirty="0" err="1">
                <a:effectLst/>
                <a:latin typeface="Inter"/>
              </a:rPr>
              <a:t>suatu</a:t>
            </a:r>
            <a:r>
              <a:rPr lang="en-ID" sz="2800" b="0" i="0" dirty="0">
                <a:effectLst/>
                <a:latin typeface="Inter"/>
              </a:rPr>
              <a:t> </a:t>
            </a:r>
            <a:r>
              <a:rPr lang="en-ID" sz="2800" b="0" i="0" dirty="0" err="1">
                <a:effectLst/>
                <a:latin typeface="Inter"/>
              </a:rPr>
              <a:t>objek</a:t>
            </a:r>
            <a:r>
              <a:rPr lang="en-ID" sz="2800" b="0" i="0" dirty="0">
                <a:effectLst/>
                <a:latin typeface="Inter"/>
              </a:rPr>
              <a:t>. </a:t>
            </a:r>
            <a:endParaRPr lang="en-ID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7C33F-CF5C-630A-6829-B45AA38F4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9" t="37513" r="25348" b="30843"/>
          <a:stretch/>
        </p:blipFill>
        <p:spPr>
          <a:xfrm>
            <a:off x="5741578" y="1887279"/>
            <a:ext cx="6013025" cy="34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6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BCB32F8-20F0-6473-12D3-399D6B1E9C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175" b="25175"/>
          <a:stretch>
            <a:fillRect/>
          </a:stretch>
        </p:blipFill>
        <p:spPr>
          <a:xfrm>
            <a:off x="1061887" y="1293619"/>
            <a:ext cx="10068226" cy="38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9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939D9-45E5-78AF-85C5-50144487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855" y="540818"/>
            <a:ext cx="4770289" cy="5649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ID" sz="4000" i="0" dirty="0">
                <a:solidFill>
                  <a:schemeClr val="tx1"/>
                </a:solidFill>
                <a:effectLst/>
                <a:latin typeface="Inter"/>
              </a:rPr>
              <a:t> 6. </a:t>
            </a:r>
            <a:r>
              <a:rPr lang="en-ID" sz="4000" i="0" dirty="0" err="1">
                <a:solidFill>
                  <a:schemeClr val="tx1"/>
                </a:solidFill>
                <a:effectLst/>
                <a:latin typeface="Inter"/>
              </a:rPr>
              <a:t>Arsiran</a:t>
            </a:r>
            <a:r>
              <a:rPr lang="en-ID" sz="4000" i="0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4000" i="0" dirty="0" err="1">
                <a:solidFill>
                  <a:schemeClr val="tx1"/>
                </a:solidFill>
                <a:effectLst/>
                <a:latin typeface="Inter"/>
              </a:rPr>
              <a:t>circusilm</a:t>
            </a:r>
            <a:endParaRPr lang="en-ID" sz="4000" i="0" dirty="0">
              <a:solidFill>
                <a:schemeClr val="tx1"/>
              </a:solidFill>
              <a:effectLst/>
              <a:latin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80A86-1258-E22E-B3DF-E1C149812098}"/>
              </a:ext>
            </a:extLst>
          </p:cNvPr>
          <p:cNvSpPr txBox="1"/>
          <p:nvPr/>
        </p:nvSpPr>
        <p:spPr>
          <a:xfrm>
            <a:off x="1736650" y="1395143"/>
            <a:ext cx="8718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0" i="0" dirty="0">
                <a:effectLst/>
                <a:latin typeface="Inter"/>
              </a:rPr>
              <a:t>Teknik </a:t>
            </a:r>
            <a:r>
              <a:rPr lang="en-ID" sz="3200" b="0" i="0" dirty="0" err="1">
                <a:effectLst/>
                <a:latin typeface="Inter"/>
              </a:rPr>
              <a:t>arsir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circusilm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merupakan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suatu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teknik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arsiran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dengan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menggunakan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bentuk-bentuk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lingkaran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kecil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secara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beruntun</a:t>
            </a:r>
            <a:endParaRPr lang="en-ID" sz="3200" dirty="0"/>
          </a:p>
        </p:txBody>
      </p:sp>
      <p:pic>
        <p:nvPicPr>
          <p:cNvPr id="1026" name="Picture 2" descr="Teknik Arsir Circusilm">
            <a:extLst>
              <a:ext uri="{FF2B5EF4-FFF2-40B4-BE49-F238E27FC236}">
                <a16:creationId xmlns:a16="http://schemas.microsoft.com/office/drawing/2014/main" id="{150D240B-9D73-8063-77A3-A8E5166B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8" y="3199500"/>
            <a:ext cx="10756004" cy="31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9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FD4F6-CDBC-E9EA-2F65-41A312B79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5" t="27586" r="38255" b="13471"/>
          <a:stretch/>
        </p:blipFill>
        <p:spPr>
          <a:xfrm>
            <a:off x="1991832" y="297306"/>
            <a:ext cx="8208336" cy="62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7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79395-5E60-F27E-0F2C-46B944B09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9" t="23553" r="38256" b="15952"/>
          <a:stretch/>
        </p:blipFill>
        <p:spPr>
          <a:xfrm>
            <a:off x="1906772" y="250402"/>
            <a:ext cx="8378456" cy="63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0B0AF-03AD-0D74-6CE9-BB5CE6242AEE}"/>
              </a:ext>
            </a:extLst>
          </p:cNvPr>
          <p:cNvSpPr txBox="1"/>
          <p:nvPr/>
        </p:nvSpPr>
        <p:spPr>
          <a:xfrm>
            <a:off x="956930" y="649498"/>
            <a:ext cx="102285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FUNGSI ARSIRAN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karakter</a:t>
            </a:r>
            <a:r>
              <a:rPr lang="en-US" sz="3600" dirty="0"/>
              <a:t> </a:t>
            </a:r>
            <a:r>
              <a:rPr lang="en-US" sz="3600" dirty="0" err="1"/>
              <a:t>objek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endParaRPr lang="en-US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kesan</a:t>
            </a:r>
            <a:r>
              <a:rPr lang="en-US" sz="3600" dirty="0"/>
              <a:t> </a:t>
            </a:r>
            <a:r>
              <a:rPr lang="en-US" sz="3600" dirty="0" err="1"/>
              <a:t>bentuk</a:t>
            </a:r>
            <a:r>
              <a:rPr lang="en-US" sz="3600" dirty="0"/>
              <a:t> dan volume </a:t>
            </a:r>
            <a:r>
              <a:rPr lang="en-US" sz="3600" dirty="0" err="1"/>
              <a:t>benda</a:t>
            </a:r>
            <a:endParaRPr lang="en-US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kesan</a:t>
            </a:r>
            <a:r>
              <a:rPr lang="en-US" sz="3600" dirty="0"/>
              <a:t> </a:t>
            </a:r>
            <a:r>
              <a:rPr lang="en-US" sz="3600" dirty="0" err="1"/>
              <a:t>jarak</a:t>
            </a:r>
            <a:r>
              <a:rPr lang="en-US" sz="3600" dirty="0"/>
              <a:t> dan </a:t>
            </a:r>
            <a:r>
              <a:rPr lang="en-US" sz="3600" dirty="0" err="1"/>
              <a:t>kedalaman</a:t>
            </a:r>
            <a:r>
              <a:rPr lang="en-US" sz="3600" dirty="0"/>
              <a:t> pada </a:t>
            </a:r>
            <a:r>
              <a:rPr lang="en-US" sz="3600" dirty="0" err="1"/>
              <a:t>gambar</a:t>
            </a:r>
            <a:endParaRPr lang="en-US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/>
              <a:t>Mengisi</a:t>
            </a:r>
            <a:r>
              <a:rPr lang="en-US" sz="3600" dirty="0"/>
              <a:t> </a:t>
            </a:r>
            <a:r>
              <a:rPr lang="en-US" sz="3600" dirty="0" err="1"/>
              <a:t>bidang</a:t>
            </a:r>
            <a:r>
              <a:rPr lang="en-US" sz="3600" dirty="0"/>
              <a:t> </a:t>
            </a:r>
            <a:r>
              <a:rPr lang="en-US" sz="3600" dirty="0" err="1"/>
              <a:t>kosong</a:t>
            </a:r>
            <a:endParaRPr lang="en-US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93877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E71EA-35B8-E763-824C-8909FD4EC188}"/>
              </a:ext>
            </a:extLst>
          </p:cNvPr>
          <p:cNvSpPr txBox="1"/>
          <p:nvPr/>
        </p:nvSpPr>
        <p:spPr>
          <a:xfrm>
            <a:off x="1850065" y="1573619"/>
            <a:ext cx="886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Arsir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menciptakan</a:t>
            </a:r>
            <a:r>
              <a:rPr lang="en-US" sz="3600" dirty="0"/>
              <a:t> </a:t>
            </a:r>
            <a:r>
              <a:rPr lang="en-US" sz="3600" dirty="0" err="1"/>
              <a:t>kesan</a:t>
            </a:r>
            <a:r>
              <a:rPr lang="en-US" sz="3600" dirty="0"/>
              <a:t> 3 </a:t>
            </a:r>
            <a:r>
              <a:rPr lang="en-US" sz="3600" dirty="0" err="1"/>
              <a:t>Dimensi</a:t>
            </a:r>
            <a:r>
              <a:rPr lang="en-US" sz="3600" dirty="0"/>
              <a:t> pada </a:t>
            </a:r>
            <a:r>
              <a:rPr lang="en-US" sz="3600" dirty="0" err="1"/>
              <a:t>satu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r>
              <a:rPr lang="en-US" sz="3600" dirty="0"/>
              <a:t>. 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1105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96D9-00DE-5101-3920-617ED138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/>
              <a:t>Apa</a:t>
            </a:r>
            <a:r>
              <a:rPr lang="en-US" sz="4800" dirty="0"/>
              <a:t> </a:t>
            </a:r>
            <a:r>
              <a:rPr lang="en-US" sz="4800" dirty="0" err="1"/>
              <a:t>itu</a:t>
            </a:r>
            <a:r>
              <a:rPr lang="en-US" sz="4800" dirty="0"/>
              <a:t> </a:t>
            </a:r>
            <a:r>
              <a:rPr lang="en-US" sz="4800" dirty="0" err="1"/>
              <a:t>arsiran</a:t>
            </a:r>
            <a:r>
              <a:rPr lang="en-US" sz="4800" dirty="0"/>
              <a:t>?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166841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4883B8-A6EC-8290-6C9A-FB66748D6E6C}"/>
              </a:ext>
            </a:extLst>
          </p:cNvPr>
          <p:cNvSpPr txBox="1"/>
          <p:nvPr/>
        </p:nvSpPr>
        <p:spPr>
          <a:xfrm>
            <a:off x="1148316" y="999460"/>
            <a:ext cx="9122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menguasai</a:t>
            </a:r>
            <a:r>
              <a:rPr lang="en-US" sz="3600" dirty="0"/>
              <a:t> </a:t>
            </a:r>
            <a:r>
              <a:rPr lang="en-US" sz="3600" dirty="0" err="1"/>
              <a:t>dasar</a:t>
            </a:r>
            <a:r>
              <a:rPr lang="en-US" sz="3600" dirty="0"/>
              <a:t> </a:t>
            </a:r>
            <a:r>
              <a:rPr lang="en-US" sz="3600" dirty="0" err="1"/>
              <a:t>arsiran</a:t>
            </a:r>
            <a:r>
              <a:rPr lang="en-US" sz="3600" dirty="0"/>
              <a:t> </a:t>
            </a:r>
            <a:r>
              <a:rPr lang="en-US" sz="3600" dirty="0" err="1"/>
              <a:t>maka</a:t>
            </a:r>
            <a:r>
              <a:rPr lang="en-US" sz="3600" dirty="0"/>
              <a:t> </a:t>
            </a:r>
            <a:r>
              <a:rPr lang="en-US" sz="3600" dirty="0" err="1"/>
              <a:t>anda</a:t>
            </a:r>
            <a:r>
              <a:rPr lang="en-US" sz="3600" dirty="0"/>
              <a:t>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mudah</a:t>
            </a:r>
            <a:r>
              <a:rPr lang="en-US" sz="3600" dirty="0"/>
              <a:t> </a:t>
            </a:r>
            <a:r>
              <a:rPr lang="en-US" sz="3600" dirty="0" err="1"/>
              <a:t>membuat</a:t>
            </a:r>
            <a:r>
              <a:rPr lang="en-US" sz="3600" dirty="0"/>
              <a:t> </a:t>
            </a:r>
            <a:r>
              <a:rPr lang="en-US" sz="3600" dirty="0" err="1"/>
              <a:t>bentuk-bentuk</a:t>
            </a:r>
            <a:r>
              <a:rPr lang="en-US" sz="3600" dirty="0"/>
              <a:t> </a:t>
            </a:r>
            <a:r>
              <a:rPr lang="en-US" sz="3600" dirty="0" err="1"/>
              <a:t>lainnya</a:t>
            </a:r>
            <a:r>
              <a:rPr lang="en-US" sz="3600" dirty="0"/>
              <a:t>, </a:t>
            </a:r>
            <a:r>
              <a:rPr lang="en-US" sz="3600" dirty="0" err="1"/>
              <a:t>termasuk</a:t>
            </a:r>
            <a:r>
              <a:rPr lang="en-US" sz="3600" dirty="0"/>
              <a:t> </a:t>
            </a:r>
            <a:r>
              <a:rPr lang="en-US" sz="3600" dirty="0" err="1"/>
              <a:t>karakter</a:t>
            </a:r>
            <a:r>
              <a:rPr lang="en-US" sz="3600" dirty="0"/>
              <a:t>/human.</a:t>
            </a:r>
          </a:p>
          <a:p>
            <a:endParaRPr lang="en-US" sz="3600" dirty="0"/>
          </a:p>
          <a:p>
            <a:r>
              <a:rPr lang="en-US" sz="3600" dirty="0"/>
              <a:t>Pada </a:t>
            </a:r>
            <a:r>
              <a:rPr lang="en-US" sz="3600" dirty="0" err="1"/>
              <a:t>dasarnya</a:t>
            </a:r>
            <a:r>
              <a:rPr lang="en-US" sz="3600" dirty="0"/>
              <a:t> </a:t>
            </a:r>
            <a:r>
              <a:rPr lang="en-US" sz="3600" dirty="0" err="1"/>
              <a:t>bentuk</a:t>
            </a:r>
            <a:r>
              <a:rPr lang="en-US" sz="3600" dirty="0"/>
              <a:t> yang paling </a:t>
            </a:r>
            <a:r>
              <a:rPr lang="en-US" sz="3600" dirty="0" err="1"/>
              <a:t>rumit</a:t>
            </a:r>
            <a:r>
              <a:rPr lang="en-US" sz="3600" dirty="0"/>
              <a:t> </a:t>
            </a:r>
            <a:r>
              <a:rPr lang="en-US" sz="3600" dirty="0" err="1"/>
              <a:t>sekalipun</a:t>
            </a:r>
            <a:r>
              <a:rPr lang="en-US" sz="3600" dirty="0"/>
              <a:t> </a:t>
            </a:r>
            <a:r>
              <a:rPr lang="en-US" sz="3600" dirty="0" err="1"/>
              <a:t>bisa</a:t>
            </a:r>
            <a:r>
              <a:rPr lang="en-US" sz="3600" dirty="0"/>
              <a:t> </a:t>
            </a:r>
            <a:r>
              <a:rPr lang="en-US" sz="3600" dirty="0" err="1"/>
              <a:t>sederhana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bentuk</a:t>
            </a:r>
            <a:r>
              <a:rPr lang="en-US" sz="3600" dirty="0"/>
              <a:t> </a:t>
            </a:r>
            <a:r>
              <a:rPr lang="en-US" sz="3600" dirty="0" err="1"/>
              <a:t>dasar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79717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ADDAB-96DD-349C-73DE-5810027B71F7}"/>
              </a:ext>
            </a:extLst>
          </p:cNvPr>
          <p:cNvSpPr txBox="1"/>
          <p:nvPr/>
        </p:nvSpPr>
        <p:spPr>
          <a:xfrm>
            <a:off x="985284" y="1094087"/>
            <a:ext cx="104340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meng-</a:t>
            </a:r>
            <a:r>
              <a:rPr lang="en-US" sz="3200" b="1" dirty="0" err="1"/>
              <a:t>ar</a:t>
            </a:r>
            <a:r>
              <a:rPr lang="en-US" sz="3200" b="1" dirty="0"/>
              <a:t>-sir 	    v      </a:t>
            </a:r>
            <a:r>
              <a:rPr lang="en-US" sz="3200" dirty="0" err="1"/>
              <a:t>menarik</a:t>
            </a:r>
            <a:r>
              <a:rPr lang="en-US" sz="3200" dirty="0"/>
              <a:t> garis –garis </a:t>
            </a:r>
            <a:r>
              <a:rPr lang="en-US" sz="3200" dirty="0" err="1"/>
              <a:t>kecil</a:t>
            </a:r>
            <a:r>
              <a:rPr lang="en-US" sz="3200" dirty="0"/>
              <a:t> </a:t>
            </a:r>
            <a:r>
              <a:rPr lang="en-US" sz="3200" dirty="0" err="1"/>
              <a:t>sejajar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mendapatkan</a:t>
            </a:r>
            <a:r>
              <a:rPr lang="en-US" sz="3200" dirty="0"/>
              <a:t> </a:t>
            </a:r>
            <a:r>
              <a:rPr lang="en-US" sz="3200" dirty="0" err="1"/>
              <a:t>efek</a:t>
            </a:r>
            <a:r>
              <a:rPr lang="en-US" sz="3200" dirty="0"/>
              <a:t> </a:t>
            </a:r>
            <a:r>
              <a:rPr lang="en-US" sz="3200" dirty="0" err="1"/>
              <a:t>bayangan</a:t>
            </a:r>
            <a:r>
              <a:rPr lang="en-US" sz="3200" dirty="0"/>
              <a:t> </a:t>
            </a:r>
            <a:r>
              <a:rPr lang="en-US" sz="3200" dirty="0" err="1"/>
              <a:t>ketika</a:t>
            </a:r>
            <a:r>
              <a:rPr lang="en-US" sz="3200" dirty="0"/>
              <a:t> </a:t>
            </a:r>
            <a:r>
              <a:rPr lang="en-US" sz="3200" dirty="0" err="1"/>
              <a:t>menggambar</a:t>
            </a:r>
            <a:r>
              <a:rPr lang="en-US" sz="3200" dirty="0"/>
              <a:t>, </a:t>
            </a:r>
            <a:r>
              <a:rPr lang="en-US" sz="3200" dirty="0" err="1"/>
              <a:t>melukis</a:t>
            </a:r>
            <a:r>
              <a:rPr lang="en-US" sz="3200" dirty="0"/>
              <a:t>, </a:t>
            </a:r>
            <a:r>
              <a:rPr lang="en-US" sz="3200" dirty="0" err="1"/>
              <a:t>dsb</a:t>
            </a:r>
            <a:r>
              <a:rPr lang="en-US" sz="3200" dirty="0"/>
              <a:t>;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 err="1"/>
              <a:t>Ar</a:t>
            </a:r>
            <a:r>
              <a:rPr lang="en-US" sz="3200" b="1" dirty="0"/>
              <a:t>-sir-an</a:t>
            </a:r>
            <a:r>
              <a:rPr lang="en-US" sz="3200" dirty="0"/>
              <a:t>     n   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/>
              <a:t>mengarsir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12521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34FDF-C76A-3DBA-6D5F-E0493ADDF2E5}"/>
              </a:ext>
            </a:extLst>
          </p:cNvPr>
          <p:cNvSpPr txBox="1"/>
          <p:nvPr/>
        </p:nvSpPr>
        <p:spPr>
          <a:xfrm>
            <a:off x="1765005" y="1679944"/>
            <a:ext cx="9207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Arsir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pengulangan</a:t>
            </a:r>
            <a:r>
              <a:rPr lang="en-US" sz="3600" dirty="0"/>
              <a:t> garis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acak</a:t>
            </a:r>
            <a:r>
              <a:rPr lang="en-US" sz="3600" dirty="0"/>
              <a:t> dan </a:t>
            </a:r>
            <a:r>
              <a:rPr lang="en-US" sz="3600" dirty="0" err="1"/>
              <a:t>saling</a:t>
            </a:r>
            <a:r>
              <a:rPr lang="en-US" sz="3600" dirty="0"/>
              <a:t> </a:t>
            </a:r>
            <a:r>
              <a:rPr lang="en-US" sz="3600" dirty="0" err="1"/>
              <a:t>menyilang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mengisi</a:t>
            </a:r>
            <a:r>
              <a:rPr lang="en-US" sz="3600" dirty="0"/>
              <a:t> </a:t>
            </a:r>
            <a:r>
              <a:rPr lang="en-US" sz="3600" dirty="0" err="1"/>
              <a:t>bidang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r>
              <a:rPr lang="en-US" sz="3600" dirty="0"/>
              <a:t> yang </a:t>
            </a:r>
            <a:r>
              <a:rPr lang="en-US" sz="3600" dirty="0" err="1"/>
              <a:t>kosong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51113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117E2-9296-CC96-4ED9-860545CF2A03}"/>
              </a:ext>
            </a:extLst>
          </p:cNvPr>
          <p:cNvSpPr txBox="1"/>
          <p:nvPr/>
        </p:nvSpPr>
        <p:spPr>
          <a:xfrm>
            <a:off x="1360967" y="1488558"/>
            <a:ext cx="9207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Sebuah</a:t>
            </a:r>
            <a:r>
              <a:rPr lang="en-US" sz="3600" dirty="0"/>
              <a:t> Teknik </a:t>
            </a:r>
            <a:r>
              <a:rPr lang="en-US" sz="3600" dirty="0" err="1"/>
              <a:t>menggambar</a:t>
            </a:r>
            <a:r>
              <a:rPr lang="en-US" sz="3600" dirty="0"/>
              <a:t> yang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efek</a:t>
            </a:r>
            <a:r>
              <a:rPr lang="en-US" sz="3600" dirty="0"/>
              <a:t> </a:t>
            </a:r>
            <a:r>
              <a:rPr lang="en-US" sz="3600" dirty="0" err="1"/>
              <a:t>tekstur</a:t>
            </a:r>
            <a:r>
              <a:rPr lang="en-US" sz="3600" dirty="0"/>
              <a:t>. </a:t>
            </a:r>
            <a:r>
              <a:rPr lang="en-US" sz="3600" dirty="0" err="1"/>
              <a:t>Biasanya</a:t>
            </a:r>
            <a:r>
              <a:rPr lang="en-US" sz="3600" dirty="0"/>
              <a:t> </a:t>
            </a:r>
            <a:r>
              <a:rPr lang="en-US" sz="3600" dirty="0" err="1"/>
              <a:t>arsir</a:t>
            </a:r>
            <a:r>
              <a:rPr lang="en-US" sz="3600" dirty="0"/>
              <a:t> </a:t>
            </a:r>
            <a:r>
              <a:rPr lang="en-US" sz="3600" dirty="0" err="1"/>
              <a:t>disertai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pengaturan</a:t>
            </a:r>
            <a:r>
              <a:rPr lang="en-US" sz="3600" dirty="0"/>
              <a:t> </a:t>
            </a:r>
            <a:r>
              <a:rPr lang="en-US" sz="3600" dirty="0" err="1"/>
              <a:t>jarak</a:t>
            </a:r>
            <a:r>
              <a:rPr lang="en-US" sz="3600" dirty="0"/>
              <a:t> dan </a:t>
            </a:r>
            <a:r>
              <a:rPr lang="en-US" sz="3600" dirty="0" err="1"/>
              <a:t>penekanan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13742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D962CE-E883-607E-A944-04FA6BD5019C}"/>
              </a:ext>
            </a:extLst>
          </p:cNvPr>
          <p:cNvSpPr txBox="1"/>
          <p:nvPr/>
        </p:nvSpPr>
        <p:spPr>
          <a:xfrm>
            <a:off x="1268818" y="1105786"/>
            <a:ext cx="96543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0" i="0" dirty="0">
                <a:effectLst/>
                <a:latin typeface="Inter"/>
              </a:rPr>
              <a:t>Teknik </a:t>
            </a:r>
            <a:r>
              <a:rPr lang="en-ID" sz="3200" b="0" i="0" dirty="0" err="1">
                <a:effectLst/>
                <a:latin typeface="Inter"/>
              </a:rPr>
              <a:t>arsir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adalah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teknik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menggambar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dengan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menggunakan</a:t>
            </a:r>
            <a:r>
              <a:rPr lang="en-ID" sz="3200" b="0" i="0" dirty="0">
                <a:effectLst/>
                <a:latin typeface="Inter"/>
              </a:rPr>
              <a:t> garis-garis </a:t>
            </a:r>
            <a:r>
              <a:rPr lang="en-ID" sz="3200" b="0" i="0" dirty="0" err="1">
                <a:effectLst/>
                <a:latin typeface="Inter"/>
              </a:rPr>
              <a:t>paralel</a:t>
            </a:r>
            <a:r>
              <a:rPr lang="en-ID" sz="3200" b="0" i="0" dirty="0">
                <a:effectLst/>
                <a:latin typeface="Inter"/>
              </a:rPr>
              <a:t> yang </a:t>
            </a:r>
            <a:r>
              <a:rPr lang="en-ID" sz="3200" b="0" i="0" dirty="0" err="1">
                <a:effectLst/>
                <a:latin typeface="Inter"/>
              </a:rPr>
              <a:t>berbeda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arah</a:t>
            </a:r>
            <a:r>
              <a:rPr lang="en-ID" sz="3200" b="0" i="0" dirty="0">
                <a:effectLst/>
                <a:latin typeface="Inter"/>
              </a:rPr>
              <a:t> dan </a:t>
            </a:r>
            <a:r>
              <a:rPr lang="en-ID" sz="3200" b="0" i="0" dirty="0" err="1">
                <a:effectLst/>
                <a:latin typeface="Inter"/>
              </a:rPr>
              <a:t>ketebalan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untuk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memberikan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ilusi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ketebalan</a:t>
            </a:r>
            <a:r>
              <a:rPr lang="en-ID" sz="3200" b="0" i="0" dirty="0">
                <a:effectLst/>
                <a:latin typeface="Inter"/>
              </a:rPr>
              <a:t>, </a:t>
            </a:r>
            <a:r>
              <a:rPr lang="en-ID" sz="3200" b="0" i="0" dirty="0" err="1">
                <a:effectLst/>
                <a:latin typeface="Inter"/>
              </a:rPr>
              <a:t>bayangan</a:t>
            </a:r>
            <a:r>
              <a:rPr lang="en-ID" sz="3200" b="0" i="0" dirty="0">
                <a:effectLst/>
                <a:latin typeface="Inter"/>
              </a:rPr>
              <a:t>, dan </a:t>
            </a:r>
            <a:r>
              <a:rPr lang="en-ID" sz="3200" b="0" i="0" dirty="0" err="1">
                <a:effectLst/>
                <a:latin typeface="Inter"/>
              </a:rPr>
              <a:t>tekstur</a:t>
            </a:r>
            <a:r>
              <a:rPr lang="en-ID" sz="3200" b="0" i="0" dirty="0">
                <a:effectLst/>
                <a:latin typeface="Inter"/>
              </a:rPr>
              <a:t> pada </a:t>
            </a:r>
            <a:r>
              <a:rPr lang="en-ID" sz="3200" b="0" i="0" dirty="0" err="1">
                <a:effectLst/>
                <a:latin typeface="Inter"/>
              </a:rPr>
              <a:t>suatu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objek</a:t>
            </a:r>
            <a:r>
              <a:rPr lang="en-ID" sz="3200" b="0" i="0" dirty="0">
                <a:effectLst/>
                <a:latin typeface="Inter"/>
              </a:rPr>
              <a:t>. </a:t>
            </a:r>
          </a:p>
          <a:p>
            <a:endParaRPr lang="en-ID" sz="3200" b="0" i="0" dirty="0">
              <a:effectLst/>
              <a:latin typeface="Inter"/>
            </a:endParaRPr>
          </a:p>
          <a:p>
            <a:r>
              <a:rPr lang="en-ID" sz="3200" b="0" i="0" dirty="0">
                <a:effectLst/>
                <a:latin typeface="Inter"/>
              </a:rPr>
              <a:t>Garis-garis </a:t>
            </a:r>
            <a:r>
              <a:rPr lang="en-ID" sz="3200" b="0" i="0" dirty="0" err="1">
                <a:effectLst/>
                <a:latin typeface="Inter"/>
              </a:rPr>
              <a:t>paralel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dalam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teknik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arsir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digunakan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untuk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mengisi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atau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memberikan</a:t>
            </a:r>
            <a:r>
              <a:rPr lang="en-ID" sz="3200" b="0" i="0" dirty="0">
                <a:effectLst/>
                <a:latin typeface="Inter"/>
              </a:rPr>
              <a:t> </a:t>
            </a:r>
            <a:r>
              <a:rPr lang="en-ID" sz="3200" b="0" i="0" dirty="0" err="1">
                <a:effectLst/>
                <a:latin typeface="Inter"/>
              </a:rPr>
              <a:t>dimensi</a:t>
            </a:r>
            <a:r>
              <a:rPr lang="en-ID" sz="3200" b="0" i="0" dirty="0">
                <a:effectLst/>
                <a:latin typeface="Inter"/>
              </a:rPr>
              <a:t> pada </a:t>
            </a:r>
            <a:r>
              <a:rPr lang="en-ID" sz="3200" b="0" i="0" dirty="0" err="1">
                <a:effectLst/>
                <a:latin typeface="Inter"/>
              </a:rPr>
              <a:t>objek</a:t>
            </a:r>
            <a:r>
              <a:rPr lang="en-ID" sz="3200" b="0" i="0" dirty="0">
                <a:effectLst/>
                <a:latin typeface="Inter"/>
              </a:rPr>
              <a:t> yang </a:t>
            </a:r>
            <a:r>
              <a:rPr lang="en-ID" sz="3200" b="0" i="0" dirty="0" err="1">
                <a:effectLst/>
                <a:latin typeface="Inter"/>
              </a:rPr>
              <a:t>digambar</a:t>
            </a:r>
            <a:r>
              <a:rPr lang="en-ID" sz="3200" b="0" i="0" dirty="0">
                <a:effectLst/>
                <a:latin typeface="Inter"/>
              </a:rPr>
              <a:t>. 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406140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CDF84C-AEA0-B52E-843F-9E590359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</p:spPr>
        <p:txBody>
          <a:bodyPr/>
          <a:lstStyle/>
          <a:p>
            <a:pPr algn="ctr"/>
            <a:r>
              <a:rPr lang="en-US" dirty="0" err="1"/>
              <a:t>Macam-macam</a:t>
            </a:r>
            <a:r>
              <a:rPr lang="en-US" dirty="0"/>
              <a:t> Teknik </a:t>
            </a:r>
            <a:r>
              <a:rPr lang="en-US" dirty="0" err="1"/>
              <a:t>arsir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834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939D9-45E5-78AF-85C5-50144487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855" y="540818"/>
            <a:ext cx="4770289" cy="56496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3200" dirty="0" err="1">
                <a:solidFill>
                  <a:schemeClr val="tx1"/>
                </a:solidFill>
              </a:rPr>
              <a:t>Arsiran</a:t>
            </a:r>
            <a:r>
              <a:rPr lang="en-US" sz="3200" dirty="0">
                <a:solidFill>
                  <a:schemeClr val="tx1"/>
                </a:solidFill>
              </a:rPr>
              <a:t> hatching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80A86-1258-E22E-B3DF-E1C149812098}"/>
              </a:ext>
            </a:extLst>
          </p:cNvPr>
          <p:cNvSpPr txBox="1"/>
          <p:nvPr/>
        </p:nvSpPr>
        <p:spPr>
          <a:xfrm>
            <a:off x="744279" y="1531088"/>
            <a:ext cx="4770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Teknik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Ini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Disebut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Juga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Sebagai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Arsiran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Searah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Merupakan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Teknik Dasar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Dalam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Membuat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Sebuah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Gambar.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Caranya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Dengan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Membuat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Gambar Garis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Sejajar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Dengan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Cara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Berurutan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.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Saat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Menggunakan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Teknik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Ini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Seseorang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Harus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Memperhatikan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Jarak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Antar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Garis,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Sebab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Semakin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Rapat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Padat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Garisnya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Maka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Hasil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Arsirannya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Juga Akan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Semakin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Bagus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Futura Bk BT" panose="020B0502020204020303" pitchFamily="34" charset="0"/>
              </a:rPr>
              <a:t>.</a:t>
            </a:r>
            <a:endParaRPr lang="en-ID" sz="2400" dirty="0">
              <a:solidFill>
                <a:schemeClr val="tx1"/>
              </a:solidFill>
              <a:latin typeface="Futura Bk BT" panose="020B0502020204020303" pitchFamily="34" charset="0"/>
            </a:endParaRPr>
          </a:p>
          <a:p>
            <a:endParaRPr lang="en-ID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4A2FF8-BB40-B65A-DA9A-BB563BE5C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0" t="36583" r="21686" b="20957"/>
          <a:stretch/>
        </p:blipFill>
        <p:spPr>
          <a:xfrm>
            <a:off x="5699051" y="1722474"/>
            <a:ext cx="5748670" cy="39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1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939D9-45E5-78AF-85C5-50144487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855" y="540818"/>
            <a:ext cx="4770289" cy="564968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2. </a:t>
            </a:r>
            <a:r>
              <a:rPr lang="en-US" sz="3200" dirty="0" err="1">
                <a:solidFill>
                  <a:schemeClr val="tx1"/>
                </a:solidFill>
              </a:rPr>
              <a:t>Arsiran</a:t>
            </a:r>
            <a:r>
              <a:rPr lang="en-US" sz="3200" dirty="0">
                <a:solidFill>
                  <a:schemeClr val="tx1"/>
                </a:solidFill>
              </a:rPr>
              <a:t> cross hatching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80A86-1258-E22E-B3DF-E1C149812098}"/>
              </a:ext>
            </a:extLst>
          </p:cNvPr>
          <p:cNvSpPr txBox="1"/>
          <p:nvPr/>
        </p:nvSpPr>
        <p:spPr>
          <a:xfrm>
            <a:off x="744279" y="1531088"/>
            <a:ext cx="47702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0" i="0" dirty="0">
                <a:effectLst/>
                <a:latin typeface="Inter"/>
              </a:rPr>
              <a:t>Teknik </a:t>
            </a:r>
            <a:r>
              <a:rPr lang="en-ID" sz="2400" b="0" i="0" dirty="0" err="1">
                <a:effectLst/>
                <a:latin typeface="Inter"/>
              </a:rPr>
              <a:t>arsir</a:t>
            </a:r>
            <a:r>
              <a:rPr lang="en-ID" sz="2400" b="0" i="0" dirty="0">
                <a:effectLst/>
                <a:latin typeface="Inter"/>
              </a:rPr>
              <a:t> cross hatching </a:t>
            </a:r>
            <a:r>
              <a:rPr lang="en-ID" sz="2400" b="0" i="0" dirty="0" err="1">
                <a:effectLst/>
                <a:latin typeface="Inter"/>
              </a:rPr>
              <a:t>merupakan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suatu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teknik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arsir</a:t>
            </a:r>
            <a:r>
              <a:rPr lang="en-ID" sz="2400" b="0" i="0" dirty="0">
                <a:effectLst/>
                <a:latin typeface="Inter"/>
              </a:rPr>
              <a:t> yang </a:t>
            </a:r>
            <a:r>
              <a:rPr lang="en-ID" sz="2400" b="0" i="0" dirty="0" err="1">
                <a:effectLst/>
                <a:latin typeface="Inter"/>
              </a:rPr>
              <a:t>dilakukan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dengan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cara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membuat</a:t>
            </a:r>
            <a:r>
              <a:rPr lang="en-ID" sz="2400" b="0" i="0" dirty="0">
                <a:effectLst/>
                <a:latin typeface="Inter"/>
              </a:rPr>
              <a:t> garis </a:t>
            </a:r>
            <a:r>
              <a:rPr lang="en-ID" sz="2400" b="0" i="0" dirty="0" err="1">
                <a:effectLst/>
                <a:latin typeface="Inter"/>
              </a:rPr>
              <a:t>silang</a:t>
            </a:r>
            <a:r>
              <a:rPr lang="en-ID" sz="2400" b="0" i="0" dirty="0">
                <a:effectLst/>
                <a:latin typeface="Inter"/>
              </a:rPr>
              <a:t>. Teknik </a:t>
            </a:r>
            <a:r>
              <a:rPr lang="en-ID" sz="2400" b="0" i="0" dirty="0" err="1">
                <a:effectLst/>
                <a:latin typeface="Inter"/>
              </a:rPr>
              <a:t>ini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mirip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dengan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teknik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arsir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searah</a:t>
            </a:r>
            <a:r>
              <a:rPr lang="en-ID" sz="2400" b="0" i="0" dirty="0">
                <a:effectLst/>
                <a:latin typeface="Inter"/>
              </a:rPr>
              <a:t>, </a:t>
            </a:r>
            <a:r>
              <a:rPr lang="en-ID" sz="2400" b="0" i="0" dirty="0" err="1">
                <a:effectLst/>
                <a:latin typeface="Inter"/>
              </a:rPr>
              <a:t>namun</a:t>
            </a:r>
            <a:r>
              <a:rPr lang="en-ID" sz="2400" b="0" i="0" dirty="0">
                <a:effectLst/>
                <a:latin typeface="Inter"/>
              </a:rPr>
              <a:t> pada </a:t>
            </a:r>
            <a:r>
              <a:rPr lang="en-ID" sz="2400" b="0" i="0" dirty="0" err="1">
                <a:effectLst/>
                <a:latin typeface="Inter"/>
              </a:rPr>
              <a:t>teknik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ini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kemudian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dibutuhkan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sebuah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tambahan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sapuan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dengan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arah</a:t>
            </a:r>
            <a:r>
              <a:rPr lang="en-ID" sz="2400" b="0" i="0" dirty="0">
                <a:effectLst/>
                <a:latin typeface="Inter"/>
              </a:rPr>
              <a:t> yang </a:t>
            </a:r>
            <a:r>
              <a:rPr lang="en-ID" sz="2400" b="0" i="0" dirty="0" err="1">
                <a:effectLst/>
                <a:latin typeface="Inter"/>
              </a:rPr>
              <a:t>berlawanan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sehingga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arsir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kemudian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akan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berbentuk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silang</a:t>
            </a:r>
            <a:r>
              <a:rPr lang="en-ID" sz="2400" b="0" i="0" dirty="0">
                <a:effectLst/>
                <a:latin typeface="Inter"/>
              </a:rPr>
              <a:t>. Teknik </a:t>
            </a:r>
            <a:r>
              <a:rPr lang="en-ID" sz="2400" b="0" i="0" dirty="0" err="1">
                <a:effectLst/>
                <a:latin typeface="Inter"/>
              </a:rPr>
              <a:t>ini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umumnya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digunakan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dalam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pembuatan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gambar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permukaan</a:t>
            </a:r>
            <a:r>
              <a:rPr lang="en-ID" sz="2400" b="0" i="0" dirty="0">
                <a:effectLst/>
                <a:latin typeface="Inter"/>
              </a:rPr>
              <a:t> yang </a:t>
            </a:r>
            <a:r>
              <a:rPr lang="en-ID" sz="2400" b="0" i="0" dirty="0" err="1">
                <a:effectLst/>
                <a:latin typeface="Inter"/>
              </a:rPr>
              <a:t>akan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memiliki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karakter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halus</a:t>
            </a:r>
            <a:r>
              <a:rPr lang="en-ID" sz="2400" b="0" i="0" dirty="0">
                <a:effectLst/>
                <a:latin typeface="Inter"/>
              </a:rPr>
              <a:t> dan </a:t>
            </a:r>
            <a:r>
              <a:rPr lang="en-ID" sz="2400" b="0" i="0" dirty="0" err="1">
                <a:effectLst/>
                <a:latin typeface="Inter"/>
              </a:rPr>
              <a:t>karakter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kasar</a:t>
            </a:r>
            <a:r>
              <a:rPr lang="en-ID" sz="2400" b="0" i="0" dirty="0">
                <a:effectLst/>
                <a:latin typeface="Inter"/>
              </a:rPr>
              <a:t>.</a:t>
            </a:r>
            <a:endParaRPr lang="en-ID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99086-27B9-1D93-804B-D447B1899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14" t="22312" r="25349" b="35884"/>
          <a:stretch/>
        </p:blipFill>
        <p:spPr>
          <a:xfrm>
            <a:off x="5723766" y="1238693"/>
            <a:ext cx="6108785" cy="43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86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42</TotalTime>
  <Words>500</Words>
  <Application>Microsoft Office PowerPoint</Application>
  <PresentationFormat>Widescreen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Century Gothic</vt:lpstr>
      <vt:lpstr>Futura Bk BT</vt:lpstr>
      <vt:lpstr>Inter</vt:lpstr>
      <vt:lpstr>Mesh</vt:lpstr>
      <vt:lpstr>Teknik  arsir/arsiran</vt:lpstr>
      <vt:lpstr>Apa itu arsiran?</vt:lpstr>
      <vt:lpstr>PowerPoint Presentation</vt:lpstr>
      <vt:lpstr>PowerPoint Presentation</vt:lpstr>
      <vt:lpstr>PowerPoint Presentation</vt:lpstr>
      <vt:lpstr>PowerPoint Presentation</vt:lpstr>
      <vt:lpstr>Macam-macam Teknik arsir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 arsir/arsiran</dc:title>
  <dc:creator>USER</dc:creator>
  <cp:lastModifiedBy>USER</cp:lastModifiedBy>
  <cp:revision>11</cp:revision>
  <dcterms:created xsi:type="dcterms:W3CDTF">2024-10-10T21:50:19Z</dcterms:created>
  <dcterms:modified xsi:type="dcterms:W3CDTF">2024-10-10T22:38:24Z</dcterms:modified>
</cp:coreProperties>
</file>