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16"/>
  </p:notesMasterIdLst>
  <p:sldIdLst>
    <p:sldId id="310" r:id="rId3"/>
    <p:sldId id="323" r:id="rId4"/>
    <p:sldId id="331" r:id="rId5"/>
    <p:sldId id="339" r:id="rId6"/>
    <p:sldId id="332" r:id="rId7"/>
    <p:sldId id="333" r:id="rId8"/>
    <p:sldId id="334" r:id="rId9"/>
    <p:sldId id="335" r:id="rId10"/>
    <p:sldId id="340" r:id="rId11"/>
    <p:sldId id="336" r:id="rId12"/>
    <p:sldId id="337" r:id="rId13"/>
    <p:sldId id="33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1B543-337B-40BD-AD5D-7E82E50063F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1E801D3-904A-41CE-8FDE-781BB034FA41}">
      <dgm:prSet phldrT="[Text]"/>
      <dgm:spPr/>
      <dgm:t>
        <a:bodyPr/>
        <a:lstStyle/>
        <a:p>
          <a:r>
            <a:rPr lang="en-US" dirty="0" err="1"/>
            <a:t>Regresi</a:t>
          </a:r>
          <a:r>
            <a:rPr lang="en-US" dirty="0"/>
            <a:t> logistic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linear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independent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dependen</a:t>
          </a:r>
          <a:endParaRPr lang="en-ID" dirty="0"/>
        </a:p>
      </dgm:t>
    </dgm:pt>
    <dgm:pt modelId="{BD509533-962F-4F86-88F4-6CEA0D331CF7}" type="parTrans" cxnId="{ECEF1D7A-708C-4B52-8102-E4901B23F1D6}">
      <dgm:prSet/>
      <dgm:spPr/>
      <dgm:t>
        <a:bodyPr/>
        <a:lstStyle/>
        <a:p>
          <a:endParaRPr lang="en-ID"/>
        </a:p>
      </dgm:t>
    </dgm:pt>
    <dgm:pt modelId="{E32B5D20-D243-416E-BFAC-53436F3FD4BB}" type="sibTrans" cxnId="{ECEF1D7A-708C-4B52-8102-E4901B23F1D6}">
      <dgm:prSet/>
      <dgm:spPr/>
      <dgm:t>
        <a:bodyPr/>
        <a:lstStyle/>
        <a:p>
          <a:endParaRPr lang="en-ID"/>
        </a:p>
      </dgm:t>
    </dgm:pt>
    <dgm:pt modelId="{6798337F-88CD-44FF-8DCE-D85314988748}">
      <dgm:prSet phldrT="[Text]"/>
      <dgm:spPr/>
      <dgm:t>
        <a:bodyPr/>
        <a:lstStyle/>
        <a:p>
          <a:r>
            <a:rPr lang="en-US" dirty="0" err="1"/>
            <a:t>Variabel</a:t>
          </a:r>
          <a:r>
            <a:rPr lang="en-US" dirty="0"/>
            <a:t> independent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memerlukan</a:t>
          </a:r>
          <a:r>
            <a:rPr lang="en-US" dirty="0"/>
            <a:t> </a:t>
          </a:r>
          <a:r>
            <a:rPr lang="en-US" dirty="0" err="1"/>
            <a:t>asumsi</a:t>
          </a:r>
          <a:r>
            <a:rPr lang="en-US" dirty="0"/>
            <a:t> multivariate normality</a:t>
          </a:r>
          <a:endParaRPr lang="en-ID" dirty="0"/>
        </a:p>
      </dgm:t>
    </dgm:pt>
    <dgm:pt modelId="{ABE85044-9159-45FE-9972-2FE0DE0CA286}" type="parTrans" cxnId="{4A1BA7D2-62D1-4ED1-A08F-0823DB568180}">
      <dgm:prSet/>
      <dgm:spPr/>
      <dgm:t>
        <a:bodyPr/>
        <a:lstStyle/>
        <a:p>
          <a:endParaRPr lang="en-ID"/>
        </a:p>
      </dgm:t>
    </dgm:pt>
    <dgm:pt modelId="{0A7C81AA-8492-484F-AB0B-B124F49018B3}" type="sibTrans" cxnId="{4A1BA7D2-62D1-4ED1-A08F-0823DB568180}">
      <dgm:prSet/>
      <dgm:spPr/>
      <dgm:t>
        <a:bodyPr/>
        <a:lstStyle/>
        <a:p>
          <a:endParaRPr lang="en-ID"/>
        </a:p>
      </dgm:t>
    </dgm:pt>
    <dgm:pt modelId="{5EE14987-B7A1-4543-B6A8-39B8BB445A5A}">
      <dgm:prSet phldrT="[Text]"/>
      <dgm:spPr/>
      <dgm:t>
        <a:bodyPr/>
        <a:lstStyle/>
        <a:p>
          <a:r>
            <a:rPr lang="en-US" dirty="0" err="1"/>
            <a:t>Asumsi</a:t>
          </a:r>
          <a:r>
            <a:rPr lang="en-US" dirty="0"/>
            <a:t> </a:t>
          </a:r>
          <a:r>
            <a:rPr lang="en-US" dirty="0" err="1"/>
            <a:t>Homoskedisitas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diperlukan</a:t>
          </a:r>
          <a:endParaRPr lang="en-ID" dirty="0"/>
        </a:p>
      </dgm:t>
    </dgm:pt>
    <dgm:pt modelId="{BD3CB317-09E4-401F-B75F-C9B508D80A3B}" type="parTrans" cxnId="{814A7585-AF87-49DA-B83F-055B6C7CCD9C}">
      <dgm:prSet/>
      <dgm:spPr/>
      <dgm:t>
        <a:bodyPr/>
        <a:lstStyle/>
        <a:p>
          <a:endParaRPr lang="en-ID"/>
        </a:p>
      </dgm:t>
    </dgm:pt>
    <dgm:pt modelId="{41127E7E-FF0D-4039-B5F1-6353B296B1C0}" type="sibTrans" cxnId="{814A7585-AF87-49DA-B83F-055B6C7CCD9C}">
      <dgm:prSet/>
      <dgm:spPr/>
      <dgm:t>
        <a:bodyPr/>
        <a:lstStyle/>
        <a:p>
          <a:endParaRPr lang="en-ID"/>
        </a:p>
      </dgm:t>
    </dgm:pt>
    <dgm:pt modelId="{C9AADC2A-55A2-40C3-AAA2-F9997CB3F898}">
      <dgm:prSet phldrT="[Text]"/>
      <dgm:spPr/>
      <dgm:t>
        <a:bodyPr/>
        <a:lstStyle/>
        <a:p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Dependen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dirty="0" err="1"/>
            <a:t>dikotomi</a:t>
          </a:r>
          <a:r>
            <a:rPr lang="en-US" dirty="0"/>
            <a:t> (2 </a:t>
          </a:r>
          <a:r>
            <a:rPr lang="en-US" dirty="0" err="1"/>
            <a:t>kategori</a:t>
          </a:r>
          <a:r>
            <a:rPr lang="en-US" dirty="0"/>
            <a:t>, missal: </a:t>
          </a:r>
          <a:r>
            <a:rPr lang="en-US" dirty="0" err="1"/>
            <a:t>tinggi</a:t>
          </a:r>
          <a:r>
            <a:rPr lang="en-US" dirty="0"/>
            <a:t> dan </a:t>
          </a:r>
          <a:r>
            <a:rPr lang="en-US" dirty="0" err="1"/>
            <a:t>rendah</a:t>
          </a:r>
          <a:r>
            <a:rPr lang="en-US" dirty="0"/>
            <a:t>, </a:t>
          </a:r>
          <a:r>
            <a:rPr lang="en-US" dirty="0" err="1"/>
            <a:t>Ya</a:t>
          </a:r>
          <a:r>
            <a:rPr lang="en-US" dirty="0"/>
            <a:t> dan </a:t>
          </a:r>
          <a:r>
            <a:rPr lang="en-US" dirty="0" err="1"/>
            <a:t>Tidak</a:t>
          </a:r>
          <a:r>
            <a:rPr lang="en-US" dirty="0"/>
            <a:t> )</a:t>
          </a:r>
          <a:endParaRPr lang="en-ID" dirty="0"/>
        </a:p>
      </dgm:t>
    </dgm:pt>
    <dgm:pt modelId="{120749C4-329F-4186-AFDA-98C115D480C0}" type="parTrans" cxnId="{6136230E-204D-4D96-A718-C444EC1D5882}">
      <dgm:prSet/>
      <dgm:spPr/>
      <dgm:t>
        <a:bodyPr/>
        <a:lstStyle/>
        <a:p>
          <a:endParaRPr lang="en-ID"/>
        </a:p>
      </dgm:t>
    </dgm:pt>
    <dgm:pt modelId="{025EC0A4-0452-4801-B586-069CFFB031A5}" type="sibTrans" cxnId="{6136230E-204D-4D96-A718-C444EC1D5882}">
      <dgm:prSet/>
      <dgm:spPr/>
      <dgm:t>
        <a:bodyPr/>
        <a:lstStyle/>
        <a:p>
          <a:endParaRPr lang="en-ID"/>
        </a:p>
      </dgm:t>
    </dgm:pt>
    <dgm:pt modelId="{C7C75FB1-EA91-4508-9C4B-8CC4247959E6}">
      <dgm:prSet phldrT="[Text]"/>
      <dgm:spPr/>
      <dgm:t>
        <a:bodyPr/>
        <a:lstStyle/>
        <a:p>
          <a:r>
            <a:rPr lang="en-US" dirty="0" err="1"/>
            <a:t>Variabel</a:t>
          </a:r>
          <a:r>
            <a:rPr lang="en-US" dirty="0"/>
            <a:t> independent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terpisah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lain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dirty="0" err="1"/>
            <a:t>ekslusif</a:t>
          </a:r>
          <a:endParaRPr lang="en-ID" dirty="0"/>
        </a:p>
      </dgm:t>
    </dgm:pt>
    <dgm:pt modelId="{4D553987-49C8-4116-8D30-9BD70466178E}" type="parTrans" cxnId="{F60B0084-4B1E-4472-9714-539B426CCC03}">
      <dgm:prSet/>
      <dgm:spPr/>
      <dgm:t>
        <a:bodyPr/>
        <a:lstStyle/>
        <a:p>
          <a:endParaRPr lang="en-ID"/>
        </a:p>
      </dgm:t>
    </dgm:pt>
    <dgm:pt modelId="{FE27999A-AD21-4ED8-ADA0-B726C3C756AB}" type="sibTrans" cxnId="{F60B0084-4B1E-4472-9714-539B426CCC03}">
      <dgm:prSet/>
      <dgm:spPr/>
      <dgm:t>
        <a:bodyPr/>
        <a:lstStyle/>
        <a:p>
          <a:endParaRPr lang="en-ID"/>
        </a:p>
      </dgm:t>
    </dgm:pt>
    <dgm:pt modelId="{367F1397-A223-46FD-88D0-AA936B96380B}">
      <dgm:prSet phldrT="[Text]"/>
      <dgm:spPr/>
      <dgm:t>
        <a:bodyPr/>
        <a:lstStyle/>
        <a:p>
          <a:r>
            <a:rPr lang="en-US" dirty="0" err="1"/>
            <a:t>Sampel</a:t>
          </a:r>
          <a:r>
            <a:rPr lang="en-US" dirty="0"/>
            <a:t> yang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relative </a:t>
          </a:r>
          <a:r>
            <a:rPr lang="en-US" dirty="0" err="1"/>
            <a:t>besar</a:t>
          </a:r>
          <a:r>
            <a:rPr lang="en-US" dirty="0"/>
            <a:t>, minimum </a:t>
          </a:r>
          <a:r>
            <a:rPr lang="en-US" dirty="0" err="1"/>
            <a:t>dibutuhkan</a:t>
          </a:r>
          <a:r>
            <a:rPr lang="en-US" dirty="0"/>
            <a:t> </a:t>
          </a:r>
          <a:r>
            <a:rPr lang="en-US" dirty="0" err="1"/>
            <a:t>hingga</a:t>
          </a:r>
          <a:r>
            <a:rPr lang="en-US" dirty="0"/>
            <a:t> 50 </a:t>
          </a:r>
          <a:r>
            <a:rPr lang="en-US" dirty="0" err="1"/>
            <a:t>sampel</a:t>
          </a:r>
          <a:r>
            <a:rPr lang="en-US" dirty="0"/>
            <a:t> data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predictor (independent)</a:t>
          </a:r>
          <a:endParaRPr lang="en-ID" dirty="0"/>
        </a:p>
      </dgm:t>
    </dgm:pt>
    <dgm:pt modelId="{A069B892-BC9C-4332-85C8-5D958B8E6AD9}" type="parTrans" cxnId="{8BC453EC-7D10-45DF-9CF0-6606CE404537}">
      <dgm:prSet/>
      <dgm:spPr/>
      <dgm:t>
        <a:bodyPr/>
        <a:lstStyle/>
        <a:p>
          <a:endParaRPr lang="en-ID"/>
        </a:p>
      </dgm:t>
    </dgm:pt>
    <dgm:pt modelId="{4DA3DB0F-22C8-40AB-AA7B-320C15E7D848}" type="sibTrans" cxnId="{8BC453EC-7D10-45DF-9CF0-6606CE404537}">
      <dgm:prSet/>
      <dgm:spPr/>
      <dgm:t>
        <a:bodyPr/>
        <a:lstStyle/>
        <a:p>
          <a:endParaRPr lang="en-ID"/>
        </a:p>
      </dgm:t>
    </dgm:pt>
    <dgm:pt modelId="{531A1059-365E-4637-9A92-88E6A401EB49}" type="pres">
      <dgm:prSet presAssocID="{FD21B543-337B-40BD-AD5D-7E82E50063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FF2D908-A091-41F9-A0FD-62862E14972B}" type="pres">
      <dgm:prSet presAssocID="{A1E801D3-904A-41CE-8FDE-781BB034FA41}" presName="composite" presStyleCnt="0"/>
      <dgm:spPr/>
    </dgm:pt>
    <dgm:pt modelId="{324C4715-A0ED-4ADB-87BB-0021DBC36099}" type="pres">
      <dgm:prSet presAssocID="{A1E801D3-904A-41CE-8FDE-781BB034FA4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87DE65-90FA-4360-ACB8-BD9213610726}" type="pres">
      <dgm:prSet presAssocID="{A1E801D3-904A-41CE-8FDE-781BB034FA41}" presName="rect2" presStyleLbl="fgImgPlace1" presStyleIdx="0" presStyleCnt="6"/>
      <dgm:spPr/>
    </dgm:pt>
    <dgm:pt modelId="{709E845B-62DD-4B1C-B343-406B3B5FA1BF}" type="pres">
      <dgm:prSet presAssocID="{E32B5D20-D243-416E-BFAC-53436F3FD4BB}" presName="sibTrans" presStyleCnt="0"/>
      <dgm:spPr/>
    </dgm:pt>
    <dgm:pt modelId="{A5A5B3DE-4D97-4A37-8E17-E252860575D3}" type="pres">
      <dgm:prSet presAssocID="{6798337F-88CD-44FF-8DCE-D85314988748}" presName="composite" presStyleCnt="0"/>
      <dgm:spPr/>
    </dgm:pt>
    <dgm:pt modelId="{8D0954F5-E31B-44C9-A8CD-80E04BD060B2}" type="pres">
      <dgm:prSet presAssocID="{6798337F-88CD-44FF-8DCE-D8531498874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28B060-4621-4884-802F-446CB855BA04}" type="pres">
      <dgm:prSet presAssocID="{6798337F-88CD-44FF-8DCE-D85314988748}" presName="rect2" presStyleLbl="fgImgPlace1" presStyleIdx="1" presStyleCnt="6"/>
      <dgm:spPr/>
    </dgm:pt>
    <dgm:pt modelId="{018644C3-05E6-44F0-9D2E-262A73773658}" type="pres">
      <dgm:prSet presAssocID="{0A7C81AA-8492-484F-AB0B-B124F49018B3}" presName="sibTrans" presStyleCnt="0"/>
      <dgm:spPr/>
    </dgm:pt>
    <dgm:pt modelId="{62B3281F-7555-4F8A-980A-CF2EF4262DFB}" type="pres">
      <dgm:prSet presAssocID="{5EE14987-B7A1-4543-B6A8-39B8BB445A5A}" presName="composite" presStyleCnt="0"/>
      <dgm:spPr/>
    </dgm:pt>
    <dgm:pt modelId="{9C87D262-9A01-4CB8-91CC-9EBFADCA4472}" type="pres">
      <dgm:prSet presAssocID="{5EE14987-B7A1-4543-B6A8-39B8BB445A5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BB1EEF-92F7-4C56-BABA-6E5F3FA79FC1}" type="pres">
      <dgm:prSet presAssocID="{5EE14987-B7A1-4543-B6A8-39B8BB445A5A}" presName="rect2" presStyleLbl="fgImgPlace1" presStyleIdx="2" presStyleCnt="6"/>
      <dgm:spPr/>
    </dgm:pt>
    <dgm:pt modelId="{02F6A97F-16B7-4DBA-A895-B125F3D49409}" type="pres">
      <dgm:prSet presAssocID="{41127E7E-FF0D-4039-B5F1-6353B296B1C0}" presName="sibTrans" presStyleCnt="0"/>
      <dgm:spPr/>
    </dgm:pt>
    <dgm:pt modelId="{ABCB1D4F-BDEF-4545-A57E-E40E46B9E1BD}" type="pres">
      <dgm:prSet presAssocID="{C9AADC2A-55A2-40C3-AAA2-F9997CB3F898}" presName="composite" presStyleCnt="0"/>
      <dgm:spPr/>
    </dgm:pt>
    <dgm:pt modelId="{C0B2BD49-9EB2-4176-923F-D53044EE2551}" type="pres">
      <dgm:prSet presAssocID="{C9AADC2A-55A2-40C3-AAA2-F9997CB3F89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D0F517-27C2-49B4-B28A-AEE94BD3B211}" type="pres">
      <dgm:prSet presAssocID="{C9AADC2A-55A2-40C3-AAA2-F9997CB3F898}" presName="rect2" presStyleLbl="fgImgPlace1" presStyleIdx="3" presStyleCnt="6"/>
      <dgm:spPr/>
    </dgm:pt>
    <dgm:pt modelId="{0645B490-C49B-46AC-B026-6863E709A817}" type="pres">
      <dgm:prSet presAssocID="{025EC0A4-0452-4801-B586-069CFFB031A5}" presName="sibTrans" presStyleCnt="0"/>
      <dgm:spPr/>
    </dgm:pt>
    <dgm:pt modelId="{9FAA7D07-EDA5-46E6-B1CC-BF2D30C5EF8D}" type="pres">
      <dgm:prSet presAssocID="{C7C75FB1-EA91-4508-9C4B-8CC4247959E6}" presName="composite" presStyleCnt="0"/>
      <dgm:spPr/>
    </dgm:pt>
    <dgm:pt modelId="{8E5CA0FF-C358-4073-B08D-A0A5995A76DF}" type="pres">
      <dgm:prSet presAssocID="{C7C75FB1-EA91-4508-9C4B-8CC4247959E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3E9851-5887-4E8B-AF44-E0BD863D71EA}" type="pres">
      <dgm:prSet presAssocID="{C7C75FB1-EA91-4508-9C4B-8CC4247959E6}" presName="rect2" presStyleLbl="fgImgPlace1" presStyleIdx="4" presStyleCnt="6"/>
      <dgm:spPr/>
    </dgm:pt>
    <dgm:pt modelId="{E8800662-7FC9-41B9-B849-62FC63914A3D}" type="pres">
      <dgm:prSet presAssocID="{FE27999A-AD21-4ED8-ADA0-B726C3C756AB}" presName="sibTrans" presStyleCnt="0"/>
      <dgm:spPr/>
    </dgm:pt>
    <dgm:pt modelId="{69345A21-AB81-443A-9798-C7310D56D655}" type="pres">
      <dgm:prSet presAssocID="{367F1397-A223-46FD-88D0-AA936B96380B}" presName="composite" presStyleCnt="0"/>
      <dgm:spPr/>
    </dgm:pt>
    <dgm:pt modelId="{0345DCE4-D0F5-420C-A187-17EC18397E3D}" type="pres">
      <dgm:prSet presAssocID="{367F1397-A223-46FD-88D0-AA936B96380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CDE2FA-FA7D-4AC0-B4B7-0D6A9C9A5811}" type="pres">
      <dgm:prSet presAssocID="{367F1397-A223-46FD-88D0-AA936B96380B}" presName="rect2" presStyleLbl="fgImgPlace1" presStyleIdx="5" presStyleCnt="6"/>
      <dgm:spPr/>
    </dgm:pt>
  </dgm:ptLst>
  <dgm:cxnLst>
    <dgm:cxn modelId="{8BC453EC-7D10-45DF-9CF0-6606CE404537}" srcId="{FD21B543-337B-40BD-AD5D-7E82E50063FA}" destId="{367F1397-A223-46FD-88D0-AA936B96380B}" srcOrd="5" destOrd="0" parTransId="{A069B892-BC9C-4332-85C8-5D958B8E6AD9}" sibTransId="{4DA3DB0F-22C8-40AB-AA7B-320C15E7D848}"/>
    <dgm:cxn modelId="{93F3929C-2596-4D68-8B8C-42BFA97AD1AB}" type="presOf" srcId="{A1E801D3-904A-41CE-8FDE-781BB034FA41}" destId="{324C4715-A0ED-4ADB-87BB-0021DBC36099}" srcOrd="0" destOrd="0" presId="urn:microsoft.com/office/officeart/2008/layout/PictureStrips"/>
    <dgm:cxn modelId="{F60B0084-4B1E-4472-9714-539B426CCC03}" srcId="{FD21B543-337B-40BD-AD5D-7E82E50063FA}" destId="{C7C75FB1-EA91-4508-9C4B-8CC4247959E6}" srcOrd="4" destOrd="0" parTransId="{4D553987-49C8-4116-8D30-9BD70466178E}" sibTransId="{FE27999A-AD21-4ED8-ADA0-B726C3C756AB}"/>
    <dgm:cxn modelId="{2AF17408-BCFF-4466-B32A-730B55650028}" type="presOf" srcId="{6798337F-88CD-44FF-8DCE-D85314988748}" destId="{8D0954F5-E31B-44C9-A8CD-80E04BD060B2}" srcOrd="0" destOrd="0" presId="urn:microsoft.com/office/officeart/2008/layout/PictureStrips"/>
    <dgm:cxn modelId="{91EAED73-C38E-484B-B922-80F0C8098212}" type="presOf" srcId="{FD21B543-337B-40BD-AD5D-7E82E50063FA}" destId="{531A1059-365E-4637-9A92-88E6A401EB49}" srcOrd="0" destOrd="0" presId="urn:microsoft.com/office/officeart/2008/layout/PictureStrips"/>
    <dgm:cxn modelId="{E62058E9-B656-4B2C-8AE9-32986FCE01B5}" type="presOf" srcId="{C9AADC2A-55A2-40C3-AAA2-F9997CB3F898}" destId="{C0B2BD49-9EB2-4176-923F-D53044EE2551}" srcOrd="0" destOrd="0" presId="urn:microsoft.com/office/officeart/2008/layout/PictureStrips"/>
    <dgm:cxn modelId="{814A7585-AF87-49DA-B83F-055B6C7CCD9C}" srcId="{FD21B543-337B-40BD-AD5D-7E82E50063FA}" destId="{5EE14987-B7A1-4543-B6A8-39B8BB445A5A}" srcOrd="2" destOrd="0" parTransId="{BD3CB317-09E4-401F-B75F-C9B508D80A3B}" sibTransId="{41127E7E-FF0D-4039-B5F1-6353B296B1C0}"/>
    <dgm:cxn modelId="{3F673F1D-BCC3-4B9C-89E7-942A9243C00C}" type="presOf" srcId="{5EE14987-B7A1-4543-B6A8-39B8BB445A5A}" destId="{9C87D262-9A01-4CB8-91CC-9EBFADCA4472}" srcOrd="0" destOrd="0" presId="urn:microsoft.com/office/officeart/2008/layout/PictureStrips"/>
    <dgm:cxn modelId="{6136230E-204D-4D96-A718-C444EC1D5882}" srcId="{FD21B543-337B-40BD-AD5D-7E82E50063FA}" destId="{C9AADC2A-55A2-40C3-AAA2-F9997CB3F898}" srcOrd="3" destOrd="0" parTransId="{120749C4-329F-4186-AFDA-98C115D480C0}" sibTransId="{025EC0A4-0452-4801-B586-069CFFB031A5}"/>
    <dgm:cxn modelId="{2A8791F5-C9CA-4166-8F1E-419C97489DF0}" type="presOf" srcId="{367F1397-A223-46FD-88D0-AA936B96380B}" destId="{0345DCE4-D0F5-420C-A187-17EC18397E3D}" srcOrd="0" destOrd="0" presId="urn:microsoft.com/office/officeart/2008/layout/PictureStrips"/>
    <dgm:cxn modelId="{ECEF1D7A-708C-4B52-8102-E4901B23F1D6}" srcId="{FD21B543-337B-40BD-AD5D-7E82E50063FA}" destId="{A1E801D3-904A-41CE-8FDE-781BB034FA41}" srcOrd="0" destOrd="0" parTransId="{BD509533-962F-4F86-88F4-6CEA0D331CF7}" sibTransId="{E32B5D20-D243-416E-BFAC-53436F3FD4BB}"/>
    <dgm:cxn modelId="{4CBCB4FD-4B15-4017-A259-4B936BC3945C}" type="presOf" srcId="{C7C75FB1-EA91-4508-9C4B-8CC4247959E6}" destId="{8E5CA0FF-C358-4073-B08D-A0A5995A76DF}" srcOrd="0" destOrd="0" presId="urn:microsoft.com/office/officeart/2008/layout/PictureStrips"/>
    <dgm:cxn modelId="{4A1BA7D2-62D1-4ED1-A08F-0823DB568180}" srcId="{FD21B543-337B-40BD-AD5D-7E82E50063FA}" destId="{6798337F-88CD-44FF-8DCE-D85314988748}" srcOrd="1" destOrd="0" parTransId="{ABE85044-9159-45FE-9972-2FE0DE0CA286}" sibTransId="{0A7C81AA-8492-484F-AB0B-B124F49018B3}"/>
    <dgm:cxn modelId="{C38CE973-BF4A-4D44-8B93-73666E1AC90B}" type="presParOf" srcId="{531A1059-365E-4637-9A92-88E6A401EB49}" destId="{5FF2D908-A091-41F9-A0FD-62862E14972B}" srcOrd="0" destOrd="0" presId="urn:microsoft.com/office/officeart/2008/layout/PictureStrips"/>
    <dgm:cxn modelId="{3F583B16-8FA8-4104-AFC9-FE63EE300649}" type="presParOf" srcId="{5FF2D908-A091-41F9-A0FD-62862E14972B}" destId="{324C4715-A0ED-4ADB-87BB-0021DBC36099}" srcOrd="0" destOrd="0" presId="urn:microsoft.com/office/officeart/2008/layout/PictureStrips"/>
    <dgm:cxn modelId="{53420979-7103-4421-BB34-68D1592F092D}" type="presParOf" srcId="{5FF2D908-A091-41F9-A0FD-62862E14972B}" destId="{BD87DE65-90FA-4360-ACB8-BD9213610726}" srcOrd="1" destOrd="0" presId="urn:microsoft.com/office/officeart/2008/layout/PictureStrips"/>
    <dgm:cxn modelId="{B341CE90-DD57-43DB-80E8-B927F74F9294}" type="presParOf" srcId="{531A1059-365E-4637-9A92-88E6A401EB49}" destId="{709E845B-62DD-4B1C-B343-406B3B5FA1BF}" srcOrd="1" destOrd="0" presId="urn:microsoft.com/office/officeart/2008/layout/PictureStrips"/>
    <dgm:cxn modelId="{71201DCB-0C98-4FC9-B74E-FE612764EA02}" type="presParOf" srcId="{531A1059-365E-4637-9A92-88E6A401EB49}" destId="{A5A5B3DE-4D97-4A37-8E17-E252860575D3}" srcOrd="2" destOrd="0" presId="urn:microsoft.com/office/officeart/2008/layout/PictureStrips"/>
    <dgm:cxn modelId="{0209ED85-7809-439B-9CEC-ACB2B9EA799E}" type="presParOf" srcId="{A5A5B3DE-4D97-4A37-8E17-E252860575D3}" destId="{8D0954F5-E31B-44C9-A8CD-80E04BD060B2}" srcOrd="0" destOrd="0" presId="urn:microsoft.com/office/officeart/2008/layout/PictureStrips"/>
    <dgm:cxn modelId="{82D8B62D-AE67-428E-A81E-2F32A99C5036}" type="presParOf" srcId="{A5A5B3DE-4D97-4A37-8E17-E252860575D3}" destId="{2E28B060-4621-4884-802F-446CB855BA04}" srcOrd="1" destOrd="0" presId="urn:microsoft.com/office/officeart/2008/layout/PictureStrips"/>
    <dgm:cxn modelId="{63EBECF2-1722-499D-A46F-D3A74327B07A}" type="presParOf" srcId="{531A1059-365E-4637-9A92-88E6A401EB49}" destId="{018644C3-05E6-44F0-9D2E-262A73773658}" srcOrd="3" destOrd="0" presId="urn:microsoft.com/office/officeart/2008/layout/PictureStrips"/>
    <dgm:cxn modelId="{E62D705F-A17D-4E8F-8CAD-7FDAAF5F9589}" type="presParOf" srcId="{531A1059-365E-4637-9A92-88E6A401EB49}" destId="{62B3281F-7555-4F8A-980A-CF2EF4262DFB}" srcOrd="4" destOrd="0" presId="urn:microsoft.com/office/officeart/2008/layout/PictureStrips"/>
    <dgm:cxn modelId="{01CD694B-21EB-45B0-B139-CCBD5C86FD9A}" type="presParOf" srcId="{62B3281F-7555-4F8A-980A-CF2EF4262DFB}" destId="{9C87D262-9A01-4CB8-91CC-9EBFADCA4472}" srcOrd="0" destOrd="0" presId="urn:microsoft.com/office/officeart/2008/layout/PictureStrips"/>
    <dgm:cxn modelId="{559F0B33-ACE2-4C03-86CF-D3E3F35B4E05}" type="presParOf" srcId="{62B3281F-7555-4F8A-980A-CF2EF4262DFB}" destId="{BDBB1EEF-92F7-4C56-BABA-6E5F3FA79FC1}" srcOrd="1" destOrd="0" presId="urn:microsoft.com/office/officeart/2008/layout/PictureStrips"/>
    <dgm:cxn modelId="{1E3D6DFF-2929-4BAC-86EB-151CD8A8C7F0}" type="presParOf" srcId="{531A1059-365E-4637-9A92-88E6A401EB49}" destId="{02F6A97F-16B7-4DBA-A895-B125F3D49409}" srcOrd="5" destOrd="0" presId="urn:microsoft.com/office/officeart/2008/layout/PictureStrips"/>
    <dgm:cxn modelId="{29A7ADF5-0ED8-4F8B-91DF-8F54E49AE825}" type="presParOf" srcId="{531A1059-365E-4637-9A92-88E6A401EB49}" destId="{ABCB1D4F-BDEF-4545-A57E-E40E46B9E1BD}" srcOrd="6" destOrd="0" presId="urn:microsoft.com/office/officeart/2008/layout/PictureStrips"/>
    <dgm:cxn modelId="{86366180-4D5A-4257-BF45-933A389D3D3A}" type="presParOf" srcId="{ABCB1D4F-BDEF-4545-A57E-E40E46B9E1BD}" destId="{C0B2BD49-9EB2-4176-923F-D53044EE2551}" srcOrd="0" destOrd="0" presId="urn:microsoft.com/office/officeart/2008/layout/PictureStrips"/>
    <dgm:cxn modelId="{8DDB93C7-6610-4006-994C-8F49988B717E}" type="presParOf" srcId="{ABCB1D4F-BDEF-4545-A57E-E40E46B9E1BD}" destId="{31D0F517-27C2-49B4-B28A-AEE94BD3B211}" srcOrd="1" destOrd="0" presId="urn:microsoft.com/office/officeart/2008/layout/PictureStrips"/>
    <dgm:cxn modelId="{ABAF6A22-6470-4C26-9469-A1C63509F676}" type="presParOf" srcId="{531A1059-365E-4637-9A92-88E6A401EB49}" destId="{0645B490-C49B-46AC-B026-6863E709A817}" srcOrd="7" destOrd="0" presId="urn:microsoft.com/office/officeart/2008/layout/PictureStrips"/>
    <dgm:cxn modelId="{2F494BFA-314E-4F3A-8C07-3B1461BEBC14}" type="presParOf" srcId="{531A1059-365E-4637-9A92-88E6A401EB49}" destId="{9FAA7D07-EDA5-46E6-B1CC-BF2D30C5EF8D}" srcOrd="8" destOrd="0" presId="urn:microsoft.com/office/officeart/2008/layout/PictureStrips"/>
    <dgm:cxn modelId="{C54AEB48-C1ED-492F-9770-37F2CE4DC20E}" type="presParOf" srcId="{9FAA7D07-EDA5-46E6-B1CC-BF2D30C5EF8D}" destId="{8E5CA0FF-C358-4073-B08D-A0A5995A76DF}" srcOrd="0" destOrd="0" presId="urn:microsoft.com/office/officeart/2008/layout/PictureStrips"/>
    <dgm:cxn modelId="{F0B2D6E0-4640-4540-A330-2FF8663C01C5}" type="presParOf" srcId="{9FAA7D07-EDA5-46E6-B1CC-BF2D30C5EF8D}" destId="{E43E9851-5887-4E8B-AF44-E0BD863D71EA}" srcOrd="1" destOrd="0" presId="urn:microsoft.com/office/officeart/2008/layout/PictureStrips"/>
    <dgm:cxn modelId="{9B4C0D70-4C48-486E-B748-9C35EA679390}" type="presParOf" srcId="{531A1059-365E-4637-9A92-88E6A401EB49}" destId="{E8800662-7FC9-41B9-B849-62FC63914A3D}" srcOrd="9" destOrd="0" presId="urn:microsoft.com/office/officeart/2008/layout/PictureStrips"/>
    <dgm:cxn modelId="{BB9378F1-6DF8-4136-986A-C7DF83894C79}" type="presParOf" srcId="{531A1059-365E-4637-9A92-88E6A401EB49}" destId="{69345A21-AB81-443A-9798-C7310D56D655}" srcOrd="10" destOrd="0" presId="urn:microsoft.com/office/officeart/2008/layout/PictureStrips"/>
    <dgm:cxn modelId="{89EDFD7B-372C-4750-AAA9-C6075067E3AE}" type="presParOf" srcId="{69345A21-AB81-443A-9798-C7310D56D655}" destId="{0345DCE4-D0F5-420C-A187-17EC18397E3D}" srcOrd="0" destOrd="0" presId="urn:microsoft.com/office/officeart/2008/layout/PictureStrips"/>
    <dgm:cxn modelId="{C7940F67-7955-46D9-9357-15D171885F43}" type="presParOf" srcId="{69345A21-AB81-443A-9798-C7310D56D655}" destId="{15CDE2FA-FA7D-4AC0-B4B7-0D6A9C9A58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C4715-A0ED-4ADB-87BB-0021DBC36099}">
      <dsp:nvSpPr>
        <dsp:cNvPr id="0" name=""/>
        <dsp:cNvSpPr/>
      </dsp:nvSpPr>
      <dsp:spPr>
        <a:xfrm>
          <a:off x="1008955" y="248467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Regresi</a:t>
          </a:r>
          <a:r>
            <a:rPr lang="en-US" sz="1700" kern="1200" dirty="0"/>
            <a:t> logistic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membutuhkan</a:t>
          </a:r>
          <a:r>
            <a:rPr lang="en-US" sz="1700" kern="1200" dirty="0"/>
            <a:t> </a:t>
          </a:r>
          <a:r>
            <a:rPr lang="en-US" sz="1700" kern="1200" dirty="0" err="1"/>
            <a:t>hubungan</a:t>
          </a:r>
          <a:r>
            <a:rPr lang="en-US" sz="1700" kern="1200" dirty="0"/>
            <a:t> linear </a:t>
          </a:r>
          <a:r>
            <a:rPr lang="en-US" sz="1700" kern="1200" dirty="0" err="1"/>
            <a:t>antara</a:t>
          </a:r>
          <a:r>
            <a:rPr lang="en-US" sz="1700" kern="1200" dirty="0"/>
            <a:t> </a:t>
          </a:r>
          <a:r>
            <a:rPr lang="en-US" sz="1700" kern="1200" dirty="0" err="1"/>
            <a:t>variabel</a:t>
          </a:r>
          <a:r>
            <a:rPr lang="en-US" sz="1700" kern="1200" dirty="0"/>
            <a:t> independent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variabel</a:t>
          </a:r>
          <a:r>
            <a:rPr lang="en-US" sz="1700" kern="1200" dirty="0"/>
            <a:t> </a:t>
          </a:r>
          <a:r>
            <a:rPr lang="en-US" sz="1700" kern="1200" dirty="0" err="1"/>
            <a:t>dependen</a:t>
          </a:r>
          <a:endParaRPr lang="en-ID" sz="1700" kern="1200" dirty="0"/>
        </a:p>
      </dsp:txBody>
      <dsp:txXfrm>
        <a:off x="1008955" y="248467"/>
        <a:ext cx="4263405" cy="1332314"/>
      </dsp:txXfrm>
    </dsp:sp>
    <dsp:sp modelId="{BD87DE65-90FA-4360-ACB8-BD9213610726}">
      <dsp:nvSpPr>
        <dsp:cNvPr id="0" name=""/>
        <dsp:cNvSpPr/>
      </dsp:nvSpPr>
      <dsp:spPr>
        <a:xfrm>
          <a:off x="831313" y="56021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954F5-E31B-44C9-A8CD-80E04BD060B2}">
      <dsp:nvSpPr>
        <dsp:cNvPr id="0" name=""/>
        <dsp:cNvSpPr/>
      </dsp:nvSpPr>
      <dsp:spPr>
        <a:xfrm>
          <a:off x="5656185" y="248467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Variabel</a:t>
          </a:r>
          <a:r>
            <a:rPr lang="en-US" sz="1700" kern="1200" dirty="0"/>
            <a:t> independent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memerlukan</a:t>
          </a:r>
          <a:r>
            <a:rPr lang="en-US" sz="1700" kern="1200" dirty="0"/>
            <a:t> </a:t>
          </a:r>
          <a:r>
            <a:rPr lang="en-US" sz="1700" kern="1200" dirty="0" err="1"/>
            <a:t>asumsi</a:t>
          </a:r>
          <a:r>
            <a:rPr lang="en-US" sz="1700" kern="1200" dirty="0"/>
            <a:t> multivariate normality</a:t>
          </a:r>
          <a:endParaRPr lang="en-ID" sz="1700" kern="1200" dirty="0"/>
        </a:p>
      </dsp:txBody>
      <dsp:txXfrm>
        <a:off x="5656185" y="248467"/>
        <a:ext cx="4263405" cy="1332314"/>
      </dsp:txXfrm>
    </dsp:sp>
    <dsp:sp modelId="{2E28B060-4621-4884-802F-446CB855BA04}">
      <dsp:nvSpPr>
        <dsp:cNvPr id="0" name=""/>
        <dsp:cNvSpPr/>
      </dsp:nvSpPr>
      <dsp:spPr>
        <a:xfrm>
          <a:off x="5478543" y="56021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7D262-9A01-4CB8-91CC-9EBFADCA4472}">
      <dsp:nvSpPr>
        <dsp:cNvPr id="0" name=""/>
        <dsp:cNvSpPr/>
      </dsp:nvSpPr>
      <dsp:spPr>
        <a:xfrm>
          <a:off x="1008955" y="1925703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Asumsi</a:t>
          </a:r>
          <a:r>
            <a:rPr lang="en-US" sz="1700" kern="1200" dirty="0"/>
            <a:t> </a:t>
          </a:r>
          <a:r>
            <a:rPr lang="en-US" sz="1700" kern="1200" dirty="0" err="1"/>
            <a:t>Homoskedisitas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diperlukan</a:t>
          </a:r>
          <a:endParaRPr lang="en-ID" sz="1700" kern="1200" dirty="0"/>
        </a:p>
      </dsp:txBody>
      <dsp:txXfrm>
        <a:off x="1008955" y="1925703"/>
        <a:ext cx="4263405" cy="1332314"/>
      </dsp:txXfrm>
    </dsp:sp>
    <dsp:sp modelId="{BDBB1EEF-92F7-4C56-BABA-6E5F3FA79FC1}">
      <dsp:nvSpPr>
        <dsp:cNvPr id="0" name=""/>
        <dsp:cNvSpPr/>
      </dsp:nvSpPr>
      <dsp:spPr>
        <a:xfrm>
          <a:off x="831313" y="1733257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2BD49-9EB2-4176-923F-D53044EE2551}">
      <dsp:nvSpPr>
        <dsp:cNvPr id="0" name=""/>
        <dsp:cNvSpPr/>
      </dsp:nvSpPr>
      <dsp:spPr>
        <a:xfrm>
          <a:off x="5656185" y="1925703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Variabel</a:t>
          </a:r>
          <a:r>
            <a:rPr lang="en-US" sz="1700" kern="1200" dirty="0"/>
            <a:t> </a:t>
          </a:r>
          <a:r>
            <a:rPr lang="en-US" sz="1700" kern="1200" dirty="0" err="1"/>
            <a:t>Dependen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bersifat</a:t>
          </a:r>
          <a:r>
            <a:rPr lang="en-US" sz="1700" kern="1200" dirty="0"/>
            <a:t> </a:t>
          </a:r>
          <a:r>
            <a:rPr lang="en-US" sz="1700" kern="1200" dirty="0" err="1"/>
            <a:t>dikotomi</a:t>
          </a:r>
          <a:r>
            <a:rPr lang="en-US" sz="1700" kern="1200" dirty="0"/>
            <a:t> (2 </a:t>
          </a:r>
          <a:r>
            <a:rPr lang="en-US" sz="1700" kern="1200" dirty="0" err="1"/>
            <a:t>kategori</a:t>
          </a:r>
          <a:r>
            <a:rPr lang="en-US" sz="1700" kern="1200" dirty="0"/>
            <a:t>, missal: </a:t>
          </a:r>
          <a:r>
            <a:rPr lang="en-US" sz="1700" kern="1200" dirty="0" err="1"/>
            <a:t>tinggi</a:t>
          </a:r>
          <a:r>
            <a:rPr lang="en-US" sz="1700" kern="1200" dirty="0"/>
            <a:t> dan </a:t>
          </a:r>
          <a:r>
            <a:rPr lang="en-US" sz="1700" kern="1200" dirty="0" err="1"/>
            <a:t>rendah</a:t>
          </a:r>
          <a:r>
            <a:rPr lang="en-US" sz="1700" kern="1200" dirty="0"/>
            <a:t>, </a:t>
          </a:r>
          <a:r>
            <a:rPr lang="en-US" sz="1700" kern="1200" dirty="0" err="1"/>
            <a:t>Ya</a:t>
          </a:r>
          <a:r>
            <a:rPr lang="en-US" sz="1700" kern="1200" dirty="0"/>
            <a:t> dan </a:t>
          </a:r>
          <a:r>
            <a:rPr lang="en-US" sz="1700" kern="1200" dirty="0" err="1"/>
            <a:t>Tidak</a:t>
          </a:r>
          <a:r>
            <a:rPr lang="en-US" sz="1700" kern="1200" dirty="0"/>
            <a:t> )</a:t>
          </a:r>
          <a:endParaRPr lang="en-ID" sz="1700" kern="1200" dirty="0"/>
        </a:p>
      </dsp:txBody>
      <dsp:txXfrm>
        <a:off x="5656185" y="1925703"/>
        <a:ext cx="4263405" cy="1332314"/>
      </dsp:txXfrm>
    </dsp:sp>
    <dsp:sp modelId="{31D0F517-27C2-49B4-B28A-AEE94BD3B211}">
      <dsp:nvSpPr>
        <dsp:cNvPr id="0" name=""/>
        <dsp:cNvSpPr/>
      </dsp:nvSpPr>
      <dsp:spPr>
        <a:xfrm>
          <a:off x="5478543" y="1733257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CA0FF-C358-4073-B08D-A0A5995A76DF}">
      <dsp:nvSpPr>
        <dsp:cNvPr id="0" name=""/>
        <dsp:cNvSpPr/>
      </dsp:nvSpPr>
      <dsp:spPr>
        <a:xfrm>
          <a:off x="1008955" y="3602938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Variabel</a:t>
          </a:r>
          <a:r>
            <a:rPr lang="en-US" sz="1700" kern="1200" dirty="0"/>
            <a:t> independent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terpisah</a:t>
          </a:r>
          <a:r>
            <a:rPr lang="en-US" sz="1700" kern="1200" dirty="0"/>
            <a:t> </a:t>
          </a:r>
          <a:r>
            <a:rPr lang="en-US" sz="1700" kern="1200" dirty="0" err="1"/>
            <a:t>satu</a:t>
          </a:r>
          <a:r>
            <a:rPr lang="en-US" sz="1700" kern="1200" dirty="0"/>
            <a:t> </a:t>
          </a:r>
          <a:r>
            <a:rPr lang="en-US" sz="1700" kern="1200" dirty="0" err="1"/>
            <a:t>sama</a:t>
          </a:r>
          <a:r>
            <a:rPr lang="en-US" sz="1700" kern="1200" dirty="0"/>
            <a:t> lain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bersifat</a:t>
          </a:r>
          <a:r>
            <a:rPr lang="en-US" sz="1700" kern="1200" dirty="0"/>
            <a:t> </a:t>
          </a:r>
          <a:r>
            <a:rPr lang="en-US" sz="1700" kern="1200" dirty="0" err="1"/>
            <a:t>ekslusif</a:t>
          </a:r>
          <a:endParaRPr lang="en-ID" sz="1700" kern="1200" dirty="0"/>
        </a:p>
      </dsp:txBody>
      <dsp:txXfrm>
        <a:off x="1008955" y="3602938"/>
        <a:ext cx="4263405" cy="1332314"/>
      </dsp:txXfrm>
    </dsp:sp>
    <dsp:sp modelId="{E43E9851-5887-4E8B-AF44-E0BD863D71EA}">
      <dsp:nvSpPr>
        <dsp:cNvPr id="0" name=""/>
        <dsp:cNvSpPr/>
      </dsp:nvSpPr>
      <dsp:spPr>
        <a:xfrm>
          <a:off x="831313" y="3410493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5DCE4-D0F5-420C-A187-17EC18397E3D}">
      <dsp:nvSpPr>
        <dsp:cNvPr id="0" name=""/>
        <dsp:cNvSpPr/>
      </dsp:nvSpPr>
      <dsp:spPr>
        <a:xfrm>
          <a:off x="5656185" y="3602938"/>
          <a:ext cx="4263405" cy="13323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42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Sampel</a:t>
          </a:r>
          <a:r>
            <a:rPr lang="en-US" sz="1700" kern="1200" dirty="0"/>
            <a:t> yang </a:t>
          </a:r>
          <a:r>
            <a:rPr lang="en-US" sz="1700" kern="1200" dirty="0" err="1"/>
            <a:t>diperlukan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jumlah</a:t>
          </a:r>
          <a:r>
            <a:rPr lang="en-US" sz="1700" kern="1200" dirty="0"/>
            <a:t> relative </a:t>
          </a:r>
          <a:r>
            <a:rPr lang="en-US" sz="1700" kern="1200" dirty="0" err="1"/>
            <a:t>besar</a:t>
          </a:r>
          <a:r>
            <a:rPr lang="en-US" sz="1700" kern="1200" dirty="0"/>
            <a:t>, minimum </a:t>
          </a:r>
          <a:r>
            <a:rPr lang="en-US" sz="1700" kern="1200" dirty="0" err="1"/>
            <a:t>dibutuhkan</a:t>
          </a:r>
          <a:r>
            <a:rPr lang="en-US" sz="1700" kern="1200" dirty="0"/>
            <a:t> </a:t>
          </a:r>
          <a:r>
            <a:rPr lang="en-US" sz="1700" kern="1200" dirty="0" err="1"/>
            <a:t>hingga</a:t>
          </a:r>
          <a:r>
            <a:rPr lang="en-US" sz="1700" kern="1200" dirty="0"/>
            <a:t> 50 </a:t>
          </a:r>
          <a:r>
            <a:rPr lang="en-US" sz="1700" kern="1200" dirty="0" err="1"/>
            <a:t>sampel</a:t>
          </a:r>
          <a:r>
            <a:rPr lang="en-US" sz="1700" kern="1200" dirty="0"/>
            <a:t> data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sebuah</a:t>
          </a:r>
          <a:r>
            <a:rPr lang="en-US" sz="1700" kern="1200" dirty="0"/>
            <a:t> </a:t>
          </a:r>
          <a:r>
            <a:rPr lang="en-US" sz="1700" kern="1200" dirty="0" err="1"/>
            <a:t>variabel</a:t>
          </a:r>
          <a:r>
            <a:rPr lang="en-US" sz="1700" kern="1200" dirty="0"/>
            <a:t> predictor (independent)</a:t>
          </a:r>
          <a:endParaRPr lang="en-ID" sz="1700" kern="1200" dirty="0"/>
        </a:p>
      </dsp:txBody>
      <dsp:txXfrm>
        <a:off x="5656185" y="3602938"/>
        <a:ext cx="4263405" cy="1332314"/>
      </dsp:txXfrm>
    </dsp:sp>
    <dsp:sp modelId="{15CDE2FA-FA7D-4AC0-B4B7-0D6A9C9A5811}">
      <dsp:nvSpPr>
        <dsp:cNvPr id="0" name=""/>
        <dsp:cNvSpPr/>
      </dsp:nvSpPr>
      <dsp:spPr>
        <a:xfrm>
          <a:off x="5478543" y="3410493"/>
          <a:ext cx="932620" cy="1398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trufimurdiani@darmajaya.ac.id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34" y="2709041"/>
            <a:ext cx="11474531" cy="18026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Analisis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Regresi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Logistik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US" sz="4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id-ID" b="1" dirty="0" smtClean="0"/>
              <a:t>TRUFI </a:t>
            </a:r>
            <a:r>
              <a:rPr lang="en-ID" b="1" dirty="0" smtClean="0"/>
              <a:t>M</a:t>
            </a:r>
            <a:r>
              <a:rPr lang="id-ID" b="1" dirty="0" smtClean="0"/>
              <a:t>URDIANI </a:t>
            </a:r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5832" y="379880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id-ID" dirty="0" smtClean="0">
                <a:hlinkClick r:id="rId3"/>
              </a:rPr>
              <a:t>trufimurdiani</a:t>
            </a:r>
            <a:r>
              <a:rPr lang="en-US" dirty="0" smtClean="0">
                <a:hlinkClick r:id="rId3"/>
              </a:rPr>
              <a:t>@darmajaya.ac.id</a:t>
            </a:r>
            <a:endParaRPr lang="en-US" dirty="0"/>
          </a:p>
          <a:p>
            <a:pPr algn="ctr"/>
            <a:r>
              <a:rPr lang="en-US" dirty="0"/>
              <a:t>IG: </a:t>
            </a:r>
            <a:r>
              <a:rPr lang="en-US" dirty="0" smtClean="0"/>
              <a:t>@</a:t>
            </a:r>
            <a:r>
              <a:rPr lang="id-ID" dirty="0" smtClean="0"/>
              <a:t>mudiani06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7165" cy="2576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C0D52C-7BC6-46AD-87F1-4408D01C3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" y="4601666"/>
            <a:ext cx="2567370" cy="1368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716B9F-0399-4BD8-978C-F6EC9E90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3" y="-22132"/>
            <a:ext cx="3297382" cy="2576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C80D4FF-DCB8-427C-8FD3-F43C051EF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r="16172"/>
          <a:stretch/>
        </p:blipFill>
        <p:spPr>
          <a:xfrm>
            <a:off x="2937165" y="-9281"/>
            <a:ext cx="2826328" cy="2586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57DF439-26BF-4526-8C97-A0D3289F4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5" y="0"/>
            <a:ext cx="3131125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803753" y="111584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Hasil </a:t>
            </a:r>
            <a:r>
              <a:rPr lang="en-US" sz="3600" b="1" dirty="0" err="1"/>
              <a:t>Analisis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2B306B-BBE1-4D7F-8420-C9ACDD9B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9" y="1419225"/>
            <a:ext cx="3638550" cy="200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210781-12CD-4198-ABB7-24074532C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58" y="3850639"/>
            <a:ext cx="19335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D6A805-5286-4ED5-8687-FCCB3BF2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14" y="2293575"/>
            <a:ext cx="6215450" cy="29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951470" y="111584"/>
            <a:ext cx="4391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Chi Square &amp; Uji Wald</a:t>
            </a:r>
            <a:endParaRPr lang="en-ID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73247B-D294-44B5-8F35-5EC56B159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43" y="1597314"/>
            <a:ext cx="4614799" cy="1404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1C4755-93A7-47B3-8F5E-4B4E800F9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55" y="3552865"/>
            <a:ext cx="7041781" cy="275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DAF5B5-A337-4BBA-8DF6-F2EF02C3368B}"/>
              </a:ext>
            </a:extLst>
          </p:cNvPr>
          <p:cNvSpPr txBox="1"/>
          <p:nvPr/>
        </p:nvSpPr>
        <p:spPr>
          <a:xfrm>
            <a:off x="5985164" y="1440873"/>
            <a:ext cx="439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</a:t>
            </a:r>
            <a:r>
              <a:rPr lang="en-US" dirty="0" err="1"/>
              <a:t>regresi</a:t>
            </a:r>
            <a:r>
              <a:rPr lang="en-US" dirty="0"/>
              <a:t> logistic yang </a:t>
            </a:r>
            <a:r>
              <a:rPr lang="en-US" dirty="0" err="1"/>
              <a:t>dibua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memenhi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model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 1.000 &gt; 0.05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ADB1D8-C317-46A4-AB22-A285BD09E791}"/>
              </a:ext>
            </a:extLst>
          </p:cNvPr>
          <p:cNvSpPr txBox="1"/>
          <p:nvPr/>
        </p:nvSpPr>
        <p:spPr>
          <a:xfrm>
            <a:off x="8091055" y="4110182"/>
            <a:ext cx="3694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uji </a:t>
            </a:r>
            <a:r>
              <a:rPr lang="en-US" dirty="0" err="1"/>
              <a:t>wald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independent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Y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(0.024 &lt; 0.05) dan Harga </a:t>
            </a:r>
            <a:r>
              <a:rPr lang="en-US" dirty="0" err="1"/>
              <a:t>Tiket</a:t>
            </a:r>
            <a:r>
              <a:rPr lang="en-US" dirty="0"/>
              <a:t> (0.015 &lt; 0.05)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47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936962" y="111584"/>
            <a:ext cx="242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Interpretasi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644A25-7182-433D-93B8-877CA0DC471A}"/>
              </a:ext>
            </a:extLst>
          </p:cNvPr>
          <p:cNvSpPr txBox="1"/>
          <p:nvPr/>
        </p:nvSpPr>
        <p:spPr>
          <a:xfrm>
            <a:off x="868218" y="1348509"/>
            <a:ext cx="10298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Pada table output </a:t>
            </a:r>
            <a:r>
              <a:rPr lang="en-US" sz="2800" dirty="0" err="1"/>
              <a:t>variabel</a:t>
            </a:r>
            <a:r>
              <a:rPr lang="en-US" sz="2800" dirty="0"/>
              <a:t> in equation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odds ratio </a:t>
            </a:r>
            <a:r>
              <a:rPr lang="en-US" sz="2800" dirty="0" err="1"/>
              <a:t>dari</a:t>
            </a:r>
            <a:r>
              <a:rPr lang="en-US" sz="2800" dirty="0"/>
              <a:t> masing-masing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(X1), </a:t>
            </a:r>
            <a:r>
              <a:rPr lang="en-US" sz="2800" dirty="0" err="1"/>
              <a:t>nilai</a:t>
            </a:r>
            <a:r>
              <a:rPr lang="en-US" sz="2800" dirty="0"/>
              <a:t> odds ratio-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2,949,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para </a:t>
            </a:r>
            <a:r>
              <a:rPr lang="en-US" sz="2800" dirty="0" err="1"/>
              <a:t>penumpang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tetapikut</a:t>
            </a:r>
            <a:r>
              <a:rPr lang="en-US" sz="2800" dirty="0"/>
              <a:t> naik </a:t>
            </a:r>
            <a:r>
              <a:rPr lang="en-US" sz="2800" dirty="0" err="1"/>
              <a:t>pesawat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2,949 kali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membatalkan</a:t>
            </a:r>
            <a:r>
              <a:rPr lang="en-US" sz="2800" dirty="0"/>
              <a:t> </a:t>
            </a:r>
            <a:r>
              <a:rPr lang="en-US" sz="2800" dirty="0" err="1"/>
              <a:t>membatalkan</a:t>
            </a:r>
            <a:r>
              <a:rPr lang="en-US" sz="2800" dirty="0"/>
              <a:t> </a:t>
            </a:r>
            <a:r>
              <a:rPr lang="en-US" sz="2800" dirty="0" err="1"/>
              <a:t>pesawat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variabel</a:t>
            </a:r>
            <a:r>
              <a:rPr lang="en-US" sz="2800" dirty="0"/>
              <a:t> Harga </a:t>
            </a:r>
            <a:r>
              <a:rPr lang="en-US" sz="2800" dirty="0" err="1"/>
              <a:t>Tiket</a:t>
            </a:r>
            <a:r>
              <a:rPr lang="en-US" sz="2800"/>
              <a:t> (X2</a:t>
            </a:r>
            <a:r>
              <a:rPr lang="en-US" sz="2800" dirty="0"/>
              <a:t>), </a:t>
            </a:r>
            <a:r>
              <a:rPr lang="en-US" sz="2800" dirty="0" err="1"/>
              <a:t>nilai</a:t>
            </a:r>
            <a:r>
              <a:rPr lang="en-US" sz="2800" dirty="0"/>
              <a:t> odds ratio </a:t>
            </a:r>
            <a:r>
              <a:rPr lang="en-US" sz="2800" dirty="0" err="1"/>
              <a:t>sebesar</a:t>
            </a:r>
            <a:r>
              <a:rPr lang="en-US" sz="2800" dirty="0"/>
              <a:t> 1,245.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mahal </a:t>
            </a:r>
            <a:r>
              <a:rPr lang="en-US" sz="2800" dirty="0" err="1"/>
              <a:t>tiket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ikut</a:t>
            </a:r>
            <a:r>
              <a:rPr lang="en-US" sz="2800" dirty="0"/>
              <a:t> naik </a:t>
            </a:r>
            <a:r>
              <a:rPr lang="en-US" sz="2800" dirty="0" err="1"/>
              <a:t>pesawat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1,245 </a:t>
            </a:r>
            <a:r>
              <a:rPr lang="en-US" sz="2800" dirty="0" err="1"/>
              <a:t>kalo</a:t>
            </a:r>
            <a:r>
              <a:rPr lang="en-US" sz="2800" dirty="0"/>
              <a:t> </a:t>
            </a:r>
            <a:r>
              <a:rPr lang="en-US" sz="2800" dirty="0" err="1"/>
              <a:t>dibandingkan</a:t>
            </a:r>
            <a:r>
              <a:rPr lang="en-US" sz="2800" dirty="0"/>
              <a:t> </a:t>
            </a:r>
            <a:r>
              <a:rPr lang="en-US" sz="2800" dirty="0" err="1"/>
              <a:t>membatalkan</a:t>
            </a:r>
            <a:r>
              <a:rPr lang="en-US" sz="2800" dirty="0"/>
              <a:t> </a:t>
            </a:r>
            <a:r>
              <a:rPr lang="en-US" sz="2800" dirty="0" err="1"/>
              <a:t>pesawat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13902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0084E-948F-41F7-8369-DB175DF46230}"/>
              </a:ext>
            </a:extLst>
          </p:cNvPr>
          <p:cNvSpPr txBox="1"/>
          <p:nvPr/>
        </p:nvSpPr>
        <p:spPr>
          <a:xfrm>
            <a:off x="4337145" y="111584"/>
            <a:ext cx="362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REGRESI LOGISTIK</a:t>
            </a:r>
            <a:endParaRPr lang="en-ID" sz="36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2287921-C4BB-4920-A7BA-6B47FA809B58}"/>
              </a:ext>
            </a:extLst>
          </p:cNvPr>
          <p:cNvSpPr/>
          <p:nvPr/>
        </p:nvSpPr>
        <p:spPr>
          <a:xfrm>
            <a:off x="845128" y="905211"/>
            <a:ext cx="9929090" cy="265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logistik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model </a:t>
            </a:r>
            <a:r>
              <a:rPr lang="en-US" sz="2400" dirty="0" err="1"/>
              <a:t>prediksi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halnya</a:t>
            </a:r>
            <a:r>
              <a:rPr lang="en-US" sz="2400" dirty="0"/>
              <a:t> </a:t>
            </a:r>
            <a:r>
              <a:rPr lang="en-US" sz="2400" dirty="0" err="1"/>
              <a:t>regresi</a:t>
            </a:r>
            <a:r>
              <a:rPr lang="en-US" sz="2400" dirty="0"/>
              <a:t> linear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Ordinary Least Squares (OLS) regression. </a:t>
            </a:r>
            <a:r>
              <a:rPr lang="en-US" sz="2400" dirty="0" err="1"/>
              <a:t>Perbedaannya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pada </a:t>
            </a:r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logistik</a:t>
            </a:r>
            <a:r>
              <a:rPr lang="en-US" sz="2400" dirty="0"/>
              <a:t>,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dirty="0" err="1"/>
              <a:t>memprediksi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terikat</a:t>
            </a:r>
            <a:r>
              <a:rPr lang="en-US" sz="2400" dirty="0"/>
              <a:t> yang </a:t>
            </a:r>
            <a:r>
              <a:rPr lang="en-US" sz="2400" dirty="0" err="1"/>
              <a:t>berskala</a:t>
            </a:r>
            <a:r>
              <a:rPr lang="en-US" sz="2400" dirty="0"/>
              <a:t> </a:t>
            </a:r>
            <a:r>
              <a:rPr lang="en-US" sz="2400" dirty="0" err="1"/>
              <a:t>dikotomi</a:t>
            </a:r>
            <a:r>
              <a:rPr lang="en-US" sz="2400" dirty="0"/>
              <a:t>. Skala </a:t>
            </a:r>
            <a:r>
              <a:rPr lang="en-US" sz="2400" dirty="0" err="1"/>
              <a:t>dikotomi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data nominal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: </a:t>
            </a:r>
            <a:r>
              <a:rPr lang="en-US" sz="2400" dirty="0" err="1"/>
              <a:t>Ya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dan </a:t>
            </a:r>
            <a:r>
              <a:rPr lang="en-US" sz="2400" dirty="0" err="1"/>
              <a:t>Buruk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Tinggi dan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1AFAE3-9D3B-4AE6-835F-9C8F1FF7C039}"/>
              </a:ext>
            </a:extLst>
          </p:cNvPr>
          <p:cNvSpPr txBox="1"/>
          <p:nvPr/>
        </p:nvSpPr>
        <p:spPr>
          <a:xfrm>
            <a:off x="1002145" y="3648357"/>
            <a:ext cx="101877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layaknya</a:t>
            </a:r>
            <a:r>
              <a:rPr lang="en-US" sz="2400" dirty="0"/>
              <a:t> OLS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r>
              <a:rPr lang="en-US" sz="3200" b="1" dirty="0"/>
              <a:t>Y = B0 + B1X + e</a:t>
            </a:r>
            <a:r>
              <a:rPr lang="en-US" sz="2400" dirty="0"/>
              <a:t>. </a:t>
            </a:r>
          </a:p>
          <a:p>
            <a:r>
              <a:rPr lang="en-US" sz="2400" dirty="0"/>
              <a:t>Dimana e </a:t>
            </a:r>
            <a:r>
              <a:rPr lang="en-US" sz="2400" dirty="0" err="1"/>
              <a:t>adalah</a:t>
            </a:r>
            <a:r>
              <a:rPr lang="en-US" sz="2400" dirty="0"/>
              <a:t> error </a:t>
            </a:r>
            <a:r>
              <a:rPr lang="en-US" sz="2400" dirty="0" err="1"/>
              <a:t>varians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residual. </a:t>
            </a:r>
            <a:r>
              <a:rPr lang="en-US" sz="2400" dirty="0" err="1"/>
              <a:t>Dengan</a:t>
            </a:r>
            <a:r>
              <a:rPr lang="en-US" sz="2400" dirty="0"/>
              <a:t> model </a:t>
            </a:r>
            <a:r>
              <a:rPr lang="en-US" sz="2400" dirty="0" err="1"/>
              <a:t>regresi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interpretasi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halnya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regresi</a:t>
            </a:r>
            <a:r>
              <a:rPr lang="en-US" sz="2400" dirty="0"/>
              <a:t> OLS. Model </a:t>
            </a:r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OLS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997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512440" y="111584"/>
            <a:ext cx="5269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ASUMSI REGRESI LOGISTIK</a:t>
            </a:r>
            <a:endParaRPr lang="en-ID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94629452-5E5C-4E3A-9F8C-1E51FF428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469"/>
              </p:ext>
            </p:extLst>
          </p:nvPr>
        </p:nvGraphicFramePr>
        <p:xfrm>
          <a:off x="609822" y="1147058"/>
          <a:ext cx="10750905" cy="499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378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2726205" y="111584"/>
            <a:ext cx="6842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PERBEDAAN LINEAR DAN LOGISTIK</a:t>
            </a:r>
            <a:endParaRPr lang="en-ID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B99DF0-51E0-4035-B6BE-3A4E63D7A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70" y="1147058"/>
            <a:ext cx="6107230" cy="4071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6E9932-7420-453F-89D1-C9B2FABB525B}"/>
              </a:ext>
            </a:extLst>
          </p:cNvPr>
          <p:cNvSpPr txBox="1"/>
          <p:nvPr/>
        </p:nvSpPr>
        <p:spPr>
          <a:xfrm>
            <a:off x="8645237" y="5218545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Regresi</a:t>
            </a:r>
            <a:r>
              <a:rPr lang="en-US" b="1" dirty="0"/>
              <a:t> </a:t>
            </a:r>
            <a:r>
              <a:rPr lang="en-US" b="1" dirty="0" err="1"/>
              <a:t>Logistik</a:t>
            </a:r>
            <a:endParaRPr lang="en-ID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E30C5E-7624-42A8-A6DE-E8913ACD2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1" y="1332344"/>
            <a:ext cx="5119744" cy="5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702908" y="111584"/>
            <a:ext cx="4888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Uji </a:t>
            </a:r>
            <a:r>
              <a:rPr lang="en-US" sz="3600" b="1" dirty="0" err="1"/>
              <a:t>Signifikasi</a:t>
            </a:r>
            <a:r>
              <a:rPr lang="en-US" sz="3600" b="1" dirty="0"/>
              <a:t> dan model</a:t>
            </a:r>
            <a:endParaRPr lang="en-ID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135F67-53B6-4834-865C-C8A485537625}"/>
              </a:ext>
            </a:extLst>
          </p:cNvPr>
          <p:cNvSpPr txBox="1"/>
          <p:nvPr/>
        </p:nvSpPr>
        <p:spPr>
          <a:xfrm>
            <a:off x="103032" y="1147058"/>
            <a:ext cx="6842714" cy="477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100" dirty="0" err="1">
                <a:latin typeface="Baskerville Old Face" panose="02020602080505020303" pitchFamily="18" charset="0"/>
              </a:rPr>
              <a:t>Pengujian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secara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statistik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untuk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melihat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pengaruh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secara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bersama-sama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variabel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bebas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terhadap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variabel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terikat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digunakan</a:t>
            </a:r>
            <a:r>
              <a:rPr lang="en-US" altLang="en-US" sz="2100" dirty="0">
                <a:latin typeface="Baskerville Old Face" panose="02020602080505020303" pitchFamily="18" charset="0"/>
              </a:rPr>
              <a:t> Chi – Square. 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Jika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Chi – Square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lebih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besar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signifikansi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(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analisis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),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maka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dapat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diartikan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ada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pengaruh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secara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simultan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variabel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bebas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terhadap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variabel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terikatnya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. 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100" dirty="0" err="1">
                <a:latin typeface="Baskerville Old Face" panose="02020602080505020303" pitchFamily="18" charset="0"/>
              </a:rPr>
              <a:t>Sedangkan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untuk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menguji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secra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parsial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dilakukan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dengan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membandingkan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antara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i="1" dirty="0">
                <a:latin typeface="Baskerville Old Face" panose="02020602080505020303" pitchFamily="18" charset="0"/>
              </a:rPr>
              <a:t>Wald Statistic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dengan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signifikansinya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(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analisis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). Jika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i="1" dirty="0">
                <a:latin typeface="Baskerville Old Face" panose="02020602080505020303" pitchFamily="18" charset="0"/>
              </a:rPr>
              <a:t>Wald </a:t>
            </a:r>
            <a:r>
              <a:rPr lang="en-US" altLang="en-US" sz="2100" b="1" i="1" dirty="0" err="1">
                <a:latin typeface="Baskerville Old Face" panose="02020602080505020303" pitchFamily="18" charset="0"/>
              </a:rPr>
              <a:t>Statistic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nya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lebih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besar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,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maka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dapat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diartikan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ada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pengaruh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secara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 </a:t>
            </a:r>
            <a:r>
              <a:rPr lang="en-US" altLang="en-US" sz="2100" b="1" dirty="0" err="1">
                <a:latin typeface="Baskerville Old Face" panose="02020602080505020303" pitchFamily="18" charset="0"/>
              </a:rPr>
              <a:t>parsial</a:t>
            </a:r>
            <a:r>
              <a:rPr lang="en-US" altLang="en-US" sz="2100" b="1" dirty="0">
                <a:latin typeface="Baskerville Old Face" panose="02020602080505020303" pitchFamily="18" charset="0"/>
              </a:rPr>
              <a:t>.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Atau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dapat</a:t>
            </a:r>
            <a:r>
              <a:rPr lang="en-US" altLang="en-US" sz="2100" dirty="0">
                <a:latin typeface="Baskerville Old Face" panose="02020602080505020303" pitchFamily="18" charset="0"/>
              </a:rPr>
              <a:t> juga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dilihat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berdasarkan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dirty="0">
                <a:latin typeface="Baskerville Old Face" panose="02020602080505020303" pitchFamily="18" charset="0"/>
              </a:rPr>
              <a:t> alpha yang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ditentukan</a:t>
            </a:r>
            <a:r>
              <a:rPr lang="en-US" altLang="en-US" sz="2100" dirty="0">
                <a:latin typeface="Baskerville Old Face" panose="02020602080505020303" pitchFamily="18" charset="0"/>
              </a:rPr>
              <a:t> oleh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peneliti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dengan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signifikansinya</a:t>
            </a:r>
            <a:r>
              <a:rPr lang="en-US" altLang="en-US" sz="2100" dirty="0">
                <a:latin typeface="Baskerville Old Face" panose="02020602080505020303" pitchFamily="18" charset="0"/>
              </a:rPr>
              <a:t>. Jika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dirty="0">
                <a:latin typeface="Baskerville Old Face" panose="02020602080505020303" pitchFamily="18" charset="0"/>
              </a:rPr>
              <a:t> alpha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lebih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besar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dari</a:t>
            </a:r>
            <a:r>
              <a:rPr lang="en-US" altLang="en-US" sz="2100" dirty="0">
                <a:latin typeface="Baskerville Old Face" panose="02020602080505020303" pitchFamily="18" charset="0"/>
              </a:rPr>
              <a:t> pada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nilai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signifikansinya</a:t>
            </a:r>
            <a:r>
              <a:rPr lang="en-US" altLang="en-US" sz="2100" dirty="0">
                <a:latin typeface="Baskerville Old Face" panose="02020602080505020303" pitchFamily="18" charset="0"/>
              </a:rPr>
              <a:t>,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maka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ada</a:t>
            </a:r>
            <a:r>
              <a:rPr lang="en-US" altLang="en-US" sz="2100" dirty="0">
                <a:latin typeface="Baskerville Old Face" panose="02020602080505020303" pitchFamily="18" charset="0"/>
              </a:rPr>
              <a:t> </a:t>
            </a:r>
            <a:r>
              <a:rPr lang="en-US" altLang="en-US" sz="2100" dirty="0" err="1">
                <a:latin typeface="Baskerville Old Face" panose="02020602080505020303" pitchFamily="18" charset="0"/>
              </a:rPr>
              <a:t>pengaruh</a:t>
            </a:r>
            <a:r>
              <a:rPr lang="en-US" altLang="en-US" sz="21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F27759-CB4B-4BE4-8A44-510E15F26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37744" r="56734" b="47351"/>
          <a:stretch/>
        </p:blipFill>
        <p:spPr>
          <a:xfrm>
            <a:off x="7943493" y="3536173"/>
            <a:ext cx="3075710" cy="1263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EC92C5-D028-4AF3-A2E5-68151E9C7B9A}"/>
              </a:ext>
            </a:extLst>
          </p:cNvPr>
          <p:cNvSpPr txBox="1"/>
          <p:nvPr/>
        </p:nvSpPr>
        <p:spPr>
          <a:xfrm>
            <a:off x="7869382" y="5126182"/>
            <a:ext cx="36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variabel-variabel</a:t>
            </a:r>
            <a:r>
              <a:rPr lang="en-US" dirty="0"/>
              <a:t> X yang </a:t>
            </a:r>
            <a:r>
              <a:rPr lang="en-US" dirty="0" err="1"/>
              <a:t>mempengaruhi</a:t>
            </a:r>
            <a:r>
              <a:rPr lang="en-US" dirty="0"/>
              <a:t> Y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97338A-9FD8-4A78-AFFF-772328EF49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32716" r="29933" b="50000"/>
          <a:stretch/>
        </p:blipFill>
        <p:spPr>
          <a:xfrm>
            <a:off x="8035635" y="1376219"/>
            <a:ext cx="2456873" cy="88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CE4C7B-A3C6-4336-88C9-05E29491DDBE}"/>
              </a:ext>
            </a:extLst>
          </p:cNvPr>
          <p:cNvSpPr txBox="1"/>
          <p:nvPr/>
        </p:nvSpPr>
        <p:spPr>
          <a:xfrm>
            <a:off x="7781636" y="2268281"/>
            <a:ext cx="36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goodness of fit model yang </a:t>
            </a:r>
            <a:r>
              <a:rPr lang="en-US" dirty="0" err="1"/>
              <a:t>elah</a:t>
            </a:r>
            <a:r>
              <a:rPr lang="en-US" dirty="0"/>
              <a:t> </a:t>
            </a:r>
            <a:r>
              <a:rPr lang="en-US" dirty="0" err="1"/>
              <a:t>dibuat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170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5003067" y="111584"/>
            <a:ext cx="228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Odds Ratio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D48F32-CDDC-4513-BF8A-79B111BF10EF}"/>
              </a:ext>
            </a:extLst>
          </p:cNvPr>
          <p:cNvSpPr txBox="1"/>
          <p:nvPr/>
        </p:nvSpPr>
        <p:spPr>
          <a:xfrm>
            <a:off x="103031" y="1544792"/>
            <a:ext cx="44334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Nilai Odds Ratio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asosiasi</a:t>
            </a:r>
            <a:r>
              <a:rPr lang="en-US" sz="2000" dirty="0"/>
              <a:t> yang </a:t>
            </a:r>
            <a:r>
              <a:rPr lang="en-US" sz="2000" dirty="0" err="1"/>
              <a:t>memperkirakan</a:t>
            </a:r>
            <a:r>
              <a:rPr lang="en-US" sz="2000" dirty="0"/>
              <a:t> </a:t>
            </a:r>
            <a:r>
              <a:rPr lang="en-US" sz="2000" b="1" dirty="0" err="1"/>
              <a:t>seberapa</a:t>
            </a:r>
            <a:r>
              <a:rPr lang="en-US" sz="2000" b="1" dirty="0"/>
              <a:t> </a:t>
            </a:r>
            <a:r>
              <a:rPr lang="en-US" sz="2000" b="1" dirty="0" err="1"/>
              <a:t>besar</a:t>
            </a:r>
            <a:r>
              <a:rPr lang="en-US" sz="2000" b="1" dirty="0"/>
              <a:t> </a:t>
            </a:r>
            <a:r>
              <a:rPr lang="en-US" sz="2000" b="1" dirty="0" err="1"/>
              <a:t>kecenderungan</a:t>
            </a:r>
            <a:r>
              <a:rPr lang="en-US" sz="2000" b="1" dirty="0"/>
              <a:t> </a:t>
            </a:r>
            <a:r>
              <a:rPr lang="en-US" sz="2000" b="1" dirty="0" err="1"/>
              <a:t>pengaruh</a:t>
            </a:r>
            <a:r>
              <a:rPr lang="en-US" sz="2000" b="1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X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terikat</a:t>
            </a:r>
            <a:r>
              <a:rPr lang="en-US" sz="2000" dirty="0"/>
              <a:t> 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Jika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odds </a:t>
            </a:r>
            <a:r>
              <a:rPr lang="en-US" sz="2000" dirty="0" err="1"/>
              <a:t>rationya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. </a:t>
            </a:r>
            <a:r>
              <a:rPr lang="en-US" sz="2000" dirty="0" err="1"/>
              <a:t>Sebaliknya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koefisien</a:t>
            </a:r>
            <a:r>
              <a:rPr lang="en-US" sz="2000" dirty="0"/>
              <a:t> negative, </a:t>
            </a:r>
            <a:r>
              <a:rPr lang="en-US" sz="2000" dirty="0" err="1"/>
              <a:t>maka</a:t>
            </a:r>
            <a:r>
              <a:rPr lang="en-US" sz="2000" dirty="0"/>
              <a:t>  </a:t>
            </a:r>
            <a:r>
              <a:rPr lang="en-US" sz="2000" dirty="0" err="1"/>
              <a:t>nilai</a:t>
            </a:r>
            <a:r>
              <a:rPr lang="en-US" sz="2000" dirty="0"/>
              <a:t> odds </a:t>
            </a:r>
            <a:r>
              <a:rPr lang="en-US" sz="2000" dirty="0" err="1"/>
              <a:t>rationya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</a:t>
            </a:r>
          </a:p>
          <a:p>
            <a:endParaRPr lang="en-ID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6B33E4-CD41-4A3D-899B-71A0C2477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36" y="1147058"/>
            <a:ext cx="6599707" cy="2477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9CD4F1-F55C-4318-8B1D-A224AF83B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45" y="3741658"/>
            <a:ext cx="6280728" cy="24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4762171" y="111584"/>
            <a:ext cx="2770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Kasus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C3ADD4-0C72-48F1-A133-516909E31C15}"/>
              </a:ext>
            </a:extLst>
          </p:cNvPr>
          <p:cNvSpPr txBox="1"/>
          <p:nvPr/>
        </p:nvSpPr>
        <p:spPr>
          <a:xfrm>
            <a:off x="360218" y="1274618"/>
            <a:ext cx="10520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Perusahaan </a:t>
            </a:r>
            <a:r>
              <a:rPr lang="en-US" dirty="0" err="1"/>
              <a:t>Penerbangan</a:t>
            </a:r>
            <a:r>
              <a:rPr lang="en-US" dirty="0"/>
              <a:t> X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Perusahaan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100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r>
              <a:rPr lang="en-US" dirty="0"/>
              <a:t>Nama:……….</a:t>
            </a:r>
          </a:p>
          <a:p>
            <a:r>
              <a:rPr lang="en-US" dirty="0" err="1"/>
              <a:t>Umur</a:t>
            </a:r>
            <a:r>
              <a:rPr lang="en-US" dirty="0"/>
              <a:t>:…………….. </a:t>
            </a:r>
            <a:r>
              <a:rPr lang="en-US" dirty="0" err="1"/>
              <a:t>Thn</a:t>
            </a:r>
            <a:r>
              <a:rPr lang="en-US" dirty="0"/>
              <a:t> (X1)</a:t>
            </a:r>
          </a:p>
          <a:p>
            <a:r>
              <a:rPr lang="en-US" dirty="0"/>
              <a:t>Harga </a:t>
            </a:r>
            <a:r>
              <a:rPr lang="en-US" dirty="0" err="1"/>
              <a:t>Tiket</a:t>
            </a:r>
            <a:r>
              <a:rPr lang="en-US" dirty="0"/>
              <a:t>:……. US$ (X2)</a:t>
            </a:r>
          </a:p>
          <a:p>
            <a:r>
              <a:rPr lang="en-US" dirty="0"/>
              <a:t>Jika </a:t>
            </a:r>
            <a:r>
              <a:rPr lang="en-US" dirty="0" err="1"/>
              <a:t>Cuaca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mendung</a:t>
            </a:r>
            <a:r>
              <a:rPr lang="en-US" dirty="0"/>
              <a:t>/</a:t>
            </a:r>
            <a:r>
              <a:rPr lang="en-US" dirty="0" err="1"/>
              <a:t>gelap</a:t>
            </a:r>
            <a:r>
              <a:rPr lang="en-US" dirty="0"/>
              <a:t> di area </a:t>
            </a:r>
            <a:r>
              <a:rPr lang="en-US" dirty="0" err="1"/>
              <a:t>penerbangan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? YA/TIDAK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F340CF-DD94-4CEE-85C3-9E0C2118C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55" t="13569" r="74698" b="53569"/>
          <a:stretch/>
        </p:blipFill>
        <p:spPr>
          <a:xfrm>
            <a:off x="360217" y="3429000"/>
            <a:ext cx="3685309" cy="2644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9E1B19-CE9D-415A-A6E6-CB0C82F40E48}"/>
              </a:ext>
            </a:extLst>
          </p:cNvPr>
          <p:cNvSpPr/>
          <p:nvPr/>
        </p:nvSpPr>
        <p:spPr>
          <a:xfrm>
            <a:off x="4433455" y="3796145"/>
            <a:ext cx="3098833" cy="178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Y:</a:t>
            </a:r>
          </a:p>
          <a:p>
            <a:r>
              <a:rPr lang="en-US" dirty="0"/>
              <a:t>1 = </a:t>
            </a:r>
            <a:r>
              <a:rPr lang="en-US" dirty="0" err="1"/>
              <a:t>Tetap</a:t>
            </a:r>
            <a:r>
              <a:rPr lang="en-US" dirty="0"/>
              <a:t> naik </a:t>
            </a:r>
            <a:r>
              <a:rPr lang="en-US" dirty="0" err="1"/>
              <a:t>pesawat</a:t>
            </a:r>
            <a:endParaRPr lang="en-US" dirty="0"/>
          </a:p>
          <a:p>
            <a:r>
              <a:rPr lang="en-US" dirty="0"/>
              <a:t>0 = </a:t>
            </a:r>
            <a:r>
              <a:rPr lang="en-US" dirty="0" err="1"/>
              <a:t>Membatalkan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5B2715-61A2-4C89-8A9C-9079DFF1575E}"/>
              </a:ext>
            </a:extLst>
          </p:cNvPr>
          <p:cNvSpPr txBox="1"/>
          <p:nvPr/>
        </p:nvSpPr>
        <p:spPr>
          <a:xfrm>
            <a:off x="7915564" y="3258602"/>
            <a:ext cx="3916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dan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terbang/</a:t>
            </a:r>
            <a:r>
              <a:rPr lang="en-US" dirty="0" err="1"/>
              <a:t>membatalkan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naik </a:t>
            </a:r>
            <a:r>
              <a:rPr lang="en-US" dirty="0" err="1"/>
              <a:t>pesawat</a:t>
            </a:r>
            <a:r>
              <a:rPr lang="en-US" dirty="0"/>
              <a:t>?</a:t>
            </a:r>
          </a:p>
          <a:p>
            <a:pPr marL="342900" indent="-342900">
              <a:buAutoNum type="arabicPeriod"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pe;uang</a:t>
            </a:r>
            <a:r>
              <a:rPr lang="en-US" dirty="0"/>
              <a:t> </a:t>
            </a:r>
            <a:r>
              <a:rPr lang="en-US" dirty="0" err="1"/>
              <a:t>penumpang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mahal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naik </a:t>
            </a:r>
            <a:r>
              <a:rPr lang="en-US" dirty="0" err="1"/>
              <a:t>pesawat</a:t>
            </a:r>
            <a:r>
              <a:rPr lang="en-US" dirty="0"/>
              <a:t>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465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715958" y="111584"/>
            <a:ext cx="48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Perintah</a:t>
            </a:r>
            <a:r>
              <a:rPr lang="en-US" sz="3600" b="1" dirty="0"/>
              <a:t> </a:t>
            </a:r>
            <a:r>
              <a:rPr lang="en-US" sz="3600" b="1" dirty="0" err="1"/>
              <a:t>Regresi</a:t>
            </a:r>
            <a:r>
              <a:rPr lang="en-US" sz="3600" b="1" dirty="0"/>
              <a:t> </a:t>
            </a:r>
            <a:r>
              <a:rPr lang="en-US" sz="3600" b="1" dirty="0" err="1"/>
              <a:t>Logistik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CD6D26-9F17-4AEA-A240-D362BB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18" b="8283"/>
          <a:stretch/>
        </p:blipFill>
        <p:spPr>
          <a:xfrm>
            <a:off x="858056" y="885933"/>
            <a:ext cx="9403544" cy="53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xmlns="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3083-F9DE-43B2-80CB-DA16D4EF461C}"/>
              </a:ext>
            </a:extLst>
          </p:cNvPr>
          <p:cNvSpPr txBox="1"/>
          <p:nvPr/>
        </p:nvSpPr>
        <p:spPr>
          <a:xfrm>
            <a:off x="3715958" y="111584"/>
            <a:ext cx="48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Perintah</a:t>
            </a:r>
            <a:r>
              <a:rPr lang="en-US" sz="3600" b="1" dirty="0"/>
              <a:t> </a:t>
            </a:r>
            <a:r>
              <a:rPr lang="en-US" sz="3600" b="1" dirty="0" err="1"/>
              <a:t>Regresi</a:t>
            </a:r>
            <a:r>
              <a:rPr lang="en-US" sz="3600" b="1" dirty="0"/>
              <a:t> </a:t>
            </a:r>
            <a:r>
              <a:rPr lang="en-US" sz="3600" b="1" dirty="0" err="1"/>
              <a:t>Logistik</a:t>
            </a:r>
            <a:endParaRPr lang="en-ID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2D90F0-499E-4901-AB19-3C97EA5CA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3" r="29638" b="12188"/>
          <a:stretch/>
        </p:blipFill>
        <p:spPr>
          <a:xfrm>
            <a:off x="0" y="1062182"/>
            <a:ext cx="6890327" cy="4959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55DA80-90C9-4074-91A8-A2C69C84F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30" t="24242" r="31667" b="28889"/>
          <a:stretch/>
        </p:blipFill>
        <p:spPr>
          <a:xfrm>
            <a:off x="7472218" y="2105890"/>
            <a:ext cx="4304145" cy="3214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71E40A-8407-4989-8A4D-5E6FE4B4849F}"/>
              </a:ext>
            </a:extLst>
          </p:cNvPr>
          <p:cNvSpPr txBox="1"/>
          <p:nvPr/>
        </p:nvSpPr>
        <p:spPr>
          <a:xfrm>
            <a:off x="7287491" y="1394691"/>
            <a:ext cx="373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Options dan </a:t>
            </a:r>
            <a:r>
              <a:rPr lang="en-US" dirty="0" err="1"/>
              <a:t>centang</a:t>
            </a:r>
            <a:r>
              <a:rPr lang="en-US" dirty="0"/>
              <a:t> </a:t>
            </a:r>
            <a:r>
              <a:rPr lang="en-US" dirty="0" err="1"/>
              <a:t>hosmer-lemeshow</a:t>
            </a:r>
            <a:r>
              <a:rPr lang="en-US" dirty="0"/>
              <a:t> goodness of fit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512229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5989</TotalTime>
  <Words>751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HDOfficeLightV0</vt:lpstr>
      <vt:lpstr>Retrospect</vt:lpstr>
      <vt:lpstr>Analisis Regresi Logistik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user</cp:lastModifiedBy>
  <cp:revision>290</cp:revision>
  <dcterms:created xsi:type="dcterms:W3CDTF">2015-04-19T11:45:31Z</dcterms:created>
  <dcterms:modified xsi:type="dcterms:W3CDTF">2023-03-21T02:19:52Z</dcterms:modified>
</cp:coreProperties>
</file>