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6" r:id="rId3"/>
    <p:sldId id="299" r:id="rId4"/>
    <p:sldId id="298" r:id="rId5"/>
    <p:sldId id="295" r:id="rId6"/>
    <p:sldId id="300" r:id="rId7"/>
    <p:sldId id="301" r:id="rId8"/>
    <p:sldId id="302" r:id="rId9"/>
    <p:sldId id="303" r:id="rId10"/>
    <p:sldId id="305" r:id="rId11"/>
    <p:sldId id="304" r:id="rId12"/>
    <p:sldId id="306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10/19/2020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68631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4120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90501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7131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93438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8152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89613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70844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49743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41525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69052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37.gif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png"/><Relationship Id="rId1" Type="http://schemas.openxmlformats.org/officeDocument/2006/relationships/tags" Target="../tags/tag3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8.gif"/><Relationship Id="rId9" Type="http://schemas.openxmlformats.org/officeDocument/2006/relationships/image" Target="../media/image11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6.png"/><Relationship Id="rId4" Type="http://schemas.openxmlformats.org/officeDocument/2006/relationships/image" Target="../media/image2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2297" y="4941168"/>
            <a:ext cx="669940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6600" b="1" cap="none" spc="0" dirty="0" smtClean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0786" y="1363571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Teknik</a:t>
            </a:r>
            <a:r>
              <a:rPr lang="en-US" sz="5400" b="1" dirty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Visualisasi</a:t>
            </a:r>
            <a:endParaRPr lang="en-US" sz="5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6717" y="2114003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 smtClean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Pertemuan-2</a:t>
            </a:r>
            <a:endParaRPr lang="en-US" sz="4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Korelasi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dirty="0"/>
              <a:t>Perbandingan </a:t>
            </a:r>
            <a:r>
              <a:rPr lang="sv-SE" dirty="0" smtClean="0"/>
              <a:t>hasil antar observasi, </a:t>
            </a:r>
            <a:r>
              <a:rPr lang="sv-SE" dirty="0"/>
              <a:t>direpresentasikan oleh dua variabel (X, Y) untuk menentukan apakah mereka condong bergerak ke arah yang sama atau berlawanan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57301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/>
              <a:t>memplotkan</a:t>
            </a:r>
            <a:r>
              <a:rPr lang="en-US" dirty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orang yang </a:t>
            </a:r>
            <a:r>
              <a:rPr lang="en-US" dirty="0" err="1" smtClean="0"/>
              <a:t>menikah</a:t>
            </a:r>
            <a:r>
              <a:rPr lang="en-US" dirty="0" smtClean="0"/>
              <a:t> </a:t>
            </a:r>
            <a:r>
              <a:rPr lang="en-US" dirty="0"/>
              <a:t>(X) dan </a:t>
            </a:r>
            <a:r>
              <a:rPr lang="en-US" dirty="0" err="1" smtClean="0"/>
              <a:t>kebahagiaan</a:t>
            </a:r>
            <a:r>
              <a:rPr lang="en-US" dirty="0" smtClean="0"/>
              <a:t> (Y).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4149080"/>
            <a:ext cx="5437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i="1" dirty="0" smtClean="0"/>
              <a:t>Scatter </a:t>
            </a:r>
            <a:r>
              <a:rPr lang="en-US" i="1" dirty="0"/>
              <a:t>plot 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7429" y="3856266"/>
            <a:ext cx="3635365" cy="2515611"/>
          </a:xfrm>
          <a:prstGeom prst="rect">
            <a:avLst/>
          </a:prstGeom>
        </p:spPr>
      </p:pic>
      <p:pic>
        <p:nvPicPr>
          <p:cNvPr id="1026" name="Picture 2" descr="ID# 12059 - Got A While To Think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56802"/>
            <a:ext cx="1772801" cy="177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8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Perbandingan</a:t>
            </a:r>
            <a:r>
              <a:rPr lang="en-US" dirty="0">
                <a:solidFill>
                  <a:srgbClr val="222222"/>
                </a:solidFill>
              </a:rPr>
              <a:t> nominal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222222"/>
                </a:solidFill>
              </a:rPr>
              <a:t>Membandingkan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pembagian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kategori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tanpa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urutan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tertentu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052695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3628759"/>
            <a:ext cx="5437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pembandingan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8" name="Picture 4" descr="ID# 22859 - Talia Looking At Graph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51" y="3494026"/>
            <a:ext cx="2671277" cy="267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# 5944 - Bar Graph Conference Table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39242"/>
            <a:ext cx="2530501" cy="253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8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Geografis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geospasial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222222"/>
                </a:solidFill>
              </a:rPr>
              <a:t>Perbandingan dari sebuah variabel di peta atau letak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052695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eletabilitas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orang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lantai</a:t>
            </a:r>
            <a:r>
              <a:rPr lang="en-US" dirty="0"/>
              <a:t> di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3862789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6" name="Picture 4" descr="See the source ima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834" y="3645024"/>
            <a:ext cx="3780872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D# 11258 - Figure Pondering Something 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2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98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Menerjermahkan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Angka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719263"/>
            <a:ext cx="8147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rgbClr val="000000"/>
                </a:solidFill>
              </a:rPr>
              <a:t>Pelopor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visualisasi</a:t>
            </a:r>
            <a:r>
              <a:rPr lang="en-US" dirty="0">
                <a:solidFill>
                  <a:srgbClr val="000000"/>
                </a:solidFill>
              </a:rPr>
              <a:t> data </a:t>
            </a:r>
            <a:r>
              <a:rPr lang="en-US" dirty="0" smtClean="0">
                <a:solidFill>
                  <a:srgbClr val="000000"/>
                </a:solidFill>
              </a:rPr>
              <a:t>(</a:t>
            </a:r>
            <a:r>
              <a:rPr lang="en-US" b="1" dirty="0" smtClean="0">
                <a:solidFill>
                  <a:srgbClr val="000000"/>
                </a:solidFill>
              </a:rPr>
              <a:t>William Cleveland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menjelaskan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bahwa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visualisasi</a:t>
            </a:r>
            <a:r>
              <a:rPr lang="en-US" dirty="0" smtClean="0">
                <a:solidFill>
                  <a:srgbClr val="000000"/>
                </a:solidFill>
              </a:rPr>
              <a:t> data </a:t>
            </a:r>
            <a:r>
              <a:rPr lang="en-US" dirty="0" err="1" smtClean="0">
                <a:solidFill>
                  <a:srgbClr val="000000"/>
                </a:solidFill>
              </a:rPr>
              <a:t>menerjemahkan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angka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menjadi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gambar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sehingga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pembaca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dapat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menerjemahkannya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kembali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dalam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fikirannya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endParaRPr lang="en-US" dirty="0"/>
          </a:p>
        </p:txBody>
      </p:sp>
      <p:pic>
        <p:nvPicPr>
          <p:cNvPr id="4098" name="Picture 2" descr="ID# 6766 - Odometer Spinning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2223737" cy="222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D# 13321 - Financial Data Zoom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50" y="2642657"/>
            <a:ext cx="2730558" cy="273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# 6125 - Attention Grabing Lighted Arrow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185" y="3231840"/>
            <a:ext cx="1267630" cy="126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D# 10194 - Stick Figure Thinking Cap - PowerPoint Animation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098" y="4437112"/>
            <a:ext cx="2188752" cy="218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3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Menerjermahkan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Angka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691062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menerjemahkan</a:t>
            </a:r>
            <a:r>
              <a:rPr lang="en-US" dirty="0" smtClean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 smtClean="0"/>
              <a:t>gambar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hati-hati</a:t>
            </a:r>
            <a:r>
              <a:rPr lang="en-US" dirty="0"/>
              <a:t> </a:t>
            </a:r>
            <a:r>
              <a:rPr lang="en-US" dirty="0" smtClean="0"/>
              <a:t>agar </a:t>
            </a:r>
            <a:r>
              <a:rPr lang="en-US" dirty="0" err="1" smtClean="0"/>
              <a:t>audien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memahaminya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menerjemahkannya</a:t>
            </a:r>
            <a:r>
              <a:rPr lang="en-US" dirty="0" smtClean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, </a:t>
            </a:r>
            <a:r>
              <a:rPr lang="sv-SE" dirty="0" smtClean="0"/>
              <a:t>benar </a:t>
            </a:r>
            <a:r>
              <a:rPr lang="sv-SE" dirty="0"/>
              <a:t>dan </a:t>
            </a:r>
            <a:r>
              <a:rPr lang="sv-SE" dirty="0" smtClean="0"/>
              <a:t>tidak </a:t>
            </a:r>
            <a:r>
              <a:rPr lang="en-US" dirty="0" err="1" smtClean="0"/>
              <a:t>disesatkan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visualisasi</a:t>
            </a:r>
            <a:r>
              <a:rPr lang="en-US" dirty="0" smtClean="0"/>
              <a:t> data.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5122" name="Picture 2" descr="ID# 7933 - Which Direction To Follow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789" y="3016234"/>
            <a:ext cx="3295978" cy="329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See the source imag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45" y="2955037"/>
            <a:ext cx="1489594" cy="10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See the source imag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6"/>
              </a:clrFrom>
              <a:clrTo>
                <a:srgbClr val="F5F5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27" y="4517314"/>
            <a:ext cx="2294623" cy="171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See the source imag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45" y="4994069"/>
            <a:ext cx="1541316" cy="13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See the source image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67" y="2945753"/>
            <a:ext cx="1738027" cy="101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See the source image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48" y="3077953"/>
            <a:ext cx="1557944" cy="158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2578" y="3665142"/>
            <a:ext cx="1876063" cy="13400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2672" y="5371427"/>
            <a:ext cx="1298656" cy="125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Menerjermahkan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Angka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844824"/>
            <a:ext cx="8219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Audien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smtClean="0"/>
              <a:t>dan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 smtClean="0"/>
              <a:t>fobia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,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karenanya</a:t>
            </a:r>
            <a:r>
              <a:rPr lang="en-US" dirty="0" smtClean="0"/>
              <a:t> data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divisualisasi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 smtClean="0"/>
              <a:t>pembaca</a:t>
            </a:r>
            <a:r>
              <a:rPr lang="en-US" dirty="0" smtClean="0"/>
              <a:t> dan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audien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menangkapnya</a:t>
            </a:r>
            <a:r>
              <a:rPr lang="en-US" dirty="0"/>
              <a:t>. </a:t>
            </a:r>
          </a:p>
        </p:txBody>
      </p:sp>
      <p:pic>
        <p:nvPicPr>
          <p:cNvPr id="6146" name="Picture 2" descr="ID# 16592 - Business Figure Waiting Checking Watch A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94027"/>
            <a:ext cx="2663892" cy="266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D# 468 - Jenny Holding Math Division Symbol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450" y="3169724"/>
            <a:ext cx="2311524" cy="2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D# 3344 - Stick Figure Laptop Excitement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529" y="3971356"/>
            <a:ext cx="2886643" cy="288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7" y="4074124"/>
            <a:ext cx="2451219" cy="24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 smtClean="0"/>
              <a:t>Rangkaian-waktu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ditangkap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 smtClean="0"/>
              <a:t>waktu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059668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/>
              <a:t>laju</a:t>
            </a:r>
            <a:r>
              <a:rPr lang="en-US" dirty="0"/>
              <a:t> </a:t>
            </a:r>
            <a:r>
              <a:rPr lang="en-US" dirty="0" err="1"/>
              <a:t>pengangguran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10 </a:t>
            </a:r>
            <a:r>
              <a:rPr lang="en-US" dirty="0" err="1"/>
              <a:t>tahun</a:t>
            </a:r>
            <a:r>
              <a:rPr lang="en-US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3354180"/>
            <a:ext cx="757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/>
              <a:t>garis</a:t>
            </a:r>
            <a:r>
              <a:rPr lang="en-US" dirty="0"/>
              <a:t> 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memperlihatkan</a:t>
            </a:r>
            <a:r>
              <a:rPr lang="en-US" dirty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/>
              <a:t>.</a:t>
            </a:r>
          </a:p>
        </p:txBody>
      </p:sp>
      <p:pic>
        <p:nvPicPr>
          <p:cNvPr id="1026" name="Picture 2" descr="ID# 13228 - Pushing Up Arrow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304" y="3789040"/>
            <a:ext cx="2630388" cy="26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# 17621 - Figure Falling With Arrow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708" y="3789040"/>
            <a:ext cx="2630388" cy="26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# 17496 - Searching With Scope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6" y="4581128"/>
            <a:ext cx="1690092" cy="169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0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Peringkat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dirty="0"/>
              <a:t>Pembagian kategoris diperingkatkan secara terurut </a:t>
            </a:r>
            <a:r>
              <a:rPr lang="sv-SE" dirty="0" smtClean="0"/>
              <a:t>meningkat </a:t>
            </a:r>
            <a:r>
              <a:rPr lang="sv-SE" dirty="0"/>
              <a:t>atau menurun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284984"/>
            <a:ext cx="4680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/>
              <a:t>peringkat</a:t>
            </a:r>
            <a:r>
              <a:rPr lang="en-US" dirty="0"/>
              <a:t> </a:t>
            </a:r>
            <a:r>
              <a:rPr lang="en-US" dirty="0" err="1"/>
              <a:t>peformansi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(</a:t>
            </a:r>
            <a:r>
              <a:rPr lang="en-US" dirty="0" err="1"/>
              <a:t>ukuran</a:t>
            </a:r>
            <a:r>
              <a:rPr lang="en-US" dirty="0"/>
              <a:t>)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penjual</a:t>
            </a:r>
            <a:r>
              <a:rPr lang="en-US" dirty="0"/>
              <a:t> (</a:t>
            </a:r>
            <a:r>
              <a:rPr lang="en-US" dirty="0" err="1"/>
              <a:t>kategori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penjual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 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kategoris</a:t>
            </a:r>
            <a:r>
              <a:rPr lang="en-US" dirty="0"/>
              <a:t>)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4665910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/>
              <a:t>batang</a:t>
            </a:r>
            <a:r>
              <a:rPr lang="en-US" dirty="0"/>
              <a:t> 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memperlihatkan</a:t>
            </a:r>
            <a:r>
              <a:rPr lang="en-US" dirty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 descr="ID# 10579 - Figure Graph Top Growth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35" y="3687334"/>
            <a:ext cx="2851577" cy="285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2413 - Teamwork Raise Graph 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755" y="426084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8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Sebagian-untuk-keseluruhan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dirty="0"/>
              <a:t>Pembagian kategoris diukur sebagai sebuah rasio terhadap keseluruhan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284984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smtClean="0"/>
              <a:t>persentase </a:t>
            </a:r>
            <a:r>
              <a:rPr lang="en-US" dirty="0" err="1" smtClean="0"/>
              <a:t>mahasiswa</a:t>
            </a:r>
            <a:r>
              <a:rPr lang="en-US" dirty="0" smtClean="0"/>
              <a:t> program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IIB </a:t>
            </a:r>
            <a:r>
              <a:rPr lang="en-US" dirty="0" err="1" smtClean="0"/>
              <a:t>Darmajaya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4089846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/>
              <a:t>lingkaran</a:t>
            </a:r>
            <a:r>
              <a:rPr lang="en-US" dirty="0"/>
              <a:t> 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 descr="ID# 6550 - Pie Chart Stick Figure Runner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85" y="3375832"/>
            <a:ext cx="3016003" cy="301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ee the source imag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649" y="4703078"/>
            <a:ext cx="3323311" cy="16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59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Deviasi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dirty="0"/>
              <a:t>Pembagian kategori dibandingkan dengan sebuah referensi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067219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departemen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3861048"/>
            <a:ext cx="5437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memperlihatkan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diacu</a:t>
            </a:r>
            <a:r>
              <a:rPr lang="en-US" dirty="0"/>
              <a:t>.</a:t>
            </a:r>
          </a:p>
        </p:txBody>
      </p:sp>
      <p:pic>
        <p:nvPicPr>
          <p:cNvPr id="4098" name="Picture 2" descr="See the source ima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3960230"/>
            <a:ext cx="27813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D# 15064 - Detective Searching With Magnifying Glas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55552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ee the source imag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861866"/>
            <a:ext cx="2643002" cy="147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26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Pesan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Kuantitatif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340768"/>
            <a:ext cx="839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222222"/>
                </a:solidFill>
              </a:rPr>
              <a:t>Stephen Few </a:t>
            </a:r>
            <a:r>
              <a:rPr lang="en-US" dirty="0" err="1">
                <a:solidFill>
                  <a:srgbClr val="222222"/>
                </a:solidFill>
              </a:rPr>
              <a:t>menjelaskan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delapan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tipe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pesan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kuantitatif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dapat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dipahami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dikomunikasikan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sekumpulan</a:t>
            </a:r>
            <a:r>
              <a:rPr lang="en-US" dirty="0">
                <a:solidFill>
                  <a:srgbClr val="222222"/>
                </a:solidFill>
              </a:rPr>
              <a:t> data dan </a:t>
            </a:r>
            <a:r>
              <a:rPr lang="en-US" dirty="0" err="1" smtClean="0">
                <a:solidFill>
                  <a:srgbClr val="222222"/>
                </a:solidFill>
              </a:rPr>
              <a:t>grafik</a:t>
            </a:r>
            <a:r>
              <a:rPr lang="en-US" dirty="0" smtClean="0">
                <a:solidFill>
                  <a:srgbClr val="222222"/>
                </a:solidFill>
              </a:rPr>
              <a:t>, </a:t>
            </a:r>
            <a:r>
              <a:rPr lang="en-US" dirty="0" err="1" smtClean="0">
                <a:solidFill>
                  <a:srgbClr val="222222"/>
                </a:solidFill>
              </a:rPr>
              <a:t>antara</a:t>
            </a:r>
            <a:r>
              <a:rPr lang="en-US" dirty="0" smtClean="0">
                <a:solidFill>
                  <a:srgbClr val="222222"/>
                </a:solidFill>
              </a:rPr>
              <a:t> lain </a:t>
            </a:r>
            <a:r>
              <a:rPr lang="en-US" dirty="0" err="1" smtClean="0">
                <a:solidFill>
                  <a:srgbClr val="222222"/>
                </a:solidFill>
              </a:rPr>
              <a:t>sebagai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 (</a:t>
            </a:r>
            <a:r>
              <a:rPr lang="en-US" dirty="0" err="1" smtClean="0">
                <a:solidFill>
                  <a:srgbClr val="222222"/>
                </a:solidFill>
              </a:rPr>
              <a:t>lanjutan</a:t>
            </a:r>
            <a:r>
              <a:rPr lang="en-US" dirty="0" smtClean="0">
                <a:solidFill>
                  <a:srgbClr val="222222"/>
                </a:solidFill>
              </a:rPr>
              <a:t>).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420888"/>
            <a:ext cx="7859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Distribusi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frekuensi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5616" y="2772791"/>
            <a:ext cx="757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dirty="0"/>
              <a:t>Memperlihatkan jumlah observasi dari variabel tertentu terhadap rentang waktu tertentu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15616" y="328498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Contoh</a:t>
            </a:r>
            <a:r>
              <a:rPr lang="en-US" dirty="0"/>
              <a:t>: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 </a:t>
            </a:r>
            <a:r>
              <a:rPr lang="en-US" dirty="0" err="1"/>
              <a:t>menguntungkan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smtClean="0"/>
              <a:t>interval </a:t>
            </a:r>
            <a:r>
              <a:rPr lang="en-US" dirty="0"/>
              <a:t>0-10%, 11-20%, </a:t>
            </a:r>
            <a:r>
              <a:rPr lang="en-US" dirty="0" err="1"/>
              <a:t>dll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616" y="3861048"/>
            <a:ext cx="5437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i="1" dirty="0" smtClean="0"/>
              <a:t>Histogram</a:t>
            </a:r>
            <a:r>
              <a:rPr lang="en-US" dirty="0"/>
              <a:t>,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,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</p:txBody>
      </p:sp>
      <p:pic>
        <p:nvPicPr>
          <p:cNvPr id="5122" name="Picture 2" descr="See the source ima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67" y="4036318"/>
            <a:ext cx="4350633" cy="241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D# 23151 - Minion Magnifying Glass Point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957" y="426084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81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</Words>
  <Application>Microsoft Office PowerPoint</Application>
  <PresentationFormat>On-screen Show (4:3)</PresentationFormat>
  <Paragraphs>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Bradley Hand ITC</vt:lpstr>
      <vt:lpstr>Calibri</vt:lpstr>
      <vt:lpstr>Cambria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2020-10-19T14:28:04Z</dcterms:modified>
</cp:coreProperties>
</file>