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96" r:id="rId3"/>
    <p:sldId id="299" r:id="rId4"/>
    <p:sldId id="298" r:id="rId5"/>
    <p:sldId id="295" r:id="rId6"/>
    <p:sldId id="300" r:id="rId7"/>
    <p:sldId id="301" r:id="rId8"/>
    <p:sldId id="302" r:id="rId9"/>
    <p:sldId id="303" r:id="rId10"/>
    <p:sldId id="305" r:id="rId11"/>
    <p:sldId id="304" r:id="rId12"/>
    <p:sldId id="306" r:id="rId13"/>
    <p:sldId id="27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Ek8gTd7u6c0vQrrKUJQAlg==" hashData="XZ8J40GoKR8nfVcUziCjZmPNwTkiCxKCAxwgw2Ucf00jkuqLotq8trFoJPpYJLPZHofBEqOb0/T2zTw2NdAmX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1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A804D0-517F-4C58-9728-8DF664DC98D4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B4A05B-9265-45A7-8972-C7E75FC80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5B3F1D3-1C83-4AEC-ABAD-A1CE1E8B5381}" type="datetimeFigureOut">
              <a:rPr lang="en-US"/>
              <a:pPr>
                <a:defRPr/>
              </a:pPr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4829ABF-1CD0-449E-AD20-753C7D04F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863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4120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05015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71311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93438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815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613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0844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9743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525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052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FBB0-2466-4CB8-863D-E91DC62B5E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71079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E45D8-94A8-4D3B-9BD8-AB4B00287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488260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C29FE-38FB-4806-BAF6-A394C45B3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504019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5261-0ABB-442E-A86E-4EAF4C55F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0007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05BA2-446F-4BDF-BEBD-CD5DB3FCA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436500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82C7-2B97-4458-BAF5-50B5580E86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07531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EE20F-FA2C-4807-86A4-CB8A2FC6FC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80332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3315-334D-462B-A29F-99E405841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728175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A9CB9-02F3-4915-8070-77BA825DA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377276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CE9D5-55FB-4489-BBB3-902ACBC9E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4217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C5F8-A845-4FAE-B180-0E278BE164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033630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289702-82E1-4328-A556-CBA7D9D6B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7.gif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12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png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openxmlformats.org/officeDocument/2006/relationships/image" Target="../media/image8.gif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7EDF9DF-4B57-47A8-9935-1AD0EF7BC5D4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2297" y="4941168"/>
            <a:ext cx="6699403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6600" b="1" cap="none" spc="0" dirty="0" smtClean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0786" y="1363571"/>
            <a:ext cx="6102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Teknik</a:t>
            </a:r>
            <a:r>
              <a:rPr lang="en-US" sz="5400" b="1" dirty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5400" b="1" dirty="0" err="1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Visualisasi</a:t>
            </a:r>
            <a:endParaRPr lang="en-US" sz="5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6717" y="2114003"/>
            <a:ext cx="2050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b="1" dirty="0" smtClean="0">
                <a:ln w="0">
                  <a:solidFill>
                    <a:srgbClr val="8064A2">
                      <a:lumMod val="50000"/>
                    </a:srgbClr>
                  </a:solidFill>
                </a:ln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Pertemuan-2</a:t>
            </a:r>
            <a:endParaRPr lang="en-US" sz="4400" b="1" dirty="0">
              <a:ln w="0">
                <a:solidFill>
                  <a:srgbClr val="8064A2">
                    <a:lumMod val="50000"/>
                  </a:srgbClr>
                </a:solidFill>
              </a:ln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Korelasi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Perbandingan </a:t>
            </a:r>
            <a:r>
              <a:rPr lang="sv-SE" dirty="0" smtClean="0"/>
              <a:t>hasil antar observasi, </a:t>
            </a:r>
            <a:r>
              <a:rPr lang="sv-SE" dirty="0"/>
              <a:t>direpresentasikan oleh dua variabel (X, Y) untuk menentukan apakah mereka condong bergerak ke arah yang sama atau berlawanan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573016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/>
              <a:t>memplotkan</a:t>
            </a:r>
            <a:r>
              <a:rPr lang="en-US" dirty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orang yang </a:t>
            </a:r>
            <a:r>
              <a:rPr lang="en-US" dirty="0" err="1" smtClean="0"/>
              <a:t>menikah</a:t>
            </a:r>
            <a:r>
              <a:rPr lang="en-US" dirty="0" smtClean="0"/>
              <a:t> </a:t>
            </a:r>
            <a:r>
              <a:rPr lang="en-US" dirty="0"/>
              <a:t>(X) dan </a:t>
            </a:r>
            <a:r>
              <a:rPr lang="en-US" dirty="0" err="1" smtClean="0"/>
              <a:t>kebahagiaan</a:t>
            </a:r>
            <a:r>
              <a:rPr lang="en-US" dirty="0" smtClean="0"/>
              <a:t> (Y).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4149080"/>
            <a:ext cx="543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Scatter </a:t>
            </a:r>
            <a:r>
              <a:rPr lang="en-US" i="1" dirty="0"/>
              <a:t>plot 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7429" y="3856266"/>
            <a:ext cx="3635365" cy="2515611"/>
          </a:xfrm>
          <a:prstGeom prst="rect">
            <a:avLst/>
          </a:prstGeom>
        </p:spPr>
      </p:pic>
      <p:pic>
        <p:nvPicPr>
          <p:cNvPr id="1026" name="Picture 2" descr="ID# 12059 - Got A While To Think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56802"/>
            <a:ext cx="1772801" cy="177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Perbandingan</a:t>
            </a:r>
            <a:r>
              <a:rPr lang="en-US" dirty="0">
                <a:solidFill>
                  <a:srgbClr val="222222"/>
                </a:solidFill>
              </a:rPr>
              <a:t> nominal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>
                <a:solidFill>
                  <a:srgbClr val="222222"/>
                </a:solidFill>
              </a:rPr>
              <a:t>Membandingkan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pembagian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kategori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tanpa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urutan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tertentu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052695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 smtClean="0"/>
              <a:t>membandingkan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628759"/>
            <a:ext cx="543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pembandingan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 descr="ID# 22859 - Talia Looking At Graph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51" y="3494026"/>
            <a:ext cx="2671277" cy="26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# 5944 - Bar Graph Conference Table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9242"/>
            <a:ext cx="2530501" cy="253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8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Geografis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geospasial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it-IT" dirty="0">
                <a:solidFill>
                  <a:srgbClr val="222222"/>
                </a:solidFill>
              </a:rPr>
              <a:t>Perbandingan dari sebuah variabel di peta atau letak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052695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eletabilitas</a:t>
            </a:r>
            <a:r>
              <a:rPr lang="en-US" dirty="0" smtClean="0"/>
              <a:t> </a:t>
            </a:r>
            <a:r>
              <a:rPr lang="en-US" dirty="0" err="1" smtClean="0"/>
              <a:t>calon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orang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lantai</a:t>
            </a:r>
            <a:r>
              <a:rPr lang="en-US" dirty="0"/>
              <a:t> di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bangunan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862789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Cartogram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6" name="Picture 4" descr="See the source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834" y="3645024"/>
            <a:ext cx="3780872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D# 11258 - Figure Pondering Something 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50912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F071F-0AB8-4799-BDB3-CBB2C1D40E6D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11" name="Oval 10"/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A</a:t>
            </a:r>
            <a:endParaRPr lang="en-US" b="1" dirty="0"/>
          </a:p>
        </p:txBody>
      </p:sp>
      <p:sp>
        <p:nvSpPr>
          <p:cNvPr id="13" name="Oval 12"/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N</a:t>
            </a:r>
            <a:endParaRPr lang="en-US" b="1" dirty="0"/>
          </a:p>
        </p:txBody>
      </p:sp>
      <p:sp>
        <p:nvSpPr>
          <p:cNvPr id="14" name="Oval 13"/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U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O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Menerjermahkan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Angka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719263"/>
            <a:ext cx="8147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000000"/>
                </a:solidFill>
              </a:rPr>
              <a:t>Pelopor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visualisasi</a:t>
            </a:r>
            <a:r>
              <a:rPr lang="en-US" dirty="0">
                <a:solidFill>
                  <a:srgbClr val="000000"/>
                </a:solidFill>
              </a:rPr>
              <a:t> data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William Cleveland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menjelaskan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bahwa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visualisasi</a:t>
            </a:r>
            <a:r>
              <a:rPr lang="en-US" dirty="0" smtClean="0">
                <a:solidFill>
                  <a:srgbClr val="000000"/>
                </a:solidFill>
              </a:rPr>
              <a:t> data </a:t>
            </a:r>
            <a:r>
              <a:rPr lang="en-US" dirty="0" err="1" smtClean="0">
                <a:solidFill>
                  <a:srgbClr val="000000"/>
                </a:solidFill>
              </a:rPr>
              <a:t>menerjemahkan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angka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menjadi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gambar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sehingga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pembaca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dapat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menerjemahkannya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kembali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dalam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fikirannya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  <p:pic>
        <p:nvPicPr>
          <p:cNvPr id="4098" name="Picture 2" descr="ID# 6766 - Odometer Spinning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2223737" cy="22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D# 13321 - Financial Data Zoom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50" y="2642657"/>
            <a:ext cx="2730558" cy="273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D# 6125 - Attention Grabing Lighted Arrow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85" y="3231840"/>
            <a:ext cx="1267630" cy="126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D# 10194 - Stick Figure Thinking Cap - PowerPoint Animation"/>
          <p:cNvPicPr>
            <a:picLocks noChangeAspect="1" noChangeArrowheads="1" noCrop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098" y="4437112"/>
            <a:ext cx="2188752" cy="21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0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Menerjermahkan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Angka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691062"/>
            <a:ext cx="8064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Ada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menerjemahkan</a:t>
            </a:r>
            <a:r>
              <a:rPr lang="en-US" dirty="0" smtClean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hati-hati</a:t>
            </a:r>
            <a:r>
              <a:rPr lang="en-US" dirty="0"/>
              <a:t> </a:t>
            </a:r>
            <a:r>
              <a:rPr lang="en-US" dirty="0" smtClean="0"/>
              <a:t>agar </a:t>
            </a:r>
            <a:r>
              <a:rPr lang="en-US" dirty="0" err="1" smtClean="0"/>
              <a:t>audien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memahaminya</a:t>
            </a:r>
            <a:r>
              <a:rPr lang="en-US" dirty="0" smtClean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menerjemahkannya</a:t>
            </a:r>
            <a:r>
              <a:rPr lang="en-US" dirty="0" smtClean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sv-SE" dirty="0" smtClean="0"/>
              <a:t>benar </a:t>
            </a:r>
            <a:r>
              <a:rPr lang="sv-SE" dirty="0"/>
              <a:t>dan </a:t>
            </a:r>
            <a:r>
              <a:rPr lang="sv-SE" dirty="0" smtClean="0"/>
              <a:t>tidak </a:t>
            </a:r>
            <a:r>
              <a:rPr lang="en-US" dirty="0" err="1" smtClean="0"/>
              <a:t>disesatkan</a:t>
            </a:r>
            <a:r>
              <a:rPr lang="en-US" dirty="0" smtClean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 smtClean="0"/>
              <a:t>visualisasi</a:t>
            </a:r>
            <a:r>
              <a:rPr lang="en-US" dirty="0" smtClean="0"/>
              <a:t> data.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5122" name="Picture 2" descr="ID# 7933 - Which Direction To Follow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789" y="3016234"/>
            <a:ext cx="3295978" cy="329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ee the source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45" y="2955037"/>
            <a:ext cx="1489594" cy="10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See the source image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5F5F6"/>
              </a:clrFrom>
              <a:clrTo>
                <a:srgbClr val="F5F5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27" y="4517314"/>
            <a:ext cx="2294623" cy="17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See the source image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45" y="4994069"/>
            <a:ext cx="1541316" cy="136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See the source image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967" y="2945753"/>
            <a:ext cx="1738027" cy="10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See the source image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8" y="3077953"/>
            <a:ext cx="1557944" cy="158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2578" y="3665142"/>
            <a:ext cx="1876063" cy="13400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2672" y="5371427"/>
            <a:ext cx="1298656" cy="125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Menerjermahkan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Angka</a:t>
            </a:r>
            <a:r>
              <a:rPr lang="en-US" sz="40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ke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Gambar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1844824"/>
            <a:ext cx="8219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 smtClean="0"/>
              <a:t>Audien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smtClean="0"/>
              <a:t>dan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 smtClean="0"/>
              <a:t>fobia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,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karenanya</a:t>
            </a:r>
            <a:r>
              <a:rPr lang="en-US" dirty="0" smtClean="0"/>
              <a:t> data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divisualisasi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pandang</a:t>
            </a:r>
            <a:r>
              <a:rPr lang="en-US" dirty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dan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disajikan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audien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berusaha</a:t>
            </a:r>
            <a:r>
              <a:rPr lang="en-US" dirty="0" smtClean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menangkapnya</a:t>
            </a:r>
            <a:r>
              <a:rPr lang="en-US" dirty="0"/>
              <a:t>. </a:t>
            </a:r>
          </a:p>
        </p:txBody>
      </p:sp>
      <p:pic>
        <p:nvPicPr>
          <p:cNvPr id="6146" name="Picture 2" descr="ID# 16592 - Business Figure Waiting Checking Watch A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94027"/>
            <a:ext cx="2663892" cy="266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D# 468 - Jenny Holding Math Division Symbol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450" y="3169724"/>
            <a:ext cx="2311524" cy="2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D# 3344 - Stick Figure Laptop Excitement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529" y="3971356"/>
            <a:ext cx="2886643" cy="288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4074124"/>
            <a:ext cx="2451219" cy="245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Rangkaian-waktu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 smtClean="0"/>
              <a:t>waktu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05966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/>
              <a:t>laju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10 </a:t>
            </a:r>
            <a:r>
              <a:rPr lang="en-US" dirty="0" err="1"/>
              <a:t>tahun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3354180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/>
              <a:t>garis</a:t>
            </a:r>
            <a:r>
              <a:rPr lang="en-US" dirty="0"/>
              <a:t> 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/>
              <a:t>.</a:t>
            </a:r>
          </a:p>
        </p:txBody>
      </p:sp>
      <p:pic>
        <p:nvPicPr>
          <p:cNvPr id="1026" name="Picture 2" descr="ID# 13228 - Pushing Up Arrow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04" y="3789040"/>
            <a:ext cx="2630388" cy="2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# 17621 - Figure Falling With Arrow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08" y="3789040"/>
            <a:ext cx="2630388" cy="263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# 17496 - Searching With Scope - PowerPoint Animation"/>
          <p:cNvPicPr>
            <a:picLocks noChangeAspect="1" noChangeArrowheads="1" noCrop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6" y="4581128"/>
            <a:ext cx="1690092" cy="169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Peringkat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Pembagian kategoris diperingkatkan secara terurut </a:t>
            </a:r>
            <a:r>
              <a:rPr lang="sv-SE" dirty="0" smtClean="0"/>
              <a:t>meningkat </a:t>
            </a:r>
            <a:r>
              <a:rPr lang="sv-SE" dirty="0"/>
              <a:t>atau menurun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284984"/>
            <a:ext cx="46805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peformansi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(</a:t>
            </a:r>
            <a:r>
              <a:rPr lang="en-US" dirty="0" err="1"/>
              <a:t>ukuran</a:t>
            </a:r>
            <a:r>
              <a:rPr lang="en-US" dirty="0"/>
              <a:t>)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(</a:t>
            </a:r>
            <a:r>
              <a:rPr lang="en-US" dirty="0" err="1"/>
              <a:t>kategori</a:t>
            </a:r>
            <a:r>
              <a:rPr lang="en-US" dirty="0"/>
              <a:t>,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 </a:t>
            </a:r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kategoris</a:t>
            </a:r>
            <a:r>
              <a:rPr lang="en-US" dirty="0"/>
              <a:t>)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5616" y="4665910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/>
              <a:t>batang</a:t>
            </a:r>
            <a:r>
              <a:rPr lang="en-US" dirty="0"/>
              <a:t> 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ID# 10579 - Figure Graph Top Growth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35" y="3687334"/>
            <a:ext cx="2851577" cy="28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D# 2413 - Teamwork Raise Graph 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55" y="426084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7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/>
              <a:t>Sebagian-untuk-keseluruhan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Pembagian kategoris diukur sebagai sebuah rasio terhadap keseluruhan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284984"/>
            <a:ext cx="5616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smtClean="0"/>
              <a:t>persentase </a:t>
            </a:r>
            <a:r>
              <a:rPr lang="en-US" dirty="0" err="1" smtClean="0"/>
              <a:t>mahasiswa</a:t>
            </a:r>
            <a:r>
              <a:rPr lang="en-US" dirty="0" smtClean="0"/>
              <a:t> 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IIB </a:t>
            </a:r>
            <a:r>
              <a:rPr lang="en-US" dirty="0" err="1" smtClean="0"/>
              <a:t>Darmajaya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408984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/>
              <a:t>lingkaran</a:t>
            </a:r>
            <a:r>
              <a:rPr lang="en-US" dirty="0"/>
              <a:t> 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grafik</a:t>
            </a:r>
            <a:r>
              <a:rPr lang="en-US" dirty="0" smtClean="0"/>
              <a:t> </a:t>
            </a:r>
            <a:r>
              <a:rPr lang="en-US" dirty="0" err="1" smtClean="0"/>
              <a:t>batang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memperlihatkan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kuantitatif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074" name="Picture 2" descr="ID# 6550 - Pie Chart Stick Figure Runner - PowerPoint Animation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85" y="3375832"/>
            <a:ext cx="3016003" cy="301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See the source image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49" y="4703078"/>
            <a:ext cx="3323311" cy="16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9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Deviasi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Pembagian kategori dibandingkan dengan sebuah referensi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067219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861048"/>
            <a:ext cx="5437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memperlihatkan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aktual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diacu</a:t>
            </a:r>
            <a:r>
              <a:rPr lang="en-US" dirty="0"/>
              <a:t>.</a:t>
            </a: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3960230"/>
            <a:ext cx="27813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D# 15064 - Detective Searching With Magnifying Glas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55552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1866"/>
            <a:ext cx="2643002" cy="14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2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223D67-D6C5-4AC0-AA22-E2827650113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1" name="Rectang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14313" y="357188"/>
            <a:ext cx="8715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Pesan</a:t>
            </a:r>
            <a:r>
              <a:rPr lang="en-US" sz="40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 </a:t>
            </a:r>
            <a:r>
              <a:rPr lang="en-US" sz="40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ea typeface="+mj-ea"/>
                <a:cs typeface="Arial" charset="0"/>
              </a:rPr>
              <a:t>Kuantitatif</a:t>
            </a:r>
            <a:endParaRPr lang="en-US" sz="40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ea typeface="+mj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1340768"/>
            <a:ext cx="839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>
                <a:solidFill>
                  <a:srgbClr val="222222"/>
                </a:solidFill>
              </a:rPr>
              <a:t>Stephen Few </a:t>
            </a:r>
            <a:r>
              <a:rPr lang="en-US" dirty="0" err="1">
                <a:solidFill>
                  <a:srgbClr val="222222"/>
                </a:solidFill>
              </a:rPr>
              <a:t>menjelaskan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delapan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tipe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pesan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kuantitatif</a:t>
            </a:r>
            <a:r>
              <a:rPr lang="en-US" dirty="0">
                <a:solidFill>
                  <a:srgbClr val="222222"/>
                </a:solidFill>
              </a:rPr>
              <a:t> yang </a:t>
            </a:r>
            <a:r>
              <a:rPr lang="en-US" dirty="0" err="1">
                <a:solidFill>
                  <a:srgbClr val="222222"/>
                </a:solidFill>
              </a:rPr>
              <a:t>dapat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dipahami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atau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dikomunikasikan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dari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sekumpulan</a:t>
            </a:r>
            <a:r>
              <a:rPr lang="en-US" dirty="0">
                <a:solidFill>
                  <a:srgbClr val="222222"/>
                </a:solidFill>
              </a:rPr>
              <a:t> data dan </a:t>
            </a:r>
            <a:r>
              <a:rPr lang="en-US" dirty="0" err="1" smtClean="0">
                <a:solidFill>
                  <a:srgbClr val="222222"/>
                </a:solidFill>
              </a:rPr>
              <a:t>grafik</a:t>
            </a:r>
            <a:r>
              <a:rPr lang="en-US" dirty="0" smtClean="0">
                <a:solidFill>
                  <a:srgbClr val="222222"/>
                </a:solidFill>
              </a:rPr>
              <a:t>, </a:t>
            </a:r>
            <a:r>
              <a:rPr lang="en-US" dirty="0" err="1" smtClean="0">
                <a:solidFill>
                  <a:srgbClr val="222222"/>
                </a:solidFill>
              </a:rPr>
              <a:t>antara</a:t>
            </a:r>
            <a:r>
              <a:rPr lang="en-US" dirty="0" smtClean="0">
                <a:solidFill>
                  <a:srgbClr val="222222"/>
                </a:solidFill>
              </a:rPr>
              <a:t> lain </a:t>
            </a:r>
            <a:r>
              <a:rPr lang="en-US" dirty="0" err="1" smtClean="0">
                <a:solidFill>
                  <a:srgbClr val="222222"/>
                </a:solidFill>
              </a:rPr>
              <a:t>sebagai</a:t>
            </a:r>
            <a:r>
              <a:rPr lang="en-US" dirty="0" smtClean="0">
                <a:solidFill>
                  <a:srgbClr val="222222"/>
                </a:solidFill>
              </a:rPr>
              <a:t> </a:t>
            </a:r>
            <a:r>
              <a:rPr lang="en-US" dirty="0" err="1" smtClean="0">
                <a:solidFill>
                  <a:srgbClr val="222222"/>
                </a:solidFill>
              </a:rPr>
              <a:t>berikut</a:t>
            </a:r>
            <a:r>
              <a:rPr lang="en-US" dirty="0" smtClean="0">
                <a:solidFill>
                  <a:srgbClr val="222222"/>
                </a:solidFill>
              </a:rPr>
              <a:t> (</a:t>
            </a:r>
            <a:r>
              <a:rPr lang="en-US" dirty="0" err="1" smtClean="0">
                <a:solidFill>
                  <a:srgbClr val="222222"/>
                </a:solidFill>
              </a:rPr>
              <a:t>lanjutan</a:t>
            </a:r>
            <a:r>
              <a:rPr lang="en-US" dirty="0" smtClean="0">
                <a:solidFill>
                  <a:srgbClr val="222222"/>
                </a:solidFill>
              </a:rPr>
              <a:t>).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2420888"/>
            <a:ext cx="7859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22222"/>
                </a:solidFill>
              </a:rPr>
              <a:t>Distribusi</a:t>
            </a:r>
            <a:r>
              <a:rPr lang="en-US" dirty="0">
                <a:solidFill>
                  <a:srgbClr val="222222"/>
                </a:solidFill>
              </a:rPr>
              <a:t> </a:t>
            </a:r>
            <a:r>
              <a:rPr lang="en-US" dirty="0" err="1">
                <a:solidFill>
                  <a:srgbClr val="222222"/>
                </a:solidFill>
              </a:rPr>
              <a:t>frekuensi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5616" y="2772791"/>
            <a:ext cx="7571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dirty="0"/>
              <a:t>Memperlihatkan jumlah observasi dari variabel tertentu terhadap rentang waktu tertentu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3284984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err="1" smtClean="0"/>
              <a:t>Contoh</a:t>
            </a:r>
            <a:r>
              <a:rPr lang="en-US" dirty="0"/>
              <a:t>: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</a:t>
            </a:r>
            <a:r>
              <a:rPr lang="en-US" dirty="0" err="1"/>
              <a:t>menguntungkan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smtClean="0"/>
              <a:t>interval </a:t>
            </a:r>
            <a:r>
              <a:rPr lang="en-US" dirty="0"/>
              <a:t>0-10%, 11-20%,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15616" y="3861048"/>
            <a:ext cx="5437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i="1" dirty="0" smtClean="0"/>
              <a:t>Histogram</a:t>
            </a:r>
            <a:r>
              <a:rPr lang="en-US" dirty="0"/>
              <a:t>, </a:t>
            </a:r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grafik</a:t>
            </a:r>
            <a:r>
              <a:rPr lang="en-US" dirty="0"/>
              <a:t> </a:t>
            </a:r>
            <a:r>
              <a:rPr lang="en-US" dirty="0" err="1"/>
              <a:t>batang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</a:t>
            </a:r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167" y="4036318"/>
            <a:ext cx="4350633" cy="241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D# 23151 - Minion Magnifying Glass Point - PowerPoint Animation"/>
          <p:cNvPicPr>
            <a:picLocks noChangeAspect="1" noChangeArrowheads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57" y="4260849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81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224C45B-E93B-4238-A4B2-61BAF79E2DCA}&quot;/&gt;&lt;filename val=&quot;D:\template ppt\template darmajaya\flash template\data\asimages\{1224C45B-E93B-4238-A4B2-61BAF79E2DCA}.png&quot;/&gt;&lt;hasEffects val=&quot;1&quot;/&gt;&lt;left val=&quot;38.16&quot;/&gt;&lt;top val=&quot;337.44&quot;/&gt;&lt;width val=&quot;632.88&quot;/&gt;&lt;height val=&quot;119.0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630</Words>
  <Application>Microsoft Office PowerPoint</Application>
  <PresentationFormat>On-screen Show (4:3)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Bradley Hand ITC</vt:lpstr>
      <vt:lpstr>Calibri</vt:lpstr>
      <vt:lpstr>Cambria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411</cp:revision>
  <dcterms:created xsi:type="dcterms:W3CDTF">2010-04-18T12:06:30Z</dcterms:created>
  <dcterms:modified xsi:type="dcterms:W3CDTF">2020-10-19T14:28:04Z</dcterms:modified>
</cp:coreProperties>
</file>