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1" r:id="rId5"/>
    <p:sldId id="308" r:id="rId6"/>
    <p:sldId id="289" r:id="rId7"/>
    <p:sldId id="302" r:id="rId8"/>
    <p:sldId id="303" r:id="rId9"/>
    <p:sldId id="290" r:id="rId10"/>
    <p:sldId id="305" r:id="rId11"/>
    <p:sldId id="306" r:id="rId12"/>
    <p:sldId id="307" r:id="rId13"/>
    <p:sldId id="272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4"/>
    <a:srgbClr val="85A644"/>
    <a:srgbClr val="92B54B"/>
    <a:srgbClr val="A7FFFF"/>
    <a:srgbClr val="C1FFEA"/>
    <a:srgbClr val="E1FFF5"/>
    <a:srgbClr val="E9E6D7"/>
    <a:srgbClr val="00FFFF"/>
    <a:srgbClr val="66FFCC"/>
    <a:srgbClr val="FD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28" y="60"/>
      </p:cViewPr>
      <p:guideLst>
        <p:guide orient="horz" pos="1620"/>
        <p:guide pos="2880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6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16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5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3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771549"/>
            <a:ext cx="6984776" cy="1080121"/>
          </a:xfrm>
        </p:spPr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MEMIMPIN PERUBAHAN I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572" y="1635646"/>
            <a:ext cx="2664444" cy="43204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/>
              <a:t>PERTEMUAN KE-7</a:t>
            </a:r>
            <a:endParaRPr lang="en-US" altLang="ko-KR" sz="1600" dirty="0"/>
          </a:p>
        </p:txBody>
      </p:sp>
      <p:pic>
        <p:nvPicPr>
          <p:cNvPr id="7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878"/>
            <a:ext cx="1510557" cy="12999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3668" y="339502"/>
            <a:ext cx="6120680" cy="936104"/>
          </a:xfrm>
        </p:spPr>
        <p:txBody>
          <a:bodyPr/>
          <a:lstStyle/>
          <a:p>
            <a:pPr algn="l"/>
            <a:r>
              <a:rPr lang="en-US" altLang="ko-KR" sz="3000" b="1" dirty="0"/>
              <a:t>PRINSIP CONNECTIVE LEADER </a:t>
            </a:r>
            <a:endParaRPr lang="ko-KR" altLang="en-US" sz="3000" b="1" dirty="0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24" y="-572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1002942"/>
            <a:ext cx="9144000" cy="288032"/>
          </a:xfrm>
        </p:spPr>
        <p:txBody>
          <a:bodyPr/>
          <a:lstStyle/>
          <a:p>
            <a:r>
              <a:rPr lang="en-US" altLang="ko-KR" sz="1800" b="1" dirty="0" smtClean="0"/>
              <a:t>( continue … )</a:t>
            </a:r>
            <a:endParaRPr lang="en-US" altLang="ko-KR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1647883"/>
            <a:ext cx="7992887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solidFill>
                  <a:prstClr val="black"/>
                </a:solidFill>
                <a:cs typeface="Arial" panose="020B0604020202020204" pitchFamily="34" charset="0"/>
              </a:rPr>
              <a:t>Strategi yang merupakan</a:t>
            </a:r>
            <a:r>
              <a:rPr lang="id-ID" sz="2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sz="2200" b="1" dirty="0">
                <a:solidFill>
                  <a:srgbClr val="002774"/>
                </a:solidFill>
                <a:cs typeface="Arial" panose="020B0604020202020204" pitchFamily="34" charset="0"/>
              </a:rPr>
              <a:t>instrumental style of leadership:</a:t>
            </a:r>
          </a:p>
          <a:p>
            <a:pPr marL="342900" indent="-3429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  <a:cs typeface="Arial" panose="020B0604020202020204" pitchFamily="34" charset="0"/>
              </a:rPr>
              <a:t>Personal</a:t>
            </a:r>
          </a:p>
          <a:p>
            <a:pPr marL="342900" indent="-3429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  <a:cs typeface="Arial" panose="020B0604020202020204" pitchFamily="34" charset="0"/>
              </a:rPr>
              <a:t>Social</a:t>
            </a:r>
          </a:p>
          <a:p>
            <a:pPr marL="342900" indent="-3429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  <a:cs typeface="Arial" panose="020B0604020202020204" pitchFamily="34" charset="0"/>
              </a:rPr>
              <a:t>Entrusting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978" y="2495501"/>
            <a:ext cx="4265776" cy="2275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02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491630"/>
            <a:ext cx="5652120" cy="1008112"/>
          </a:xfrm>
        </p:spPr>
        <p:txBody>
          <a:bodyPr/>
          <a:lstStyle/>
          <a:p>
            <a:r>
              <a:rPr lang="en-US" sz="7200" dirty="0"/>
              <a:t>Thank you</a:t>
            </a:r>
          </a:p>
        </p:txBody>
      </p:sp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13" y="2464469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11560" y="807681"/>
            <a:ext cx="28083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OUTLINE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94535" y="0"/>
            <a:ext cx="0" cy="3672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3779912" y="1486972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3779912" y="2159749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79912" y="286444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182567" y="138257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Definisi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2566" y="2067694"/>
            <a:ext cx="478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cs typeface="Arial" pitchFamily="34" charset="0"/>
              </a:rPr>
              <a:t>Model </a:t>
            </a:r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kepemimpinan</a:t>
            </a:r>
            <a:r>
              <a:rPr lang="en-US" altLang="ko-KR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berdasarkan</a:t>
            </a:r>
            <a:r>
              <a:rPr lang="en-US" altLang="ko-KR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hubungan</a:t>
            </a:r>
            <a:endParaRPr lang="ko-KR" altLang="en-US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567" y="278777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Kekuatan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connective leadership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2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2" y="3219822"/>
            <a:ext cx="648072" cy="55770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Connector 12"/>
          <p:cNvSpPr/>
          <p:nvPr/>
        </p:nvSpPr>
        <p:spPr>
          <a:xfrm>
            <a:off x="3779912" y="3569338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82567" y="347728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Prinsip</a:t>
            </a:r>
            <a:r>
              <a:rPr lang="en-US" altLang="ko-KR" dirty="0">
                <a:solidFill>
                  <a:srgbClr val="C00000"/>
                </a:solidFill>
                <a:cs typeface="Arial" pitchFamily="34" charset="0"/>
              </a:rPr>
              <a:t> connective leadership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altLang="ko-KR" sz="2800" b="1" dirty="0"/>
              <a:t>DEFINISI MEMIMPIN BERDASARKAN HUBUNGAN</a:t>
            </a:r>
            <a:endParaRPr lang="ko-KR" altLang="en-US" sz="28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1347614"/>
            <a:ext cx="5184576" cy="288032"/>
          </a:xfrm>
        </p:spPr>
        <p:txBody>
          <a:bodyPr/>
          <a:lstStyle/>
          <a:p>
            <a:pPr algn="l"/>
            <a:r>
              <a:rPr lang="en-US" altLang="ko-KR" sz="2000" dirty="0" err="1"/>
              <a:t>Memimpin</a:t>
            </a:r>
            <a:r>
              <a:rPr lang="en-US" altLang="ko-KR" sz="2000" dirty="0"/>
              <a:t> yang </a:t>
            </a:r>
            <a:r>
              <a:rPr lang="en-US" altLang="ko-KR" sz="2000" dirty="0" err="1"/>
              <a:t>dilakukan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dengan</a:t>
            </a:r>
            <a:r>
              <a:rPr lang="en-US" altLang="ko-KR" sz="2000" dirty="0"/>
              <a:t>:</a:t>
            </a:r>
          </a:p>
        </p:txBody>
      </p:sp>
      <p:pic>
        <p:nvPicPr>
          <p:cNvPr id="7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1864" y="16844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Negosiasi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Membujuk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Mengintegrasikan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55576" y="2781386"/>
            <a:ext cx="6264696" cy="29441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altLang="ko-KR" sz="2000" dirty="0"/>
              <a:t>Pencapaian tujuan dilakukan dengan membentuk:</a:t>
            </a:r>
            <a:endParaRPr lang="en-US" altLang="ko-KR" sz="2000" dirty="0"/>
          </a:p>
        </p:txBody>
      </p:sp>
      <p:sp>
        <p:nvSpPr>
          <p:cNvPr id="10" name="Rectangle 9"/>
          <p:cNvSpPr/>
          <p:nvPr/>
        </p:nvSpPr>
        <p:spPr>
          <a:xfrm>
            <a:off x="1061864" y="31181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Koalisi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Kolaborasi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38597"/>
            <a:ext cx="3708320" cy="18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300192" y="3540"/>
            <a:ext cx="2849833" cy="3360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66430"/>
            <a:ext cx="2339752" cy="2485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15568" y="270493"/>
            <a:ext cx="5508104" cy="789089"/>
          </a:xfrm>
        </p:spPr>
        <p:txBody>
          <a:bodyPr/>
          <a:lstStyle/>
          <a:p>
            <a:r>
              <a:rPr lang="en-US" altLang="ko-KR" sz="2800" b="1" dirty="0"/>
              <a:t>MODEL MEMIMPIN BERDASARKAN HUBUNGAN</a:t>
            </a:r>
            <a:endParaRPr lang="ko-KR" altLang="en-US" sz="28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3939902"/>
            <a:ext cx="4139952" cy="1118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39" y="51470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47664" y="1342361"/>
            <a:ext cx="2340570" cy="830997"/>
          </a:xfrm>
          <a:prstGeom prst="rect">
            <a:avLst/>
          </a:prstGeom>
          <a:solidFill>
            <a:srgbClr val="C1FFEA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400" dirty="0">
                <a:solidFill>
                  <a:sysClr val="windowText" lastClr="000000"/>
                </a:solidFill>
              </a:rPr>
              <a:t>Connective </a:t>
            </a:r>
          </a:p>
          <a:p>
            <a:pPr algn="ctr">
              <a:defRPr/>
            </a:pPr>
            <a:r>
              <a:rPr lang="id-ID" sz="2400" dirty="0">
                <a:solidFill>
                  <a:sysClr val="windowText" lastClr="000000"/>
                </a:solidFill>
              </a:rPr>
              <a:t>Leadership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064" y="3615035"/>
            <a:ext cx="3200400" cy="769441"/>
          </a:xfrm>
          <a:prstGeom prst="rect">
            <a:avLst/>
          </a:prstGeom>
          <a:solidFill>
            <a:srgbClr val="A7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200" dirty="0"/>
              <a:t>Interdependence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d-ID" sz="2200" dirty="0"/>
              <a:t>  Diversity</a:t>
            </a:r>
          </a:p>
        </p:txBody>
      </p:sp>
      <p:sp>
        <p:nvSpPr>
          <p:cNvPr id="13" name="Right Arrow 12"/>
          <p:cNvSpPr/>
          <p:nvPr/>
        </p:nvSpPr>
        <p:spPr>
          <a:xfrm rot="1755601">
            <a:off x="3804137" y="2459993"/>
            <a:ext cx="2351423" cy="71294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915"/>
            <a:ext cx="3203848" cy="23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300192" y="3540"/>
            <a:ext cx="2849833" cy="3360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66430"/>
            <a:ext cx="2339752" cy="2485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altLang="ko-KR" sz="2800" b="1" dirty="0"/>
              <a:t>MODEL MEMIMPIN BERDASARKAN HUBUNGAN</a:t>
            </a:r>
            <a:endParaRPr lang="ko-KR" alt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9144000" cy="288032"/>
          </a:xfrm>
        </p:spPr>
        <p:txBody>
          <a:bodyPr/>
          <a:lstStyle/>
          <a:p>
            <a:r>
              <a:rPr lang="en-US" altLang="ko-KR" sz="1800" b="1" dirty="0" smtClean="0"/>
              <a:t>( continue … )</a:t>
            </a:r>
            <a:endParaRPr lang="en-US" altLang="ko-KR" sz="18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3939902"/>
            <a:ext cx="4139952" cy="1118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331641" y="1566145"/>
            <a:ext cx="3024336" cy="2589781"/>
            <a:chOff x="2123751" y="1566145"/>
            <a:chExt cx="2288082" cy="2589781"/>
          </a:xfrm>
        </p:grpSpPr>
        <p:sp>
          <p:nvSpPr>
            <p:cNvPr id="6" name="Freeform 5"/>
            <p:cNvSpPr/>
            <p:nvPr/>
          </p:nvSpPr>
          <p:spPr>
            <a:xfrm>
              <a:off x="2123751" y="1566145"/>
              <a:ext cx="2288082" cy="915232"/>
            </a:xfrm>
            <a:custGeom>
              <a:avLst/>
              <a:gdLst>
                <a:gd name="connsiteX0" fmla="*/ 0 w 2288082"/>
                <a:gd name="connsiteY0" fmla="*/ 0 h 915232"/>
                <a:gd name="connsiteX1" fmla="*/ 2288082 w 2288082"/>
                <a:gd name="connsiteY1" fmla="*/ 0 h 915232"/>
                <a:gd name="connsiteX2" fmla="*/ 2288082 w 2288082"/>
                <a:gd name="connsiteY2" fmla="*/ 915232 h 915232"/>
                <a:gd name="connsiteX3" fmla="*/ 0 w 2288082"/>
                <a:gd name="connsiteY3" fmla="*/ 915232 h 915232"/>
                <a:gd name="connsiteX4" fmla="*/ 0 w 2288082"/>
                <a:gd name="connsiteY4" fmla="*/ 0 h 9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82" h="915232">
                  <a:moveTo>
                    <a:pt x="0" y="0"/>
                  </a:moveTo>
                  <a:lnTo>
                    <a:pt x="2288082" y="0"/>
                  </a:lnTo>
                  <a:lnTo>
                    <a:pt x="2288082" y="915232"/>
                  </a:lnTo>
                  <a:lnTo>
                    <a:pt x="0" y="915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Interdependence</a:t>
              </a:r>
              <a:endParaRPr lang="id-ID" sz="24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23751" y="2481378"/>
              <a:ext cx="2288082" cy="1674548"/>
            </a:xfrm>
            <a:custGeom>
              <a:avLst/>
              <a:gdLst>
                <a:gd name="connsiteX0" fmla="*/ 0 w 2288082"/>
                <a:gd name="connsiteY0" fmla="*/ 0 h 2196000"/>
                <a:gd name="connsiteX1" fmla="*/ 2288082 w 2288082"/>
                <a:gd name="connsiteY1" fmla="*/ 0 h 2196000"/>
                <a:gd name="connsiteX2" fmla="*/ 2288082 w 2288082"/>
                <a:gd name="connsiteY2" fmla="*/ 2196000 h 2196000"/>
                <a:gd name="connsiteX3" fmla="*/ 0 w 2288082"/>
                <a:gd name="connsiteY3" fmla="*/ 2196000 h 2196000"/>
                <a:gd name="connsiteX4" fmla="*/ 0 w 2288082"/>
                <a:gd name="connsiteY4" fmla="*/ 0 h 21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82" h="2196000">
                  <a:moveTo>
                    <a:pt x="0" y="0"/>
                  </a:moveTo>
                  <a:lnTo>
                    <a:pt x="2288082" y="0"/>
                  </a:lnTo>
                  <a:lnTo>
                    <a:pt x="2288082" y="2196000"/>
                  </a:lnTo>
                  <a:lnTo>
                    <a:pt x="0" y="21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C0504D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72000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18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Saling ketergantungan yang </a:t>
              </a:r>
              <a:r>
                <a:rPr lang="en-US" sz="18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d-ID" sz="18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didorong oleh teknologi </a:t>
              </a:r>
              <a:r>
                <a:rPr lang="en-US" sz="18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     </a:t>
              </a:r>
              <a:r>
                <a:rPr lang="id-ID" sz="18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yang menghubungkan setiap orang dimana saja. </a:t>
              </a:r>
              <a:endParaRPr lang="id-ID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32164" y="1566145"/>
            <a:ext cx="3224212" cy="2589781"/>
            <a:chOff x="4732165" y="1566145"/>
            <a:chExt cx="2288082" cy="2589781"/>
          </a:xfrm>
        </p:grpSpPr>
        <p:sp>
          <p:nvSpPr>
            <p:cNvPr id="8" name="Freeform 7"/>
            <p:cNvSpPr/>
            <p:nvPr/>
          </p:nvSpPr>
          <p:spPr>
            <a:xfrm>
              <a:off x="4732165" y="1566145"/>
              <a:ext cx="2288082" cy="915232"/>
            </a:xfrm>
            <a:custGeom>
              <a:avLst/>
              <a:gdLst>
                <a:gd name="connsiteX0" fmla="*/ 0 w 2288082"/>
                <a:gd name="connsiteY0" fmla="*/ 0 h 915232"/>
                <a:gd name="connsiteX1" fmla="*/ 2288082 w 2288082"/>
                <a:gd name="connsiteY1" fmla="*/ 0 h 915232"/>
                <a:gd name="connsiteX2" fmla="*/ 2288082 w 2288082"/>
                <a:gd name="connsiteY2" fmla="*/ 915232 h 915232"/>
                <a:gd name="connsiteX3" fmla="*/ 0 w 2288082"/>
                <a:gd name="connsiteY3" fmla="*/ 915232 h 915232"/>
                <a:gd name="connsiteX4" fmla="*/ 0 w 2288082"/>
                <a:gd name="connsiteY4" fmla="*/ 0 h 9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82" h="915232">
                  <a:moveTo>
                    <a:pt x="0" y="0"/>
                  </a:moveTo>
                  <a:lnTo>
                    <a:pt x="2288082" y="0"/>
                  </a:lnTo>
                  <a:lnTo>
                    <a:pt x="2288082" y="915232"/>
                  </a:lnTo>
                  <a:lnTo>
                    <a:pt x="0" y="915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BBB5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Diversity</a:t>
              </a:r>
              <a:endParaRPr lang="id-ID" sz="24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732165" y="2481378"/>
              <a:ext cx="2288082" cy="1674548"/>
            </a:xfrm>
            <a:custGeom>
              <a:avLst/>
              <a:gdLst>
                <a:gd name="connsiteX0" fmla="*/ 0 w 2288082"/>
                <a:gd name="connsiteY0" fmla="*/ 0 h 2196000"/>
                <a:gd name="connsiteX1" fmla="*/ 2288082 w 2288082"/>
                <a:gd name="connsiteY1" fmla="*/ 0 h 2196000"/>
                <a:gd name="connsiteX2" fmla="*/ 2288082 w 2288082"/>
                <a:gd name="connsiteY2" fmla="*/ 2196000 h 2196000"/>
                <a:gd name="connsiteX3" fmla="*/ 0 w 2288082"/>
                <a:gd name="connsiteY3" fmla="*/ 2196000 h 2196000"/>
                <a:gd name="connsiteX4" fmla="*/ 0 w 2288082"/>
                <a:gd name="connsiteY4" fmla="*/ 0 h 21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82" h="2196000">
                  <a:moveTo>
                    <a:pt x="0" y="0"/>
                  </a:moveTo>
                  <a:lnTo>
                    <a:pt x="2288082" y="0"/>
                  </a:lnTo>
                  <a:lnTo>
                    <a:pt x="2288082" y="2196000"/>
                  </a:lnTo>
                  <a:lnTo>
                    <a:pt x="0" y="21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B59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BBB59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08000" bIns="144000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18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Keberagaman berkepentingan dengan karakter yang berbeda di antara individu, kelompok, dan organisasi</a:t>
              </a:r>
              <a:endParaRPr lang="id-ID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6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4830883" y="1295906"/>
            <a:ext cx="2448272" cy="22859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46350"/>
            <a:ext cx="2339752" cy="2485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altLang="ko-KR" sz="2800" b="1" dirty="0" err="1"/>
              <a:t>Enam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Kekuatan</a:t>
            </a:r>
            <a:r>
              <a:rPr lang="en-US" altLang="ko-KR" sz="2800" b="1" dirty="0"/>
              <a:t> Connective Leader</a:t>
            </a:r>
            <a:endParaRPr lang="ko-KR" altLang="en-US" sz="2800" b="1" dirty="0"/>
          </a:p>
        </p:txBody>
      </p:sp>
      <p:sp>
        <p:nvSpPr>
          <p:cNvPr id="49" name="Rectangle 48"/>
          <p:cNvSpPr/>
          <p:nvPr/>
        </p:nvSpPr>
        <p:spPr>
          <a:xfrm>
            <a:off x="5004048" y="3939902"/>
            <a:ext cx="4139952" cy="1118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69" y="57352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339752" y="1134582"/>
            <a:ext cx="626469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Etika kecerdasan politis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000" b="1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Kebenaran dan akuntabilitas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Politik kebersamaan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000" b="1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 panjang dan bertindak jangka pendek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Kepemimpinan melalui harapan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000" b="1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Pencarian arti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1419622"/>
            <a:ext cx="1736272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339502"/>
            <a:ext cx="6120680" cy="936104"/>
          </a:xfrm>
        </p:spPr>
        <p:txBody>
          <a:bodyPr/>
          <a:lstStyle/>
          <a:p>
            <a:pPr algn="l"/>
            <a:r>
              <a:rPr lang="en-US" altLang="ko-KR" sz="3000" b="1" dirty="0"/>
              <a:t>PRINSIP CONNECTIVE LEADER</a:t>
            </a:r>
            <a:endParaRPr lang="ko-KR" altLang="en-US" sz="3000" b="1" dirty="0"/>
          </a:p>
        </p:txBody>
      </p:sp>
      <p:pic>
        <p:nvPicPr>
          <p:cNvPr id="34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73" y="-5170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411760" y="1298334"/>
            <a:ext cx="2668083" cy="1487705"/>
          </a:xfrm>
          <a:custGeom>
            <a:avLst/>
            <a:gdLst>
              <a:gd name="connsiteX0" fmla="*/ 0 w 2479508"/>
              <a:gd name="connsiteY0" fmla="*/ 0 h 1487705"/>
              <a:gd name="connsiteX1" fmla="*/ 2479508 w 2479508"/>
              <a:gd name="connsiteY1" fmla="*/ 0 h 1487705"/>
              <a:gd name="connsiteX2" fmla="*/ 2479508 w 2479508"/>
              <a:gd name="connsiteY2" fmla="*/ 1487705 h 1487705"/>
              <a:gd name="connsiteX3" fmla="*/ 0 w 2479508"/>
              <a:gd name="connsiteY3" fmla="*/ 1487705 h 1487705"/>
              <a:gd name="connsiteX4" fmla="*/ 0 w 2479508"/>
              <a:gd name="connsiteY4" fmla="*/ 0 h 148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508" h="1487705">
                <a:moveTo>
                  <a:pt x="0" y="0"/>
                </a:moveTo>
                <a:lnTo>
                  <a:pt x="2479508" y="0"/>
                </a:lnTo>
                <a:lnTo>
                  <a:pt x="2479508" y="1487705"/>
                </a:lnTo>
                <a:lnTo>
                  <a:pt x="0" y="1487705"/>
                </a:lnTo>
                <a:lnTo>
                  <a:pt x="0" y="0"/>
                </a:lnTo>
                <a:close/>
              </a:path>
            </a:pathLst>
          </a:cu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99060" rIns="14400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6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Direct style of </a:t>
            </a:r>
            <a:r>
              <a:rPr lang="en-US" sz="26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     </a:t>
            </a:r>
            <a:r>
              <a:rPr lang="id-ID" sz="26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leadership</a:t>
            </a:r>
            <a:endPara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99894" y="1298334"/>
            <a:ext cx="2668083" cy="1487705"/>
          </a:xfrm>
          <a:custGeom>
            <a:avLst/>
            <a:gdLst>
              <a:gd name="connsiteX0" fmla="*/ 0 w 2479508"/>
              <a:gd name="connsiteY0" fmla="*/ 0 h 1487705"/>
              <a:gd name="connsiteX1" fmla="*/ 2479508 w 2479508"/>
              <a:gd name="connsiteY1" fmla="*/ 0 h 1487705"/>
              <a:gd name="connsiteX2" fmla="*/ 2479508 w 2479508"/>
              <a:gd name="connsiteY2" fmla="*/ 1487705 h 1487705"/>
              <a:gd name="connsiteX3" fmla="*/ 0 w 2479508"/>
              <a:gd name="connsiteY3" fmla="*/ 1487705 h 1487705"/>
              <a:gd name="connsiteX4" fmla="*/ 0 w 2479508"/>
              <a:gd name="connsiteY4" fmla="*/ 0 h 148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508" h="1487705">
                <a:moveTo>
                  <a:pt x="0" y="0"/>
                </a:moveTo>
                <a:lnTo>
                  <a:pt x="2479508" y="0"/>
                </a:lnTo>
                <a:lnTo>
                  <a:pt x="2479508" y="1487705"/>
                </a:lnTo>
                <a:lnTo>
                  <a:pt x="0" y="1487705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6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Relational style of leadership</a:t>
            </a:r>
            <a:endPara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36164" y="3033990"/>
            <a:ext cx="2668083" cy="1487705"/>
          </a:xfrm>
          <a:custGeom>
            <a:avLst/>
            <a:gdLst>
              <a:gd name="connsiteX0" fmla="*/ 0 w 2479508"/>
              <a:gd name="connsiteY0" fmla="*/ 0 h 1487705"/>
              <a:gd name="connsiteX1" fmla="*/ 2479508 w 2479508"/>
              <a:gd name="connsiteY1" fmla="*/ 0 h 1487705"/>
              <a:gd name="connsiteX2" fmla="*/ 2479508 w 2479508"/>
              <a:gd name="connsiteY2" fmla="*/ 1487705 h 1487705"/>
              <a:gd name="connsiteX3" fmla="*/ 0 w 2479508"/>
              <a:gd name="connsiteY3" fmla="*/ 1487705 h 1487705"/>
              <a:gd name="connsiteX4" fmla="*/ 0 w 2479508"/>
              <a:gd name="connsiteY4" fmla="*/ 0 h 148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508" h="1487705">
                <a:moveTo>
                  <a:pt x="0" y="0"/>
                </a:moveTo>
                <a:lnTo>
                  <a:pt x="2479508" y="0"/>
                </a:lnTo>
                <a:lnTo>
                  <a:pt x="2479508" y="1487705"/>
                </a:lnTo>
                <a:lnTo>
                  <a:pt x="0" y="1487705"/>
                </a:lnTo>
                <a:lnTo>
                  <a:pt x="0" y="0"/>
                </a:lnTo>
                <a:close/>
              </a:path>
            </a:pathLst>
          </a:custGeom>
          <a:solidFill>
            <a:srgbClr val="8064A2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6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Instrumental style of leadership</a:t>
            </a:r>
            <a:endPara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77" y="3034118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3668" y="339502"/>
            <a:ext cx="6120680" cy="936104"/>
          </a:xfrm>
        </p:spPr>
        <p:txBody>
          <a:bodyPr/>
          <a:lstStyle/>
          <a:p>
            <a:pPr algn="l"/>
            <a:r>
              <a:rPr lang="en-US" altLang="ko-KR" sz="3000" b="1" dirty="0"/>
              <a:t>PRINSIP CONNECTIVE LEADER </a:t>
            </a:r>
            <a:endParaRPr lang="ko-KR" altLang="en-US" sz="3000" b="1" dirty="0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69" y="11772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1002942"/>
            <a:ext cx="9144000" cy="288032"/>
          </a:xfrm>
        </p:spPr>
        <p:txBody>
          <a:bodyPr/>
          <a:lstStyle/>
          <a:p>
            <a:r>
              <a:rPr lang="en-US" altLang="ko-KR" sz="1800" b="1" dirty="0" smtClean="0"/>
              <a:t>( continue … )</a:t>
            </a:r>
            <a:endParaRPr lang="en-US" altLang="ko-KR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79080" y="1802615"/>
            <a:ext cx="5297375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cs typeface="Arial" panose="020B0604020202020204" pitchFamily="34" charset="0"/>
              </a:rPr>
              <a:t>Strategi yang merupakan</a:t>
            </a:r>
            <a:r>
              <a:rPr lang="id-ID" sz="2200" b="1" dirty="0">
                <a:solidFill>
                  <a:srgbClr val="002774"/>
                </a:solidFill>
                <a:cs typeface="Arial" panose="020B0604020202020204" pitchFamily="34" charset="0"/>
              </a:rPr>
              <a:t> direct style:</a:t>
            </a:r>
          </a:p>
          <a:p>
            <a:pPr marL="342900" indent="-3429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  <a:cs typeface="Arial" panose="020B0604020202020204" pitchFamily="34" charset="0"/>
              </a:rPr>
              <a:t>Intrinsic</a:t>
            </a:r>
          </a:p>
          <a:p>
            <a:pPr marL="342900" indent="-3429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  <a:cs typeface="Arial" panose="020B0604020202020204" pitchFamily="34" charset="0"/>
              </a:rPr>
              <a:t>Competitive</a:t>
            </a:r>
          </a:p>
          <a:p>
            <a:pPr marL="342900" indent="-3429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  <a:cs typeface="Arial" panose="020B0604020202020204" pitchFamily="34" charset="0"/>
              </a:rPr>
              <a:t>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225" t="22001" r="24801" b="16400"/>
          <a:stretch/>
        </p:blipFill>
        <p:spPr>
          <a:xfrm>
            <a:off x="161643" y="2272474"/>
            <a:ext cx="29163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3668" y="339502"/>
            <a:ext cx="6120680" cy="936104"/>
          </a:xfrm>
        </p:spPr>
        <p:txBody>
          <a:bodyPr/>
          <a:lstStyle/>
          <a:p>
            <a:pPr algn="l"/>
            <a:r>
              <a:rPr lang="en-US" altLang="ko-KR" sz="3000" b="1" dirty="0"/>
              <a:t>PRINSIP CONNECTIVE LEADER </a:t>
            </a:r>
            <a:endParaRPr lang="ko-KR" altLang="en-US" sz="3000" b="1" dirty="0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1002942"/>
            <a:ext cx="9144000" cy="288032"/>
          </a:xfrm>
        </p:spPr>
        <p:txBody>
          <a:bodyPr/>
          <a:lstStyle/>
          <a:p>
            <a:r>
              <a:rPr lang="en-US" altLang="ko-KR" sz="1800" b="1" dirty="0" smtClean="0"/>
              <a:t>( continue … )</a:t>
            </a:r>
            <a:endParaRPr lang="en-US" altLang="ko-KR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625013"/>
            <a:ext cx="7612534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2200" b="1" dirty="0"/>
              <a:t>Strategi yang merupakan</a:t>
            </a:r>
            <a:r>
              <a:rPr lang="id-ID" sz="2200" dirty="0"/>
              <a:t> </a:t>
            </a:r>
            <a:r>
              <a:rPr lang="id-ID" sz="2200" b="1" dirty="0">
                <a:solidFill>
                  <a:srgbClr val="002774"/>
                </a:solidFill>
              </a:rPr>
              <a:t>relational style of leadership: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</a:rPr>
              <a:t>Collaborative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</a:rPr>
              <a:t>Contributory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id-ID" sz="2000" b="1" dirty="0">
                <a:solidFill>
                  <a:srgbClr val="002774"/>
                </a:solidFill>
              </a:rPr>
              <a:t>Vicarious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42" y="2507347"/>
            <a:ext cx="3440096" cy="226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7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176</Words>
  <Application>Microsoft Office PowerPoint</Application>
  <PresentationFormat>On-screen Show (16:9)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Agus Eka Priyanto</cp:lastModifiedBy>
  <cp:revision>112</cp:revision>
  <dcterms:created xsi:type="dcterms:W3CDTF">2016-12-05T23:26:54Z</dcterms:created>
  <dcterms:modified xsi:type="dcterms:W3CDTF">2023-04-03T04:40:23Z</dcterms:modified>
</cp:coreProperties>
</file>