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58" r:id="rId3"/>
    <p:sldId id="259" r:id="rId4"/>
    <p:sldId id="260" r:id="rId5"/>
    <p:sldId id="261" r:id="rId6"/>
    <p:sldId id="262" r:id="rId7"/>
    <p:sldId id="300" r:id="rId8"/>
  </p:sldIdLst>
  <p:sldSz cx="9144000" cy="6858000" type="screen4x3"/>
  <p:notesSz cx="7045325" cy="9345613"/>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59" d="100"/>
          <a:sy n="59" d="100"/>
        </p:scale>
        <p:origin x="768"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74507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75795C70-83FD-1E3E-367F-67A61408C069}"/>
              </a:ext>
            </a:extLst>
          </p:cNvPr>
          <p:cNvSpPr>
            <a:spLocks noGrp="1"/>
          </p:cNvSpPr>
          <p:nvPr>
            <p:ph type="title"/>
          </p:nvPr>
        </p:nvSpPr>
        <p:spPr>
          <a:xfrm>
            <a:off x="5236368" y="1641752"/>
            <a:ext cx="3293268" cy="1323439"/>
          </a:xfrm>
        </p:spPr>
        <p:txBody>
          <a:bodyPr anchor="t">
            <a:normAutofit/>
          </a:bodyPr>
          <a:lstStyle/>
          <a:p>
            <a:pPr>
              <a:lnSpc>
                <a:spcPct val="90000"/>
              </a:lnSpc>
            </a:pPr>
            <a:r>
              <a:rPr lang="en-ID" sz="2200">
                <a:solidFill>
                  <a:schemeClr val="bg1"/>
                </a:solidFill>
                <a:latin typeface="Times New Roman" panose="02020603050405020304" pitchFamily="18" charset="0"/>
                <a:ea typeface="Times New Roman" panose="02020603050405020304" pitchFamily="18" charset="0"/>
              </a:rPr>
              <a:t>Pengelolaan Kepariwisataan Berkesinambungan</a:t>
            </a:r>
            <a:br>
              <a:rPr lang="id-ID" sz="2200">
                <a:solidFill>
                  <a:schemeClr val="bg1"/>
                </a:solidFill>
                <a:latin typeface="Times New Roman" panose="02020603050405020304" pitchFamily="18" charset="0"/>
                <a:ea typeface="Times New Roman" panose="02020603050405020304" pitchFamily="18" charset="0"/>
              </a:rPr>
            </a:br>
            <a:endParaRPr lang="id-ID" sz="2200">
              <a:solidFill>
                <a:schemeClr val="bg1"/>
              </a:solidFill>
            </a:endParaRPr>
          </a:p>
        </p:txBody>
      </p:sp>
      <p:pic>
        <p:nvPicPr>
          <p:cNvPr id="2052" name="Picture 4" descr="R E S O N A N S I: PENGELOLAAN PARIWISATA DI ERA OTONOMI DAERAH">
            <a:extLst>
              <a:ext uri="{FF2B5EF4-FFF2-40B4-BE49-F238E27FC236}">
                <a16:creationId xmlns:a16="http://schemas.microsoft.com/office/drawing/2014/main" id="{CBC4CB3A-AE05-CA8A-1DFA-1CF94A2CF7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50" r="34617" b="2"/>
          <a:stretch/>
        </p:blipFill>
        <p:spPr bwMode="auto">
          <a:xfrm>
            <a:off x="620316" y="1498600"/>
            <a:ext cx="3945731"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2059" name="Group 2058">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316" y="4795537"/>
            <a:ext cx="3945731" cy="1410656"/>
            <a:chOff x="827088" y="4795537"/>
            <a:chExt cx="5260975" cy="1410656"/>
          </a:xfrm>
        </p:grpSpPr>
        <p:sp>
          <p:nvSpPr>
            <p:cNvPr id="2060" name="Freeform: Shape 2059">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Freeform: Shape 2060">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ampungan Konten 3">
            <a:extLst>
              <a:ext uri="{FF2B5EF4-FFF2-40B4-BE49-F238E27FC236}">
                <a16:creationId xmlns:a16="http://schemas.microsoft.com/office/drawing/2014/main" id="{5330F197-0D44-DE35-6300-9026CAC992AA}"/>
              </a:ext>
            </a:extLst>
          </p:cNvPr>
          <p:cNvSpPr>
            <a:spLocks noGrp="1"/>
          </p:cNvSpPr>
          <p:nvPr>
            <p:ph idx="1"/>
          </p:nvPr>
        </p:nvSpPr>
        <p:spPr>
          <a:xfrm>
            <a:off x="5236369" y="3146400"/>
            <a:ext cx="3293268" cy="2682000"/>
          </a:xfrm>
        </p:spPr>
        <p:txBody>
          <a:bodyPr>
            <a:normAutofit/>
          </a:bodyPr>
          <a:lstStyle/>
          <a:p>
            <a:pPr>
              <a:lnSpc>
                <a:spcPct val="90000"/>
              </a:lnSpc>
            </a:pPr>
            <a:r>
              <a:rPr lang="id-ID" sz="1500" b="0" i="0">
                <a:solidFill>
                  <a:schemeClr val="bg1">
                    <a:alpha val="80000"/>
                  </a:schemeClr>
                </a:solidFill>
                <a:effectLst/>
                <a:latin typeface="Roboto" panose="02000000000000000000" pitchFamily="2" charset="0"/>
              </a:rPr>
              <a:t>Dengan perencanaan yang baik dan manajemen yang efektif, pariwisata dapat memberikan dampak yang positif bagi ekonomi, sosial budaya, dan lingkungan. Sebaliknya pun bisa terjadi jika perencanaan pembangunan disusun secara sembarangan dan tidak memperhatikan kaidah-kaidah pembangunan berkelanjutan.</a:t>
            </a:r>
            <a:endParaRPr lang="en-US" sz="1500" b="0" i="0">
              <a:solidFill>
                <a:schemeClr val="bg1">
                  <a:alpha val="80000"/>
                </a:schemeClr>
              </a:solidFill>
              <a:effectLst/>
              <a:latin typeface="Roboto" panose="02000000000000000000" pitchFamily="2" charset="0"/>
            </a:endParaRPr>
          </a:p>
          <a:p>
            <a:pPr>
              <a:lnSpc>
                <a:spcPct val="90000"/>
              </a:lnSpc>
            </a:pPr>
            <a:endParaRPr lang="id-ID" sz="1500">
              <a:solidFill>
                <a:schemeClr val="bg1">
                  <a:alpha val="80000"/>
                </a:schemeClr>
              </a:solidFill>
            </a:endParaRPr>
          </a:p>
        </p:txBody>
      </p:sp>
    </p:spTree>
    <p:extLst>
      <p:ext uri="{BB962C8B-B14F-4D97-AF65-F5344CB8AC3E}">
        <p14:creationId xmlns:p14="http://schemas.microsoft.com/office/powerpoint/2010/main" val="292922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39F779BD-25B1-893F-8616-963A2F26D6DB}"/>
              </a:ext>
            </a:extLst>
          </p:cNvPr>
          <p:cNvSpPr>
            <a:spLocks noGrp="1"/>
          </p:cNvSpPr>
          <p:nvPr>
            <p:ph type="title"/>
          </p:nvPr>
        </p:nvSpPr>
        <p:spPr>
          <a:xfrm>
            <a:off x="5236368" y="1641752"/>
            <a:ext cx="3293268" cy="1323439"/>
          </a:xfrm>
        </p:spPr>
        <p:txBody>
          <a:bodyPr anchor="t">
            <a:normAutofit/>
          </a:bodyPr>
          <a:lstStyle/>
          <a:p>
            <a:endParaRPr lang="id-ID" sz="3500" dirty="0">
              <a:solidFill>
                <a:schemeClr val="bg1"/>
              </a:solidFill>
            </a:endParaRPr>
          </a:p>
        </p:txBody>
      </p:sp>
      <p:pic>
        <p:nvPicPr>
          <p:cNvPr id="3074" name="Picture 2" descr="Upaya Pembangunan Pariwisata yang Berkelanjutan">
            <a:extLst>
              <a:ext uri="{FF2B5EF4-FFF2-40B4-BE49-F238E27FC236}">
                <a16:creationId xmlns:a16="http://schemas.microsoft.com/office/drawing/2014/main" id="{B436DEBF-A842-50D2-3669-37668CDC6A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08" r="21048" b="-1"/>
          <a:stretch/>
        </p:blipFill>
        <p:spPr bwMode="auto">
          <a:xfrm>
            <a:off x="620316" y="1498600"/>
            <a:ext cx="3945731"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316" y="4795537"/>
            <a:ext cx="3945731" cy="1410656"/>
            <a:chOff x="827088" y="4795537"/>
            <a:chExt cx="5260975" cy="1410656"/>
          </a:xfrm>
        </p:grpSpPr>
        <p:sp>
          <p:nvSpPr>
            <p:cNvPr id="3082" name="Freeform: Shape 3081">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Freeform: Shape 3082">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ampungan Konten 2">
            <a:extLst>
              <a:ext uri="{FF2B5EF4-FFF2-40B4-BE49-F238E27FC236}">
                <a16:creationId xmlns:a16="http://schemas.microsoft.com/office/drawing/2014/main" id="{DF7843AC-E999-A8A3-0EDB-06384A3DFBEC}"/>
              </a:ext>
            </a:extLst>
          </p:cNvPr>
          <p:cNvSpPr>
            <a:spLocks noGrp="1"/>
          </p:cNvSpPr>
          <p:nvPr>
            <p:ph idx="1"/>
          </p:nvPr>
        </p:nvSpPr>
        <p:spPr>
          <a:xfrm>
            <a:off x="5236369" y="1844824"/>
            <a:ext cx="3293268" cy="3983576"/>
          </a:xfrm>
        </p:spPr>
        <p:txBody>
          <a:bodyPr>
            <a:normAutofit/>
          </a:bodyPr>
          <a:lstStyle/>
          <a:p>
            <a:pPr>
              <a:lnSpc>
                <a:spcPct val="90000"/>
              </a:lnSpc>
            </a:pPr>
            <a:r>
              <a:rPr lang="id-ID" sz="1800" dirty="0">
                <a:solidFill>
                  <a:schemeClr val="bg1">
                    <a:alpha val="80000"/>
                  </a:schemeClr>
                </a:solidFill>
                <a:latin typeface="Google Sans"/>
              </a:rPr>
              <a:t>Singkatnya, </a:t>
            </a:r>
            <a:r>
              <a:rPr lang="id-ID" sz="1800" dirty="0" err="1">
                <a:solidFill>
                  <a:schemeClr val="bg1">
                    <a:alpha val="80000"/>
                  </a:schemeClr>
                </a:solidFill>
                <a:latin typeface="Google Sans"/>
              </a:rPr>
              <a:t>sustainable</a:t>
            </a:r>
            <a:r>
              <a:rPr lang="id-ID" sz="1800" dirty="0">
                <a:solidFill>
                  <a:schemeClr val="bg1">
                    <a:alpha val="80000"/>
                  </a:schemeClr>
                </a:solidFill>
                <a:latin typeface="Google Sans"/>
              </a:rPr>
              <a:t> </a:t>
            </a:r>
            <a:r>
              <a:rPr lang="id-ID" sz="1800" dirty="0" err="1">
                <a:solidFill>
                  <a:schemeClr val="bg1">
                    <a:alpha val="80000"/>
                  </a:schemeClr>
                </a:solidFill>
                <a:latin typeface="Google Sans"/>
              </a:rPr>
              <a:t>tourism</a:t>
            </a:r>
            <a:r>
              <a:rPr lang="id-ID" sz="1800" dirty="0">
                <a:solidFill>
                  <a:schemeClr val="bg1">
                    <a:alpha val="80000"/>
                  </a:schemeClr>
                </a:solidFill>
                <a:latin typeface="Google Sans"/>
              </a:rPr>
              <a:t> atau pariwisata berkelanjutan adalah pengembangan konsep berwisata yang dapat memberikan dampak jangka panjang. Baik itu terhadap lingkungan, sosial, budaya, serta ekonomi untuk masa kini dan masa depan bagi seluruh masyarakat lokal maupun wisatawan yang berkunjung.</a:t>
            </a:r>
            <a:endParaRPr lang="en-US" sz="1800" dirty="0">
              <a:solidFill>
                <a:schemeClr val="bg1">
                  <a:alpha val="80000"/>
                </a:schemeClr>
              </a:solidFill>
              <a:latin typeface="Google Sans"/>
            </a:endParaRPr>
          </a:p>
          <a:p>
            <a:pPr>
              <a:lnSpc>
                <a:spcPct val="90000"/>
              </a:lnSpc>
            </a:pPr>
            <a:endParaRPr lang="id-ID" sz="1600" dirty="0">
              <a:solidFill>
                <a:schemeClr val="bg1">
                  <a:alpha val="80000"/>
                </a:schemeClr>
              </a:solidFill>
            </a:endParaRPr>
          </a:p>
        </p:txBody>
      </p:sp>
    </p:spTree>
    <p:extLst>
      <p:ext uri="{BB962C8B-B14F-4D97-AF65-F5344CB8AC3E}">
        <p14:creationId xmlns:p14="http://schemas.microsoft.com/office/powerpoint/2010/main" val="297151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7" name="Picture 4106">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4109" name="Rectangle 4108">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Rectangle 4110">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Judul 1">
            <a:extLst>
              <a:ext uri="{FF2B5EF4-FFF2-40B4-BE49-F238E27FC236}">
                <a16:creationId xmlns:a16="http://schemas.microsoft.com/office/drawing/2014/main" id="{2519093F-9B20-79AF-F0A8-A3988849CB17}"/>
              </a:ext>
            </a:extLst>
          </p:cNvPr>
          <p:cNvSpPr>
            <a:spLocks noGrp="1"/>
          </p:cNvSpPr>
          <p:nvPr>
            <p:ph type="title"/>
          </p:nvPr>
        </p:nvSpPr>
        <p:spPr>
          <a:xfrm>
            <a:off x="4947762" y="905011"/>
            <a:ext cx="3441996" cy="1889135"/>
          </a:xfrm>
        </p:spPr>
        <p:txBody>
          <a:bodyPr anchor="b">
            <a:normAutofit/>
          </a:bodyPr>
          <a:lstStyle/>
          <a:p>
            <a:pPr>
              <a:lnSpc>
                <a:spcPct val="90000"/>
              </a:lnSpc>
            </a:pPr>
            <a:r>
              <a:rPr lang="ms-MY" sz="2900" spc="-4">
                <a:latin typeface="Trebuchet MS" panose="020B0603020202020204" pitchFamily="34" charset="0"/>
                <a:ea typeface="Trebuchet MS" panose="020B0603020202020204" pitchFamily="34" charset="0"/>
                <a:cs typeface="Trebuchet MS" panose="020B0603020202020204" pitchFamily="34" charset="0"/>
              </a:rPr>
              <a:t>Pengelolaan</a:t>
            </a:r>
            <a:r>
              <a:rPr lang="ms-MY" sz="2900" spc="-68">
                <a:latin typeface="Trebuchet MS" panose="020B0603020202020204" pitchFamily="34" charset="0"/>
                <a:ea typeface="Trebuchet MS" panose="020B0603020202020204" pitchFamily="34" charset="0"/>
                <a:cs typeface="Trebuchet MS" panose="020B0603020202020204" pitchFamily="34" charset="0"/>
              </a:rPr>
              <a:t> </a:t>
            </a:r>
            <a:r>
              <a:rPr lang="ms-MY" sz="2900" spc="-4">
                <a:latin typeface="Trebuchet MS" panose="020B0603020202020204" pitchFamily="34" charset="0"/>
                <a:ea typeface="Trebuchet MS" panose="020B0603020202020204" pitchFamily="34" charset="0"/>
                <a:cs typeface="Trebuchet MS" panose="020B0603020202020204" pitchFamily="34" charset="0"/>
              </a:rPr>
              <a:t>Kepariwisataan</a:t>
            </a:r>
            <a:r>
              <a:rPr lang="ms-MY" sz="2900" spc="-68">
                <a:latin typeface="Trebuchet MS" panose="020B0603020202020204" pitchFamily="34" charset="0"/>
                <a:ea typeface="Trebuchet MS" panose="020B0603020202020204" pitchFamily="34" charset="0"/>
                <a:cs typeface="Trebuchet MS" panose="020B0603020202020204" pitchFamily="34" charset="0"/>
              </a:rPr>
              <a:t> </a:t>
            </a:r>
            <a:r>
              <a:rPr lang="ms-MY" sz="2900" spc="-4">
                <a:latin typeface="Trebuchet MS" panose="020B0603020202020204" pitchFamily="34" charset="0"/>
                <a:ea typeface="Trebuchet MS" panose="020B0603020202020204" pitchFamily="34" charset="0"/>
                <a:cs typeface="Trebuchet MS" panose="020B0603020202020204" pitchFamily="34" charset="0"/>
              </a:rPr>
              <a:t>yang</a:t>
            </a:r>
            <a:r>
              <a:rPr lang="ms-MY" sz="2900" spc="-68">
                <a:latin typeface="Trebuchet MS" panose="020B0603020202020204" pitchFamily="34" charset="0"/>
                <a:ea typeface="Trebuchet MS" panose="020B0603020202020204" pitchFamily="34" charset="0"/>
                <a:cs typeface="Trebuchet MS" panose="020B0603020202020204" pitchFamily="34" charset="0"/>
              </a:rPr>
              <a:t> </a:t>
            </a:r>
            <a:r>
              <a:rPr lang="ms-MY" sz="2900" spc="-4">
                <a:latin typeface="Trebuchet MS" panose="020B0603020202020204" pitchFamily="34" charset="0"/>
                <a:ea typeface="Trebuchet MS" panose="020B0603020202020204" pitchFamily="34" charset="0"/>
                <a:cs typeface="Trebuchet MS" panose="020B0603020202020204" pitchFamily="34" charset="0"/>
              </a:rPr>
              <a:t>Inovatif</a:t>
            </a:r>
            <a:br>
              <a:rPr lang="id-ID" sz="2900" spc="-23">
                <a:latin typeface="Trebuchet MS" panose="020B0603020202020204" pitchFamily="34" charset="0"/>
                <a:ea typeface="Trebuchet MS" panose="020B0603020202020204" pitchFamily="34" charset="0"/>
                <a:cs typeface="Trebuchet MS" panose="020B0603020202020204" pitchFamily="34" charset="0"/>
              </a:rPr>
            </a:br>
            <a:endParaRPr lang="id-ID" sz="2900"/>
          </a:p>
        </p:txBody>
      </p:sp>
      <p:pic>
        <p:nvPicPr>
          <p:cNvPr id="4098" name="Picture 2" descr="Gambar 2. Konsep Sistem Kepariwisataan Nasional (Sumber : Gunawan dkk,... |  Download Scientific Diagram">
            <a:extLst>
              <a:ext uri="{FF2B5EF4-FFF2-40B4-BE49-F238E27FC236}">
                <a16:creationId xmlns:a16="http://schemas.microsoft.com/office/drawing/2014/main" id="{2D4E1DDA-2F2A-B49E-1BF6-6CE6235377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605" y="1600164"/>
            <a:ext cx="4101260" cy="3917068"/>
          </a:xfrm>
          <a:prstGeom prst="rect">
            <a:avLst/>
          </a:prstGeom>
          <a:noFill/>
          <a:extLst>
            <a:ext uri="{909E8E84-426E-40DD-AFC4-6F175D3DCCD1}">
              <a14:hiddenFill xmlns:a14="http://schemas.microsoft.com/office/drawing/2010/main">
                <a:solidFill>
                  <a:srgbClr val="FFFFFF"/>
                </a:solidFill>
              </a14:hiddenFill>
            </a:ext>
          </a:extLst>
        </p:spPr>
      </p:pic>
      <p:sp>
        <p:nvSpPr>
          <p:cNvPr id="3" name="Tampungan Konten 2">
            <a:extLst>
              <a:ext uri="{FF2B5EF4-FFF2-40B4-BE49-F238E27FC236}">
                <a16:creationId xmlns:a16="http://schemas.microsoft.com/office/drawing/2014/main" id="{8C26569E-C07B-AE35-F5FF-F32F63E13193}"/>
              </a:ext>
            </a:extLst>
          </p:cNvPr>
          <p:cNvSpPr>
            <a:spLocks noGrp="1"/>
          </p:cNvSpPr>
          <p:nvPr>
            <p:ph idx="1"/>
          </p:nvPr>
        </p:nvSpPr>
        <p:spPr>
          <a:xfrm>
            <a:off x="4947762" y="2965592"/>
            <a:ext cx="3441996" cy="2987397"/>
          </a:xfrm>
        </p:spPr>
        <p:txBody>
          <a:bodyPr>
            <a:normAutofit/>
          </a:bodyPr>
          <a:lstStyle/>
          <a:p>
            <a:r>
              <a:rPr lang="id-ID" sz="1600">
                <a:latin typeface="Google Sans"/>
              </a:rPr>
              <a:t>Pengelolaan pariwisata adalah salah satu upaya yang dilakukan oleh masyarakat maupun Pemerintah dalam melestarikan Objek Wisata. Pengelolaan pariwisata yang ideal perlu memperhatikan misalnya, terkait dampak dan persinggungan adat istiadat atau budaya masyarakat di sekitar daerah tujuan Wisata.</a:t>
            </a:r>
            <a:endParaRPr lang="id-ID" sz="1600"/>
          </a:p>
        </p:txBody>
      </p:sp>
    </p:spTree>
    <p:extLst>
      <p:ext uri="{BB962C8B-B14F-4D97-AF65-F5344CB8AC3E}">
        <p14:creationId xmlns:p14="http://schemas.microsoft.com/office/powerpoint/2010/main" val="390041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29" name="Group 5128">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5130"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1"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33" name="Group 5132">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5134"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22" name="Picture 2" descr="4 Pilar Pembangunan Kepariwisataan Indonesia – BINUS Tourism">
            <a:extLst>
              <a:ext uri="{FF2B5EF4-FFF2-40B4-BE49-F238E27FC236}">
                <a16:creationId xmlns:a16="http://schemas.microsoft.com/office/drawing/2014/main" id="{E4734194-A609-B9CA-1324-74B9140864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7769" y="2133139"/>
            <a:ext cx="3428952" cy="2568404"/>
          </a:xfrm>
          <a:prstGeom prst="rect">
            <a:avLst/>
          </a:prstGeom>
          <a:noFill/>
          <a:extLst>
            <a:ext uri="{909E8E84-426E-40DD-AFC4-6F175D3DCCD1}">
              <a14:hiddenFill xmlns:a14="http://schemas.microsoft.com/office/drawing/2010/main">
                <a:solidFill>
                  <a:srgbClr val="FFFFFF"/>
                </a:solidFill>
              </a14:hiddenFill>
            </a:ext>
          </a:extLst>
        </p:spPr>
      </p:pic>
      <p:grpSp>
        <p:nvGrpSpPr>
          <p:cNvPr id="5137" name="Group 513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5138" name="Freeform: Shape 513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39" name="Freeform: Shape 513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0" name="Freeform: Shape 513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1" name="Freeform: Shape 514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2" name="Freeform: Shape 514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3" name="Freeform: Shape 514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4" name="Freeform: Shape 514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Judul 1">
            <a:extLst>
              <a:ext uri="{FF2B5EF4-FFF2-40B4-BE49-F238E27FC236}">
                <a16:creationId xmlns:a16="http://schemas.microsoft.com/office/drawing/2014/main" id="{0484C6F0-28D0-42EF-9D33-1410D31949F7}"/>
              </a:ext>
            </a:extLst>
          </p:cNvPr>
          <p:cNvSpPr>
            <a:spLocks noGrp="1"/>
          </p:cNvSpPr>
          <p:nvPr>
            <p:ph type="title"/>
          </p:nvPr>
        </p:nvSpPr>
        <p:spPr>
          <a:xfrm>
            <a:off x="761238" y="819015"/>
            <a:ext cx="4126161" cy="2353362"/>
          </a:xfrm>
        </p:spPr>
        <p:txBody>
          <a:bodyPr anchor="b">
            <a:normAutofit/>
          </a:bodyPr>
          <a:lstStyle/>
          <a:p>
            <a:pPr algn="l">
              <a:lnSpc>
                <a:spcPct val="90000"/>
              </a:lnSpc>
            </a:pPr>
            <a:r>
              <a:rPr lang="ms-MY" sz="1700" spc="-23" dirty="0">
                <a:solidFill>
                  <a:schemeClr val="bg1"/>
                </a:solidFill>
                <a:latin typeface="Times New Roman" panose="02020603050405020304" pitchFamily="18" charset="0"/>
                <a:ea typeface="Times New Roman" panose="02020603050405020304" pitchFamily="18" charset="0"/>
              </a:rPr>
              <a:t>Untuk</a:t>
            </a:r>
            <a:r>
              <a:rPr lang="ms-MY" sz="1700" spc="-45" dirty="0">
                <a:solidFill>
                  <a:schemeClr val="bg1"/>
                </a:solidFill>
                <a:latin typeface="Times New Roman" panose="02020603050405020304" pitchFamily="18" charset="0"/>
                <a:ea typeface="Times New Roman" panose="02020603050405020304" pitchFamily="18" charset="0"/>
              </a:rPr>
              <a:t> </a:t>
            </a:r>
            <a:r>
              <a:rPr lang="ms-MY" sz="1700" spc="-23" dirty="0">
                <a:solidFill>
                  <a:schemeClr val="bg1"/>
                </a:solidFill>
                <a:latin typeface="Times New Roman" panose="02020603050405020304" pitchFamily="18" charset="0"/>
                <a:ea typeface="Times New Roman" panose="02020603050405020304" pitchFamily="18" charset="0"/>
              </a:rPr>
              <a:t>mengelola</a:t>
            </a:r>
            <a:r>
              <a:rPr lang="ms-MY" sz="1700" spc="-45" dirty="0">
                <a:solidFill>
                  <a:schemeClr val="bg1"/>
                </a:solidFill>
                <a:latin typeface="Times New Roman" panose="02020603050405020304" pitchFamily="18" charset="0"/>
                <a:ea typeface="Times New Roman" panose="02020603050405020304" pitchFamily="18" charset="0"/>
              </a:rPr>
              <a:t> </a:t>
            </a:r>
            <a:r>
              <a:rPr lang="ms-MY" sz="1700" spc="-23" dirty="0">
                <a:solidFill>
                  <a:schemeClr val="bg1"/>
                </a:solidFill>
                <a:latin typeface="Times New Roman" panose="02020603050405020304" pitchFamily="18" charset="0"/>
                <a:ea typeface="Times New Roman" panose="02020603050405020304" pitchFamily="18" charset="0"/>
              </a:rPr>
              <a:t>kepariwisataan</a:t>
            </a:r>
            <a:r>
              <a:rPr lang="ms-MY" sz="1700" spc="-45" dirty="0">
                <a:solidFill>
                  <a:schemeClr val="bg1"/>
                </a:solidFill>
                <a:latin typeface="Times New Roman" panose="02020603050405020304" pitchFamily="18" charset="0"/>
                <a:ea typeface="Times New Roman" panose="02020603050405020304" pitchFamily="18" charset="0"/>
              </a:rPr>
              <a:t> </a:t>
            </a:r>
            <a:r>
              <a:rPr lang="ms-MY" sz="1700" spc="-23" dirty="0">
                <a:solidFill>
                  <a:schemeClr val="bg1"/>
                </a:solidFill>
                <a:latin typeface="Times New Roman" panose="02020603050405020304" pitchFamily="18" charset="0"/>
                <a:ea typeface="Times New Roman" panose="02020603050405020304" pitchFamily="18" charset="0"/>
              </a:rPr>
              <a:t>yang</a:t>
            </a:r>
            <a:r>
              <a:rPr lang="ms-MY" sz="1700" spc="-45" dirty="0">
                <a:solidFill>
                  <a:schemeClr val="bg1"/>
                </a:solidFill>
                <a:latin typeface="Times New Roman" panose="02020603050405020304" pitchFamily="18" charset="0"/>
                <a:ea typeface="Times New Roman" panose="02020603050405020304" pitchFamily="18" charset="0"/>
              </a:rPr>
              <a:t> </a:t>
            </a:r>
            <a:r>
              <a:rPr lang="ms-MY" sz="1700" spc="-19" dirty="0">
                <a:solidFill>
                  <a:schemeClr val="bg1"/>
                </a:solidFill>
                <a:latin typeface="Times New Roman" panose="02020603050405020304" pitchFamily="18" charset="0"/>
                <a:ea typeface="Times New Roman" panose="02020603050405020304" pitchFamily="18" charset="0"/>
              </a:rPr>
              <a:t>inovatif,</a:t>
            </a:r>
            <a:r>
              <a:rPr lang="ms-MY" sz="1700" spc="-45" dirty="0">
                <a:solidFill>
                  <a:schemeClr val="bg1"/>
                </a:solidFill>
                <a:latin typeface="Times New Roman" panose="02020603050405020304" pitchFamily="18" charset="0"/>
                <a:ea typeface="Times New Roman" panose="02020603050405020304" pitchFamily="18" charset="0"/>
              </a:rPr>
              <a:t> </a:t>
            </a:r>
            <a:r>
              <a:rPr lang="ms-MY" sz="1700" spc="-19" dirty="0">
                <a:solidFill>
                  <a:schemeClr val="bg1"/>
                </a:solidFill>
                <a:latin typeface="Times New Roman" panose="02020603050405020304" pitchFamily="18" charset="0"/>
                <a:ea typeface="Times New Roman" panose="02020603050405020304" pitchFamily="18" charset="0"/>
              </a:rPr>
              <a:t>maka</a:t>
            </a:r>
            <a:r>
              <a:rPr lang="ms-MY" sz="1700" spc="-45" dirty="0">
                <a:solidFill>
                  <a:schemeClr val="bg1"/>
                </a:solidFill>
                <a:latin typeface="Times New Roman" panose="02020603050405020304" pitchFamily="18" charset="0"/>
                <a:ea typeface="Times New Roman" panose="02020603050405020304" pitchFamily="18" charset="0"/>
              </a:rPr>
              <a:t> </a:t>
            </a:r>
            <a:r>
              <a:rPr lang="ms-MY" sz="1700" spc="-19" dirty="0">
                <a:solidFill>
                  <a:schemeClr val="bg1"/>
                </a:solidFill>
                <a:latin typeface="Times New Roman" panose="02020603050405020304" pitchFamily="18" charset="0"/>
                <a:ea typeface="Times New Roman" panose="02020603050405020304" pitchFamily="18" charset="0"/>
              </a:rPr>
              <a:t>ada</a:t>
            </a:r>
            <a:r>
              <a:rPr lang="ms-MY" sz="1700" spc="-45" dirty="0">
                <a:solidFill>
                  <a:schemeClr val="bg1"/>
                </a:solidFill>
                <a:latin typeface="Times New Roman" panose="02020603050405020304" pitchFamily="18" charset="0"/>
                <a:ea typeface="Times New Roman" panose="02020603050405020304" pitchFamily="18" charset="0"/>
              </a:rPr>
              <a:t> </a:t>
            </a:r>
            <a:r>
              <a:rPr lang="ms-MY" sz="1700" spc="-19" dirty="0">
                <a:solidFill>
                  <a:schemeClr val="bg1"/>
                </a:solidFill>
                <a:latin typeface="Times New Roman" panose="02020603050405020304" pitchFamily="18" charset="0"/>
                <a:ea typeface="Times New Roman" panose="02020603050405020304" pitchFamily="18" charset="0"/>
              </a:rPr>
              <a:t>4</a:t>
            </a:r>
            <a:r>
              <a:rPr lang="ms-MY" sz="1700" spc="-45" dirty="0">
                <a:solidFill>
                  <a:schemeClr val="bg1"/>
                </a:solidFill>
                <a:latin typeface="Times New Roman" panose="02020603050405020304" pitchFamily="18" charset="0"/>
                <a:ea typeface="Times New Roman" panose="02020603050405020304" pitchFamily="18" charset="0"/>
              </a:rPr>
              <a:t> </a:t>
            </a:r>
            <a:r>
              <a:rPr lang="ms-MY" sz="1700" spc="-19" dirty="0">
                <a:solidFill>
                  <a:schemeClr val="bg1"/>
                </a:solidFill>
                <a:latin typeface="Times New Roman" panose="02020603050405020304" pitchFamily="18" charset="0"/>
                <a:ea typeface="Times New Roman" panose="02020603050405020304" pitchFamily="18" charset="0"/>
              </a:rPr>
              <a:t>(empat)</a:t>
            </a:r>
            <a:r>
              <a:rPr lang="ms-MY" sz="1700" spc="-45" dirty="0">
                <a:solidFill>
                  <a:schemeClr val="bg1"/>
                </a:solidFill>
                <a:latin typeface="Times New Roman" panose="02020603050405020304" pitchFamily="18" charset="0"/>
                <a:ea typeface="Times New Roman" panose="02020603050405020304" pitchFamily="18" charset="0"/>
              </a:rPr>
              <a:t> </a:t>
            </a:r>
            <a:r>
              <a:rPr lang="ms-MY" sz="1700" spc="-19" dirty="0">
                <a:solidFill>
                  <a:schemeClr val="bg1"/>
                </a:solidFill>
                <a:latin typeface="Times New Roman" panose="02020603050405020304" pitchFamily="18" charset="0"/>
                <a:ea typeface="Times New Roman" panose="02020603050405020304" pitchFamily="18" charset="0"/>
              </a:rPr>
              <a:t>faktor</a:t>
            </a:r>
            <a:r>
              <a:rPr lang="ms-MY" sz="1700" spc="-45" dirty="0">
                <a:solidFill>
                  <a:schemeClr val="bg1"/>
                </a:solidFill>
                <a:latin typeface="Times New Roman" panose="02020603050405020304" pitchFamily="18" charset="0"/>
                <a:ea typeface="Times New Roman" panose="02020603050405020304" pitchFamily="18" charset="0"/>
              </a:rPr>
              <a:t> </a:t>
            </a:r>
            <a:r>
              <a:rPr lang="ms-MY" sz="1700" spc="-19" dirty="0">
                <a:solidFill>
                  <a:schemeClr val="bg1"/>
                </a:solidFill>
                <a:latin typeface="Times New Roman" panose="02020603050405020304" pitchFamily="18" charset="0"/>
                <a:ea typeface="Times New Roman" panose="02020603050405020304" pitchFamily="18" charset="0"/>
              </a:rPr>
              <a:t>atau</a:t>
            </a:r>
            <a:r>
              <a:rPr lang="ms-MY" sz="1700" spc="-199" dirty="0">
                <a:solidFill>
                  <a:schemeClr val="bg1"/>
                </a:solidFill>
                <a:latin typeface="Times New Roman" panose="02020603050405020304" pitchFamily="18" charset="0"/>
                <a:ea typeface="Times New Roman" panose="02020603050405020304" pitchFamily="18" charset="0"/>
              </a:rPr>
              <a:t> </a:t>
            </a:r>
            <a:r>
              <a:rPr lang="ms-MY" sz="1700" spc="-8" dirty="0">
                <a:solidFill>
                  <a:schemeClr val="bg1"/>
                </a:solidFill>
                <a:latin typeface="Times New Roman" panose="02020603050405020304" pitchFamily="18" charset="0"/>
                <a:ea typeface="Times New Roman" panose="02020603050405020304" pitchFamily="18" charset="0"/>
              </a:rPr>
              <a:t>unsur yang harus </a:t>
            </a:r>
            <a:r>
              <a:rPr lang="ms-MY" sz="1700" spc="-4" dirty="0">
                <a:solidFill>
                  <a:schemeClr val="bg1"/>
                </a:solidFill>
                <a:latin typeface="Times New Roman" panose="02020603050405020304" pitchFamily="18" charset="0"/>
                <a:ea typeface="Times New Roman" panose="02020603050405020304" pitchFamily="18" charset="0"/>
              </a:rPr>
              <a:t>menjadi perhatian, yaitu : (1) karakteristik pengusaha, (2)</a:t>
            </a:r>
            <a:r>
              <a:rPr lang="ms-MY" sz="1700" spc="-195" dirty="0">
                <a:solidFill>
                  <a:schemeClr val="bg1"/>
                </a:solidFill>
                <a:latin typeface="Times New Roman" panose="02020603050405020304" pitchFamily="18" charset="0"/>
                <a:ea typeface="Times New Roman" panose="02020603050405020304" pitchFamily="18" charset="0"/>
              </a:rPr>
              <a:t> </a:t>
            </a:r>
            <a:r>
              <a:rPr lang="ms-MY" sz="1700" spc="-4" dirty="0">
                <a:solidFill>
                  <a:schemeClr val="bg1"/>
                </a:solidFill>
                <a:latin typeface="Times New Roman" panose="02020603050405020304" pitchFamily="18" charset="0"/>
                <a:ea typeface="Times New Roman" panose="02020603050405020304" pitchFamily="18" charset="0"/>
              </a:rPr>
              <a:t>jaringan dan kerjasama, (3) pengembangan teknologi, dan </a:t>
            </a:r>
            <a:r>
              <a:rPr lang="ms-MY" sz="1700" dirty="0">
                <a:solidFill>
                  <a:schemeClr val="bg1"/>
                </a:solidFill>
                <a:latin typeface="Times New Roman" panose="02020603050405020304" pitchFamily="18" charset="0"/>
                <a:ea typeface="Times New Roman" panose="02020603050405020304" pitchFamily="18" charset="0"/>
              </a:rPr>
              <a:t>(4) lingkungan</a:t>
            </a:r>
            <a:r>
              <a:rPr lang="ms-MY" sz="1700" spc="4" dirty="0">
                <a:solidFill>
                  <a:schemeClr val="bg1"/>
                </a:solidFill>
                <a:latin typeface="Times New Roman" panose="02020603050405020304" pitchFamily="18" charset="0"/>
                <a:ea typeface="Times New Roman" panose="02020603050405020304" pitchFamily="18" charset="0"/>
              </a:rPr>
              <a:t> </a:t>
            </a:r>
            <a:r>
              <a:rPr lang="ms-MY" sz="1700" dirty="0">
                <a:solidFill>
                  <a:schemeClr val="bg1"/>
                </a:solidFill>
                <a:latin typeface="Times New Roman" panose="02020603050405020304" pitchFamily="18" charset="0"/>
                <a:ea typeface="Times New Roman" panose="02020603050405020304" pitchFamily="18" charset="0"/>
              </a:rPr>
              <a:t>(Omerzel,</a:t>
            </a:r>
            <a:r>
              <a:rPr lang="ms-MY" sz="1700" spc="-53" dirty="0">
                <a:solidFill>
                  <a:schemeClr val="bg1"/>
                </a:solidFill>
                <a:latin typeface="Times New Roman" panose="02020603050405020304" pitchFamily="18" charset="0"/>
                <a:ea typeface="Times New Roman" panose="02020603050405020304" pitchFamily="18" charset="0"/>
              </a:rPr>
              <a:t> </a:t>
            </a:r>
            <a:r>
              <a:rPr lang="ms-MY" sz="1700" dirty="0">
                <a:solidFill>
                  <a:schemeClr val="bg1"/>
                </a:solidFill>
                <a:latin typeface="Times New Roman" panose="02020603050405020304" pitchFamily="18" charset="0"/>
                <a:ea typeface="Times New Roman" panose="02020603050405020304" pitchFamily="18" charset="0"/>
              </a:rPr>
              <a:t>2015).</a:t>
            </a:r>
            <a:br>
              <a:rPr lang="id-ID" sz="1700" dirty="0">
                <a:solidFill>
                  <a:schemeClr val="bg1"/>
                </a:solidFill>
                <a:latin typeface="Times New Roman" panose="02020603050405020304" pitchFamily="18" charset="0"/>
                <a:ea typeface="Times New Roman" panose="02020603050405020304" pitchFamily="18" charset="0"/>
              </a:rPr>
            </a:br>
            <a:endParaRPr lang="id-ID" sz="1700" dirty="0">
              <a:solidFill>
                <a:schemeClr val="bg1"/>
              </a:solidFill>
            </a:endParaRPr>
          </a:p>
        </p:txBody>
      </p:sp>
      <p:sp>
        <p:nvSpPr>
          <p:cNvPr id="3" name="Tampungan Konten 2">
            <a:extLst>
              <a:ext uri="{FF2B5EF4-FFF2-40B4-BE49-F238E27FC236}">
                <a16:creationId xmlns:a16="http://schemas.microsoft.com/office/drawing/2014/main" id="{3543CFE4-950E-3C63-27EB-9E8E91654AF1}"/>
              </a:ext>
            </a:extLst>
          </p:cNvPr>
          <p:cNvSpPr>
            <a:spLocks noGrp="1"/>
          </p:cNvSpPr>
          <p:nvPr>
            <p:ph idx="1"/>
          </p:nvPr>
        </p:nvSpPr>
        <p:spPr>
          <a:xfrm>
            <a:off x="761238" y="3442089"/>
            <a:ext cx="4126161" cy="2573579"/>
          </a:xfrm>
        </p:spPr>
        <p:txBody>
          <a:bodyPr anchor="t">
            <a:normAutofit lnSpcReduction="10000"/>
          </a:bodyPr>
          <a:lstStyle/>
          <a:p>
            <a:pPr>
              <a:lnSpc>
                <a:spcPct val="90000"/>
              </a:lnSpc>
            </a:pPr>
            <a:r>
              <a:rPr lang="ms-MY" sz="1400" spc="-4" dirty="0">
                <a:solidFill>
                  <a:schemeClr val="bg1"/>
                </a:solidFill>
                <a:ea typeface="Times New Roman" panose="02020603050405020304" pitchFamily="18" charset="0"/>
              </a:rPr>
              <a:t>Pengusaha </a:t>
            </a:r>
            <a:r>
              <a:rPr lang="ms-MY" sz="1400" dirty="0">
                <a:solidFill>
                  <a:schemeClr val="bg1"/>
                </a:solidFill>
                <a:ea typeface="Times New Roman" panose="02020603050405020304" pitchFamily="18" charset="0"/>
              </a:rPr>
              <a:t>mampu mengubah sistem yang ada, hal ini disebabkan karena</a:t>
            </a:r>
            <a:r>
              <a:rPr lang="ms-MY" sz="1400" spc="4" dirty="0">
                <a:solidFill>
                  <a:schemeClr val="bg1"/>
                </a:solidFill>
                <a:ea typeface="Times New Roman" panose="02020603050405020304" pitchFamily="18" charset="0"/>
              </a:rPr>
              <a:t> </a:t>
            </a:r>
            <a:r>
              <a:rPr lang="ms-MY" sz="1400" spc="-4" dirty="0">
                <a:solidFill>
                  <a:schemeClr val="bg1"/>
                </a:solidFill>
                <a:ea typeface="Times New Roman" panose="02020603050405020304" pitchFamily="18" charset="0"/>
              </a:rPr>
              <a:t>mereka adalah pemikir dan promotor yang </a:t>
            </a:r>
            <a:r>
              <a:rPr lang="ms-MY" sz="1400" dirty="0">
                <a:solidFill>
                  <a:schemeClr val="bg1"/>
                </a:solidFill>
                <a:ea typeface="Times New Roman" panose="02020603050405020304" pitchFamily="18" charset="0"/>
              </a:rPr>
              <a:t>inovatif dan proaktif sekaligus</a:t>
            </a:r>
            <a:r>
              <a:rPr lang="ms-MY" sz="1400" spc="4" dirty="0">
                <a:solidFill>
                  <a:schemeClr val="bg1"/>
                </a:solidFill>
                <a:ea typeface="Times New Roman" panose="02020603050405020304" pitchFamily="18" charset="0"/>
              </a:rPr>
              <a:t> </a:t>
            </a:r>
            <a:r>
              <a:rPr lang="ms-MY" sz="1400" spc="-11" dirty="0">
                <a:solidFill>
                  <a:schemeClr val="bg1"/>
                </a:solidFill>
                <a:ea typeface="Times New Roman" panose="02020603050405020304" pitchFamily="18" charset="0"/>
              </a:rPr>
              <a:t>mampu mengaplikasikan gagasannya. Pengusaha </a:t>
            </a:r>
            <a:r>
              <a:rPr lang="ms-MY" sz="1400" spc="-8" dirty="0">
                <a:solidFill>
                  <a:schemeClr val="bg1"/>
                </a:solidFill>
                <a:ea typeface="Times New Roman" panose="02020603050405020304" pitchFamily="18" charset="0"/>
              </a:rPr>
              <a:t>mampu mengidentifikasi</a:t>
            </a:r>
            <a:r>
              <a:rPr lang="ms-MY" sz="1400" spc="-4" dirty="0">
                <a:solidFill>
                  <a:schemeClr val="bg1"/>
                </a:solidFill>
                <a:ea typeface="Times New Roman" panose="02020603050405020304" pitchFamily="18" charset="0"/>
              </a:rPr>
              <a:t> </a:t>
            </a:r>
            <a:r>
              <a:rPr lang="ms-MY" sz="1400" spc="-8" dirty="0">
                <a:solidFill>
                  <a:schemeClr val="bg1"/>
                </a:solidFill>
                <a:ea typeface="Times New Roman" panose="02020603050405020304" pitchFamily="18" charset="0"/>
              </a:rPr>
              <a:t>peluang pasar </a:t>
            </a:r>
            <a:r>
              <a:rPr lang="ms-MY" sz="1400" spc="-4" dirty="0">
                <a:solidFill>
                  <a:schemeClr val="bg1"/>
                </a:solidFill>
                <a:ea typeface="Times New Roman" panose="02020603050405020304" pitchFamily="18" charset="0"/>
              </a:rPr>
              <a:t>untuk produk atau layanan baru, pendekatan baru, kebijakan</a:t>
            </a:r>
            <a:r>
              <a:rPr lang="ms-MY" sz="1400" spc="-195" dirty="0">
                <a:solidFill>
                  <a:schemeClr val="bg1"/>
                </a:solidFill>
                <a:ea typeface="Times New Roman" panose="02020603050405020304" pitchFamily="18" charset="0"/>
              </a:rPr>
              <a:t> </a:t>
            </a:r>
            <a:r>
              <a:rPr lang="ms-MY" sz="1400" spc="-4" dirty="0">
                <a:solidFill>
                  <a:schemeClr val="bg1"/>
                </a:solidFill>
                <a:ea typeface="Times New Roman" panose="02020603050405020304" pitchFamily="18" charset="0"/>
              </a:rPr>
              <a:t>baru, atau cara baru untuk memecahkan </a:t>
            </a:r>
            <a:r>
              <a:rPr lang="ms-MY" sz="1400" dirty="0">
                <a:solidFill>
                  <a:schemeClr val="bg1"/>
                </a:solidFill>
                <a:ea typeface="Times New Roman" panose="02020603050405020304" pitchFamily="18" charset="0"/>
              </a:rPr>
              <a:t>masalah. Namun demikian, untuk</a:t>
            </a:r>
            <a:r>
              <a:rPr lang="ms-MY" sz="1400" spc="-195" dirty="0">
                <a:solidFill>
                  <a:schemeClr val="bg1"/>
                </a:solidFill>
                <a:ea typeface="Times New Roman" panose="02020603050405020304" pitchFamily="18" charset="0"/>
              </a:rPr>
              <a:t> </a:t>
            </a:r>
            <a:r>
              <a:rPr lang="ms-MY" sz="1400" spc="-11" dirty="0">
                <a:solidFill>
                  <a:schemeClr val="bg1"/>
                </a:solidFill>
                <a:ea typeface="Times New Roman" panose="02020603050405020304" pitchFamily="18" charset="0"/>
              </a:rPr>
              <a:t>pengusaha</a:t>
            </a:r>
            <a:r>
              <a:rPr lang="ms-MY" sz="1400" spc="-41" dirty="0">
                <a:solidFill>
                  <a:schemeClr val="bg1"/>
                </a:solidFill>
                <a:ea typeface="Times New Roman" panose="02020603050405020304" pitchFamily="18" charset="0"/>
              </a:rPr>
              <a:t> </a:t>
            </a:r>
            <a:r>
              <a:rPr lang="ms-MY" sz="1400" spc="-11" dirty="0">
                <a:solidFill>
                  <a:schemeClr val="bg1"/>
                </a:solidFill>
                <a:ea typeface="Times New Roman" panose="02020603050405020304" pitchFamily="18" charset="0"/>
              </a:rPr>
              <a:t>industri</a:t>
            </a:r>
            <a:r>
              <a:rPr lang="ms-MY" sz="1400" spc="-38" dirty="0">
                <a:solidFill>
                  <a:schemeClr val="bg1"/>
                </a:solidFill>
                <a:ea typeface="Times New Roman" panose="02020603050405020304" pitchFamily="18" charset="0"/>
              </a:rPr>
              <a:t> </a:t>
            </a:r>
            <a:r>
              <a:rPr lang="ms-MY" sz="1400" spc="-11" dirty="0">
                <a:solidFill>
                  <a:schemeClr val="bg1"/>
                </a:solidFill>
                <a:ea typeface="Times New Roman" panose="02020603050405020304" pitchFamily="18" charset="0"/>
              </a:rPr>
              <a:t>pariwisata</a:t>
            </a:r>
            <a:r>
              <a:rPr lang="ms-MY" sz="1400" spc="-38" dirty="0">
                <a:solidFill>
                  <a:schemeClr val="bg1"/>
                </a:solidFill>
                <a:ea typeface="Times New Roman" panose="02020603050405020304" pitchFamily="18" charset="0"/>
              </a:rPr>
              <a:t> </a:t>
            </a:r>
            <a:r>
              <a:rPr lang="ms-MY" sz="1400" spc="-11" dirty="0">
                <a:solidFill>
                  <a:schemeClr val="bg1"/>
                </a:solidFill>
                <a:ea typeface="Times New Roman" panose="02020603050405020304" pitchFamily="18" charset="0"/>
              </a:rPr>
              <a:t>khususnya</a:t>
            </a:r>
            <a:r>
              <a:rPr lang="ms-MY" sz="1400" spc="-41" dirty="0">
                <a:solidFill>
                  <a:schemeClr val="bg1"/>
                </a:solidFill>
                <a:ea typeface="Times New Roman" panose="02020603050405020304" pitchFamily="18" charset="0"/>
              </a:rPr>
              <a:t> </a:t>
            </a:r>
            <a:r>
              <a:rPr lang="ms-MY" sz="1400" spc="-11" dirty="0">
                <a:solidFill>
                  <a:schemeClr val="bg1"/>
                </a:solidFill>
                <a:ea typeface="Times New Roman" panose="02020603050405020304" pitchFamily="18" charset="0"/>
              </a:rPr>
              <a:t>yang</a:t>
            </a:r>
            <a:r>
              <a:rPr lang="ms-MY" sz="1400" spc="-38" dirty="0">
                <a:solidFill>
                  <a:schemeClr val="bg1"/>
                </a:solidFill>
                <a:ea typeface="Times New Roman" panose="02020603050405020304" pitchFamily="18" charset="0"/>
              </a:rPr>
              <a:t> </a:t>
            </a:r>
            <a:r>
              <a:rPr lang="ms-MY" sz="1400" spc="-11" dirty="0">
                <a:solidFill>
                  <a:schemeClr val="bg1"/>
                </a:solidFill>
                <a:ea typeface="Times New Roman" panose="02020603050405020304" pitchFamily="18" charset="0"/>
              </a:rPr>
              <a:t>bergerak</a:t>
            </a:r>
            <a:r>
              <a:rPr lang="ms-MY" sz="1400" spc="-38" dirty="0">
                <a:solidFill>
                  <a:schemeClr val="bg1"/>
                </a:solidFill>
                <a:ea typeface="Times New Roman" panose="02020603050405020304" pitchFamily="18" charset="0"/>
              </a:rPr>
              <a:t> </a:t>
            </a:r>
            <a:r>
              <a:rPr lang="ms-MY" sz="1400" spc="-11" dirty="0">
                <a:solidFill>
                  <a:schemeClr val="bg1"/>
                </a:solidFill>
                <a:ea typeface="Times New Roman" panose="02020603050405020304" pitchFamily="18" charset="0"/>
              </a:rPr>
              <a:t>dalam</a:t>
            </a:r>
            <a:r>
              <a:rPr lang="ms-MY" sz="1400" spc="-38" dirty="0">
                <a:solidFill>
                  <a:schemeClr val="bg1"/>
                </a:solidFill>
                <a:ea typeface="Times New Roman" panose="02020603050405020304" pitchFamily="18" charset="0"/>
              </a:rPr>
              <a:t> </a:t>
            </a:r>
            <a:r>
              <a:rPr lang="ms-MY" sz="1400" spc="-11" dirty="0">
                <a:solidFill>
                  <a:schemeClr val="bg1"/>
                </a:solidFill>
                <a:ea typeface="Times New Roman" panose="02020603050405020304" pitchFamily="18" charset="0"/>
              </a:rPr>
              <a:t>bidang</a:t>
            </a:r>
            <a:r>
              <a:rPr lang="ms-MY" sz="1400" spc="-41" dirty="0">
                <a:solidFill>
                  <a:schemeClr val="bg1"/>
                </a:solidFill>
                <a:ea typeface="Times New Roman" panose="02020603050405020304" pitchFamily="18" charset="0"/>
              </a:rPr>
              <a:t> </a:t>
            </a:r>
            <a:r>
              <a:rPr lang="ms-MY" sz="1400" spc="-11" dirty="0">
                <a:solidFill>
                  <a:schemeClr val="bg1"/>
                </a:solidFill>
                <a:ea typeface="Times New Roman" panose="02020603050405020304" pitchFamily="18" charset="0"/>
              </a:rPr>
              <a:t>kreatif</a:t>
            </a:r>
            <a:r>
              <a:rPr lang="ms-MY" sz="1400" spc="-195" dirty="0">
                <a:solidFill>
                  <a:schemeClr val="bg1"/>
                </a:solidFill>
                <a:ea typeface="Times New Roman" panose="02020603050405020304" pitchFamily="18" charset="0"/>
              </a:rPr>
              <a:t> </a:t>
            </a:r>
            <a:r>
              <a:rPr lang="ms-MY" sz="1400" dirty="0">
                <a:solidFill>
                  <a:schemeClr val="bg1"/>
                </a:solidFill>
                <a:ea typeface="Times New Roman" panose="02020603050405020304" pitchFamily="18" charset="0"/>
              </a:rPr>
              <a:t>berskala</a:t>
            </a:r>
            <a:r>
              <a:rPr lang="ms-MY" sz="1400" spc="4" dirty="0">
                <a:solidFill>
                  <a:schemeClr val="bg1"/>
                </a:solidFill>
                <a:ea typeface="Times New Roman" panose="02020603050405020304" pitchFamily="18" charset="0"/>
              </a:rPr>
              <a:t> </a:t>
            </a:r>
            <a:r>
              <a:rPr lang="ms-MY" sz="1400" dirty="0">
                <a:solidFill>
                  <a:schemeClr val="bg1"/>
                </a:solidFill>
                <a:ea typeface="Times New Roman" panose="02020603050405020304" pitchFamily="18" charset="0"/>
              </a:rPr>
              <a:t>kecil,</a:t>
            </a:r>
            <a:r>
              <a:rPr lang="ms-MY" sz="1400" spc="4" dirty="0">
                <a:solidFill>
                  <a:schemeClr val="bg1"/>
                </a:solidFill>
                <a:ea typeface="Times New Roman" panose="02020603050405020304" pitchFamily="18" charset="0"/>
              </a:rPr>
              <a:t> </a:t>
            </a:r>
            <a:r>
              <a:rPr lang="ms-MY" sz="1400" dirty="0">
                <a:solidFill>
                  <a:schemeClr val="bg1"/>
                </a:solidFill>
                <a:ea typeface="Times New Roman" panose="02020603050405020304" pitchFamily="18" charset="0"/>
              </a:rPr>
              <a:t>seringkali</a:t>
            </a:r>
            <a:r>
              <a:rPr lang="ms-MY" sz="1400" spc="4" dirty="0">
                <a:solidFill>
                  <a:schemeClr val="bg1"/>
                </a:solidFill>
                <a:ea typeface="Times New Roman" panose="02020603050405020304" pitchFamily="18" charset="0"/>
              </a:rPr>
              <a:t> </a:t>
            </a:r>
            <a:r>
              <a:rPr lang="ms-MY" sz="1400" dirty="0">
                <a:solidFill>
                  <a:schemeClr val="bg1"/>
                </a:solidFill>
                <a:ea typeface="Times New Roman" panose="02020603050405020304" pitchFamily="18" charset="0"/>
              </a:rPr>
              <a:t>kurang</a:t>
            </a:r>
            <a:r>
              <a:rPr lang="ms-MY" sz="1400" spc="4" dirty="0">
                <a:solidFill>
                  <a:schemeClr val="bg1"/>
                </a:solidFill>
                <a:ea typeface="Times New Roman" panose="02020603050405020304" pitchFamily="18" charset="0"/>
              </a:rPr>
              <a:t> </a:t>
            </a:r>
            <a:r>
              <a:rPr lang="ms-MY" sz="1400" dirty="0">
                <a:solidFill>
                  <a:schemeClr val="bg1"/>
                </a:solidFill>
                <a:ea typeface="Times New Roman" panose="02020603050405020304" pitchFamily="18" charset="0"/>
              </a:rPr>
              <a:t>memiliki</a:t>
            </a:r>
            <a:r>
              <a:rPr lang="ms-MY" sz="1400" spc="4" dirty="0">
                <a:solidFill>
                  <a:schemeClr val="bg1"/>
                </a:solidFill>
                <a:ea typeface="Times New Roman" panose="02020603050405020304" pitchFamily="18" charset="0"/>
              </a:rPr>
              <a:t> </a:t>
            </a:r>
            <a:r>
              <a:rPr lang="ms-MY" sz="1400" dirty="0">
                <a:solidFill>
                  <a:schemeClr val="bg1"/>
                </a:solidFill>
                <a:ea typeface="Times New Roman" panose="02020603050405020304" pitchFamily="18" charset="0"/>
              </a:rPr>
              <a:t>keterampilan</a:t>
            </a:r>
            <a:r>
              <a:rPr lang="ms-MY" sz="1400" spc="4" dirty="0">
                <a:solidFill>
                  <a:schemeClr val="bg1"/>
                </a:solidFill>
                <a:ea typeface="Times New Roman" panose="02020603050405020304" pitchFamily="18" charset="0"/>
              </a:rPr>
              <a:t> </a:t>
            </a:r>
            <a:r>
              <a:rPr lang="ms-MY" sz="1400" dirty="0">
                <a:solidFill>
                  <a:schemeClr val="bg1"/>
                </a:solidFill>
                <a:ea typeface="Times New Roman" panose="02020603050405020304" pitchFamily="18" charset="0"/>
              </a:rPr>
              <a:t>bisnis,</a:t>
            </a:r>
            <a:r>
              <a:rPr lang="ms-MY" sz="1400" spc="4" dirty="0">
                <a:solidFill>
                  <a:schemeClr val="bg1"/>
                </a:solidFill>
                <a:ea typeface="Times New Roman" panose="02020603050405020304" pitchFamily="18" charset="0"/>
              </a:rPr>
              <a:t> </a:t>
            </a:r>
            <a:r>
              <a:rPr lang="ms-MY" sz="1400" dirty="0">
                <a:solidFill>
                  <a:schemeClr val="bg1"/>
                </a:solidFill>
                <a:ea typeface="Times New Roman" panose="02020603050405020304" pitchFamily="18" charset="0"/>
              </a:rPr>
              <a:t>dan</a:t>
            </a:r>
            <a:r>
              <a:rPr lang="ms-MY" sz="1400" spc="4" dirty="0">
                <a:solidFill>
                  <a:schemeClr val="bg1"/>
                </a:solidFill>
                <a:ea typeface="Times New Roman" panose="02020603050405020304" pitchFamily="18" charset="0"/>
              </a:rPr>
              <a:t> </a:t>
            </a:r>
            <a:r>
              <a:rPr lang="ms-MY" sz="1400" dirty="0">
                <a:solidFill>
                  <a:schemeClr val="bg1"/>
                </a:solidFill>
                <a:ea typeface="Times New Roman" panose="02020603050405020304" pitchFamily="18" charset="0"/>
              </a:rPr>
              <a:t>kemampuan berpikir serta bentuk inovasinya juga masih sederhana. Hal</a:t>
            </a:r>
            <a:r>
              <a:rPr lang="ms-MY" sz="1400" spc="4" dirty="0">
                <a:solidFill>
                  <a:schemeClr val="bg1"/>
                </a:solidFill>
                <a:ea typeface="Times New Roman" panose="02020603050405020304" pitchFamily="18" charset="0"/>
              </a:rPr>
              <a:t> </a:t>
            </a:r>
            <a:r>
              <a:rPr lang="ms-MY" sz="1400" spc="-23" dirty="0">
                <a:solidFill>
                  <a:schemeClr val="bg1"/>
                </a:solidFill>
                <a:ea typeface="Times New Roman" panose="02020603050405020304" pitchFamily="18" charset="0"/>
              </a:rPr>
              <a:t>tersebut</a:t>
            </a:r>
            <a:r>
              <a:rPr lang="ms-MY" sz="1400" spc="-49" dirty="0">
                <a:solidFill>
                  <a:schemeClr val="bg1"/>
                </a:solidFill>
                <a:ea typeface="Times New Roman" panose="02020603050405020304" pitchFamily="18" charset="0"/>
              </a:rPr>
              <a:t> </a:t>
            </a:r>
            <a:r>
              <a:rPr lang="ms-MY" sz="1400" spc="-23" dirty="0">
                <a:solidFill>
                  <a:schemeClr val="bg1"/>
                </a:solidFill>
                <a:ea typeface="Times New Roman" panose="02020603050405020304" pitchFamily="18" charset="0"/>
              </a:rPr>
              <a:t>dapat</a:t>
            </a:r>
            <a:r>
              <a:rPr lang="ms-MY" sz="1400" spc="-49" dirty="0">
                <a:solidFill>
                  <a:schemeClr val="bg1"/>
                </a:solidFill>
                <a:ea typeface="Times New Roman" panose="02020603050405020304" pitchFamily="18" charset="0"/>
              </a:rPr>
              <a:t> </a:t>
            </a:r>
            <a:r>
              <a:rPr lang="ms-MY" sz="1400" spc="-23" dirty="0">
                <a:solidFill>
                  <a:schemeClr val="bg1"/>
                </a:solidFill>
                <a:ea typeface="Times New Roman" panose="02020603050405020304" pitchFamily="18" charset="0"/>
              </a:rPr>
              <a:t>menghambat</a:t>
            </a:r>
            <a:r>
              <a:rPr lang="ms-MY" sz="1400" spc="-49" dirty="0">
                <a:solidFill>
                  <a:schemeClr val="bg1"/>
                </a:solidFill>
                <a:ea typeface="Times New Roman" panose="02020603050405020304" pitchFamily="18" charset="0"/>
              </a:rPr>
              <a:t> </a:t>
            </a:r>
            <a:r>
              <a:rPr lang="ms-MY" sz="1400" spc="-23" dirty="0">
                <a:solidFill>
                  <a:schemeClr val="bg1"/>
                </a:solidFill>
                <a:ea typeface="Times New Roman" panose="02020603050405020304" pitchFamily="18" charset="0"/>
              </a:rPr>
              <a:t>kesuksesan</a:t>
            </a:r>
            <a:r>
              <a:rPr lang="ms-MY" sz="1400" spc="-49" dirty="0">
                <a:solidFill>
                  <a:schemeClr val="bg1"/>
                </a:solidFill>
                <a:ea typeface="Times New Roman" panose="02020603050405020304" pitchFamily="18" charset="0"/>
              </a:rPr>
              <a:t> </a:t>
            </a:r>
            <a:r>
              <a:rPr lang="ms-MY" sz="1400" spc="-23" dirty="0">
                <a:solidFill>
                  <a:schemeClr val="bg1"/>
                </a:solidFill>
                <a:ea typeface="Times New Roman" panose="02020603050405020304" pitchFamily="18" charset="0"/>
              </a:rPr>
              <a:t>usahanya.</a:t>
            </a:r>
            <a:endParaRPr lang="id-ID" sz="1400" dirty="0">
              <a:solidFill>
                <a:schemeClr val="bg1"/>
              </a:solidFill>
              <a:ea typeface="Times New Roman" panose="02020603050405020304" pitchFamily="18" charset="0"/>
            </a:endParaRPr>
          </a:p>
          <a:p>
            <a:pPr>
              <a:lnSpc>
                <a:spcPct val="90000"/>
              </a:lnSpc>
            </a:pPr>
            <a:endParaRPr lang="id-ID" sz="1200" dirty="0">
              <a:solidFill>
                <a:schemeClr val="bg1"/>
              </a:solidFill>
            </a:endParaRPr>
          </a:p>
        </p:txBody>
      </p:sp>
    </p:spTree>
    <p:extLst>
      <p:ext uri="{BB962C8B-B14F-4D97-AF65-F5344CB8AC3E}">
        <p14:creationId xmlns:p14="http://schemas.microsoft.com/office/powerpoint/2010/main" val="147731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0AF3A3A3-5E08-3406-510D-FD41A150A535}"/>
              </a:ext>
            </a:extLst>
          </p:cNvPr>
          <p:cNvSpPr>
            <a:spLocks noGrp="1"/>
          </p:cNvSpPr>
          <p:nvPr>
            <p:ph type="title"/>
          </p:nvPr>
        </p:nvSpPr>
        <p:spPr>
          <a:xfrm>
            <a:off x="486697" y="1329200"/>
            <a:ext cx="6939116" cy="917987"/>
          </a:xfrm>
        </p:spPr>
        <p:txBody>
          <a:bodyPr>
            <a:normAutofit/>
          </a:bodyPr>
          <a:lstStyle/>
          <a:p>
            <a:pPr>
              <a:lnSpc>
                <a:spcPct val="90000"/>
              </a:lnSpc>
            </a:pPr>
            <a:r>
              <a:rPr lang="ms-MY" sz="2700" spc="-23">
                <a:latin typeface="Trebuchet MS" panose="020B0603020202020204" pitchFamily="34" charset="0"/>
                <a:ea typeface="Trebuchet MS" panose="020B0603020202020204" pitchFamily="34" charset="0"/>
                <a:cs typeface="Trebuchet MS" panose="020B0603020202020204" pitchFamily="34" charset="0"/>
              </a:rPr>
              <a:t>Pengelolaan</a:t>
            </a:r>
            <a:r>
              <a:rPr lang="ms-MY" sz="2700" spc="-60">
                <a:latin typeface="Trebuchet MS" panose="020B0603020202020204" pitchFamily="34" charset="0"/>
                <a:ea typeface="Trebuchet MS" panose="020B0603020202020204" pitchFamily="34" charset="0"/>
                <a:cs typeface="Trebuchet MS" panose="020B0603020202020204" pitchFamily="34" charset="0"/>
              </a:rPr>
              <a:t> </a:t>
            </a:r>
            <a:r>
              <a:rPr lang="ms-MY" sz="2700" spc="-23">
                <a:latin typeface="Trebuchet MS" panose="020B0603020202020204" pitchFamily="34" charset="0"/>
                <a:ea typeface="Trebuchet MS" panose="020B0603020202020204" pitchFamily="34" charset="0"/>
                <a:cs typeface="Trebuchet MS" panose="020B0603020202020204" pitchFamily="34" charset="0"/>
              </a:rPr>
              <a:t>Kepariwisataan</a:t>
            </a:r>
            <a:r>
              <a:rPr lang="ms-MY" sz="2700" spc="-60">
                <a:latin typeface="Trebuchet MS" panose="020B0603020202020204" pitchFamily="34" charset="0"/>
                <a:ea typeface="Trebuchet MS" panose="020B0603020202020204" pitchFamily="34" charset="0"/>
                <a:cs typeface="Trebuchet MS" panose="020B0603020202020204" pitchFamily="34" charset="0"/>
              </a:rPr>
              <a:t> </a:t>
            </a:r>
            <a:r>
              <a:rPr lang="ms-MY" sz="2700" spc="-23">
                <a:latin typeface="Trebuchet MS" panose="020B0603020202020204" pitchFamily="34" charset="0"/>
                <a:ea typeface="Trebuchet MS" panose="020B0603020202020204" pitchFamily="34" charset="0"/>
                <a:cs typeface="Trebuchet MS" panose="020B0603020202020204" pitchFamily="34" charset="0"/>
              </a:rPr>
              <a:t>yang</a:t>
            </a:r>
            <a:r>
              <a:rPr lang="ms-MY" sz="2700" spc="-56">
                <a:latin typeface="Trebuchet MS" panose="020B0603020202020204" pitchFamily="34" charset="0"/>
                <a:ea typeface="Trebuchet MS" panose="020B0603020202020204" pitchFamily="34" charset="0"/>
                <a:cs typeface="Trebuchet MS" panose="020B0603020202020204" pitchFamily="34" charset="0"/>
              </a:rPr>
              <a:t> </a:t>
            </a:r>
            <a:r>
              <a:rPr lang="ms-MY" sz="2700" spc="-23">
                <a:latin typeface="Trebuchet MS" panose="020B0603020202020204" pitchFamily="34" charset="0"/>
                <a:ea typeface="Trebuchet MS" panose="020B0603020202020204" pitchFamily="34" charset="0"/>
                <a:cs typeface="Trebuchet MS" panose="020B0603020202020204" pitchFamily="34" charset="0"/>
              </a:rPr>
              <a:t>Adaptif</a:t>
            </a:r>
            <a:br>
              <a:rPr lang="id-ID" sz="2700" spc="-23">
                <a:latin typeface="Trebuchet MS" panose="020B0603020202020204" pitchFamily="34" charset="0"/>
                <a:ea typeface="Trebuchet MS" panose="020B0603020202020204" pitchFamily="34" charset="0"/>
                <a:cs typeface="Trebuchet MS" panose="020B0603020202020204" pitchFamily="34" charset="0"/>
              </a:rPr>
            </a:br>
            <a:endParaRPr lang="id-ID" sz="2700"/>
          </a:p>
        </p:txBody>
      </p:sp>
      <p:pic>
        <p:nvPicPr>
          <p:cNvPr id="6146" name="Picture 2" descr="Sosiologi Pariwisata : Dimensi Kesejahteraan Dan Kekuasaan Dalam Pengelolaan  Pariwisata - Utustoria">
            <a:extLst>
              <a:ext uri="{FF2B5EF4-FFF2-40B4-BE49-F238E27FC236}">
                <a16:creationId xmlns:a16="http://schemas.microsoft.com/office/drawing/2014/main" id="{5C3B3DC2-88E2-A73A-6FF8-2A19BA13E9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687" y="2825138"/>
            <a:ext cx="4088720" cy="2289683"/>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Tampungan Konten 2">
            <a:extLst>
              <a:ext uri="{FF2B5EF4-FFF2-40B4-BE49-F238E27FC236}">
                <a16:creationId xmlns:a16="http://schemas.microsoft.com/office/drawing/2014/main" id="{9A741D5E-66B0-B2BA-B780-19F3D3D9A2FC}"/>
              </a:ext>
            </a:extLst>
          </p:cNvPr>
          <p:cNvSpPr>
            <a:spLocks noGrp="1"/>
          </p:cNvSpPr>
          <p:nvPr>
            <p:ph idx="1"/>
          </p:nvPr>
        </p:nvSpPr>
        <p:spPr>
          <a:xfrm>
            <a:off x="4931797" y="2132856"/>
            <a:ext cx="3311470" cy="4104456"/>
          </a:xfrm>
        </p:spPr>
        <p:txBody>
          <a:bodyPr>
            <a:normAutofit fontScale="92500" lnSpcReduction="20000"/>
          </a:bodyPr>
          <a:lstStyle/>
          <a:p>
            <a:pPr>
              <a:lnSpc>
                <a:spcPct val="90000"/>
              </a:lnSpc>
            </a:pPr>
            <a:r>
              <a:rPr lang="ms-MY" sz="1700" spc="-15" dirty="0">
                <a:ea typeface="Times New Roman" panose="02020603050405020304" pitchFamily="18" charset="0"/>
              </a:rPr>
              <a:t>Adaptasi</a:t>
            </a:r>
            <a:r>
              <a:rPr lang="ms-MY" sz="1700" spc="-38" dirty="0">
                <a:ea typeface="Times New Roman" panose="02020603050405020304" pitchFamily="18" charset="0"/>
              </a:rPr>
              <a:t> </a:t>
            </a:r>
            <a:r>
              <a:rPr lang="ms-MY" sz="1700" spc="-15" dirty="0">
                <a:ea typeface="Times New Roman" panose="02020603050405020304" pitchFamily="18" charset="0"/>
              </a:rPr>
              <a:t>mengacu</a:t>
            </a:r>
            <a:r>
              <a:rPr lang="ms-MY" sz="1700" spc="-38" dirty="0">
                <a:ea typeface="Times New Roman" panose="02020603050405020304" pitchFamily="18" charset="0"/>
              </a:rPr>
              <a:t> </a:t>
            </a:r>
            <a:r>
              <a:rPr lang="ms-MY" sz="1700" spc="-11" dirty="0">
                <a:ea typeface="Times New Roman" panose="02020603050405020304" pitchFamily="18" charset="0"/>
              </a:rPr>
              <a:t>pada</a:t>
            </a:r>
            <a:r>
              <a:rPr lang="ms-MY" sz="1700" spc="-34" dirty="0">
                <a:ea typeface="Times New Roman" panose="02020603050405020304" pitchFamily="18" charset="0"/>
              </a:rPr>
              <a:t> </a:t>
            </a:r>
            <a:r>
              <a:rPr lang="ms-MY" sz="1700" spc="-11" dirty="0">
                <a:ea typeface="Times New Roman" panose="02020603050405020304" pitchFamily="18" charset="0"/>
              </a:rPr>
              <a:t>proses</a:t>
            </a:r>
            <a:r>
              <a:rPr lang="ms-MY" sz="1700" spc="-38" dirty="0">
                <a:ea typeface="Times New Roman" panose="02020603050405020304" pitchFamily="18" charset="0"/>
              </a:rPr>
              <a:t> </a:t>
            </a:r>
            <a:r>
              <a:rPr lang="ms-MY" sz="1700" spc="-11" dirty="0">
                <a:ea typeface="Times New Roman" panose="02020603050405020304" pitchFamily="18" charset="0"/>
              </a:rPr>
              <a:t>dan</a:t>
            </a:r>
            <a:r>
              <a:rPr lang="ms-MY" sz="1700" spc="-34" dirty="0">
                <a:ea typeface="Times New Roman" panose="02020603050405020304" pitchFamily="18" charset="0"/>
              </a:rPr>
              <a:t> </a:t>
            </a:r>
            <a:r>
              <a:rPr lang="ms-MY" sz="1700" spc="-11" dirty="0">
                <a:ea typeface="Times New Roman" panose="02020603050405020304" pitchFamily="18" charset="0"/>
              </a:rPr>
              <a:t>hasilnya,</a:t>
            </a:r>
            <a:r>
              <a:rPr lang="ms-MY" sz="1700" spc="-38" dirty="0">
                <a:ea typeface="Times New Roman" panose="02020603050405020304" pitchFamily="18" charset="0"/>
              </a:rPr>
              <a:t> </a:t>
            </a:r>
            <a:r>
              <a:rPr lang="ms-MY" sz="1700" spc="-11" dirty="0">
                <a:ea typeface="Times New Roman" panose="02020603050405020304" pitchFamily="18" charset="0"/>
              </a:rPr>
              <a:t>adaptasi</a:t>
            </a:r>
            <a:r>
              <a:rPr lang="ms-MY" sz="1700" spc="-34" dirty="0">
                <a:ea typeface="Times New Roman" panose="02020603050405020304" pitchFamily="18" charset="0"/>
              </a:rPr>
              <a:t> </a:t>
            </a:r>
            <a:r>
              <a:rPr lang="ms-MY" sz="1700" spc="-11" dirty="0">
                <a:ea typeface="Times New Roman" panose="02020603050405020304" pitchFamily="18" charset="0"/>
              </a:rPr>
              <a:t>menjadi</a:t>
            </a:r>
            <a:r>
              <a:rPr lang="ms-MY" sz="1700" spc="-38" dirty="0">
                <a:ea typeface="Times New Roman" panose="02020603050405020304" pitchFamily="18" charset="0"/>
              </a:rPr>
              <a:t> </a:t>
            </a:r>
            <a:r>
              <a:rPr lang="ms-MY" sz="1700" spc="-11" dirty="0">
                <a:ea typeface="Times New Roman" panose="02020603050405020304" pitchFamily="18" charset="0"/>
              </a:rPr>
              <a:t>konsep</a:t>
            </a:r>
            <a:r>
              <a:rPr lang="ms-MY" sz="1700" spc="-34" dirty="0">
                <a:ea typeface="Times New Roman" panose="02020603050405020304" pitchFamily="18" charset="0"/>
              </a:rPr>
              <a:t> </a:t>
            </a:r>
            <a:r>
              <a:rPr lang="ms-MY" sz="1700" spc="-11" dirty="0">
                <a:ea typeface="Times New Roman" panose="02020603050405020304" pitchFamily="18" charset="0"/>
              </a:rPr>
              <a:t>sentral</a:t>
            </a:r>
            <a:r>
              <a:rPr lang="ms-MY" sz="1700" spc="-199" dirty="0">
                <a:ea typeface="Times New Roman" panose="02020603050405020304" pitchFamily="18" charset="0"/>
              </a:rPr>
              <a:t> </a:t>
            </a:r>
            <a:r>
              <a:rPr lang="ms-MY" sz="1700" spc="-11" dirty="0">
                <a:ea typeface="Times New Roman" panose="02020603050405020304" pitchFamily="18" charset="0"/>
              </a:rPr>
              <a:t>dalam</a:t>
            </a:r>
            <a:r>
              <a:rPr lang="ms-MY" sz="1700" spc="-41" dirty="0">
                <a:ea typeface="Times New Roman" panose="02020603050405020304" pitchFamily="18" charset="0"/>
              </a:rPr>
              <a:t> </a:t>
            </a:r>
            <a:r>
              <a:rPr lang="ms-MY" sz="1700" spc="-11" dirty="0">
                <a:ea typeface="Times New Roman" panose="02020603050405020304" pitchFamily="18" charset="0"/>
              </a:rPr>
              <a:t>beberapa</a:t>
            </a:r>
            <a:r>
              <a:rPr lang="ms-MY" sz="1700" spc="-38" dirty="0">
                <a:ea typeface="Times New Roman" panose="02020603050405020304" pitchFamily="18" charset="0"/>
              </a:rPr>
              <a:t> </a:t>
            </a:r>
            <a:r>
              <a:rPr lang="ms-MY" sz="1700" spc="-11" dirty="0">
                <a:ea typeface="Times New Roman" panose="02020603050405020304" pitchFamily="18" charset="0"/>
              </a:rPr>
              <a:t>disiplin</a:t>
            </a:r>
            <a:r>
              <a:rPr lang="ms-MY" sz="1700" spc="-38" dirty="0">
                <a:ea typeface="Times New Roman" panose="02020603050405020304" pitchFamily="18" charset="0"/>
              </a:rPr>
              <a:t> </a:t>
            </a:r>
            <a:r>
              <a:rPr lang="ms-MY" sz="1700" spc="-11" dirty="0">
                <a:ea typeface="Times New Roman" panose="02020603050405020304" pitchFamily="18" charset="0"/>
              </a:rPr>
              <a:t>ilmu</a:t>
            </a:r>
            <a:r>
              <a:rPr lang="ms-MY" sz="1700" spc="-38" dirty="0">
                <a:ea typeface="Times New Roman" panose="02020603050405020304" pitchFamily="18" charset="0"/>
              </a:rPr>
              <a:t> </a:t>
            </a:r>
            <a:r>
              <a:rPr lang="ms-MY" sz="1700" spc="-11" dirty="0">
                <a:ea typeface="Times New Roman" panose="02020603050405020304" pitchFamily="18" charset="0"/>
              </a:rPr>
              <a:t>sosial</a:t>
            </a:r>
            <a:r>
              <a:rPr lang="ms-MY" sz="1700" spc="-41" dirty="0">
                <a:ea typeface="Times New Roman" panose="02020603050405020304" pitchFamily="18" charset="0"/>
              </a:rPr>
              <a:t> </a:t>
            </a:r>
            <a:r>
              <a:rPr lang="ms-MY" sz="1700" spc="-11" dirty="0">
                <a:ea typeface="Times New Roman" panose="02020603050405020304" pitchFamily="18" charset="0"/>
              </a:rPr>
              <a:t>utama,</a:t>
            </a:r>
            <a:r>
              <a:rPr lang="ms-MY" sz="1700" spc="-38" dirty="0">
                <a:ea typeface="Times New Roman" panose="02020603050405020304" pitchFamily="18" charset="0"/>
              </a:rPr>
              <a:t> </a:t>
            </a:r>
            <a:r>
              <a:rPr lang="ms-MY" sz="1700" spc="-11" dirty="0">
                <a:ea typeface="Times New Roman" panose="02020603050405020304" pitchFamily="18" charset="0"/>
              </a:rPr>
              <a:t>seperti</a:t>
            </a:r>
            <a:r>
              <a:rPr lang="ms-MY" sz="1700" spc="-38" dirty="0">
                <a:ea typeface="Times New Roman" panose="02020603050405020304" pitchFamily="18" charset="0"/>
              </a:rPr>
              <a:t> </a:t>
            </a:r>
            <a:r>
              <a:rPr lang="ms-MY" sz="1700" spc="-11" dirty="0">
                <a:ea typeface="Times New Roman" panose="02020603050405020304" pitchFamily="18" charset="0"/>
              </a:rPr>
              <a:t>psikologi,</a:t>
            </a:r>
            <a:r>
              <a:rPr lang="ms-MY" sz="1700" spc="-38" dirty="0">
                <a:ea typeface="Times New Roman" panose="02020603050405020304" pitchFamily="18" charset="0"/>
              </a:rPr>
              <a:t> </a:t>
            </a:r>
            <a:r>
              <a:rPr lang="ms-MY" sz="1700" spc="-8" dirty="0">
                <a:ea typeface="Times New Roman" panose="02020603050405020304" pitchFamily="18" charset="0"/>
              </a:rPr>
              <a:t>antropologi</a:t>
            </a:r>
            <a:r>
              <a:rPr lang="ms-MY" sz="1700" spc="-38" dirty="0">
                <a:ea typeface="Times New Roman" panose="02020603050405020304" pitchFamily="18" charset="0"/>
              </a:rPr>
              <a:t> </a:t>
            </a:r>
            <a:r>
              <a:rPr lang="ms-MY" sz="1700" spc="-8" dirty="0">
                <a:ea typeface="Times New Roman" panose="02020603050405020304" pitchFamily="18" charset="0"/>
              </a:rPr>
              <a:t>dan</a:t>
            </a:r>
            <a:r>
              <a:rPr lang="ms-MY" sz="1700" spc="-199" dirty="0">
                <a:ea typeface="Times New Roman" panose="02020603050405020304" pitchFamily="18" charset="0"/>
              </a:rPr>
              <a:t> </a:t>
            </a:r>
            <a:r>
              <a:rPr lang="ms-MY" sz="1700" dirty="0">
                <a:ea typeface="Times New Roman" panose="02020603050405020304" pitchFamily="18" charset="0"/>
              </a:rPr>
              <a:t>geografi,</a:t>
            </a:r>
            <a:r>
              <a:rPr lang="ms-MY" sz="1700" spc="4" dirty="0">
                <a:ea typeface="Times New Roman" panose="02020603050405020304" pitchFamily="18" charset="0"/>
              </a:rPr>
              <a:t> </a:t>
            </a:r>
            <a:r>
              <a:rPr lang="ms-MY" sz="1700" dirty="0">
                <a:ea typeface="Times New Roman" panose="02020603050405020304" pitchFamily="18" charset="0"/>
              </a:rPr>
              <a:t>serta</a:t>
            </a:r>
            <a:r>
              <a:rPr lang="ms-MY" sz="1700" spc="4" dirty="0">
                <a:ea typeface="Times New Roman" panose="02020603050405020304" pitchFamily="18" charset="0"/>
              </a:rPr>
              <a:t> </a:t>
            </a:r>
            <a:r>
              <a:rPr lang="ms-MY" sz="1700" dirty="0">
                <a:ea typeface="Times New Roman" panose="02020603050405020304" pitchFamily="18" charset="0"/>
              </a:rPr>
              <a:t>di</a:t>
            </a:r>
            <a:r>
              <a:rPr lang="ms-MY" sz="1700" spc="4" dirty="0">
                <a:ea typeface="Times New Roman" panose="02020603050405020304" pitchFamily="18" charset="0"/>
              </a:rPr>
              <a:t> </a:t>
            </a:r>
            <a:r>
              <a:rPr lang="ms-MY" sz="1700" dirty="0">
                <a:ea typeface="Times New Roman" panose="02020603050405020304" pitchFamily="18" charset="0"/>
              </a:rPr>
              <a:t>banyak</a:t>
            </a:r>
            <a:r>
              <a:rPr lang="ms-MY" sz="1700" spc="4" dirty="0">
                <a:ea typeface="Times New Roman" panose="02020603050405020304" pitchFamily="18" charset="0"/>
              </a:rPr>
              <a:t> </a:t>
            </a:r>
            <a:r>
              <a:rPr lang="ms-MY" sz="1700" dirty="0">
                <a:ea typeface="Times New Roman" panose="02020603050405020304" pitchFamily="18" charset="0"/>
              </a:rPr>
              <a:t>bidang</a:t>
            </a:r>
            <a:r>
              <a:rPr lang="ms-MY" sz="1700" spc="4" dirty="0">
                <a:ea typeface="Times New Roman" panose="02020603050405020304" pitchFamily="18" charset="0"/>
              </a:rPr>
              <a:t> </a:t>
            </a:r>
            <a:r>
              <a:rPr lang="ms-MY" sz="1700" dirty="0">
                <a:ea typeface="Times New Roman" panose="02020603050405020304" pitchFamily="18" charset="0"/>
              </a:rPr>
              <a:t>biologi.</a:t>
            </a:r>
            <a:r>
              <a:rPr lang="ms-MY" sz="1700" spc="4" dirty="0">
                <a:ea typeface="Times New Roman" panose="02020603050405020304" pitchFamily="18" charset="0"/>
              </a:rPr>
              <a:t> </a:t>
            </a:r>
            <a:r>
              <a:rPr lang="ms-MY" sz="1700" dirty="0">
                <a:ea typeface="Times New Roman" panose="02020603050405020304" pitchFamily="18" charset="0"/>
              </a:rPr>
              <a:t>Dalam</a:t>
            </a:r>
            <a:r>
              <a:rPr lang="ms-MY" sz="1700" spc="4" dirty="0">
                <a:ea typeface="Times New Roman" panose="02020603050405020304" pitchFamily="18" charset="0"/>
              </a:rPr>
              <a:t> </a:t>
            </a:r>
            <a:r>
              <a:rPr lang="ms-MY" sz="1700" dirty="0">
                <a:ea typeface="Times New Roman" panose="02020603050405020304" pitchFamily="18" charset="0"/>
              </a:rPr>
              <a:t>setiap</a:t>
            </a:r>
            <a:r>
              <a:rPr lang="ms-MY" sz="1700" spc="4" dirty="0">
                <a:ea typeface="Times New Roman" panose="02020603050405020304" pitchFamily="18" charset="0"/>
              </a:rPr>
              <a:t> </a:t>
            </a:r>
            <a:r>
              <a:rPr lang="ms-MY" sz="1700" dirty="0">
                <a:ea typeface="Times New Roman" panose="02020603050405020304" pitchFamily="18" charset="0"/>
              </a:rPr>
              <a:t>disiplin</a:t>
            </a:r>
            <a:r>
              <a:rPr lang="ms-MY" sz="1700" spc="4" dirty="0">
                <a:ea typeface="Times New Roman" panose="02020603050405020304" pitchFamily="18" charset="0"/>
              </a:rPr>
              <a:t> </a:t>
            </a:r>
            <a:r>
              <a:rPr lang="ms-MY" sz="1700" dirty="0">
                <a:ea typeface="Times New Roman" panose="02020603050405020304" pitchFamily="18" charset="0"/>
              </a:rPr>
              <a:t>ilmu,</a:t>
            </a:r>
            <a:r>
              <a:rPr lang="ms-MY" sz="1700" spc="-195" dirty="0">
                <a:ea typeface="Times New Roman" panose="02020603050405020304" pitchFamily="18" charset="0"/>
              </a:rPr>
              <a:t> </a:t>
            </a:r>
            <a:r>
              <a:rPr lang="ms-MY" sz="1700" spc="-15" dirty="0">
                <a:ea typeface="Times New Roman" panose="02020603050405020304" pitchFamily="18" charset="0"/>
              </a:rPr>
              <a:t>lingkungan</a:t>
            </a:r>
            <a:r>
              <a:rPr lang="ms-MY" sz="1700" spc="-38" dirty="0">
                <a:ea typeface="Times New Roman" panose="02020603050405020304" pitchFamily="18" charset="0"/>
              </a:rPr>
              <a:t> </a:t>
            </a:r>
            <a:r>
              <a:rPr lang="ms-MY" sz="1700" spc="-15" dirty="0">
                <a:ea typeface="Times New Roman" panose="02020603050405020304" pitchFamily="18" charset="0"/>
              </a:rPr>
              <a:t>sangat</a:t>
            </a:r>
            <a:r>
              <a:rPr lang="ms-MY" sz="1700" spc="-34" dirty="0">
                <a:ea typeface="Times New Roman" panose="02020603050405020304" pitchFamily="18" charset="0"/>
              </a:rPr>
              <a:t> </a:t>
            </a:r>
            <a:r>
              <a:rPr lang="ms-MY" sz="1700" spc="-15" dirty="0">
                <a:ea typeface="Times New Roman" panose="02020603050405020304" pitchFamily="18" charset="0"/>
              </a:rPr>
              <a:t>terkait</a:t>
            </a:r>
            <a:r>
              <a:rPr lang="ms-MY" sz="1700" spc="-34" dirty="0">
                <a:ea typeface="Times New Roman" panose="02020603050405020304" pitchFamily="18" charset="0"/>
              </a:rPr>
              <a:t> </a:t>
            </a:r>
            <a:r>
              <a:rPr lang="ms-MY" sz="1700" spc="-11" dirty="0">
                <a:ea typeface="Times New Roman" panose="02020603050405020304" pitchFamily="18" charset="0"/>
              </a:rPr>
              <a:t>dengan</a:t>
            </a:r>
            <a:r>
              <a:rPr lang="ms-MY" sz="1700" spc="-38" dirty="0">
                <a:ea typeface="Times New Roman" panose="02020603050405020304" pitchFamily="18" charset="0"/>
              </a:rPr>
              <a:t> </a:t>
            </a:r>
            <a:r>
              <a:rPr lang="ms-MY" sz="1700" spc="-11" dirty="0">
                <a:ea typeface="Times New Roman" panose="02020603050405020304" pitchFamily="18" charset="0"/>
              </a:rPr>
              <a:t>konsep</a:t>
            </a:r>
            <a:r>
              <a:rPr lang="ms-MY" sz="1700" spc="-34" dirty="0">
                <a:ea typeface="Times New Roman" panose="02020603050405020304" pitchFamily="18" charset="0"/>
              </a:rPr>
              <a:t> </a:t>
            </a:r>
            <a:r>
              <a:rPr lang="ms-MY" sz="1700" spc="-11" dirty="0">
                <a:ea typeface="Times New Roman" panose="02020603050405020304" pitchFamily="18" charset="0"/>
              </a:rPr>
              <a:t>adaptasi.</a:t>
            </a:r>
            <a:r>
              <a:rPr lang="ms-MY" sz="1700" spc="-38" dirty="0">
                <a:ea typeface="Times New Roman" panose="02020603050405020304" pitchFamily="18" charset="0"/>
              </a:rPr>
              <a:t> </a:t>
            </a:r>
            <a:r>
              <a:rPr lang="ms-MY" sz="1700" spc="-11" dirty="0">
                <a:ea typeface="Times New Roman" panose="02020603050405020304" pitchFamily="18" charset="0"/>
              </a:rPr>
              <a:t>Ilmu</a:t>
            </a:r>
            <a:r>
              <a:rPr lang="ms-MY" sz="1700" spc="-38" dirty="0">
                <a:ea typeface="Times New Roman" panose="02020603050405020304" pitchFamily="18" charset="0"/>
              </a:rPr>
              <a:t> </a:t>
            </a:r>
            <a:r>
              <a:rPr lang="ms-MY" sz="1700" spc="-11" dirty="0">
                <a:ea typeface="Times New Roman" panose="02020603050405020304" pitchFamily="18" charset="0"/>
              </a:rPr>
              <a:t>lingkungan</a:t>
            </a:r>
            <a:r>
              <a:rPr lang="ms-MY" sz="1700" spc="-38" dirty="0">
                <a:ea typeface="Times New Roman" panose="02020603050405020304" pitchFamily="18" charset="0"/>
              </a:rPr>
              <a:t> </a:t>
            </a:r>
            <a:r>
              <a:rPr lang="ms-MY" sz="1700" spc="-11" dirty="0">
                <a:ea typeface="Times New Roman" panose="02020603050405020304" pitchFamily="18" charset="0"/>
              </a:rPr>
              <a:t>berada</a:t>
            </a:r>
            <a:r>
              <a:rPr lang="ms-MY" sz="1700" spc="-34" dirty="0">
                <a:ea typeface="Times New Roman" panose="02020603050405020304" pitchFamily="18" charset="0"/>
              </a:rPr>
              <a:t> </a:t>
            </a:r>
            <a:r>
              <a:rPr lang="ms-MY" sz="1700" spc="-11" dirty="0">
                <a:ea typeface="Times New Roman" panose="02020603050405020304" pitchFamily="18" charset="0"/>
              </a:rPr>
              <a:t>di</a:t>
            </a:r>
            <a:r>
              <a:rPr lang="ms-MY" sz="1700" spc="-199" dirty="0">
                <a:ea typeface="Times New Roman" panose="02020603050405020304" pitchFamily="18" charset="0"/>
              </a:rPr>
              <a:t> </a:t>
            </a:r>
            <a:r>
              <a:rPr lang="ms-MY" sz="1700" spc="-23" dirty="0">
                <a:ea typeface="Times New Roman" panose="02020603050405020304" pitchFamily="18" charset="0"/>
              </a:rPr>
              <a:t>persimpangan ilmu alam dan sosial dan memiliki fitur </a:t>
            </a:r>
            <a:r>
              <a:rPr lang="ms-MY" sz="1700" spc="-19" dirty="0">
                <a:ea typeface="Times New Roman" panose="02020603050405020304" pitchFamily="18" charset="0"/>
              </a:rPr>
              <a:t>interdisipliner yang kuat</a:t>
            </a:r>
            <a:r>
              <a:rPr lang="ms-MY" sz="1700" spc="-195" dirty="0">
                <a:ea typeface="Times New Roman" panose="02020603050405020304" pitchFamily="18" charset="0"/>
              </a:rPr>
              <a:t> </a:t>
            </a:r>
            <a:r>
              <a:rPr lang="ms-MY" sz="1700" spc="-11" dirty="0">
                <a:ea typeface="Times New Roman" panose="02020603050405020304" pitchFamily="18" charset="0"/>
              </a:rPr>
              <a:t>seperti</a:t>
            </a:r>
            <a:r>
              <a:rPr lang="ms-MY" sz="1700" spc="-41" dirty="0">
                <a:ea typeface="Times New Roman" panose="02020603050405020304" pitchFamily="18" charset="0"/>
              </a:rPr>
              <a:t> </a:t>
            </a:r>
            <a:r>
              <a:rPr lang="ms-MY" sz="1700" spc="-11" dirty="0">
                <a:ea typeface="Times New Roman" panose="02020603050405020304" pitchFamily="18" charset="0"/>
              </a:rPr>
              <a:t>halnya</a:t>
            </a:r>
            <a:r>
              <a:rPr lang="ms-MY" sz="1700" spc="-38" dirty="0">
                <a:ea typeface="Times New Roman" panose="02020603050405020304" pitchFamily="18" charset="0"/>
              </a:rPr>
              <a:t> </a:t>
            </a:r>
            <a:r>
              <a:rPr lang="ms-MY" sz="1700" spc="-11" dirty="0">
                <a:ea typeface="Times New Roman" panose="02020603050405020304" pitchFamily="18" charset="0"/>
              </a:rPr>
              <a:t>adaptasi.</a:t>
            </a:r>
            <a:r>
              <a:rPr lang="ms-MY" sz="1700" spc="-38" dirty="0">
                <a:ea typeface="Times New Roman" panose="02020603050405020304" pitchFamily="18" charset="0"/>
              </a:rPr>
              <a:t> </a:t>
            </a:r>
            <a:r>
              <a:rPr lang="ms-MY" sz="1700" spc="-8" dirty="0">
                <a:ea typeface="Times New Roman" panose="02020603050405020304" pitchFamily="18" charset="0"/>
              </a:rPr>
              <a:t>Konsep</a:t>
            </a:r>
            <a:r>
              <a:rPr lang="ms-MY" sz="1700" spc="-38" dirty="0">
                <a:ea typeface="Times New Roman" panose="02020603050405020304" pitchFamily="18" charset="0"/>
              </a:rPr>
              <a:t> </a:t>
            </a:r>
            <a:r>
              <a:rPr lang="ms-MY" sz="1700" spc="-8" dirty="0">
                <a:ea typeface="Times New Roman" panose="02020603050405020304" pitchFamily="18" charset="0"/>
              </a:rPr>
              <a:t>adaptasi</a:t>
            </a:r>
            <a:r>
              <a:rPr lang="ms-MY" sz="1700" spc="-38" dirty="0">
                <a:ea typeface="Times New Roman" panose="02020603050405020304" pitchFamily="18" charset="0"/>
              </a:rPr>
              <a:t> </a:t>
            </a:r>
            <a:r>
              <a:rPr lang="ms-MY" sz="1700" spc="-8" dirty="0">
                <a:ea typeface="Times New Roman" panose="02020603050405020304" pitchFamily="18" charset="0"/>
              </a:rPr>
              <a:t>telah</a:t>
            </a:r>
            <a:r>
              <a:rPr lang="ms-MY" sz="1700" spc="-38" dirty="0">
                <a:ea typeface="Times New Roman" panose="02020603050405020304" pitchFamily="18" charset="0"/>
              </a:rPr>
              <a:t> </a:t>
            </a:r>
            <a:r>
              <a:rPr lang="ms-MY" sz="1700" spc="-8" dirty="0">
                <a:ea typeface="Times New Roman" panose="02020603050405020304" pitchFamily="18" charset="0"/>
              </a:rPr>
              <a:t>menjadi</a:t>
            </a:r>
            <a:r>
              <a:rPr lang="ms-MY" sz="1700" spc="-38" dirty="0">
                <a:ea typeface="Times New Roman" panose="02020603050405020304" pitchFamily="18" charset="0"/>
              </a:rPr>
              <a:t> </a:t>
            </a:r>
            <a:r>
              <a:rPr lang="ms-MY" sz="1700" spc="-8" dirty="0">
                <a:ea typeface="Times New Roman" panose="02020603050405020304" pitchFamily="18" charset="0"/>
              </a:rPr>
              <a:t>pusat</a:t>
            </a:r>
            <a:r>
              <a:rPr lang="ms-MY" sz="1700" spc="-38" dirty="0">
                <a:ea typeface="Times New Roman" panose="02020603050405020304" pitchFamily="18" charset="0"/>
              </a:rPr>
              <a:t> </a:t>
            </a:r>
            <a:r>
              <a:rPr lang="ms-MY" sz="1700" spc="-8" dirty="0">
                <a:ea typeface="Times New Roman" panose="02020603050405020304" pitchFamily="18" charset="0"/>
              </a:rPr>
              <a:t>dari</a:t>
            </a:r>
            <a:r>
              <a:rPr lang="ms-MY" sz="1700" spc="-38" dirty="0">
                <a:ea typeface="Times New Roman" panose="02020603050405020304" pitchFamily="18" charset="0"/>
              </a:rPr>
              <a:t> </a:t>
            </a:r>
            <a:r>
              <a:rPr lang="ms-MY" sz="1700" spc="-8" dirty="0">
                <a:ea typeface="Times New Roman" panose="02020603050405020304" pitchFamily="18" charset="0"/>
              </a:rPr>
              <a:t>pemodelan</a:t>
            </a:r>
            <a:r>
              <a:rPr lang="ms-MY" sz="1700" spc="-199" dirty="0">
                <a:ea typeface="Times New Roman" panose="02020603050405020304" pitchFamily="18" charset="0"/>
              </a:rPr>
              <a:t> </a:t>
            </a:r>
            <a:r>
              <a:rPr lang="ms-MY" sz="1700" spc="-8" dirty="0">
                <a:ea typeface="Times New Roman" panose="02020603050405020304" pitchFamily="18" charset="0"/>
              </a:rPr>
              <a:t>psikologis karena asalnya dari psikologis adaptasi. </a:t>
            </a:r>
            <a:r>
              <a:rPr lang="ms-MY" sz="1700" spc="-4" dirty="0">
                <a:ea typeface="Times New Roman" panose="02020603050405020304" pitchFamily="18" charset="0"/>
              </a:rPr>
              <a:t>Adaptasi didefinisikan</a:t>
            </a:r>
            <a:r>
              <a:rPr lang="ms-MY" sz="1700" dirty="0">
                <a:ea typeface="Times New Roman" panose="02020603050405020304" pitchFamily="18" charset="0"/>
              </a:rPr>
              <a:t> sebagai</a:t>
            </a:r>
            <a:r>
              <a:rPr lang="ms-MY" sz="1700" spc="4" dirty="0">
                <a:ea typeface="Times New Roman" panose="02020603050405020304" pitchFamily="18" charset="0"/>
              </a:rPr>
              <a:t> </a:t>
            </a:r>
            <a:r>
              <a:rPr lang="ms-MY" sz="1700" dirty="0">
                <a:ea typeface="Times New Roman" panose="02020603050405020304" pitchFamily="18" charset="0"/>
              </a:rPr>
              <a:t>proses</a:t>
            </a:r>
            <a:r>
              <a:rPr lang="ms-MY" sz="1700" spc="4" dirty="0">
                <a:ea typeface="Times New Roman" panose="02020603050405020304" pitchFamily="18" charset="0"/>
              </a:rPr>
              <a:t> </a:t>
            </a:r>
            <a:r>
              <a:rPr lang="ms-MY" sz="1700" dirty="0">
                <a:ea typeface="Times New Roman" panose="02020603050405020304" pitchFamily="18" charset="0"/>
              </a:rPr>
              <a:t>interaksi</a:t>
            </a:r>
            <a:r>
              <a:rPr lang="ms-MY" sz="1700" spc="4" dirty="0">
                <a:ea typeface="Times New Roman" panose="02020603050405020304" pitchFamily="18" charset="0"/>
              </a:rPr>
              <a:t> </a:t>
            </a:r>
            <a:r>
              <a:rPr lang="ms-MY" sz="1700" dirty="0">
                <a:ea typeface="Times New Roman" panose="02020603050405020304" pitchFamily="18" charset="0"/>
              </a:rPr>
              <a:t>tanpa</a:t>
            </a:r>
            <a:r>
              <a:rPr lang="ms-MY" sz="1700" spc="4" dirty="0">
                <a:ea typeface="Times New Roman" panose="02020603050405020304" pitchFamily="18" charset="0"/>
              </a:rPr>
              <a:t> </a:t>
            </a:r>
            <a:r>
              <a:rPr lang="ms-MY" sz="1700" dirty="0">
                <a:ea typeface="Times New Roman" panose="02020603050405020304" pitchFamily="18" charset="0"/>
              </a:rPr>
              <a:t>henti</a:t>
            </a:r>
            <a:r>
              <a:rPr lang="ms-MY" sz="1700" spc="4" dirty="0">
                <a:ea typeface="Times New Roman" panose="02020603050405020304" pitchFamily="18" charset="0"/>
              </a:rPr>
              <a:t> </a:t>
            </a:r>
            <a:r>
              <a:rPr lang="ms-MY" sz="1700" dirty="0">
                <a:ea typeface="Times New Roman" panose="02020603050405020304" pitchFamily="18" charset="0"/>
              </a:rPr>
              <a:t>antara</a:t>
            </a:r>
            <a:r>
              <a:rPr lang="ms-MY" sz="1700" spc="4" dirty="0">
                <a:ea typeface="Times New Roman" panose="02020603050405020304" pitchFamily="18" charset="0"/>
              </a:rPr>
              <a:t> </a:t>
            </a:r>
            <a:r>
              <a:rPr lang="ms-MY" sz="1700" dirty="0">
                <a:ea typeface="Times New Roman" panose="02020603050405020304" pitchFamily="18" charset="0"/>
              </a:rPr>
              <a:t>manusia</a:t>
            </a:r>
            <a:r>
              <a:rPr lang="ms-MY" sz="1700" spc="4" dirty="0">
                <a:ea typeface="Times New Roman" panose="02020603050405020304" pitchFamily="18" charset="0"/>
              </a:rPr>
              <a:t> </a:t>
            </a:r>
            <a:r>
              <a:rPr lang="ms-MY" sz="1700" dirty="0">
                <a:ea typeface="Times New Roman" panose="02020603050405020304" pitchFamily="18" charset="0"/>
              </a:rPr>
              <a:t>dan</a:t>
            </a:r>
            <a:r>
              <a:rPr lang="ms-MY" sz="1700" spc="4" dirty="0">
                <a:ea typeface="Times New Roman" panose="02020603050405020304" pitchFamily="18" charset="0"/>
              </a:rPr>
              <a:t> </a:t>
            </a:r>
            <a:r>
              <a:rPr lang="ms-MY" sz="1700" dirty="0">
                <a:ea typeface="Times New Roman" panose="02020603050405020304" pitchFamily="18" charset="0"/>
              </a:rPr>
              <a:t>dunia</a:t>
            </a:r>
            <a:r>
              <a:rPr lang="ms-MY" sz="1700" spc="4" dirty="0">
                <a:ea typeface="Times New Roman" panose="02020603050405020304" pitchFamily="18" charset="0"/>
              </a:rPr>
              <a:t> </a:t>
            </a:r>
            <a:r>
              <a:rPr lang="ms-MY" sz="1700" dirty="0">
                <a:ea typeface="Times New Roman" panose="02020603050405020304" pitchFamily="18" charset="0"/>
              </a:rPr>
              <a:t>yang</a:t>
            </a:r>
            <a:r>
              <a:rPr lang="ms-MY" sz="1700" spc="4" dirty="0">
                <a:ea typeface="Times New Roman" panose="02020603050405020304" pitchFamily="18" charset="0"/>
              </a:rPr>
              <a:t> </a:t>
            </a:r>
            <a:r>
              <a:rPr lang="ms-MY" sz="1700" spc="-23" dirty="0">
                <a:ea typeface="Times New Roman" panose="02020603050405020304" pitchFamily="18" charset="0"/>
              </a:rPr>
              <a:t>berkembang</a:t>
            </a:r>
            <a:r>
              <a:rPr lang="ms-MY" sz="1700" spc="-49" dirty="0">
                <a:ea typeface="Times New Roman" panose="02020603050405020304" pitchFamily="18" charset="0"/>
              </a:rPr>
              <a:t> </a:t>
            </a:r>
            <a:r>
              <a:rPr lang="ms-MY" sz="1700" spc="-23" dirty="0">
                <a:ea typeface="Times New Roman" panose="02020603050405020304" pitchFamily="18" charset="0"/>
              </a:rPr>
              <a:t>dan</a:t>
            </a:r>
            <a:r>
              <a:rPr lang="ms-MY" sz="1700" spc="-49" dirty="0">
                <a:ea typeface="Times New Roman" panose="02020603050405020304" pitchFamily="18" charset="0"/>
              </a:rPr>
              <a:t> </a:t>
            </a:r>
            <a:r>
              <a:rPr lang="ms-MY" sz="1700" spc="-23" dirty="0">
                <a:ea typeface="Times New Roman" panose="02020603050405020304" pitchFamily="18" charset="0"/>
              </a:rPr>
              <a:t>di</a:t>
            </a:r>
            <a:r>
              <a:rPr lang="ms-MY" sz="1700" spc="-49" dirty="0">
                <a:ea typeface="Times New Roman" panose="02020603050405020304" pitchFamily="18" charset="0"/>
              </a:rPr>
              <a:t> </a:t>
            </a:r>
            <a:r>
              <a:rPr lang="ms-MY" sz="1700" spc="-23" dirty="0">
                <a:ea typeface="Times New Roman" panose="02020603050405020304" pitchFamily="18" charset="0"/>
              </a:rPr>
              <a:t>dalamnya</a:t>
            </a:r>
            <a:r>
              <a:rPr lang="ms-MY" sz="1700" spc="-49" dirty="0">
                <a:ea typeface="Times New Roman" panose="02020603050405020304" pitchFamily="18" charset="0"/>
              </a:rPr>
              <a:t> </a:t>
            </a:r>
            <a:r>
              <a:rPr lang="ms-MY" sz="1700" spc="-23" dirty="0">
                <a:ea typeface="Times New Roman" panose="02020603050405020304" pitchFamily="18" charset="0"/>
              </a:rPr>
              <a:t>selalu</a:t>
            </a:r>
            <a:r>
              <a:rPr lang="ms-MY" sz="1700" spc="-49" dirty="0">
                <a:ea typeface="Times New Roman" panose="02020603050405020304" pitchFamily="18" charset="0"/>
              </a:rPr>
              <a:t> </a:t>
            </a:r>
            <a:r>
              <a:rPr lang="ms-MY" sz="1700" spc="-23" dirty="0">
                <a:ea typeface="Times New Roman" panose="02020603050405020304" pitchFamily="18" charset="0"/>
              </a:rPr>
              <a:t>berubah</a:t>
            </a:r>
            <a:r>
              <a:rPr lang="ms-MY" sz="1700" spc="-49" dirty="0">
                <a:ea typeface="Times New Roman" panose="02020603050405020304" pitchFamily="18" charset="0"/>
              </a:rPr>
              <a:t> </a:t>
            </a:r>
            <a:r>
              <a:rPr lang="ms-MY" sz="1700" spc="-19" dirty="0">
                <a:ea typeface="Times New Roman" panose="02020603050405020304" pitchFamily="18" charset="0"/>
              </a:rPr>
              <a:t>(Simonet,</a:t>
            </a:r>
            <a:r>
              <a:rPr lang="ms-MY" sz="1700" spc="-49" dirty="0">
                <a:ea typeface="Times New Roman" panose="02020603050405020304" pitchFamily="18" charset="0"/>
              </a:rPr>
              <a:t> </a:t>
            </a:r>
            <a:r>
              <a:rPr lang="ms-MY" sz="1700" spc="-19" dirty="0">
                <a:ea typeface="Times New Roman" panose="02020603050405020304" pitchFamily="18" charset="0"/>
              </a:rPr>
              <a:t>2010).</a:t>
            </a:r>
            <a:endParaRPr lang="id-ID" sz="1700" dirty="0">
              <a:ea typeface="Times New Roman" panose="02020603050405020304" pitchFamily="18" charset="0"/>
            </a:endParaRPr>
          </a:p>
          <a:p>
            <a:pPr>
              <a:lnSpc>
                <a:spcPct val="90000"/>
              </a:lnSpc>
            </a:pPr>
            <a:endParaRPr lang="id-ID" sz="1275" dirty="0"/>
          </a:p>
        </p:txBody>
      </p:sp>
    </p:spTree>
    <p:extLst>
      <p:ext uri="{BB962C8B-B14F-4D97-AF65-F5344CB8AC3E}">
        <p14:creationId xmlns:p14="http://schemas.microsoft.com/office/powerpoint/2010/main" val="1506220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0" name="Rectangle 718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509F7B7A-F379-CE94-3B77-01CDA5AB0005}"/>
              </a:ext>
            </a:extLst>
          </p:cNvPr>
          <p:cNvSpPr>
            <a:spLocks noGrp="1"/>
          </p:cNvSpPr>
          <p:nvPr>
            <p:ph type="title"/>
          </p:nvPr>
        </p:nvSpPr>
        <p:spPr>
          <a:xfrm>
            <a:off x="852297" y="502020"/>
            <a:ext cx="3992787" cy="1642970"/>
          </a:xfrm>
        </p:spPr>
        <p:txBody>
          <a:bodyPr anchor="b">
            <a:normAutofit/>
          </a:bodyPr>
          <a:lstStyle/>
          <a:p>
            <a:pPr>
              <a:lnSpc>
                <a:spcPct val="90000"/>
              </a:lnSpc>
            </a:pPr>
            <a:r>
              <a:rPr lang="ms-MY" sz="3500">
                <a:latin typeface="Times New Roman" panose="02020603050405020304" pitchFamily="18" charset="0"/>
                <a:ea typeface="Times New Roman" panose="02020603050405020304" pitchFamily="18" charset="0"/>
              </a:rPr>
              <a:t>Kolaborasi</a:t>
            </a:r>
            <a:r>
              <a:rPr lang="ms-MY" sz="3500" spc="-60">
                <a:latin typeface="Times New Roman" panose="02020603050405020304" pitchFamily="18" charset="0"/>
                <a:ea typeface="Times New Roman" panose="02020603050405020304" pitchFamily="18" charset="0"/>
              </a:rPr>
              <a:t> </a:t>
            </a:r>
            <a:r>
              <a:rPr lang="ms-MY" sz="3500">
                <a:latin typeface="Times New Roman" panose="02020603050405020304" pitchFamily="18" charset="0"/>
                <a:ea typeface="Times New Roman" panose="02020603050405020304" pitchFamily="18" charset="0"/>
              </a:rPr>
              <a:t>Dalam</a:t>
            </a:r>
            <a:r>
              <a:rPr lang="ms-MY" sz="3500" spc="-56">
                <a:latin typeface="Times New Roman" panose="02020603050405020304" pitchFamily="18" charset="0"/>
                <a:ea typeface="Times New Roman" panose="02020603050405020304" pitchFamily="18" charset="0"/>
              </a:rPr>
              <a:t> </a:t>
            </a:r>
            <a:r>
              <a:rPr lang="ms-MY" sz="3500">
                <a:latin typeface="Times New Roman" panose="02020603050405020304" pitchFamily="18" charset="0"/>
                <a:ea typeface="Times New Roman" panose="02020603050405020304" pitchFamily="18" charset="0"/>
              </a:rPr>
              <a:t>Pengelolaan</a:t>
            </a:r>
            <a:r>
              <a:rPr lang="ms-MY" sz="3500" spc="-60">
                <a:latin typeface="Times New Roman" panose="02020603050405020304" pitchFamily="18" charset="0"/>
                <a:ea typeface="Times New Roman" panose="02020603050405020304" pitchFamily="18" charset="0"/>
              </a:rPr>
              <a:t> </a:t>
            </a:r>
            <a:r>
              <a:rPr lang="ms-MY" sz="3500">
                <a:latin typeface="Times New Roman" panose="02020603050405020304" pitchFamily="18" charset="0"/>
                <a:ea typeface="Times New Roman" panose="02020603050405020304" pitchFamily="18" charset="0"/>
              </a:rPr>
              <a:t>Kepariwisataan</a:t>
            </a:r>
            <a:endParaRPr lang="id-ID" sz="3500"/>
          </a:p>
        </p:txBody>
      </p:sp>
      <p:sp>
        <p:nvSpPr>
          <p:cNvPr id="6" name="Tampungan Konten 5">
            <a:extLst>
              <a:ext uri="{FF2B5EF4-FFF2-40B4-BE49-F238E27FC236}">
                <a16:creationId xmlns:a16="http://schemas.microsoft.com/office/drawing/2014/main" id="{90C24BF4-FE0A-FC78-F935-370DE8E61E3F}"/>
              </a:ext>
            </a:extLst>
          </p:cNvPr>
          <p:cNvSpPr>
            <a:spLocks noGrp="1"/>
          </p:cNvSpPr>
          <p:nvPr>
            <p:ph idx="1"/>
          </p:nvPr>
        </p:nvSpPr>
        <p:spPr>
          <a:xfrm>
            <a:off x="858692" y="2405894"/>
            <a:ext cx="3986392" cy="3535083"/>
          </a:xfrm>
        </p:spPr>
        <p:txBody>
          <a:bodyPr anchor="t">
            <a:normAutofit/>
          </a:bodyPr>
          <a:lstStyle/>
          <a:p>
            <a:pPr>
              <a:lnSpc>
                <a:spcPct val="90000"/>
              </a:lnSpc>
            </a:pPr>
            <a:r>
              <a:rPr lang="ms-MY" sz="1400">
                <a:ea typeface="Times New Roman" panose="02020603050405020304" pitchFamily="18" charset="0"/>
              </a:rPr>
              <a:t>Dalam</a:t>
            </a:r>
            <a:r>
              <a:rPr lang="ms-MY" sz="1400" spc="4">
                <a:ea typeface="Times New Roman" panose="02020603050405020304" pitchFamily="18" charset="0"/>
              </a:rPr>
              <a:t> </a:t>
            </a:r>
            <a:r>
              <a:rPr lang="ms-MY" sz="1400">
                <a:ea typeface="Times New Roman" panose="02020603050405020304" pitchFamily="18" charset="0"/>
              </a:rPr>
              <a:t>pengelolaan</a:t>
            </a:r>
            <a:r>
              <a:rPr lang="ms-MY" sz="1400" spc="4">
                <a:ea typeface="Times New Roman" panose="02020603050405020304" pitchFamily="18" charset="0"/>
              </a:rPr>
              <a:t> </a:t>
            </a:r>
            <a:r>
              <a:rPr lang="ms-MY" sz="1400">
                <a:ea typeface="Times New Roman" panose="02020603050405020304" pitchFamily="18" charset="0"/>
              </a:rPr>
              <a:t>pariwisata,</a:t>
            </a:r>
            <a:r>
              <a:rPr lang="ms-MY" sz="1400" spc="4">
                <a:ea typeface="Times New Roman" panose="02020603050405020304" pitchFamily="18" charset="0"/>
              </a:rPr>
              <a:t> </a:t>
            </a:r>
            <a:r>
              <a:rPr lang="ms-MY" sz="1400">
                <a:ea typeface="Times New Roman" panose="02020603050405020304" pitchFamily="18" charset="0"/>
              </a:rPr>
              <a:t>kolaborasi</a:t>
            </a:r>
            <a:r>
              <a:rPr lang="ms-MY" sz="1400" spc="4">
                <a:ea typeface="Times New Roman" panose="02020603050405020304" pitchFamily="18" charset="0"/>
              </a:rPr>
              <a:t> </a:t>
            </a:r>
            <a:r>
              <a:rPr lang="ms-MY" sz="1400">
                <a:ea typeface="Times New Roman" panose="02020603050405020304" pitchFamily="18" charset="0"/>
              </a:rPr>
              <a:t>sudah</a:t>
            </a:r>
            <a:r>
              <a:rPr lang="ms-MY" sz="1400" spc="4">
                <a:ea typeface="Times New Roman" panose="02020603050405020304" pitchFamily="18" charset="0"/>
              </a:rPr>
              <a:t> </a:t>
            </a:r>
            <a:r>
              <a:rPr lang="ms-MY" sz="1400">
                <a:ea typeface="Times New Roman" panose="02020603050405020304" pitchFamily="18" charset="0"/>
              </a:rPr>
              <a:t>harus</a:t>
            </a:r>
            <a:r>
              <a:rPr lang="ms-MY" sz="1400" spc="4">
                <a:ea typeface="Times New Roman" panose="02020603050405020304" pitchFamily="18" charset="0"/>
              </a:rPr>
              <a:t> </a:t>
            </a:r>
            <a:r>
              <a:rPr lang="ms-MY" sz="1400">
                <a:ea typeface="Times New Roman" panose="02020603050405020304" pitchFamily="18" charset="0"/>
              </a:rPr>
              <a:t>dimulai</a:t>
            </a:r>
            <a:r>
              <a:rPr lang="ms-MY" sz="1400" spc="4">
                <a:ea typeface="Times New Roman" panose="02020603050405020304" pitchFamily="18" charset="0"/>
              </a:rPr>
              <a:t> </a:t>
            </a:r>
            <a:r>
              <a:rPr lang="ms-MY" sz="1400">
                <a:ea typeface="Times New Roman" panose="02020603050405020304" pitchFamily="18" charset="0"/>
              </a:rPr>
              <a:t>sejak</a:t>
            </a:r>
            <a:r>
              <a:rPr lang="ms-MY" sz="1400" spc="4">
                <a:ea typeface="Times New Roman" panose="02020603050405020304" pitchFamily="18" charset="0"/>
              </a:rPr>
              <a:t> </a:t>
            </a:r>
            <a:r>
              <a:rPr lang="ms-MY" sz="1400" spc="-8">
                <a:ea typeface="Times New Roman" panose="02020603050405020304" pitchFamily="18" charset="0"/>
              </a:rPr>
              <a:t>perencanaan pengelolaan dimulai, misalnya </a:t>
            </a:r>
            <a:r>
              <a:rPr lang="ms-MY" sz="1400" spc="-4">
                <a:ea typeface="Times New Roman" panose="02020603050405020304" pitchFamily="18" charset="0"/>
              </a:rPr>
              <a:t>dalam perencanaan daya tarik</a:t>
            </a:r>
            <a:r>
              <a:rPr lang="ms-MY" sz="1400">
                <a:ea typeface="Times New Roman" panose="02020603050405020304" pitchFamily="18" charset="0"/>
              </a:rPr>
              <a:t> wisata atau destinasi.</a:t>
            </a:r>
            <a:r>
              <a:rPr lang="ms-MY" sz="1400" spc="4">
                <a:ea typeface="Times New Roman" panose="02020603050405020304" pitchFamily="18" charset="0"/>
              </a:rPr>
              <a:t> </a:t>
            </a:r>
            <a:r>
              <a:rPr lang="ms-MY" sz="1400">
                <a:ea typeface="Times New Roman" panose="02020603050405020304" pitchFamily="18" charset="0"/>
              </a:rPr>
              <a:t>Hal ini dapat dimaklumi karena pengembangan</a:t>
            </a:r>
            <a:r>
              <a:rPr lang="ms-MY" sz="1400" spc="4">
                <a:ea typeface="Times New Roman" panose="02020603050405020304" pitchFamily="18" charset="0"/>
              </a:rPr>
              <a:t> </a:t>
            </a:r>
            <a:r>
              <a:rPr lang="ms-MY" sz="1400" spc="-23">
                <a:ea typeface="Times New Roman" panose="02020603050405020304" pitchFamily="18" charset="0"/>
              </a:rPr>
              <a:t>kemudian pengelolaan </a:t>
            </a:r>
            <a:r>
              <a:rPr lang="ms-MY" sz="1400" spc="-19">
                <a:ea typeface="Times New Roman" panose="02020603050405020304" pitchFamily="18" charset="0"/>
              </a:rPr>
              <a:t>pariwisata, melibatkan banyak pemangku kepentingan.</a:t>
            </a:r>
            <a:r>
              <a:rPr lang="ms-MY" sz="1400" spc="-195">
                <a:ea typeface="Times New Roman" panose="02020603050405020304" pitchFamily="18" charset="0"/>
              </a:rPr>
              <a:t> </a:t>
            </a:r>
            <a:r>
              <a:rPr lang="ms-MY" sz="1400" spc="-23">
                <a:ea typeface="Times New Roman" panose="02020603050405020304" pitchFamily="18" charset="0"/>
              </a:rPr>
              <a:t>Perencanaan pengembangan pariwisata yang dibangun berdasarkan kolaborasi,</a:t>
            </a:r>
            <a:r>
              <a:rPr lang="ms-MY" sz="1400" spc="-195">
                <a:ea typeface="Times New Roman" panose="02020603050405020304" pitchFamily="18" charset="0"/>
              </a:rPr>
              <a:t> </a:t>
            </a:r>
            <a:r>
              <a:rPr lang="ms-MY" sz="1400" spc="-23">
                <a:ea typeface="Times New Roman" panose="02020603050405020304" pitchFamily="18" charset="0"/>
              </a:rPr>
              <a:t>berbeda dengan perencanaan lainnya, perencanaan </a:t>
            </a:r>
            <a:r>
              <a:rPr lang="ms-MY" sz="1400" spc="-19">
                <a:ea typeface="Times New Roman" panose="02020603050405020304" pitchFamily="18" charset="0"/>
              </a:rPr>
              <a:t>pariwisata yang kolaboratif</a:t>
            </a:r>
            <a:r>
              <a:rPr lang="ms-MY" sz="1400" spc="-195">
                <a:ea typeface="Times New Roman" panose="02020603050405020304" pitchFamily="18" charset="0"/>
              </a:rPr>
              <a:t> </a:t>
            </a:r>
            <a:r>
              <a:rPr lang="ms-MY" sz="1400" spc="-11">
                <a:ea typeface="Times New Roman" panose="02020603050405020304" pitchFamily="18" charset="0"/>
              </a:rPr>
              <a:t>mengharuskan semua </a:t>
            </a:r>
            <a:r>
              <a:rPr lang="ms-MY" sz="1400" spc="-8">
                <a:ea typeface="Times New Roman" panose="02020603050405020304" pitchFamily="18" charset="0"/>
              </a:rPr>
              <a:t>pemangku kepentingan untuk merumuskan bersama-</a:t>
            </a:r>
            <a:r>
              <a:rPr lang="ms-MY" sz="1400" spc="-4">
                <a:ea typeface="Times New Roman" panose="02020603050405020304" pitchFamily="18" charset="0"/>
              </a:rPr>
              <a:t> </a:t>
            </a:r>
            <a:r>
              <a:rPr lang="ms-MY" sz="1400" spc="-8">
                <a:ea typeface="Times New Roman" panose="02020603050405020304" pitchFamily="18" charset="0"/>
              </a:rPr>
              <a:t>sama,</a:t>
            </a:r>
            <a:r>
              <a:rPr lang="ms-MY" sz="1400" spc="-41">
                <a:ea typeface="Times New Roman" panose="02020603050405020304" pitchFamily="18" charset="0"/>
              </a:rPr>
              <a:t> </a:t>
            </a:r>
            <a:r>
              <a:rPr lang="ms-MY" sz="1400" spc="-8">
                <a:ea typeface="Times New Roman" panose="02020603050405020304" pitchFamily="18" charset="0"/>
              </a:rPr>
              <a:t>mulai</a:t>
            </a:r>
            <a:r>
              <a:rPr lang="ms-MY" sz="1400" spc="-41">
                <a:ea typeface="Times New Roman" panose="02020603050405020304" pitchFamily="18" charset="0"/>
              </a:rPr>
              <a:t> </a:t>
            </a:r>
            <a:r>
              <a:rPr lang="ms-MY" sz="1400" spc="-8">
                <a:ea typeface="Times New Roman" panose="02020603050405020304" pitchFamily="18" charset="0"/>
              </a:rPr>
              <a:t>dari</a:t>
            </a:r>
            <a:r>
              <a:rPr lang="ms-MY" sz="1400" spc="-41">
                <a:ea typeface="Times New Roman" panose="02020603050405020304" pitchFamily="18" charset="0"/>
              </a:rPr>
              <a:t> </a:t>
            </a:r>
            <a:r>
              <a:rPr lang="ms-MY" sz="1400" spc="-8">
                <a:ea typeface="Times New Roman" panose="02020603050405020304" pitchFamily="18" charset="0"/>
              </a:rPr>
              <a:t>visi,</a:t>
            </a:r>
            <a:r>
              <a:rPr lang="ms-MY" sz="1400" spc="-41">
                <a:ea typeface="Times New Roman" panose="02020603050405020304" pitchFamily="18" charset="0"/>
              </a:rPr>
              <a:t> </a:t>
            </a:r>
            <a:r>
              <a:rPr lang="ms-MY" sz="1400" spc="-8">
                <a:ea typeface="Times New Roman" panose="02020603050405020304" pitchFamily="18" charset="0"/>
              </a:rPr>
              <a:t>misi,</a:t>
            </a:r>
            <a:r>
              <a:rPr lang="ms-MY" sz="1400" spc="-41">
                <a:ea typeface="Times New Roman" panose="02020603050405020304" pitchFamily="18" charset="0"/>
              </a:rPr>
              <a:t> </a:t>
            </a:r>
            <a:r>
              <a:rPr lang="ms-MY" sz="1400" spc="-8">
                <a:ea typeface="Times New Roman" panose="02020603050405020304" pitchFamily="18" charset="0"/>
              </a:rPr>
              <a:t>tujuan</a:t>
            </a:r>
            <a:r>
              <a:rPr lang="ms-MY" sz="1400" spc="-41">
                <a:ea typeface="Times New Roman" panose="02020603050405020304" pitchFamily="18" charset="0"/>
              </a:rPr>
              <a:t> </a:t>
            </a:r>
            <a:r>
              <a:rPr lang="ms-MY" sz="1400" spc="-8">
                <a:ea typeface="Times New Roman" panose="02020603050405020304" pitchFamily="18" charset="0"/>
              </a:rPr>
              <a:t>dan</a:t>
            </a:r>
            <a:r>
              <a:rPr lang="ms-MY" sz="1400" spc="-41">
                <a:ea typeface="Times New Roman" panose="02020603050405020304" pitchFamily="18" charset="0"/>
              </a:rPr>
              <a:t> </a:t>
            </a:r>
            <a:r>
              <a:rPr lang="ms-MY" sz="1400" spc="-8">
                <a:ea typeface="Times New Roman" panose="02020603050405020304" pitchFamily="18" charset="0"/>
              </a:rPr>
              <a:t>program</a:t>
            </a:r>
            <a:r>
              <a:rPr lang="ms-MY" sz="1400" spc="-45">
                <a:ea typeface="Times New Roman" panose="02020603050405020304" pitchFamily="18" charset="0"/>
              </a:rPr>
              <a:t> </a:t>
            </a:r>
            <a:r>
              <a:rPr lang="ms-MY" sz="1400" spc="-8">
                <a:ea typeface="Times New Roman" panose="02020603050405020304" pitchFamily="18" charset="0"/>
              </a:rPr>
              <a:t>yang</a:t>
            </a:r>
            <a:r>
              <a:rPr lang="ms-MY" sz="1400" spc="-38">
                <a:ea typeface="Times New Roman" panose="02020603050405020304" pitchFamily="18" charset="0"/>
              </a:rPr>
              <a:t> </a:t>
            </a:r>
            <a:r>
              <a:rPr lang="ms-MY" sz="1400" spc="-4">
                <a:ea typeface="Times New Roman" panose="02020603050405020304" pitchFamily="18" charset="0"/>
              </a:rPr>
              <a:t>harus</a:t>
            </a:r>
            <a:r>
              <a:rPr lang="ms-MY" sz="1400" spc="-41">
                <a:ea typeface="Times New Roman" panose="02020603050405020304" pitchFamily="18" charset="0"/>
              </a:rPr>
              <a:t> </a:t>
            </a:r>
            <a:r>
              <a:rPr lang="ms-MY" sz="1400" spc="-4">
                <a:ea typeface="Times New Roman" panose="02020603050405020304" pitchFamily="18" charset="0"/>
              </a:rPr>
              <a:t>dijalankan</a:t>
            </a:r>
            <a:r>
              <a:rPr lang="ms-MY" sz="1400" spc="-41">
                <a:ea typeface="Times New Roman" panose="02020603050405020304" pitchFamily="18" charset="0"/>
              </a:rPr>
              <a:t> </a:t>
            </a:r>
            <a:r>
              <a:rPr lang="ms-MY" sz="1400" spc="-4">
                <a:ea typeface="Times New Roman" panose="02020603050405020304" pitchFamily="18" charset="0"/>
              </a:rPr>
              <a:t>dalam</a:t>
            </a:r>
            <a:r>
              <a:rPr lang="ms-MY" sz="1400" spc="-199">
                <a:ea typeface="Times New Roman" panose="02020603050405020304" pitchFamily="18" charset="0"/>
              </a:rPr>
              <a:t> </a:t>
            </a:r>
            <a:r>
              <a:rPr lang="ms-MY" sz="1400" spc="-23">
                <a:ea typeface="Times New Roman" panose="02020603050405020304" pitchFamily="18" charset="0"/>
              </a:rPr>
              <a:t>pengelolaan</a:t>
            </a:r>
            <a:r>
              <a:rPr lang="ms-MY" sz="1400" spc="-49">
                <a:ea typeface="Times New Roman" panose="02020603050405020304" pitchFamily="18" charset="0"/>
              </a:rPr>
              <a:t> </a:t>
            </a:r>
            <a:r>
              <a:rPr lang="ms-MY" sz="1400" spc="-23">
                <a:ea typeface="Times New Roman" panose="02020603050405020304" pitchFamily="18" charset="0"/>
              </a:rPr>
              <a:t>(Vogt</a:t>
            </a:r>
            <a:r>
              <a:rPr lang="ms-MY" sz="1400" spc="-49">
                <a:ea typeface="Times New Roman" panose="02020603050405020304" pitchFamily="18" charset="0"/>
              </a:rPr>
              <a:t> </a:t>
            </a:r>
            <a:r>
              <a:rPr lang="ms-MY" sz="1400" spc="-23">
                <a:ea typeface="Times New Roman" panose="02020603050405020304" pitchFamily="18" charset="0"/>
              </a:rPr>
              <a:t>et</a:t>
            </a:r>
            <a:r>
              <a:rPr lang="ms-MY" sz="1400" spc="-49">
                <a:ea typeface="Times New Roman" panose="02020603050405020304" pitchFamily="18" charset="0"/>
              </a:rPr>
              <a:t> </a:t>
            </a:r>
            <a:r>
              <a:rPr lang="ms-MY" sz="1400" spc="-23">
                <a:ea typeface="Times New Roman" panose="02020603050405020304" pitchFamily="18" charset="0"/>
              </a:rPr>
              <a:t>al.,</a:t>
            </a:r>
            <a:r>
              <a:rPr lang="ms-MY" sz="1400" spc="-49">
                <a:ea typeface="Times New Roman" panose="02020603050405020304" pitchFamily="18" charset="0"/>
              </a:rPr>
              <a:t> </a:t>
            </a:r>
            <a:r>
              <a:rPr lang="ms-MY" sz="1400" spc="-19">
                <a:ea typeface="Times New Roman" panose="02020603050405020304" pitchFamily="18" charset="0"/>
              </a:rPr>
              <a:t>2016).</a:t>
            </a:r>
            <a:endParaRPr lang="id-ID" sz="1400">
              <a:ea typeface="Times New Roman" panose="02020603050405020304" pitchFamily="18" charset="0"/>
            </a:endParaRPr>
          </a:p>
          <a:p>
            <a:pPr>
              <a:lnSpc>
                <a:spcPct val="90000"/>
              </a:lnSpc>
            </a:pPr>
            <a:endParaRPr lang="id-ID" sz="1400"/>
          </a:p>
        </p:txBody>
      </p:sp>
      <p:sp>
        <p:nvSpPr>
          <p:cNvPr id="7192" name="Rectangle 719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4" name="Rectangle 719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96" name="Rectangle 719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98" name="Rectangle 719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descr="User Dashboard - AKM">
            <a:extLst>
              <a:ext uri="{FF2B5EF4-FFF2-40B4-BE49-F238E27FC236}">
                <a16:creationId xmlns:a16="http://schemas.microsoft.com/office/drawing/2014/main" id="{79C7E522-50E5-3DE4-1492-A4A70B27E9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06975" y="2535303"/>
            <a:ext cx="3127897" cy="181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1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2951</TotalTime>
  <Words>470</Words>
  <Application>Microsoft Office PowerPoint</Application>
  <PresentationFormat>Tampilan Layar (4:3)</PresentationFormat>
  <Paragraphs>15</Paragraphs>
  <Slides>7</Slides>
  <Notes>0</Notes>
  <HiddenSlides>0</HiddenSlides>
  <MMClips>0</MMClips>
  <ScaleCrop>false</ScaleCrop>
  <HeadingPairs>
    <vt:vector size="6" baseType="variant">
      <vt:variant>
        <vt:lpstr>Font Dipakai</vt:lpstr>
      </vt:variant>
      <vt:variant>
        <vt:i4>6</vt:i4>
      </vt:variant>
      <vt:variant>
        <vt:lpstr>Tema</vt:lpstr>
      </vt:variant>
      <vt:variant>
        <vt:i4>1</vt:i4>
      </vt:variant>
      <vt:variant>
        <vt:lpstr>Judul Slide</vt:lpstr>
      </vt:variant>
      <vt:variant>
        <vt:i4>7</vt:i4>
      </vt:variant>
    </vt:vector>
  </HeadingPairs>
  <TitlesOfParts>
    <vt:vector size="14" baseType="lpstr">
      <vt:lpstr>Arial</vt:lpstr>
      <vt:lpstr>Calibri</vt:lpstr>
      <vt:lpstr>Google Sans</vt:lpstr>
      <vt:lpstr>Roboto</vt:lpstr>
      <vt:lpstr>Times New Roman</vt:lpstr>
      <vt:lpstr>Trebuchet MS</vt:lpstr>
      <vt:lpstr>Office Theme</vt:lpstr>
      <vt:lpstr>Pengelolaan Kepariwisataan Berkesinambungan </vt:lpstr>
      <vt:lpstr>Presentasi PowerPoint</vt:lpstr>
      <vt:lpstr>Pengelolaan Kepariwisataan yang Inovatif </vt:lpstr>
      <vt:lpstr>Untuk mengelola kepariwisataan yang inovatif, maka ada 4 (empat) faktor atau unsur yang harus menjadi perhatian, yaitu : (1) karakteristik pengusaha, (2) jaringan dan kerjasama, (3) pengembangan teknologi, dan (4) lingkungan (Omerzel, 2015). </vt:lpstr>
      <vt:lpstr>Pengelolaan Kepariwisataan yang Adaptif </vt:lpstr>
      <vt:lpstr>Kolaborasi Dalam Pengelolaan Kepariwisataan</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yusminar wahyuningsih</cp:lastModifiedBy>
  <cp:revision>444</cp:revision>
  <cp:lastPrinted>2017-08-29T02:54:51Z</cp:lastPrinted>
  <dcterms:created xsi:type="dcterms:W3CDTF">2010-04-18T12:06:30Z</dcterms:created>
  <dcterms:modified xsi:type="dcterms:W3CDTF">2023-12-18T10:39:14Z</dcterms:modified>
</cp:coreProperties>
</file>