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305" r:id="rId2"/>
    <p:sldId id="257" r:id="rId3"/>
    <p:sldId id="258" r:id="rId4"/>
    <p:sldId id="259" r:id="rId5"/>
    <p:sldId id="260" r:id="rId6"/>
    <p:sldId id="261" r:id="rId7"/>
    <p:sldId id="300" r:id="rId8"/>
  </p:sldIdLst>
  <p:sldSz cx="9144000" cy="6858000" type="screen4x3"/>
  <p:notesSz cx="7045325" cy="9345613"/>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9" d="100"/>
          <a:sy n="59" d="100"/>
        </p:scale>
        <p:origin x="147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0DAF61AA-5A98-4049-A93E-477E5505141A}" type="datetimeFigureOut">
              <a:rPr lang="en-US" smtClean="0"/>
              <a:t>12/23/2023</a:t>
            </a:fld>
            <a:endParaRPr lang="en-US" dirty="0"/>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94239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0DAF61AA-5A98-4049-A93E-477E5505141A}" type="datetimeFigureOut">
              <a:rPr lang="en-US" smtClean="0"/>
              <a:t>12/23/2023</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82328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0DAF61AA-5A98-4049-A93E-477E5505141A}" type="datetimeFigureOut">
              <a:rPr lang="en-US" smtClean="0"/>
              <a:t>12/23/2023</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08209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 id="2147483655" r:id="rId6"/>
    <p:sldLayoutId id="2147483656" r:id="rId7"/>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937D24F-E6A4-1305-12A7-B4B419919EE7}"/>
              </a:ext>
            </a:extLst>
          </p:cNvPr>
          <p:cNvSpPr>
            <a:spLocks noGrp="1"/>
          </p:cNvSpPr>
          <p:nvPr>
            <p:ph type="ctrTitle"/>
          </p:nvPr>
        </p:nvSpPr>
        <p:spPr>
          <a:xfrm>
            <a:off x="539552" y="1415932"/>
            <a:ext cx="3047001" cy="1797044"/>
          </a:xfrm>
        </p:spPr>
        <p:txBody>
          <a:bodyPr anchor="b">
            <a:normAutofit/>
          </a:bodyPr>
          <a:lstStyle/>
          <a:p>
            <a:pPr algn="l"/>
            <a:r>
              <a:rPr lang="en-US" sz="3450" dirty="0"/>
              <a:t>DAMPAK PARIWISATA</a:t>
            </a:r>
            <a:endParaRPr lang="id-ID" sz="3450" dirty="0"/>
          </a:p>
        </p:txBody>
      </p:sp>
      <p:sp>
        <p:nvSpPr>
          <p:cNvPr id="5" name="Subjudul 4">
            <a:extLst>
              <a:ext uri="{FF2B5EF4-FFF2-40B4-BE49-F238E27FC236}">
                <a16:creationId xmlns:a16="http://schemas.microsoft.com/office/drawing/2014/main" id="{82074E6E-439E-5930-DA72-F61C261D673E}"/>
              </a:ext>
            </a:extLst>
          </p:cNvPr>
          <p:cNvSpPr>
            <a:spLocks noGrp="1"/>
          </p:cNvSpPr>
          <p:nvPr>
            <p:ph type="subTitle" idx="1"/>
          </p:nvPr>
        </p:nvSpPr>
        <p:spPr>
          <a:xfrm>
            <a:off x="759589" y="3913338"/>
            <a:ext cx="2832311" cy="1540730"/>
          </a:xfrm>
        </p:spPr>
        <p:txBody>
          <a:bodyPr anchor="t">
            <a:normAutofit/>
          </a:bodyPr>
          <a:lstStyle/>
          <a:p>
            <a:pPr algn="l">
              <a:lnSpc>
                <a:spcPct val="100000"/>
              </a:lnSpc>
            </a:pPr>
            <a:r>
              <a:rPr lang="id-ID" sz="1125" dirty="0">
                <a:latin typeface="Google Sans"/>
              </a:rPr>
              <a:t>Seperti yang diungkapkan oleh Cohen (1984 dalam Ismayanti (2010), secara umum dampak pariwisata meliputi: penerimaan devisa, pendapatan masyarakat, peluang kerja, harga dan tarif, distribusi manfaat dan keuntungan, kepemilikan dan pengendalian, pembangunan dan pendapatan pemerintah</a:t>
            </a:r>
            <a:endParaRPr lang="id-ID" sz="1125" dirty="0"/>
          </a:p>
        </p:txBody>
      </p:sp>
      <p:pic>
        <p:nvPicPr>
          <p:cNvPr id="1026" name="Picture 2" descr="Dampak Buruk Pariwisata Terhadap Lingkungan - Lingkungan Hidup">
            <a:extLst>
              <a:ext uri="{FF2B5EF4-FFF2-40B4-BE49-F238E27FC236}">
                <a16:creationId xmlns:a16="http://schemas.microsoft.com/office/drawing/2014/main" id="{2346D23C-80AD-ECB5-4352-CE8E776C92D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028219" y="1860499"/>
            <a:ext cx="4801661" cy="319528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D:\!!!DATA RETNO_QAC\ARSIP Internal Memo\LOGO IM.png">
            <a:extLst>
              <a:ext uri="{FF2B5EF4-FFF2-40B4-BE49-F238E27FC236}">
                <a16:creationId xmlns:a16="http://schemas.microsoft.com/office/drawing/2014/main" id="{EB8AF237-FE92-3111-E770-38DCFBA34A11}"/>
              </a:ext>
            </a:extLst>
          </p:cNvPr>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1187624" y="710431"/>
            <a:ext cx="1276350" cy="1280160"/>
          </a:xfrm>
          <a:prstGeom prst="rect">
            <a:avLst/>
          </a:prstGeom>
          <a:noFill/>
          <a:ln>
            <a:noFill/>
          </a:ln>
        </p:spPr>
      </p:pic>
    </p:spTree>
    <p:extLst>
      <p:ext uri="{BB962C8B-B14F-4D97-AF65-F5344CB8AC3E}">
        <p14:creationId xmlns:p14="http://schemas.microsoft.com/office/powerpoint/2010/main" val="3036874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04BD020-F8F8-F639-9EC5-956FCC3AA782}"/>
              </a:ext>
            </a:extLst>
          </p:cNvPr>
          <p:cNvSpPr>
            <a:spLocks noGrp="1"/>
          </p:cNvSpPr>
          <p:nvPr>
            <p:ph type="title"/>
          </p:nvPr>
        </p:nvSpPr>
        <p:spPr>
          <a:xfrm>
            <a:off x="898636" y="983569"/>
            <a:ext cx="3596462" cy="1568837"/>
          </a:xfrm>
        </p:spPr>
        <p:txBody>
          <a:bodyPr vert="horz" lIns="68580" tIns="34290" rIns="68580" bIns="34290" rtlCol="0" anchor="ctr">
            <a:normAutofit/>
          </a:bodyPr>
          <a:lstStyle/>
          <a:p>
            <a:pPr>
              <a:lnSpc>
                <a:spcPct val="90000"/>
              </a:lnSpc>
            </a:pPr>
            <a:r>
              <a:rPr lang="en-US" sz="1050" b="0" dirty="0" err="1">
                <a:solidFill>
                  <a:schemeClr val="tx2"/>
                </a:solidFill>
                <a:latin typeface="+mj-lt"/>
                <a:cs typeface="+mj-cs"/>
              </a:rPr>
              <a:t>Dampak</a:t>
            </a:r>
            <a:r>
              <a:rPr lang="en-US" sz="1050" b="0" dirty="0">
                <a:solidFill>
                  <a:schemeClr val="tx2"/>
                </a:solidFill>
                <a:latin typeface="+mj-lt"/>
                <a:cs typeface="+mj-cs"/>
              </a:rPr>
              <a:t> </a:t>
            </a:r>
            <a:r>
              <a:rPr lang="en-US" sz="1050" b="0" dirty="0" err="1">
                <a:solidFill>
                  <a:schemeClr val="tx2"/>
                </a:solidFill>
                <a:latin typeface="+mj-lt"/>
                <a:cs typeface="+mj-cs"/>
              </a:rPr>
              <a:t>Budaya</a:t>
            </a:r>
            <a:r>
              <a:rPr lang="en-US" sz="1050" b="0" dirty="0">
                <a:solidFill>
                  <a:schemeClr val="tx2"/>
                </a:solidFill>
                <a:latin typeface="+mj-lt"/>
                <a:cs typeface="+mj-cs"/>
              </a:rPr>
              <a:t> </a:t>
            </a:r>
            <a:r>
              <a:rPr lang="en-US" sz="1050" b="0" dirty="0" err="1">
                <a:solidFill>
                  <a:schemeClr val="tx2"/>
                </a:solidFill>
                <a:latin typeface="+mj-lt"/>
                <a:cs typeface="+mj-cs"/>
              </a:rPr>
              <a:t>Pariwisata</a:t>
            </a:r>
            <a:r>
              <a:rPr lang="en-US" sz="1050" b="0" dirty="0">
                <a:solidFill>
                  <a:schemeClr val="tx2"/>
                </a:solidFill>
                <a:latin typeface="+mj-lt"/>
                <a:cs typeface="+mj-cs"/>
              </a:rPr>
              <a:t> Salah </a:t>
            </a:r>
            <a:r>
              <a:rPr lang="en-US" sz="1050" b="0" dirty="0" err="1">
                <a:solidFill>
                  <a:schemeClr val="tx2"/>
                </a:solidFill>
                <a:latin typeface="+mj-lt"/>
                <a:cs typeface="+mj-cs"/>
              </a:rPr>
              <a:t>satu</a:t>
            </a:r>
            <a:r>
              <a:rPr lang="en-US" sz="1050" b="0" dirty="0">
                <a:solidFill>
                  <a:schemeClr val="tx2"/>
                </a:solidFill>
                <a:latin typeface="+mj-lt"/>
                <a:cs typeface="+mj-cs"/>
              </a:rPr>
              <a:t> </a:t>
            </a:r>
            <a:r>
              <a:rPr lang="en-US" sz="1050" b="0" dirty="0" err="1">
                <a:solidFill>
                  <a:schemeClr val="tx2"/>
                </a:solidFill>
                <a:latin typeface="+mj-lt"/>
                <a:cs typeface="+mj-cs"/>
              </a:rPr>
              <a:t>akibat</a:t>
            </a:r>
            <a:r>
              <a:rPr lang="en-US" sz="1050" b="0" dirty="0">
                <a:solidFill>
                  <a:schemeClr val="tx2"/>
                </a:solidFill>
                <a:latin typeface="+mj-lt"/>
                <a:cs typeface="+mj-cs"/>
              </a:rPr>
              <a:t> </a:t>
            </a:r>
            <a:r>
              <a:rPr lang="en-US" sz="1050" b="0" dirty="0" err="1">
                <a:solidFill>
                  <a:schemeClr val="tx2"/>
                </a:solidFill>
                <a:latin typeface="+mj-lt"/>
                <a:cs typeface="+mj-cs"/>
              </a:rPr>
              <a:t>pemahaman</a:t>
            </a:r>
            <a:r>
              <a:rPr lang="en-US" sz="1050" b="0" dirty="0">
                <a:solidFill>
                  <a:schemeClr val="tx2"/>
                </a:solidFill>
                <a:latin typeface="+mj-lt"/>
                <a:cs typeface="+mj-cs"/>
              </a:rPr>
              <a:t> </a:t>
            </a:r>
            <a:r>
              <a:rPr lang="en-US" sz="1050" b="0" dirty="0" err="1">
                <a:solidFill>
                  <a:schemeClr val="tx2"/>
                </a:solidFill>
                <a:latin typeface="+mj-lt"/>
                <a:cs typeface="+mj-cs"/>
              </a:rPr>
              <a:t>tentang</a:t>
            </a:r>
            <a:r>
              <a:rPr lang="en-US" sz="1050" b="0" dirty="0">
                <a:solidFill>
                  <a:schemeClr val="tx2"/>
                </a:solidFill>
                <a:latin typeface="+mj-lt"/>
                <a:cs typeface="+mj-cs"/>
              </a:rPr>
              <a:t> </a:t>
            </a:r>
            <a:r>
              <a:rPr lang="en-US" sz="1050" b="0" dirty="0" err="1">
                <a:solidFill>
                  <a:schemeClr val="tx2"/>
                </a:solidFill>
                <a:latin typeface="+mj-lt"/>
                <a:cs typeface="+mj-cs"/>
              </a:rPr>
              <a:t>budaya</a:t>
            </a:r>
            <a:r>
              <a:rPr lang="en-US" sz="1050" b="0" dirty="0">
                <a:solidFill>
                  <a:schemeClr val="tx2"/>
                </a:solidFill>
                <a:latin typeface="+mj-lt"/>
                <a:cs typeface="+mj-cs"/>
              </a:rPr>
              <a:t> </a:t>
            </a:r>
            <a:r>
              <a:rPr lang="en-US" sz="1050" b="0" dirty="0" err="1">
                <a:solidFill>
                  <a:schemeClr val="tx2"/>
                </a:solidFill>
                <a:latin typeface="+mj-lt"/>
                <a:cs typeface="+mj-cs"/>
              </a:rPr>
              <a:t>pariwisata</a:t>
            </a:r>
            <a:r>
              <a:rPr lang="en-US" sz="1050" b="0" dirty="0">
                <a:solidFill>
                  <a:schemeClr val="tx2"/>
                </a:solidFill>
                <a:latin typeface="+mj-lt"/>
                <a:cs typeface="+mj-cs"/>
              </a:rPr>
              <a:t> yang paling </a:t>
            </a:r>
            <a:r>
              <a:rPr lang="en-US" sz="1050" b="0" dirty="0" err="1">
                <a:solidFill>
                  <a:schemeClr val="tx2"/>
                </a:solidFill>
                <a:latin typeface="+mj-lt"/>
                <a:cs typeface="+mj-cs"/>
              </a:rPr>
              <a:t>positif</a:t>
            </a:r>
            <a:r>
              <a:rPr lang="en-US" sz="1050" b="0" dirty="0">
                <a:solidFill>
                  <a:schemeClr val="tx2"/>
                </a:solidFill>
                <a:latin typeface="+mj-lt"/>
                <a:cs typeface="+mj-cs"/>
              </a:rPr>
              <a:t> </a:t>
            </a:r>
            <a:r>
              <a:rPr lang="en-US" sz="1050" b="0" dirty="0" err="1">
                <a:solidFill>
                  <a:schemeClr val="tx2"/>
                </a:solidFill>
                <a:latin typeface="+mj-lt"/>
                <a:cs typeface="+mj-cs"/>
              </a:rPr>
              <a:t>adalah</a:t>
            </a:r>
            <a:r>
              <a:rPr lang="en-US" sz="1050" b="0" dirty="0">
                <a:solidFill>
                  <a:schemeClr val="tx2"/>
                </a:solidFill>
                <a:latin typeface="+mj-lt"/>
                <a:cs typeface="+mj-cs"/>
              </a:rPr>
              <a:t> </a:t>
            </a:r>
            <a:r>
              <a:rPr lang="en-US" sz="1050" b="0" dirty="0" err="1">
                <a:solidFill>
                  <a:schemeClr val="tx2"/>
                </a:solidFill>
                <a:latin typeface="+mj-lt"/>
                <a:cs typeface="+mj-cs"/>
              </a:rPr>
              <a:t>kesadaran</a:t>
            </a:r>
            <a:r>
              <a:rPr lang="en-US" sz="1050" b="0" dirty="0">
                <a:solidFill>
                  <a:schemeClr val="tx2"/>
                </a:solidFill>
                <a:latin typeface="+mj-lt"/>
                <a:cs typeface="+mj-cs"/>
              </a:rPr>
              <a:t> </a:t>
            </a:r>
            <a:r>
              <a:rPr lang="en-US" sz="1050" b="0" dirty="0" err="1">
                <a:solidFill>
                  <a:schemeClr val="tx2"/>
                </a:solidFill>
                <a:latin typeface="+mj-lt"/>
                <a:cs typeface="+mj-cs"/>
              </a:rPr>
              <a:t>lintas</a:t>
            </a:r>
            <a:r>
              <a:rPr lang="en-US" sz="1050" b="0" dirty="0">
                <a:solidFill>
                  <a:schemeClr val="tx2"/>
                </a:solidFill>
                <a:latin typeface="+mj-lt"/>
                <a:cs typeface="+mj-cs"/>
              </a:rPr>
              <a:t> </a:t>
            </a:r>
            <a:r>
              <a:rPr lang="en-US" sz="1050" b="0" dirty="0" err="1">
                <a:solidFill>
                  <a:schemeClr val="tx2"/>
                </a:solidFill>
                <a:latin typeface="+mj-lt"/>
                <a:cs typeface="+mj-cs"/>
              </a:rPr>
              <a:t>budaya</a:t>
            </a:r>
            <a:r>
              <a:rPr lang="en-US" sz="1050" b="0" dirty="0">
                <a:solidFill>
                  <a:schemeClr val="tx2"/>
                </a:solidFill>
                <a:latin typeface="+mj-lt"/>
                <a:cs typeface="+mj-cs"/>
              </a:rPr>
              <a:t>, </a:t>
            </a:r>
            <a:r>
              <a:rPr lang="en-US" sz="1050" b="0" dirty="0" err="1">
                <a:solidFill>
                  <a:schemeClr val="tx2"/>
                </a:solidFill>
                <a:latin typeface="+mj-lt"/>
                <a:cs typeface="+mj-cs"/>
              </a:rPr>
              <a:t>meningkatkan</a:t>
            </a:r>
            <a:r>
              <a:rPr lang="en-US" sz="1050" b="0" dirty="0">
                <a:solidFill>
                  <a:schemeClr val="tx2"/>
                </a:solidFill>
                <a:latin typeface="+mj-lt"/>
                <a:cs typeface="+mj-cs"/>
              </a:rPr>
              <a:t> </a:t>
            </a:r>
            <a:r>
              <a:rPr lang="en-US" sz="1050" b="0" dirty="0" err="1">
                <a:solidFill>
                  <a:schemeClr val="tx2"/>
                </a:solidFill>
                <a:latin typeface="+mj-lt"/>
                <a:cs typeface="+mj-cs"/>
              </a:rPr>
              <a:t>saling</a:t>
            </a:r>
            <a:r>
              <a:rPr lang="en-US" sz="1050" b="0" dirty="0">
                <a:solidFill>
                  <a:schemeClr val="tx2"/>
                </a:solidFill>
                <a:latin typeface="+mj-lt"/>
                <a:cs typeface="+mj-cs"/>
              </a:rPr>
              <a:t> </a:t>
            </a:r>
            <a:r>
              <a:rPr lang="en-US" sz="1050" b="0" dirty="0" err="1">
                <a:solidFill>
                  <a:schemeClr val="tx2"/>
                </a:solidFill>
                <a:latin typeface="+mj-lt"/>
                <a:cs typeface="+mj-cs"/>
              </a:rPr>
              <a:t>pengertian</a:t>
            </a:r>
            <a:r>
              <a:rPr lang="en-US" sz="1050" b="0" dirty="0">
                <a:solidFill>
                  <a:schemeClr val="tx2"/>
                </a:solidFill>
                <a:latin typeface="+mj-lt"/>
                <a:cs typeface="+mj-cs"/>
              </a:rPr>
              <a:t> </a:t>
            </a:r>
            <a:r>
              <a:rPr lang="en-US" sz="1050" b="0" dirty="0" err="1">
                <a:solidFill>
                  <a:schemeClr val="tx2"/>
                </a:solidFill>
                <a:latin typeface="+mj-lt"/>
                <a:cs typeface="+mj-cs"/>
              </a:rPr>
              <a:t>antara</a:t>
            </a:r>
            <a:r>
              <a:rPr lang="en-US" sz="1050" b="0" dirty="0">
                <a:solidFill>
                  <a:schemeClr val="tx2"/>
                </a:solidFill>
                <a:latin typeface="+mj-lt"/>
                <a:cs typeface="+mj-cs"/>
              </a:rPr>
              <a:t> </a:t>
            </a:r>
            <a:r>
              <a:rPr lang="en-US" sz="1050" b="0" dirty="0" err="1">
                <a:solidFill>
                  <a:schemeClr val="tx2"/>
                </a:solidFill>
                <a:latin typeface="+mj-lt"/>
                <a:cs typeface="+mj-cs"/>
              </a:rPr>
              <a:t>bangsa-bangsa</a:t>
            </a:r>
            <a:r>
              <a:rPr lang="en-US" sz="1050" b="0" dirty="0">
                <a:solidFill>
                  <a:schemeClr val="tx2"/>
                </a:solidFill>
                <a:latin typeface="+mj-lt"/>
                <a:cs typeface="+mj-cs"/>
              </a:rPr>
              <a:t> </a:t>
            </a:r>
            <a:r>
              <a:rPr lang="en-US" sz="1050" b="0" dirty="0" err="1">
                <a:solidFill>
                  <a:schemeClr val="tx2"/>
                </a:solidFill>
                <a:latin typeface="+mj-lt"/>
                <a:cs typeface="+mj-cs"/>
              </a:rPr>
              <a:t>dari</a:t>
            </a:r>
            <a:r>
              <a:rPr lang="en-US" sz="1050" b="0" dirty="0">
                <a:solidFill>
                  <a:schemeClr val="tx2"/>
                </a:solidFill>
                <a:latin typeface="+mj-lt"/>
                <a:cs typeface="+mj-cs"/>
              </a:rPr>
              <a:t> negara dan </a:t>
            </a:r>
            <a:r>
              <a:rPr lang="en-US" sz="1050" b="0" dirty="0" err="1">
                <a:solidFill>
                  <a:schemeClr val="tx2"/>
                </a:solidFill>
                <a:latin typeface="+mj-lt"/>
                <a:cs typeface="+mj-cs"/>
              </a:rPr>
              <a:t>latar</a:t>
            </a:r>
            <a:r>
              <a:rPr lang="en-US" sz="1050" b="0" dirty="0">
                <a:solidFill>
                  <a:schemeClr val="tx2"/>
                </a:solidFill>
                <a:latin typeface="+mj-lt"/>
                <a:cs typeface="+mj-cs"/>
              </a:rPr>
              <a:t> </a:t>
            </a:r>
            <a:r>
              <a:rPr lang="en-US" sz="1050" b="0" dirty="0" err="1">
                <a:solidFill>
                  <a:schemeClr val="tx2"/>
                </a:solidFill>
                <a:latin typeface="+mj-lt"/>
                <a:cs typeface="+mj-cs"/>
              </a:rPr>
              <a:t>belakang</a:t>
            </a:r>
            <a:r>
              <a:rPr lang="en-US" sz="1050" b="0" dirty="0">
                <a:solidFill>
                  <a:schemeClr val="tx2"/>
                </a:solidFill>
                <a:latin typeface="+mj-lt"/>
                <a:cs typeface="+mj-cs"/>
              </a:rPr>
              <a:t> </a:t>
            </a:r>
            <a:r>
              <a:rPr lang="en-US" sz="1050" b="0" dirty="0" err="1">
                <a:solidFill>
                  <a:schemeClr val="tx2"/>
                </a:solidFill>
                <a:latin typeface="+mj-lt"/>
                <a:cs typeface="+mj-cs"/>
              </a:rPr>
              <a:t>budaya</a:t>
            </a:r>
            <a:r>
              <a:rPr lang="en-US" sz="1050" b="0" dirty="0">
                <a:solidFill>
                  <a:schemeClr val="tx2"/>
                </a:solidFill>
                <a:latin typeface="+mj-lt"/>
                <a:cs typeface="+mj-cs"/>
              </a:rPr>
              <a:t> yang </a:t>
            </a:r>
            <a:r>
              <a:rPr lang="en-US" sz="1050" b="0" dirty="0" err="1">
                <a:solidFill>
                  <a:schemeClr val="tx2"/>
                </a:solidFill>
                <a:latin typeface="+mj-lt"/>
                <a:cs typeface="+mj-cs"/>
              </a:rPr>
              <a:t>berbeda</a:t>
            </a:r>
            <a:r>
              <a:rPr lang="en-US" sz="1050" b="0" dirty="0">
                <a:solidFill>
                  <a:schemeClr val="tx2"/>
                </a:solidFill>
                <a:latin typeface="+mj-lt"/>
                <a:cs typeface="+mj-cs"/>
              </a:rPr>
              <a:t>. </a:t>
            </a:r>
            <a:r>
              <a:rPr lang="en-US" sz="1050" b="0" dirty="0" err="1">
                <a:solidFill>
                  <a:schemeClr val="tx2"/>
                </a:solidFill>
                <a:latin typeface="+mj-lt"/>
                <a:cs typeface="+mj-cs"/>
              </a:rPr>
              <a:t>Kesempatan</a:t>
            </a:r>
            <a:r>
              <a:rPr lang="en-US" sz="1050" b="0" dirty="0">
                <a:solidFill>
                  <a:schemeClr val="tx2"/>
                </a:solidFill>
                <a:latin typeface="+mj-lt"/>
                <a:cs typeface="+mj-cs"/>
              </a:rPr>
              <a:t> </a:t>
            </a:r>
            <a:r>
              <a:rPr lang="en-US" sz="1050" b="0" dirty="0" err="1">
                <a:solidFill>
                  <a:schemeClr val="tx2"/>
                </a:solidFill>
                <a:latin typeface="+mj-lt"/>
                <a:cs typeface="+mj-cs"/>
              </a:rPr>
              <a:t>untuk</a:t>
            </a:r>
            <a:r>
              <a:rPr lang="en-US" sz="1050" b="0" dirty="0">
                <a:solidFill>
                  <a:schemeClr val="tx2"/>
                </a:solidFill>
                <a:latin typeface="+mj-lt"/>
                <a:cs typeface="+mj-cs"/>
              </a:rPr>
              <a:t> </a:t>
            </a:r>
            <a:r>
              <a:rPr lang="en-US" sz="1050" b="0" dirty="0" err="1">
                <a:solidFill>
                  <a:schemeClr val="tx2"/>
                </a:solidFill>
                <a:latin typeface="+mj-lt"/>
                <a:cs typeface="+mj-cs"/>
              </a:rPr>
              <a:t>bertukar</a:t>
            </a:r>
            <a:r>
              <a:rPr lang="en-US" sz="1050" b="0" dirty="0">
                <a:solidFill>
                  <a:schemeClr val="tx2"/>
                </a:solidFill>
                <a:latin typeface="+mj-lt"/>
                <a:cs typeface="+mj-cs"/>
              </a:rPr>
              <a:t> </a:t>
            </a:r>
            <a:r>
              <a:rPr lang="en-US" sz="1050" b="0" dirty="0" err="1">
                <a:solidFill>
                  <a:schemeClr val="tx2"/>
                </a:solidFill>
                <a:latin typeface="+mj-lt"/>
                <a:cs typeface="+mj-cs"/>
              </a:rPr>
              <a:t>pengetahuan</a:t>
            </a:r>
            <a:r>
              <a:rPr lang="en-US" sz="1050" b="0" dirty="0">
                <a:solidFill>
                  <a:schemeClr val="tx2"/>
                </a:solidFill>
                <a:latin typeface="+mj-lt"/>
                <a:cs typeface="+mj-cs"/>
              </a:rPr>
              <a:t>, </a:t>
            </a:r>
            <a:r>
              <a:rPr lang="en-US" sz="1050" b="0" dirty="0" err="1">
                <a:solidFill>
                  <a:schemeClr val="tx2"/>
                </a:solidFill>
                <a:latin typeface="+mj-lt"/>
                <a:cs typeface="+mj-cs"/>
              </a:rPr>
              <a:t>cita-cita</a:t>
            </a:r>
            <a:r>
              <a:rPr lang="en-US" sz="1050" b="0" dirty="0">
                <a:solidFill>
                  <a:schemeClr val="tx2"/>
                </a:solidFill>
                <a:latin typeface="+mj-lt"/>
                <a:cs typeface="+mj-cs"/>
              </a:rPr>
              <a:t> dan </a:t>
            </a:r>
            <a:r>
              <a:rPr lang="en-US" sz="1050" b="0" dirty="0" err="1">
                <a:solidFill>
                  <a:schemeClr val="tx2"/>
                </a:solidFill>
                <a:latin typeface="+mj-lt"/>
                <a:cs typeface="+mj-cs"/>
              </a:rPr>
              <a:t>tradisi</a:t>
            </a:r>
            <a:r>
              <a:rPr lang="en-US" sz="1050" b="0" dirty="0">
                <a:solidFill>
                  <a:schemeClr val="tx2"/>
                </a:solidFill>
                <a:latin typeface="+mj-lt"/>
                <a:cs typeface="+mj-cs"/>
              </a:rPr>
              <a:t> </a:t>
            </a:r>
            <a:r>
              <a:rPr lang="en-US" sz="1050" b="0" dirty="0" err="1">
                <a:solidFill>
                  <a:schemeClr val="tx2"/>
                </a:solidFill>
                <a:latin typeface="+mj-lt"/>
                <a:cs typeface="+mj-cs"/>
              </a:rPr>
              <a:t>lebih</a:t>
            </a:r>
            <a:r>
              <a:rPr lang="en-US" sz="1050" b="0" dirty="0">
                <a:solidFill>
                  <a:schemeClr val="tx2"/>
                </a:solidFill>
                <a:latin typeface="+mj-lt"/>
                <a:cs typeface="+mj-cs"/>
              </a:rPr>
              <a:t>.</a:t>
            </a:r>
            <a:endParaRPr lang="en-US" sz="1050" dirty="0">
              <a:solidFill>
                <a:schemeClr val="tx2"/>
              </a:solidFill>
              <a:latin typeface="+mj-lt"/>
              <a:cs typeface="+mj-cs"/>
            </a:endParaRPr>
          </a:p>
        </p:txBody>
      </p:sp>
      <p:sp>
        <p:nvSpPr>
          <p:cNvPr id="5" name="Kotak Teks 4">
            <a:extLst>
              <a:ext uri="{FF2B5EF4-FFF2-40B4-BE49-F238E27FC236}">
                <a16:creationId xmlns:a16="http://schemas.microsoft.com/office/drawing/2014/main" id="{C98D0471-9EEA-BE37-CEAE-518A6C2EEE6E}"/>
              </a:ext>
            </a:extLst>
          </p:cNvPr>
          <p:cNvSpPr txBox="1"/>
          <p:nvPr/>
        </p:nvSpPr>
        <p:spPr>
          <a:xfrm>
            <a:off x="4646529" y="984019"/>
            <a:ext cx="3733429" cy="1568387"/>
          </a:xfrm>
          <a:prstGeom prst="rect">
            <a:avLst/>
          </a:prstGeom>
        </p:spPr>
        <p:txBody>
          <a:bodyPr vert="horz" lIns="68580" tIns="34290" rIns="68580" bIns="34290" rtlCol="0" anchor="ctr">
            <a:normAutofit/>
          </a:bodyPr>
          <a:lstStyle/>
          <a:p>
            <a:pPr indent="-171450" defTabSz="685800">
              <a:lnSpc>
                <a:spcPct val="110000"/>
              </a:lnSpc>
              <a:spcAft>
                <a:spcPts val="450"/>
              </a:spcAft>
              <a:buClr>
                <a:schemeClr val="accent5"/>
              </a:buClr>
              <a:buFont typeface="Avenir Next LT Pro" panose="020B0504020202020204" pitchFamily="34" charset="0"/>
              <a:buChar char="+"/>
            </a:pPr>
            <a:r>
              <a:rPr lang="en-US" sz="1275">
                <a:solidFill>
                  <a:schemeClr val="tx2"/>
                </a:solidFill>
              </a:rPr>
              <a:t>Tekanan lingkungan yang disebabkan oleh kegiatan pariwisata semakin meningkat seiring dengan jumlah pengunjung dan pengembangan infrastruktur untuk memenuhi kebutuhan wisatawan. Hal ini menyebabkan meningkatnya jumlah limbah padat dan cair, polusi, sanitasi dan masalah estetika.</a:t>
            </a:r>
          </a:p>
        </p:txBody>
      </p:sp>
      <p:pic>
        <p:nvPicPr>
          <p:cNvPr id="2052" name="Picture 4" descr="DAMPAK KEPARIWISATAAN - ppt download">
            <a:extLst>
              <a:ext uri="{FF2B5EF4-FFF2-40B4-BE49-F238E27FC236}">
                <a16:creationId xmlns:a16="http://schemas.microsoft.com/office/drawing/2014/main" id="{9489FAF8-FFD3-F879-7DD6-683080DA4E3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7177" y="2699509"/>
            <a:ext cx="3847920" cy="288222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Dampak Pariwisata dan Lingkungan Binaan - ppt download">
            <a:extLst>
              <a:ext uri="{FF2B5EF4-FFF2-40B4-BE49-F238E27FC236}">
                <a16:creationId xmlns:a16="http://schemas.microsoft.com/office/drawing/2014/main" id="{5C34819B-760E-3EDF-6FFC-B781DEE2FFE6}"/>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4788024" y="2699509"/>
            <a:ext cx="3847920" cy="3393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436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a:extLst>
              <a:ext uri="{FF2B5EF4-FFF2-40B4-BE49-F238E27FC236}">
                <a16:creationId xmlns:a16="http://schemas.microsoft.com/office/drawing/2014/main" id="{2216C14D-86F4-AC10-8DAE-18CEFD2CC732}"/>
              </a:ext>
            </a:extLst>
          </p:cNvPr>
          <p:cNvSpPr txBox="1"/>
          <p:nvPr/>
        </p:nvSpPr>
        <p:spPr>
          <a:xfrm>
            <a:off x="323529" y="980728"/>
            <a:ext cx="5544615" cy="4896543"/>
          </a:xfrm>
          <a:prstGeom prst="rect">
            <a:avLst/>
          </a:prstGeom>
        </p:spPr>
        <p:txBody>
          <a:bodyPr vert="horz" lIns="68580" tIns="34290" rIns="68580" bIns="34290" rtlCol="0">
            <a:noAutofit/>
          </a:bodyPr>
          <a:lstStyle/>
          <a:p>
            <a:pPr marL="185261" marR="250031" indent="-171450" defTabSz="685800">
              <a:spcBef>
                <a:spcPts val="469"/>
              </a:spcBef>
              <a:buClr>
                <a:schemeClr val="accent5"/>
              </a:buClr>
              <a:buFont typeface="Avenir Next LT Pro" panose="020B0504020202020204" pitchFamily="34" charset="0"/>
              <a:buChar char="+"/>
            </a:pPr>
            <a:r>
              <a:rPr lang="en-US" sz="1200" dirty="0" err="1">
                <a:solidFill>
                  <a:schemeClr val="tx2"/>
                </a:solidFill>
              </a:rPr>
              <a:t>Dampak</a:t>
            </a:r>
            <a:r>
              <a:rPr lang="en-US" sz="1200" dirty="0">
                <a:solidFill>
                  <a:schemeClr val="tx2"/>
                </a:solidFill>
              </a:rPr>
              <a:t> </a:t>
            </a:r>
            <a:r>
              <a:rPr lang="en-US" sz="1200" dirty="0" err="1">
                <a:solidFill>
                  <a:schemeClr val="tx2"/>
                </a:solidFill>
              </a:rPr>
              <a:t>keseluruhan</a:t>
            </a:r>
            <a:r>
              <a:rPr lang="en-US" sz="1200" dirty="0">
                <a:solidFill>
                  <a:schemeClr val="tx2"/>
                </a:solidFill>
              </a:rPr>
              <a:t> </a:t>
            </a:r>
            <a:r>
              <a:rPr lang="en-US" sz="1200" dirty="0" err="1">
                <a:solidFill>
                  <a:schemeClr val="tx2"/>
                </a:solidFill>
              </a:rPr>
              <a:t>dari</a:t>
            </a:r>
            <a:r>
              <a:rPr lang="en-US" sz="1200" dirty="0">
                <a:solidFill>
                  <a:schemeClr val="tx2"/>
                </a:solidFill>
              </a:rPr>
              <a:t> </a:t>
            </a:r>
            <a:r>
              <a:rPr lang="en-US" sz="1200" dirty="0" err="1">
                <a:solidFill>
                  <a:schemeClr val="tx2"/>
                </a:solidFill>
              </a:rPr>
              <a:t>sektor</a:t>
            </a:r>
            <a:r>
              <a:rPr lang="en-US" sz="1200" dirty="0">
                <a:solidFill>
                  <a:schemeClr val="tx2"/>
                </a:solidFill>
              </a:rPr>
              <a:t> </a:t>
            </a:r>
            <a:r>
              <a:rPr lang="en-US" sz="1200" dirty="0" err="1">
                <a:solidFill>
                  <a:schemeClr val="tx2"/>
                </a:solidFill>
              </a:rPr>
              <a:t>ini</a:t>
            </a:r>
            <a:r>
              <a:rPr lang="en-US" sz="1200" dirty="0">
                <a:solidFill>
                  <a:schemeClr val="tx2"/>
                </a:solidFill>
              </a:rPr>
              <a:t> </a:t>
            </a:r>
            <a:r>
              <a:rPr lang="en-US" sz="1200" dirty="0" err="1">
                <a:solidFill>
                  <a:schemeClr val="tx2"/>
                </a:solidFill>
              </a:rPr>
              <a:t>adalah</a:t>
            </a:r>
            <a:r>
              <a:rPr lang="en-US" sz="1200" dirty="0">
                <a:solidFill>
                  <a:schemeClr val="tx2"/>
                </a:solidFill>
              </a:rPr>
              <a:t> </a:t>
            </a:r>
            <a:r>
              <a:rPr lang="en-US" sz="1200" dirty="0" err="1">
                <a:solidFill>
                  <a:schemeClr val="tx2"/>
                </a:solidFill>
              </a:rPr>
              <a:t>jumlah</a:t>
            </a:r>
            <a:r>
              <a:rPr lang="en-US" sz="1200" dirty="0">
                <a:solidFill>
                  <a:schemeClr val="tx2"/>
                </a:solidFill>
              </a:rPr>
              <a:t> </a:t>
            </a:r>
            <a:r>
              <a:rPr lang="en-US" sz="1200" dirty="0" err="1">
                <a:solidFill>
                  <a:schemeClr val="tx2"/>
                </a:solidFill>
              </a:rPr>
              <a:t>dari</a:t>
            </a:r>
            <a:r>
              <a:rPr lang="en-US" sz="1200" dirty="0">
                <a:solidFill>
                  <a:schemeClr val="tx2"/>
                </a:solidFill>
              </a:rPr>
              <a:t> </a:t>
            </a:r>
            <a:r>
              <a:rPr lang="en-US" sz="1200" dirty="0" err="1">
                <a:solidFill>
                  <a:schemeClr val="tx2"/>
                </a:solidFill>
              </a:rPr>
              <a:t>efek</a:t>
            </a:r>
            <a:r>
              <a:rPr lang="en-US" sz="1200" dirty="0">
                <a:solidFill>
                  <a:schemeClr val="tx2"/>
                </a:solidFill>
              </a:rPr>
              <a:t> </a:t>
            </a:r>
            <a:r>
              <a:rPr lang="en-US" sz="1200" dirty="0" err="1">
                <a:solidFill>
                  <a:schemeClr val="tx2"/>
                </a:solidFill>
              </a:rPr>
              <a:t>langsung</a:t>
            </a:r>
            <a:r>
              <a:rPr lang="en-US" sz="1200" dirty="0">
                <a:solidFill>
                  <a:schemeClr val="tx2"/>
                </a:solidFill>
              </a:rPr>
              <a:t>, </a:t>
            </a:r>
            <a:r>
              <a:rPr lang="en-US" sz="1200" dirty="0" err="1">
                <a:solidFill>
                  <a:schemeClr val="tx2"/>
                </a:solidFill>
              </a:rPr>
              <a:t>tidak</a:t>
            </a:r>
            <a:r>
              <a:rPr lang="en-US" sz="1200" spc="4" dirty="0">
                <a:solidFill>
                  <a:schemeClr val="tx2"/>
                </a:solidFill>
              </a:rPr>
              <a:t> </a:t>
            </a:r>
            <a:r>
              <a:rPr lang="en-US" sz="1200" spc="-23" dirty="0" err="1">
                <a:solidFill>
                  <a:schemeClr val="tx2"/>
                </a:solidFill>
              </a:rPr>
              <a:t>langsung</a:t>
            </a:r>
            <a:r>
              <a:rPr lang="en-US" sz="1200" spc="-49" dirty="0">
                <a:solidFill>
                  <a:schemeClr val="tx2"/>
                </a:solidFill>
              </a:rPr>
              <a:t> </a:t>
            </a:r>
            <a:r>
              <a:rPr lang="en-US" sz="1200" spc="-23" dirty="0">
                <a:solidFill>
                  <a:schemeClr val="tx2"/>
                </a:solidFill>
              </a:rPr>
              <a:t>dan</a:t>
            </a:r>
            <a:r>
              <a:rPr lang="en-US" sz="1200" spc="-49" dirty="0">
                <a:solidFill>
                  <a:schemeClr val="tx2"/>
                </a:solidFill>
              </a:rPr>
              <a:t> </a:t>
            </a:r>
            <a:r>
              <a:rPr lang="en-US" sz="1200" spc="-23" dirty="0" err="1">
                <a:solidFill>
                  <a:schemeClr val="tx2"/>
                </a:solidFill>
              </a:rPr>
              <a:t>induksi</a:t>
            </a:r>
            <a:r>
              <a:rPr lang="en-US" sz="1200" spc="-49" dirty="0">
                <a:solidFill>
                  <a:schemeClr val="tx2"/>
                </a:solidFill>
              </a:rPr>
              <a:t> </a:t>
            </a:r>
            <a:r>
              <a:rPr lang="en-US" sz="1200" spc="-23" dirty="0" err="1">
                <a:solidFill>
                  <a:schemeClr val="tx2"/>
                </a:solidFill>
              </a:rPr>
              <a:t>yakni</a:t>
            </a:r>
            <a:r>
              <a:rPr lang="en-US" sz="1200" spc="-49" dirty="0">
                <a:solidFill>
                  <a:schemeClr val="tx2"/>
                </a:solidFill>
              </a:rPr>
              <a:t> </a:t>
            </a:r>
            <a:r>
              <a:rPr lang="en-US" sz="1200" spc="-23" dirty="0" err="1">
                <a:solidFill>
                  <a:schemeClr val="tx2"/>
                </a:solidFill>
              </a:rPr>
              <a:t>sebagai</a:t>
            </a:r>
            <a:r>
              <a:rPr lang="en-US" sz="1200" spc="-49" dirty="0">
                <a:solidFill>
                  <a:schemeClr val="tx2"/>
                </a:solidFill>
              </a:rPr>
              <a:t> </a:t>
            </a:r>
            <a:r>
              <a:rPr lang="en-US" sz="1200" spc="-19" dirty="0" err="1">
                <a:solidFill>
                  <a:schemeClr val="tx2"/>
                </a:solidFill>
              </a:rPr>
              <a:t>berikut</a:t>
            </a:r>
            <a:r>
              <a:rPr lang="en-US" sz="1200" spc="-19" dirty="0">
                <a:solidFill>
                  <a:schemeClr val="tx2"/>
                </a:solidFill>
              </a:rPr>
              <a:t>:</a:t>
            </a:r>
            <a:endParaRPr lang="en-US" sz="1200" dirty="0">
              <a:solidFill>
                <a:schemeClr val="tx2"/>
              </a:solidFill>
            </a:endParaRPr>
          </a:p>
          <a:p>
            <a:pPr marL="257175" marR="252889" indent="-171450" defTabSz="685800">
              <a:spcBef>
                <a:spcPts val="461"/>
              </a:spcBef>
              <a:buClr>
                <a:schemeClr val="accent5"/>
              </a:buClr>
              <a:buSzPts val="1100"/>
              <a:buFont typeface="Avenir Next LT Pro" panose="020B0504020202020204" pitchFamily="34" charset="0"/>
              <a:buChar char="+"/>
              <a:tabLst>
                <a:tab pos="357188" algn="l"/>
              </a:tabLst>
            </a:pPr>
            <a:r>
              <a:rPr lang="en-US" sz="1200" b="1" spc="-4" dirty="0" err="1">
                <a:solidFill>
                  <a:schemeClr val="tx2"/>
                </a:solidFill>
              </a:rPr>
              <a:t>Dampak</a:t>
            </a:r>
            <a:r>
              <a:rPr lang="en-US" sz="1200" b="1" spc="-4" dirty="0">
                <a:solidFill>
                  <a:schemeClr val="tx2"/>
                </a:solidFill>
              </a:rPr>
              <a:t> </a:t>
            </a:r>
            <a:r>
              <a:rPr lang="en-US" sz="1200" b="1" spc="-4" dirty="0" err="1">
                <a:solidFill>
                  <a:schemeClr val="tx2"/>
                </a:solidFill>
              </a:rPr>
              <a:t>Langsung</a:t>
            </a:r>
            <a:r>
              <a:rPr lang="en-US" sz="1200" spc="-4" dirty="0">
                <a:solidFill>
                  <a:schemeClr val="tx2"/>
                </a:solidFill>
              </a:rPr>
              <a:t>: </a:t>
            </a:r>
            <a:r>
              <a:rPr lang="en-US" sz="1200" spc="-4" dirty="0" err="1">
                <a:solidFill>
                  <a:schemeClr val="tx2"/>
                </a:solidFill>
              </a:rPr>
              <a:t>Mewakili</a:t>
            </a:r>
            <a:r>
              <a:rPr lang="en-US" sz="1200" spc="-4" dirty="0">
                <a:solidFill>
                  <a:schemeClr val="tx2"/>
                </a:solidFill>
              </a:rPr>
              <a:t> PDB yang </a:t>
            </a:r>
            <a:r>
              <a:rPr lang="en-US" sz="1200" spc="-4" dirty="0" err="1">
                <a:solidFill>
                  <a:schemeClr val="tx2"/>
                </a:solidFill>
              </a:rPr>
              <a:t>dihasilkan</a:t>
            </a:r>
            <a:r>
              <a:rPr lang="en-US" sz="1200" spc="-4" dirty="0">
                <a:solidFill>
                  <a:schemeClr val="tx2"/>
                </a:solidFill>
              </a:rPr>
              <a:t> oleh </a:t>
            </a:r>
            <a:r>
              <a:rPr lang="en-US" sz="1200" spc="-4" dirty="0" err="1">
                <a:solidFill>
                  <a:schemeClr val="tx2"/>
                </a:solidFill>
              </a:rPr>
              <a:t>kegiatan</a:t>
            </a:r>
            <a:r>
              <a:rPr lang="en-US" sz="1200" spc="4" dirty="0">
                <a:solidFill>
                  <a:schemeClr val="tx2"/>
                </a:solidFill>
              </a:rPr>
              <a:t> </a:t>
            </a:r>
            <a:r>
              <a:rPr lang="en-US" sz="1200" spc="-4" dirty="0">
                <a:solidFill>
                  <a:schemeClr val="tx2"/>
                </a:solidFill>
              </a:rPr>
              <a:t>yang </a:t>
            </a:r>
            <a:r>
              <a:rPr lang="en-US" sz="1200" spc="-4" dirty="0" err="1">
                <a:solidFill>
                  <a:schemeClr val="tx2"/>
                </a:solidFill>
              </a:rPr>
              <a:t>berhubungan</a:t>
            </a:r>
            <a:r>
              <a:rPr lang="en-US" sz="1200" spc="-4" dirty="0">
                <a:solidFill>
                  <a:schemeClr val="tx2"/>
                </a:solidFill>
              </a:rPr>
              <a:t> </a:t>
            </a:r>
            <a:r>
              <a:rPr lang="en-US" sz="1200" spc="-4" dirty="0" err="1">
                <a:solidFill>
                  <a:schemeClr val="tx2"/>
                </a:solidFill>
              </a:rPr>
              <a:t>langsung</a:t>
            </a:r>
            <a:r>
              <a:rPr lang="en-US" sz="1200" spc="-4" dirty="0">
                <a:solidFill>
                  <a:schemeClr val="tx2"/>
                </a:solidFill>
              </a:rPr>
              <a:t> </a:t>
            </a:r>
            <a:r>
              <a:rPr lang="en-US" sz="1200" spc="-4" dirty="0" err="1">
                <a:solidFill>
                  <a:schemeClr val="tx2"/>
                </a:solidFill>
              </a:rPr>
              <a:t>dengan</a:t>
            </a:r>
            <a:r>
              <a:rPr lang="en-US" sz="1200" spc="-4" dirty="0">
                <a:solidFill>
                  <a:schemeClr val="tx2"/>
                </a:solidFill>
              </a:rPr>
              <a:t> </a:t>
            </a:r>
            <a:r>
              <a:rPr lang="en-US" sz="1200" spc="-4" dirty="0" err="1">
                <a:solidFill>
                  <a:schemeClr val="tx2"/>
                </a:solidFill>
              </a:rPr>
              <a:t>pariwisata</a:t>
            </a:r>
            <a:r>
              <a:rPr lang="en-US" sz="1200" spc="-4" dirty="0">
                <a:solidFill>
                  <a:schemeClr val="tx2"/>
                </a:solidFill>
              </a:rPr>
              <a:t> </a:t>
            </a:r>
            <a:r>
              <a:rPr lang="en-US" sz="1200" spc="-4" dirty="0" err="1">
                <a:solidFill>
                  <a:schemeClr val="tx2"/>
                </a:solidFill>
              </a:rPr>
              <a:t>seperti</a:t>
            </a:r>
            <a:r>
              <a:rPr lang="en-US" sz="1200" spc="-4" dirty="0">
                <a:solidFill>
                  <a:schemeClr val="tx2"/>
                </a:solidFill>
              </a:rPr>
              <a:t> hotel, </a:t>
            </a:r>
            <a:r>
              <a:rPr lang="en-US" sz="1200" spc="-4" dirty="0" err="1">
                <a:solidFill>
                  <a:schemeClr val="tx2"/>
                </a:solidFill>
              </a:rPr>
              <a:t>agen</a:t>
            </a:r>
            <a:r>
              <a:rPr lang="en-US" sz="1200" spc="4" dirty="0">
                <a:solidFill>
                  <a:schemeClr val="tx2"/>
                </a:solidFill>
              </a:rPr>
              <a:t> </a:t>
            </a:r>
            <a:r>
              <a:rPr lang="en-US" sz="1200" spc="-4" dirty="0" err="1">
                <a:solidFill>
                  <a:schemeClr val="tx2"/>
                </a:solidFill>
              </a:rPr>
              <a:t>perjalanan</a:t>
            </a:r>
            <a:r>
              <a:rPr lang="en-US" sz="1200" spc="-4" dirty="0">
                <a:solidFill>
                  <a:schemeClr val="tx2"/>
                </a:solidFill>
              </a:rPr>
              <a:t>,</a:t>
            </a:r>
            <a:r>
              <a:rPr lang="en-US" sz="1200" spc="4" dirty="0">
                <a:solidFill>
                  <a:schemeClr val="tx2"/>
                </a:solidFill>
              </a:rPr>
              <a:t> </a:t>
            </a:r>
            <a:r>
              <a:rPr lang="en-US" sz="1200" spc="-4" dirty="0" err="1">
                <a:solidFill>
                  <a:schemeClr val="tx2"/>
                </a:solidFill>
              </a:rPr>
              <a:t>maskapai</a:t>
            </a:r>
            <a:r>
              <a:rPr lang="en-US" sz="1200" spc="4" dirty="0">
                <a:solidFill>
                  <a:schemeClr val="tx2"/>
                </a:solidFill>
              </a:rPr>
              <a:t> </a:t>
            </a:r>
            <a:r>
              <a:rPr lang="en-US" sz="1200" spc="-4" dirty="0" err="1">
                <a:solidFill>
                  <a:schemeClr val="tx2"/>
                </a:solidFill>
              </a:rPr>
              <a:t>penerbangan</a:t>
            </a:r>
            <a:r>
              <a:rPr lang="en-US" sz="1200" spc="4" dirty="0">
                <a:solidFill>
                  <a:schemeClr val="tx2"/>
                </a:solidFill>
              </a:rPr>
              <a:t> </a:t>
            </a:r>
            <a:r>
              <a:rPr lang="en-US" sz="1200" spc="-4" dirty="0">
                <a:solidFill>
                  <a:schemeClr val="tx2"/>
                </a:solidFill>
              </a:rPr>
              <a:t>dan</a:t>
            </a:r>
            <a:r>
              <a:rPr lang="en-US" sz="1200" spc="4" dirty="0">
                <a:solidFill>
                  <a:schemeClr val="tx2"/>
                </a:solidFill>
              </a:rPr>
              <a:t> </a:t>
            </a:r>
            <a:r>
              <a:rPr lang="en-US" sz="1200" spc="-4" dirty="0">
                <a:solidFill>
                  <a:schemeClr val="tx2"/>
                </a:solidFill>
              </a:rPr>
              <a:t>operator</a:t>
            </a:r>
            <a:r>
              <a:rPr lang="en-US" sz="1200" spc="4" dirty="0">
                <a:solidFill>
                  <a:schemeClr val="tx2"/>
                </a:solidFill>
              </a:rPr>
              <a:t> </a:t>
            </a:r>
            <a:r>
              <a:rPr lang="en-US" sz="1200" spc="-4" dirty="0">
                <a:solidFill>
                  <a:schemeClr val="tx2"/>
                </a:solidFill>
              </a:rPr>
              <a:t>tur</a:t>
            </a:r>
            <a:r>
              <a:rPr lang="en-US" sz="1200" spc="4" dirty="0">
                <a:solidFill>
                  <a:schemeClr val="tx2"/>
                </a:solidFill>
              </a:rPr>
              <a:t> </a:t>
            </a:r>
            <a:r>
              <a:rPr lang="en-US" sz="1200" spc="-4" dirty="0">
                <a:solidFill>
                  <a:schemeClr val="tx2"/>
                </a:solidFill>
              </a:rPr>
              <a:t>juga</a:t>
            </a:r>
            <a:r>
              <a:rPr lang="en-US" sz="1200" spc="4" dirty="0">
                <a:solidFill>
                  <a:schemeClr val="tx2"/>
                </a:solidFill>
              </a:rPr>
              <a:t> </a:t>
            </a:r>
            <a:r>
              <a:rPr lang="en-US" sz="1200" spc="-4" dirty="0" err="1">
                <a:solidFill>
                  <a:schemeClr val="tx2"/>
                </a:solidFill>
              </a:rPr>
              <a:t>sebagai</a:t>
            </a:r>
            <a:r>
              <a:rPr lang="en-US" sz="1200" spc="4" dirty="0">
                <a:solidFill>
                  <a:schemeClr val="tx2"/>
                </a:solidFill>
              </a:rPr>
              <a:t> </a:t>
            </a:r>
            <a:r>
              <a:rPr lang="en-US" sz="1200" spc="-4" dirty="0" err="1">
                <a:solidFill>
                  <a:schemeClr val="tx2"/>
                </a:solidFill>
              </a:rPr>
              <a:t>restoran</a:t>
            </a:r>
            <a:r>
              <a:rPr lang="en-US" sz="1200" spc="-8" dirty="0">
                <a:solidFill>
                  <a:schemeClr val="tx2"/>
                </a:solidFill>
              </a:rPr>
              <a:t> </a:t>
            </a:r>
            <a:r>
              <a:rPr lang="en-US" sz="1200" spc="-4" dirty="0">
                <a:solidFill>
                  <a:schemeClr val="tx2"/>
                </a:solidFill>
              </a:rPr>
              <a:t>dan</a:t>
            </a:r>
            <a:r>
              <a:rPr lang="en-US" sz="1200" spc="-8" dirty="0">
                <a:solidFill>
                  <a:schemeClr val="tx2"/>
                </a:solidFill>
              </a:rPr>
              <a:t> </a:t>
            </a:r>
            <a:r>
              <a:rPr lang="en-US" sz="1200" spc="-4" dirty="0" err="1">
                <a:solidFill>
                  <a:schemeClr val="tx2"/>
                </a:solidFill>
              </a:rPr>
              <a:t>aktivitas</a:t>
            </a:r>
            <a:r>
              <a:rPr lang="en-US" sz="1200" spc="-8" dirty="0">
                <a:solidFill>
                  <a:schemeClr val="tx2"/>
                </a:solidFill>
              </a:rPr>
              <a:t> </a:t>
            </a:r>
            <a:r>
              <a:rPr lang="en-US" sz="1200" spc="-4" dirty="0">
                <a:solidFill>
                  <a:schemeClr val="tx2"/>
                </a:solidFill>
              </a:rPr>
              <a:t>lain yang</a:t>
            </a:r>
            <a:r>
              <a:rPr lang="en-US" sz="1200" spc="-8" dirty="0">
                <a:solidFill>
                  <a:schemeClr val="tx2"/>
                </a:solidFill>
              </a:rPr>
              <a:t> </a:t>
            </a:r>
            <a:r>
              <a:rPr lang="en-US" sz="1200" spc="-4" dirty="0" err="1">
                <a:solidFill>
                  <a:schemeClr val="tx2"/>
                </a:solidFill>
              </a:rPr>
              <a:t>melayani</a:t>
            </a:r>
            <a:r>
              <a:rPr lang="en-US" sz="1200" spc="-8" dirty="0">
                <a:solidFill>
                  <a:schemeClr val="tx2"/>
                </a:solidFill>
              </a:rPr>
              <a:t> </a:t>
            </a:r>
            <a:r>
              <a:rPr lang="en-US" sz="1200" spc="-4" dirty="0" err="1">
                <a:solidFill>
                  <a:schemeClr val="tx2"/>
                </a:solidFill>
              </a:rPr>
              <a:t>wisatawan</a:t>
            </a:r>
            <a:r>
              <a:rPr lang="en-US" sz="1200" spc="-4" dirty="0">
                <a:solidFill>
                  <a:schemeClr val="tx2"/>
                </a:solidFill>
              </a:rPr>
              <a:t>.</a:t>
            </a:r>
          </a:p>
          <a:p>
            <a:pPr marL="257175" marR="252889" indent="-171450" defTabSz="685800">
              <a:buClr>
                <a:schemeClr val="accent5"/>
              </a:buClr>
              <a:buSzPts val="1100"/>
              <a:buFont typeface="Avenir Next LT Pro" panose="020B0504020202020204" pitchFamily="34" charset="0"/>
              <a:buChar char="+"/>
              <a:tabLst>
                <a:tab pos="357188" algn="l"/>
              </a:tabLst>
            </a:pPr>
            <a:r>
              <a:rPr lang="en-US" sz="1200" b="1" spc="-4" dirty="0" err="1">
                <a:solidFill>
                  <a:schemeClr val="tx2"/>
                </a:solidFill>
              </a:rPr>
              <a:t>Dampak</a:t>
            </a:r>
            <a:r>
              <a:rPr lang="en-US" sz="1200" b="1" spc="-4" dirty="0">
                <a:solidFill>
                  <a:schemeClr val="tx2"/>
                </a:solidFill>
              </a:rPr>
              <a:t> </a:t>
            </a:r>
            <a:r>
              <a:rPr lang="en-US" sz="1200" b="1" spc="-4" dirty="0" err="1">
                <a:solidFill>
                  <a:schemeClr val="tx2"/>
                </a:solidFill>
              </a:rPr>
              <a:t>Tidak</a:t>
            </a:r>
            <a:r>
              <a:rPr lang="en-US" sz="1200" b="1" spc="-4" dirty="0">
                <a:solidFill>
                  <a:schemeClr val="tx2"/>
                </a:solidFill>
              </a:rPr>
              <a:t> </a:t>
            </a:r>
            <a:r>
              <a:rPr lang="en-US" sz="1200" b="1" spc="-4" dirty="0" err="1">
                <a:solidFill>
                  <a:schemeClr val="tx2"/>
                </a:solidFill>
              </a:rPr>
              <a:t>Langsung</a:t>
            </a:r>
            <a:r>
              <a:rPr lang="en-US" sz="1200" spc="-4" dirty="0">
                <a:solidFill>
                  <a:schemeClr val="tx2"/>
                </a:solidFill>
              </a:rPr>
              <a:t>, </a:t>
            </a:r>
            <a:r>
              <a:rPr lang="en-US" sz="1200" spc="-4" dirty="0" err="1">
                <a:solidFill>
                  <a:schemeClr val="tx2"/>
                </a:solidFill>
              </a:rPr>
              <a:t>yaitu</a:t>
            </a:r>
            <a:r>
              <a:rPr lang="en-US" sz="1200" spc="-4" dirty="0">
                <a:solidFill>
                  <a:schemeClr val="tx2"/>
                </a:solidFill>
              </a:rPr>
              <a:t> </a:t>
            </a:r>
            <a:r>
              <a:rPr lang="en-US" sz="1200" spc="-4" dirty="0" err="1">
                <a:solidFill>
                  <a:schemeClr val="tx2"/>
                </a:solidFill>
              </a:rPr>
              <a:t>dampak</a:t>
            </a:r>
            <a:r>
              <a:rPr lang="en-US" sz="1200" spc="-4" dirty="0">
                <a:solidFill>
                  <a:schemeClr val="tx2"/>
                </a:solidFill>
              </a:rPr>
              <a:t> yang </a:t>
            </a:r>
            <a:r>
              <a:rPr lang="en-US" sz="1200" spc="-4" dirty="0" err="1">
                <a:solidFill>
                  <a:schemeClr val="tx2"/>
                </a:solidFill>
              </a:rPr>
              <a:t>timbul</a:t>
            </a:r>
            <a:r>
              <a:rPr lang="en-US" sz="1200" spc="-4" dirty="0">
                <a:solidFill>
                  <a:schemeClr val="tx2"/>
                </a:solidFill>
              </a:rPr>
              <a:t> </a:t>
            </a:r>
            <a:r>
              <a:rPr lang="en-US" sz="1200" spc="-4" dirty="0" err="1">
                <a:solidFill>
                  <a:schemeClr val="tx2"/>
                </a:solidFill>
              </a:rPr>
              <a:t>karena</a:t>
            </a:r>
            <a:r>
              <a:rPr lang="en-US" sz="1200" spc="-4" dirty="0">
                <a:solidFill>
                  <a:schemeClr val="tx2"/>
                </a:solidFill>
              </a:rPr>
              <a:t> </a:t>
            </a:r>
            <a:r>
              <a:rPr lang="en-US" sz="1200" spc="-4" dirty="0" err="1">
                <a:solidFill>
                  <a:schemeClr val="tx2"/>
                </a:solidFill>
              </a:rPr>
              <a:t>kegiatan</a:t>
            </a:r>
            <a:r>
              <a:rPr lang="en-US" sz="1200" spc="4" dirty="0">
                <a:solidFill>
                  <a:schemeClr val="tx2"/>
                </a:solidFill>
              </a:rPr>
              <a:t> </a:t>
            </a:r>
            <a:r>
              <a:rPr lang="en-US" sz="1200" spc="-4" dirty="0">
                <a:solidFill>
                  <a:schemeClr val="tx2"/>
                </a:solidFill>
              </a:rPr>
              <a:t>yang</a:t>
            </a:r>
            <a:r>
              <a:rPr lang="en-US" sz="1200" spc="4" dirty="0">
                <a:solidFill>
                  <a:schemeClr val="tx2"/>
                </a:solidFill>
              </a:rPr>
              <a:t> </a:t>
            </a:r>
            <a:r>
              <a:rPr lang="en-US" sz="1200" spc="-4" dirty="0" err="1">
                <a:solidFill>
                  <a:schemeClr val="tx2"/>
                </a:solidFill>
              </a:rPr>
              <a:t>dilakukan</a:t>
            </a:r>
            <a:r>
              <a:rPr lang="en-US" sz="1200" spc="4" dirty="0">
                <a:solidFill>
                  <a:schemeClr val="tx2"/>
                </a:solidFill>
              </a:rPr>
              <a:t> </a:t>
            </a:r>
            <a:r>
              <a:rPr lang="en-US" sz="1200" spc="-4" dirty="0" err="1">
                <a:solidFill>
                  <a:schemeClr val="tx2"/>
                </a:solidFill>
              </a:rPr>
              <a:t>sektor</a:t>
            </a:r>
            <a:r>
              <a:rPr lang="en-US" sz="1200" spc="-4" dirty="0">
                <a:solidFill>
                  <a:schemeClr val="tx2"/>
                </a:solidFill>
              </a:rPr>
              <a:t>,</a:t>
            </a:r>
            <a:r>
              <a:rPr lang="en-US" sz="1200" spc="4" dirty="0">
                <a:solidFill>
                  <a:schemeClr val="tx2"/>
                </a:solidFill>
              </a:rPr>
              <a:t> </a:t>
            </a:r>
            <a:r>
              <a:rPr lang="en-US" sz="1200" spc="-4" dirty="0">
                <a:solidFill>
                  <a:schemeClr val="tx2"/>
                </a:solidFill>
              </a:rPr>
              <a:t>dan</a:t>
            </a:r>
            <a:r>
              <a:rPr lang="en-US" sz="1200" spc="4" dirty="0">
                <a:solidFill>
                  <a:schemeClr val="tx2"/>
                </a:solidFill>
              </a:rPr>
              <a:t> </a:t>
            </a:r>
            <a:r>
              <a:rPr lang="en-US" sz="1200" spc="-4" dirty="0" err="1">
                <a:solidFill>
                  <a:schemeClr val="tx2"/>
                </a:solidFill>
              </a:rPr>
              <a:t>merupakan</a:t>
            </a:r>
            <a:r>
              <a:rPr lang="en-US" sz="1200" spc="4" dirty="0">
                <a:solidFill>
                  <a:schemeClr val="tx2"/>
                </a:solidFill>
              </a:rPr>
              <a:t> </a:t>
            </a:r>
            <a:r>
              <a:rPr lang="en-US" sz="1200" spc="-4" dirty="0" err="1">
                <a:solidFill>
                  <a:schemeClr val="tx2"/>
                </a:solidFill>
              </a:rPr>
              <a:t>fungsi</a:t>
            </a:r>
            <a:r>
              <a:rPr lang="en-US" sz="1200" spc="4" dirty="0">
                <a:solidFill>
                  <a:schemeClr val="tx2"/>
                </a:solidFill>
              </a:rPr>
              <a:t> </a:t>
            </a:r>
            <a:r>
              <a:rPr lang="en-US" sz="1200" spc="-4" dirty="0" err="1">
                <a:solidFill>
                  <a:schemeClr val="tx2"/>
                </a:solidFill>
              </a:rPr>
              <a:t>dari</a:t>
            </a:r>
            <a:r>
              <a:rPr lang="en-US" sz="1200" spc="4" dirty="0">
                <a:solidFill>
                  <a:schemeClr val="tx2"/>
                </a:solidFill>
              </a:rPr>
              <a:t> </a:t>
            </a:r>
            <a:r>
              <a:rPr lang="en-US" sz="1200" spc="-4" dirty="0" err="1">
                <a:solidFill>
                  <a:schemeClr val="tx2"/>
                </a:solidFill>
              </a:rPr>
              <a:t>tiga</a:t>
            </a:r>
            <a:r>
              <a:rPr lang="en-US" sz="1200" spc="206" dirty="0">
                <a:solidFill>
                  <a:schemeClr val="tx2"/>
                </a:solidFill>
              </a:rPr>
              <a:t> </a:t>
            </a:r>
            <a:r>
              <a:rPr lang="en-US" sz="1200" spc="-4" dirty="0" err="1">
                <a:solidFill>
                  <a:schemeClr val="tx2"/>
                </a:solidFill>
              </a:rPr>
              <a:t>faktor</a:t>
            </a:r>
            <a:r>
              <a:rPr lang="en-US" sz="1200" spc="4" dirty="0">
                <a:solidFill>
                  <a:schemeClr val="tx2"/>
                </a:solidFill>
              </a:rPr>
              <a:t> </a:t>
            </a:r>
            <a:r>
              <a:rPr lang="en-US" sz="1200" spc="-4" dirty="0" err="1">
                <a:solidFill>
                  <a:schemeClr val="tx2"/>
                </a:solidFill>
              </a:rPr>
              <a:t>berbeda</a:t>
            </a:r>
            <a:r>
              <a:rPr lang="en-US" sz="1200" spc="-4" dirty="0">
                <a:solidFill>
                  <a:schemeClr val="tx2"/>
                </a:solidFill>
              </a:rPr>
              <a:t>:</a:t>
            </a:r>
          </a:p>
          <a:p>
            <a:pPr marL="557213" marR="252889" lvl="1" indent="-171450" defTabSz="685800">
              <a:buClr>
                <a:schemeClr val="accent5"/>
              </a:buClr>
              <a:buSzPts val="1100"/>
              <a:buFont typeface="Avenir Next LT Pro" panose="020B0504020202020204" pitchFamily="34" charset="0"/>
              <a:buChar char="+"/>
              <a:tabLst>
                <a:tab pos="528638" algn="l"/>
              </a:tabLst>
            </a:pPr>
            <a:r>
              <a:rPr lang="en-US" sz="1200" b="1" spc="-4" dirty="0" err="1">
                <a:solidFill>
                  <a:schemeClr val="tx2"/>
                </a:solidFill>
              </a:rPr>
              <a:t>Penanaman</a:t>
            </a:r>
            <a:r>
              <a:rPr lang="en-US" sz="1200" b="1" spc="4" dirty="0">
                <a:solidFill>
                  <a:schemeClr val="tx2"/>
                </a:solidFill>
              </a:rPr>
              <a:t> </a:t>
            </a:r>
            <a:r>
              <a:rPr lang="en-US" sz="1200" b="1" spc="-4" dirty="0">
                <a:solidFill>
                  <a:schemeClr val="tx2"/>
                </a:solidFill>
              </a:rPr>
              <a:t>Modal</a:t>
            </a:r>
            <a:r>
              <a:rPr lang="en-US" sz="1200" b="1" spc="4" dirty="0">
                <a:solidFill>
                  <a:schemeClr val="tx2"/>
                </a:solidFill>
              </a:rPr>
              <a:t> </a:t>
            </a:r>
            <a:r>
              <a:rPr lang="en-US" sz="1200" b="1" spc="-4" dirty="0" err="1">
                <a:solidFill>
                  <a:schemeClr val="tx2"/>
                </a:solidFill>
              </a:rPr>
              <a:t>dalam</a:t>
            </a:r>
            <a:r>
              <a:rPr lang="en-US" sz="1200" b="1" spc="4" dirty="0">
                <a:solidFill>
                  <a:schemeClr val="tx2"/>
                </a:solidFill>
              </a:rPr>
              <a:t> </a:t>
            </a:r>
            <a:r>
              <a:rPr lang="en-US" sz="1200" b="1" spc="-4" dirty="0" err="1">
                <a:solidFill>
                  <a:schemeClr val="tx2"/>
                </a:solidFill>
              </a:rPr>
              <a:t>pariwisata</a:t>
            </a:r>
            <a:r>
              <a:rPr lang="en-US" sz="1200" spc="-4" dirty="0">
                <a:solidFill>
                  <a:schemeClr val="tx2"/>
                </a:solidFill>
              </a:rPr>
              <a:t>:</a:t>
            </a:r>
            <a:r>
              <a:rPr lang="en-US" sz="1200" spc="4" dirty="0">
                <a:solidFill>
                  <a:schemeClr val="tx2"/>
                </a:solidFill>
              </a:rPr>
              <a:t> </a:t>
            </a:r>
            <a:r>
              <a:rPr lang="en-US" sz="1200" spc="-4" dirty="0" err="1">
                <a:solidFill>
                  <a:schemeClr val="tx2"/>
                </a:solidFill>
              </a:rPr>
              <a:t>Termasuk</a:t>
            </a:r>
            <a:r>
              <a:rPr lang="en-US" sz="1200" spc="206" dirty="0">
                <a:solidFill>
                  <a:schemeClr val="tx2"/>
                </a:solidFill>
              </a:rPr>
              <a:t> </a:t>
            </a:r>
            <a:r>
              <a:rPr lang="en-US" sz="1200" spc="-4" dirty="0" err="1">
                <a:solidFill>
                  <a:schemeClr val="tx2"/>
                </a:solidFill>
              </a:rPr>
              <a:t>penanaman</a:t>
            </a:r>
            <a:r>
              <a:rPr lang="en-US" sz="1200" spc="4" dirty="0">
                <a:solidFill>
                  <a:schemeClr val="tx2"/>
                </a:solidFill>
              </a:rPr>
              <a:t> </a:t>
            </a:r>
            <a:r>
              <a:rPr lang="en-US" sz="1200" spc="-4" dirty="0">
                <a:solidFill>
                  <a:schemeClr val="tx2"/>
                </a:solidFill>
              </a:rPr>
              <a:t>modal</a:t>
            </a:r>
            <a:r>
              <a:rPr lang="en-US" sz="1200" spc="4" dirty="0">
                <a:solidFill>
                  <a:schemeClr val="tx2"/>
                </a:solidFill>
              </a:rPr>
              <a:t> </a:t>
            </a:r>
            <a:r>
              <a:rPr lang="en-US" sz="1200" spc="-4" dirty="0">
                <a:solidFill>
                  <a:schemeClr val="tx2"/>
                </a:solidFill>
              </a:rPr>
              <a:t>di</a:t>
            </a:r>
            <a:r>
              <a:rPr lang="en-US" sz="1200" spc="4" dirty="0">
                <a:solidFill>
                  <a:schemeClr val="tx2"/>
                </a:solidFill>
              </a:rPr>
              <a:t> </a:t>
            </a:r>
            <a:r>
              <a:rPr lang="en-US" sz="1200" spc="-4" dirty="0" err="1">
                <a:solidFill>
                  <a:schemeClr val="tx2"/>
                </a:solidFill>
              </a:rPr>
              <a:t>semua</a:t>
            </a:r>
            <a:r>
              <a:rPr lang="en-US" sz="1200" spc="4" dirty="0">
                <a:solidFill>
                  <a:schemeClr val="tx2"/>
                </a:solidFill>
              </a:rPr>
              <a:t> </a:t>
            </a:r>
            <a:r>
              <a:rPr lang="en-US" sz="1200" spc="-4" dirty="0" err="1">
                <a:solidFill>
                  <a:schemeClr val="tx2"/>
                </a:solidFill>
              </a:rPr>
              <a:t>sektor</a:t>
            </a:r>
            <a:r>
              <a:rPr lang="en-US" sz="1200" spc="4" dirty="0">
                <a:solidFill>
                  <a:schemeClr val="tx2"/>
                </a:solidFill>
              </a:rPr>
              <a:t> </a:t>
            </a:r>
            <a:r>
              <a:rPr lang="en-US" sz="1200" spc="-4" dirty="0">
                <a:solidFill>
                  <a:schemeClr val="tx2"/>
                </a:solidFill>
              </a:rPr>
              <a:t>yang</a:t>
            </a:r>
            <a:r>
              <a:rPr lang="en-US" sz="1200" spc="4" dirty="0">
                <a:solidFill>
                  <a:schemeClr val="tx2"/>
                </a:solidFill>
              </a:rPr>
              <a:t> </a:t>
            </a:r>
            <a:r>
              <a:rPr lang="en-US" sz="1200" spc="-4" dirty="0" err="1">
                <a:solidFill>
                  <a:schemeClr val="tx2"/>
                </a:solidFill>
              </a:rPr>
              <a:t>secara</a:t>
            </a:r>
            <a:r>
              <a:rPr lang="en-US" sz="1200" spc="4" dirty="0">
                <a:solidFill>
                  <a:schemeClr val="tx2"/>
                </a:solidFill>
              </a:rPr>
              <a:t> </a:t>
            </a:r>
            <a:r>
              <a:rPr lang="en-US" sz="1200" spc="-4" dirty="0" err="1">
                <a:solidFill>
                  <a:schemeClr val="tx2"/>
                </a:solidFill>
              </a:rPr>
              <a:t>langsung</a:t>
            </a:r>
            <a:r>
              <a:rPr lang="en-US" sz="1200" spc="4" dirty="0">
                <a:solidFill>
                  <a:schemeClr val="tx2"/>
                </a:solidFill>
              </a:rPr>
              <a:t> </a:t>
            </a:r>
            <a:r>
              <a:rPr lang="en-US" sz="1200" spc="-4" dirty="0" err="1">
                <a:solidFill>
                  <a:schemeClr val="tx2"/>
                </a:solidFill>
              </a:rPr>
              <a:t>terlibat</a:t>
            </a:r>
            <a:r>
              <a:rPr lang="en-US" sz="1200" spc="4" dirty="0">
                <a:solidFill>
                  <a:schemeClr val="tx2"/>
                </a:solidFill>
              </a:rPr>
              <a:t> </a:t>
            </a:r>
            <a:r>
              <a:rPr lang="en-US" sz="1200" spc="-4" dirty="0" err="1">
                <a:solidFill>
                  <a:schemeClr val="tx2"/>
                </a:solidFill>
              </a:rPr>
              <a:t>dalam</a:t>
            </a:r>
            <a:r>
              <a:rPr lang="en-US" sz="1200" spc="4" dirty="0">
                <a:solidFill>
                  <a:schemeClr val="tx2"/>
                </a:solidFill>
              </a:rPr>
              <a:t> </a:t>
            </a:r>
            <a:r>
              <a:rPr lang="en-US" sz="1200" spc="-4" dirty="0" err="1">
                <a:solidFill>
                  <a:schemeClr val="tx2"/>
                </a:solidFill>
              </a:rPr>
              <a:t>industri</a:t>
            </a:r>
            <a:r>
              <a:rPr lang="en-US" sz="1200" spc="-4" dirty="0">
                <a:solidFill>
                  <a:schemeClr val="tx2"/>
                </a:solidFill>
              </a:rPr>
              <a:t> </a:t>
            </a:r>
            <a:r>
              <a:rPr lang="en-US" sz="1200" spc="-4" dirty="0" err="1">
                <a:solidFill>
                  <a:schemeClr val="tx2"/>
                </a:solidFill>
              </a:rPr>
              <a:t>pariwisata</a:t>
            </a:r>
            <a:r>
              <a:rPr lang="en-US" sz="1200" spc="-4" dirty="0">
                <a:solidFill>
                  <a:schemeClr val="tx2"/>
                </a:solidFill>
              </a:rPr>
              <a:t> </a:t>
            </a:r>
            <a:r>
              <a:rPr lang="en-US" sz="1200" spc="-4" dirty="0" err="1">
                <a:solidFill>
                  <a:schemeClr val="tx2"/>
                </a:solidFill>
              </a:rPr>
              <a:t>serta</a:t>
            </a:r>
            <a:r>
              <a:rPr lang="en-US" sz="1200" spc="-4" dirty="0">
                <a:solidFill>
                  <a:schemeClr val="tx2"/>
                </a:solidFill>
              </a:rPr>
              <a:t> </a:t>
            </a:r>
            <a:r>
              <a:rPr lang="en-US" sz="1200" spc="-4" dirty="0" err="1">
                <a:solidFill>
                  <a:schemeClr val="tx2"/>
                </a:solidFill>
              </a:rPr>
              <a:t>pengeluaran</a:t>
            </a:r>
            <a:r>
              <a:rPr lang="en-US" sz="1200" spc="-4" dirty="0">
                <a:solidFill>
                  <a:schemeClr val="tx2"/>
                </a:solidFill>
              </a:rPr>
              <a:t> oleh </a:t>
            </a:r>
            <a:r>
              <a:rPr lang="en-US" sz="1200" spc="-4" dirty="0" err="1">
                <a:solidFill>
                  <a:schemeClr val="tx2"/>
                </a:solidFill>
              </a:rPr>
              <a:t>perusahaan</a:t>
            </a:r>
            <a:r>
              <a:rPr lang="en-US" sz="1200" spc="-4" dirty="0">
                <a:solidFill>
                  <a:schemeClr val="tx2"/>
                </a:solidFill>
              </a:rPr>
              <a:t> di </a:t>
            </a:r>
            <a:r>
              <a:rPr lang="en-US" sz="1200" spc="-4" dirty="0" err="1">
                <a:solidFill>
                  <a:schemeClr val="tx2"/>
                </a:solidFill>
              </a:rPr>
              <a:t>sektor</a:t>
            </a:r>
            <a:r>
              <a:rPr lang="en-US" sz="1200" spc="4" dirty="0">
                <a:solidFill>
                  <a:schemeClr val="tx2"/>
                </a:solidFill>
              </a:rPr>
              <a:t> </a:t>
            </a:r>
            <a:r>
              <a:rPr lang="en-US" sz="1200" spc="-4" dirty="0">
                <a:solidFill>
                  <a:schemeClr val="tx2"/>
                </a:solidFill>
              </a:rPr>
              <a:t>lain</a:t>
            </a:r>
            <a:r>
              <a:rPr lang="en-US" sz="1200" spc="-11" dirty="0">
                <a:solidFill>
                  <a:schemeClr val="tx2"/>
                </a:solidFill>
              </a:rPr>
              <a:t> </a:t>
            </a:r>
            <a:r>
              <a:rPr lang="en-US" sz="1200" spc="-4" dirty="0">
                <a:solidFill>
                  <a:schemeClr val="tx2"/>
                </a:solidFill>
              </a:rPr>
              <a:t>pada</a:t>
            </a:r>
            <a:r>
              <a:rPr lang="en-US" sz="1200" spc="-11" dirty="0">
                <a:solidFill>
                  <a:schemeClr val="tx2"/>
                </a:solidFill>
              </a:rPr>
              <a:t> </a:t>
            </a:r>
            <a:r>
              <a:rPr lang="en-US" sz="1200" spc="-4" dirty="0" err="1">
                <a:solidFill>
                  <a:schemeClr val="tx2"/>
                </a:solidFill>
              </a:rPr>
              <a:t>aset</a:t>
            </a:r>
            <a:r>
              <a:rPr lang="en-US" sz="1200" spc="-11" dirty="0">
                <a:solidFill>
                  <a:schemeClr val="tx2"/>
                </a:solidFill>
              </a:rPr>
              <a:t> </a:t>
            </a:r>
            <a:r>
              <a:rPr lang="en-US" sz="1200" spc="-4" dirty="0" err="1">
                <a:solidFill>
                  <a:schemeClr val="tx2"/>
                </a:solidFill>
              </a:rPr>
              <a:t>pariwisata</a:t>
            </a:r>
            <a:r>
              <a:rPr lang="en-US" sz="1200" spc="-11" dirty="0">
                <a:solidFill>
                  <a:schemeClr val="tx2"/>
                </a:solidFill>
              </a:rPr>
              <a:t> </a:t>
            </a:r>
            <a:r>
              <a:rPr lang="en-US" sz="1200" spc="-4" dirty="0" err="1">
                <a:solidFill>
                  <a:schemeClr val="tx2"/>
                </a:solidFill>
              </a:rPr>
              <a:t>seperti</a:t>
            </a:r>
            <a:r>
              <a:rPr lang="en-US" sz="1200" spc="-8" dirty="0">
                <a:solidFill>
                  <a:schemeClr val="tx2"/>
                </a:solidFill>
              </a:rPr>
              <a:t> </a:t>
            </a:r>
            <a:r>
              <a:rPr lang="en-US" sz="1200" spc="-4" dirty="0" err="1">
                <a:solidFill>
                  <a:schemeClr val="tx2"/>
                </a:solidFill>
              </a:rPr>
              <a:t>transportasi</a:t>
            </a:r>
            <a:r>
              <a:rPr lang="en-US" sz="1200" spc="-11" dirty="0">
                <a:solidFill>
                  <a:schemeClr val="tx2"/>
                </a:solidFill>
              </a:rPr>
              <a:t> </a:t>
            </a:r>
            <a:r>
              <a:rPr lang="en-US" sz="1200" spc="-4" dirty="0" err="1">
                <a:solidFill>
                  <a:schemeClr val="tx2"/>
                </a:solidFill>
              </a:rPr>
              <a:t>atau</a:t>
            </a:r>
            <a:r>
              <a:rPr lang="en-US" sz="1200" spc="-11" dirty="0">
                <a:solidFill>
                  <a:schemeClr val="tx2"/>
                </a:solidFill>
              </a:rPr>
              <a:t> </a:t>
            </a:r>
            <a:r>
              <a:rPr lang="en-US" sz="1200" spc="-4" dirty="0" err="1">
                <a:solidFill>
                  <a:schemeClr val="tx2"/>
                </a:solidFill>
              </a:rPr>
              <a:t>akomodasi</a:t>
            </a:r>
            <a:r>
              <a:rPr lang="en-US" sz="1200" spc="-4" dirty="0">
                <a:solidFill>
                  <a:schemeClr val="tx2"/>
                </a:solidFill>
              </a:rPr>
              <a:t>;</a:t>
            </a:r>
          </a:p>
          <a:p>
            <a:pPr marL="557213" marR="252889" lvl="1" indent="-171450" defTabSz="685800">
              <a:buClr>
                <a:schemeClr val="accent5"/>
              </a:buClr>
              <a:buSzPts val="1100"/>
              <a:buFont typeface="Avenir Next LT Pro" panose="020B0504020202020204" pitchFamily="34" charset="0"/>
              <a:buChar char="+"/>
              <a:tabLst>
                <a:tab pos="528638" algn="l"/>
              </a:tabLst>
            </a:pPr>
            <a:r>
              <a:rPr lang="en-US" sz="1200" b="1" spc="-4" dirty="0" err="1">
                <a:solidFill>
                  <a:schemeClr val="tx2"/>
                </a:solidFill>
              </a:rPr>
              <a:t>Belanja</a:t>
            </a:r>
            <a:r>
              <a:rPr lang="en-US" sz="1200" b="1" spc="-4" dirty="0">
                <a:solidFill>
                  <a:schemeClr val="tx2"/>
                </a:solidFill>
              </a:rPr>
              <a:t> </a:t>
            </a:r>
            <a:r>
              <a:rPr lang="en-US" sz="1200" b="1" spc="-4" dirty="0" err="1">
                <a:solidFill>
                  <a:schemeClr val="tx2"/>
                </a:solidFill>
              </a:rPr>
              <a:t>Pemerintah</a:t>
            </a:r>
            <a:r>
              <a:rPr lang="en-US" sz="1200" b="1" spc="-4" dirty="0">
                <a:solidFill>
                  <a:schemeClr val="tx2"/>
                </a:solidFill>
              </a:rPr>
              <a:t> </a:t>
            </a:r>
            <a:r>
              <a:rPr lang="en-US" sz="1200" b="1" spc="-4" dirty="0" err="1">
                <a:solidFill>
                  <a:schemeClr val="tx2"/>
                </a:solidFill>
              </a:rPr>
              <a:t>untuk</a:t>
            </a:r>
            <a:r>
              <a:rPr lang="en-US" sz="1200" b="1" spc="-4" dirty="0">
                <a:solidFill>
                  <a:schemeClr val="tx2"/>
                </a:solidFill>
              </a:rPr>
              <a:t> </a:t>
            </a:r>
            <a:r>
              <a:rPr lang="en-US" sz="1200" b="1" spc="-4" dirty="0" err="1">
                <a:solidFill>
                  <a:schemeClr val="tx2"/>
                </a:solidFill>
              </a:rPr>
              <a:t>Pariwisata</a:t>
            </a:r>
            <a:r>
              <a:rPr lang="en-US" sz="1200" spc="-4" dirty="0">
                <a:solidFill>
                  <a:schemeClr val="tx2"/>
                </a:solidFill>
              </a:rPr>
              <a:t>: </a:t>
            </a:r>
            <a:r>
              <a:rPr lang="en-US" sz="1200" spc="-4" dirty="0" err="1">
                <a:solidFill>
                  <a:schemeClr val="tx2"/>
                </a:solidFill>
              </a:rPr>
              <a:t>Belanja</a:t>
            </a:r>
            <a:r>
              <a:rPr lang="en-US" sz="1200" spc="-4" dirty="0">
                <a:solidFill>
                  <a:schemeClr val="tx2"/>
                </a:solidFill>
              </a:rPr>
              <a:t> </a:t>
            </a:r>
            <a:r>
              <a:rPr lang="en-US" sz="1200" spc="-4" dirty="0" err="1">
                <a:solidFill>
                  <a:schemeClr val="tx2"/>
                </a:solidFill>
              </a:rPr>
              <a:t>pemerintah</a:t>
            </a:r>
            <a:r>
              <a:rPr lang="en-US" sz="1200" spc="-4" dirty="0">
                <a:solidFill>
                  <a:schemeClr val="tx2"/>
                </a:solidFill>
              </a:rPr>
              <a:t> </a:t>
            </a:r>
            <a:r>
              <a:rPr lang="en-US" sz="1200" spc="-4" dirty="0" err="1">
                <a:solidFill>
                  <a:schemeClr val="tx2"/>
                </a:solidFill>
              </a:rPr>
              <a:t>untuk</a:t>
            </a:r>
            <a:r>
              <a:rPr lang="en-US" sz="1200" spc="4" dirty="0">
                <a:solidFill>
                  <a:schemeClr val="tx2"/>
                </a:solidFill>
              </a:rPr>
              <a:t> </a:t>
            </a:r>
            <a:r>
              <a:rPr lang="en-US" sz="1200" spc="-4" dirty="0" err="1">
                <a:solidFill>
                  <a:schemeClr val="tx2"/>
                </a:solidFill>
              </a:rPr>
              <a:t>mendukung</a:t>
            </a:r>
            <a:r>
              <a:rPr lang="en-US" sz="1200" spc="4" dirty="0">
                <a:solidFill>
                  <a:schemeClr val="tx2"/>
                </a:solidFill>
              </a:rPr>
              <a:t> </a:t>
            </a:r>
            <a:r>
              <a:rPr lang="en-US" sz="1200" spc="-4" dirty="0" err="1">
                <a:solidFill>
                  <a:schemeClr val="tx2"/>
                </a:solidFill>
              </a:rPr>
              <a:t>sektor</a:t>
            </a:r>
            <a:r>
              <a:rPr lang="en-US" sz="1200" spc="4" dirty="0">
                <a:solidFill>
                  <a:schemeClr val="tx2"/>
                </a:solidFill>
              </a:rPr>
              <a:t> </a:t>
            </a:r>
            <a:r>
              <a:rPr lang="en-US" sz="1200" spc="-4" dirty="0" err="1">
                <a:solidFill>
                  <a:schemeClr val="tx2"/>
                </a:solidFill>
              </a:rPr>
              <a:t>pariwisata</a:t>
            </a:r>
            <a:r>
              <a:rPr lang="en-US" sz="1200" spc="-4" dirty="0">
                <a:solidFill>
                  <a:schemeClr val="tx2"/>
                </a:solidFill>
              </a:rPr>
              <a:t>,</a:t>
            </a:r>
            <a:r>
              <a:rPr lang="en-US" sz="1200" spc="4" dirty="0">
                <a:solidFill>
                  <a:schemeClr val="tx2"/>
                </a:solidFill>
              </a:rPr>
              <a:t> </a:t>
            </a:r>
            <a:r>
              <a:rPr lang="en-US" sz="1200" spc="-4" dirty="0">
                <a:solidFill>
                  <a:schemeClr val="tx2"/>
                </a:solidFill>
              </a:rPr>
              <a:t>yang</a:t>
            </a:r>
            <a:r>
              <a:rPr lang="en-US" sz="1200" spc="4" dirty="0">
                <a:solidFill>
                  <a:schemeClr val="tx2"/>
                </a:solidFill>
              </a:rPr>
              <a:t> </a:t>
            </a:r>
            <a:r>
              <a:rPr lang="en-US" sz="1200" spc="-4" dirty="0" err="1">
                <a:solidFill>
                  <a:schemeClr val="tx2"/>
                </a:solidFill>
              </a:rPr>
              <a:t>dapat</a:t>
            </a:r>
            <a:r>
              <a:rPr lang="en-US" sz="1200" spc="4" dirty="0">
                <a:solidFill>
                  <a:schemeClr val="tx2"/>
                </a:solidFill>
              </a:rPr>
              <a:t> </a:t>
            </a:r>
            <a:r>
              <a:rPr lang="en-US" sz="1200" spc="-4" dirty="0" err="1">
                <a:solidFill>
                  <a:schemeClr val="tx2"/>
                </a:solidFill>
              </a:rPr>
              <a:t>mencakup</a:t>
            </a:r>
            <a:r>
              <a:rPr lang="en-US" sz="1200" spc="4" dirty="0">
                <a:solidFill>
                  <a:schemeClr val="tx2"/>
                </a:solidFill>
              </a:rPr>
              <a:t> </a:t>
            </a:r>
            <a:r>
              <a:rPr lang="en-US" sz="1200" spc="-4" dirty="0" err="1">
                <a:solidFill>
                  <a:schemeClr val="tx2"/>
                </a:solidFill>
              </a:rPr>
              <a:t>belanja</a:t>
            </a:r>
            <a:r>
              <a:rPr lang="en-US" sz="1200" spc="4" dirty="0">
                <a:solidFill>
                  <a:schemeClr val="tx2"/>
                </a:solidFill>
              </a:rPr>
              <a:t> </a:t>
            </a:r>
            <a:r>
              <a:rPr lang="en-US" sz="1200" spc="-4" dirty="0" err="1">
                <a:solidFill>
                  <a:schemeClr val="tx2"/>
                </a:solidFill>
              </a:rPr>
              <a:t>nasional</a:t>
            </a:r>
            <a:r>
              <a:rPr lang="en-US" sz="1200" spc="4" dirty="0">
                <a:solidFill>
                  <a:schemeClr val="tx2"/>
                </a:solidFill>
              </a:rPr>
              <a:t> </a:t>
            </a:r>
            <a:r>
              <a:rPr lang="en-US" sz="1200" spc="-4" dirty="0">
                <a:solidFill>
                  <a:schemeClr val="tx2"/>
                </a:solidFill>
              </a:rPr>
              <a:t>dan</a:t>
            </a:r>
            <a:r>
              <a:rPr lang="en-US" sz="1200" spc="4" dirty="0">
                <a:solidFill>
                  <a:schemeClr val="tx2"/>
                </a:solidFill>
              </a:rPr>
              <a:t> </a:t>
            </a:r>
            <a:r>
              <a:rPr lang="en-US" sz="1200" spc="-4" dirty="0" err="1">
                <a:solidFill>
                  <a:schemeClr val="tx2"/>
                </a:solidFill>
              </a:rPr>
              <a:t>daerah</a:t>
            </a:r>
            <a:r>
              <a:rPr lang="en-US" sz="1200" spc="-4" dirty="0">
                <a:solidFill>
                  <a:schemeClr val="tx2"/>
                </a:solidFill>
              </a:rPr>
              <a:t>.</a:t>
            </a:r>
            <a:r>
              <a:rPr lang="en-US" sz="1200" spc="4" dirty="0">
                <a:solidFill>
                  <a:schemeClr val="tx2"/>
                </a:solidFill>
              </a:rPr>
              <a:t> </a:t>
            </a:r>
            <a:r>
              <a:rPr lang="en-US" sz="1200" spc="-4" dirty="0" err="1">
                <a:solidFill>
                  <a:schemeClr val="tx2"/>
                </a:solidFill>
              </a:rPr>
              <a:t>Kegiatan</a:t>
            </a:r>
            <a:r>
              <a:rPr lang="en-US" sz="1200" spc="4" dirty="0">
                <a:solidFill>
                  <a:schemeClr val="tx2"/>
                </a:solidFill>
              </a:rPr>
              <a:t> </a:t>
            </a:r>
            <a:r>
              <a:rPr lang="en-US" sz="1200" spc="-4" dirty="0" err="1">
                <a:solidFill>
                  <a:schemeClr val="tx2"/>
                </a:solidFill>
              </a:rPr>
              <a:t>termasuk</a:t>
            </a:r>
            <a:r>
              <a:rPr lang="en-US" sz="1200" spc="4" dirty="0">
                <a:solidFill>
                  <a:schemeClr val="tx2"/>
                </a:solidFill>
              </a:rPr>
              <a:t> </a:t>
            </a:r>
            <a:r>
              <a:rPr lang="en-US" sz="1200" spc="-4" dirty="0" err="1">
                <a:solidFill>
                  <a:schemeClr val="tx2"/>
                </a:solidFill>
              </a:rPr>
              <a:t>promosi</a:t>
            </a:r>
            <a:r>
              <a:rPr lang="en-US" sz="1200" spc="4" dirty="0">
                <a:solidFill>
                  <a:schemeClr val="tx2"/>
                </a:solidFill>
              </a:rPr>
              <a:t> </a:t>
            </a:r>
            <a:r>
              <a:rPr lang="en-US" sz="1200" spc="-4" dirty="0" err="1">
                <a:solidFill>
                  <a:schemeClr val="tx2"/>
                </a:solidFill>
              </a:rPr>
              <a:t>pariwisata</a:t>
            </a:r>
            <a:r>
              <a:rPr lang="en-US" sz="1200" spc="-4" dirty="0">
                <a:solidFill>
                  <a:schemeClr val="tx2"/>
                </a:solidFill>
              </a:rPr>
              <a:t>,</a:t>
            </a:r>
            <a:r>
              <a:rPr lang="en-US" sz="1200" spc="4" dirty="0">
                <a:solidFill>
                  <a:schemeClr val="tx2"/>
                </a:solidFill>
              </a:rPr>
              <a:t> </a:t>
            </a:r>
            <a:r>
              <a:rPr lang="en-US" sz="1200" spc="-4" dirty="0" err="1">
                <a:solidFill>
                  <a:schemeClr val="tx2"/>
                </a:solidFill>
              </a:rPr>
              <a:t>layanan</a:t>
            </a:r>
            <a:r>
              <a:rPr lang="en-US" sz="1200" spc="-8" dirty="0">
                <a:solidFill>
                  <a:schemeClr val="tx2"/>
                </a:solidFill>
              </a:rPr>
              <a:t> </a:t>
            </a:r>
            <a:r>
              <a:rPr lang="en-US" sz="1200" spc="-4" dirty="0" err="1">
                <a:solidFill>
                  <a:schemeClr val="tx2"/>
                </a:solidFill>
              </a:rPr>
              <a:t>pengunjung</a:t>
            </a:r>
            <a:r>
              <a:rPr lang="en-US" sz="1200" spc="-4" dirty="0">
                <a:solidFill>
                  <a:schemeClr val="tx2"/>
                </a:solidFill>
              </a:rPr>
              <a:t>, </a:t>
            </a:r>
            <a:r>
              <a:rPr lang="en-US" sz="1200" spc="-4" dirty="0" err="1">
                <a:solidFill>
                  <a:schemeClr val="tx2"/>
                </a:solidFill>
              </a:rPr>
              <a:t>administrasi</a:t>
            </a:r>
            <a:r>
              <a:rPr lang="en-US" sz="1200" spc="-8" dirty="0">
                <a:solidFill>
                  <a:schemeClr val="tx2"/>
                </a:solidFill>
              </a:rPr>
              <a:t> </a:t>
            </a:r>
            <a:r>
              <a:rPr lang="en-US" sz="1200" spc="-4" dirty="0" err="1">
                <a:solidFill>
                  <a:schemeClr val="tx2"/>
                </a:solidFill>
              </a:rPr>
              <a:t>dll</a:t>
            </a:r>
            <a:r>
              <a:rPr lang="en-US" sz="1200" spc="-4" dirty="0">
                <a:solidFill>
                  <a:schemeClr val="tx2"/>
                </a:solidFill>
              </a:rPr>
              <a:t>.;</a:t>
            </a:r>
          </a:p>
          <a:p>
            <a:pPr marL="557213" marR="252413" lvl="1" indent="-171450" defTabSz="685800">
              <a:buClr>
                <a:schemeClr val="accent5"/>
              </a:buClr>
              <a:buSzPts val="1100"/>
              <a:buFont typeface="Avenir Next LT Pro" panose="020B0504020202020204" pitchFamily="34" charset="0"/>
              <a:buChar char="+"/>
              <a:tabLst>
                <a:tab pos="528638" algn="l"/>
              </a:tabLst>
            </a:pPr>
            <a:r>
              <a:rPr lang="en-US" sz="1200" b="1" spc="-4" dirty="0" err="1">
                <a:solidFill>
                  <a:schemeClr val="tx2"/>
                </a:solidFill>
              </a:rPr>
              <a:t>Efek</a:t>
            </a:r>
            <a:r>
              <a:rPr lang="en-US" sz="1200" b="1" spc="4" dirty="0">
                <a:solidFill>
                  <a:schemeClr val="tx2"/>
                </a:solidFill>
              </a:rPr>
              <a:t> </a:t>
            </a:r>
            <a:r>
              <a:rPr lang="en-US" sz="1200" b="1" spc="-4" dirty="0" err="1">
                <a:solidFill>
                  <a:schemeClr val="tx2"/>
                </a:solidFill>
              </a:rPr>
              <a:t>Rantai</a:t>
            </a:r>
            <a:r>
              <a:rPr lang="en-US" sz="1200" b="1" spc="4" dirty="0">
                <a:solidFill>
                  <a:schemeClr val="tx2"/>
                </a:solidFill>
              </a:rPr>
              <a:t> </a:t>
            </a:r>
            <a:r>
              <a:rPr lang="en-US" sz="1200" b="1" spc="-4" dirty="0" err="1">
                <a:solidFill>
                  <a:schemeClr val="tx2"/>
                </a:solidFill>
              </a:rPr>
              <a:t>Pasokan</a:t>
            </a:r>
            <a:r>
              <a:rPr lang="en-US" sz="1200" spc="-4" dirty="0">
                <a:solidFill>
                  <a:schemeClr val="tx2"/>
                </a:solidFill>
              </a:rPr>
              <a:t>:</a:t>
            </a:r>
            <a:r>
              <a:rPr lang="en-US" sz="1200" spc="4" dirty="0">
                <a:solidFill>
                  <a:schemeClr val="tx2"/>
                </a:solidFill>
              </a:rPr>
              <a:t> </a:t>
            </a:r>
            <a:r>
              <a:rPr lang="en-US" sz="1200" spc="-4" dirty="0" err="1">
                <a:solidFill>
                  <a:schemeClr val="tx2"/>
                </a:solidFill>
              </a:rPr>
              <a:t>Ini</a:t>
            </a:r>
            <a:r>
              <a:rPr lang="en-US" sz="1200" spc="4" dirty="0">
                <a:solidFill>
                  <a:schemeClr val="tx2"/>
                </a:solidFill>
              </a:rPr>
              <a:t> </a:t>
            </a:r>
            <a:r>
              <a:rPr lang="en-US" sz="1200" spc="-4" dirty="0" err="1">
                <a:solidFill>
                  <a:schemeClr val="tx2"/>
                </a:solidFill>
              </a:rPr>
              <a:t>mewakili</a:t>
            </a:r>
            <a:r>
              <a:rPr lang="en-US" sz="1200" spc="4" dirty="0">
                <a:solidFill>
                  <a:schemeClr val="tx2"/>
                </a:solidFill>
              </a:rPr>
              <a:t> </a:t>
            </a:r>
            <a:r>
              <a:rPr lang="en-US" sz="1200" spc="-4" dirty="0" err="1">
                <a:solidFill>
                  <a:schemeClr val="tx2"/>
                </a:solidFill>
              </a:rPr>
              <a:t>pembelian</a:t>
            </a:r>
            <a:r>
              <a:rPr lang="en-US" sz="1200" spc="4" dirty="0">
                <a:solidFill>
                  <a:schemeClr val="tx2"/>
                </a:solidFill>
              </a:rPr>
              <a:t> </a:t>
            </a:r>
            <a:r>
              <a:rPr lang="en-US" sz="1200" spc="-4" dirty="0" err="1">
                <a:solidFill>
                  <a:schemeClr val="tx2"/>
                </a:solidFill>
              </a:rPr>
              <a:t>barang</a:t>
            </a:r>
            <a:r>
              <a:rPr lang="en-US" sz="1200" spc="4" dirty="0">
                <a:solidFill>
                  <a:schemeClr val="tx2"/>
                </a:solidFill>
              </a:rPr>
              <a:t> </a:t>
            </a:r>
            <a:r>
              <a:rPr lang="en-US" sz="1200" spc="-4" dirty="0" err="1">
                <a:solidFill>
                  <a:schemeClr val="tx2"/>
                </a:solidFill>
              </a:rPr>
              <a:t>dalam</a:t>
            </a:r>
            <a:r>
              <a:rPr lang="en-US" sz="1200" spc="4" dirty="0">
                <a:solidFill>
                  <a:schemeClr val="tx2"/>
                </a:solidFill>
              </a:rPr>
              <a:t> </a:t>
            </a:r>
            <a:r>
              <a:rPr lang="en-US" sz="1200" spc="-4" dirty="0">
                <a:solidFill>
                  <a:schemeClr val="tx2"/>
                </a:solidFill>
              </a:rPr>
              <a:t>negeri</a:t>
            </a:r>
            <a:r>
              <a:rPr lang="en-US" sz="1200" spc="4" dirty="0">
                <a:solidFill>
                  <a:schemeClr val="tx2"/>
                </a:solidFill>
              </a:rPr>
              <a:t> </a:t>
            </a:r>
            <a:r>
              <a:rPr lang="en-US" sz="1200" spc="-4" dirty="0">
                <a:solidFill>
                  <a:schemeClr val="tx2"/>
                </a:solidFill>
              </a:rPr>
              <a:t>dan</a:t>
            </a:r>
            <a:r>
              <a:rPr lang="en-US" sz="1200" spc="4" dirty="0">
                <a:solidFill>
                  <a:schemeClr val="tx2"/>
                </a:solidFill>
              </a:rPr>
              <a:t> </a:t>
            </a:r>
            <a:r>
              <a:rPr lang="en-US" sz="1200" spc="-4" dirty="0" err="1">
                <a:solidFill>
                  <a:schemeClr val="tx2"/>
                </a:solidFill>
              </a:rPr>
              <a:t>jasa</a:t>
            </a:r>
            <a:r>
              <a:rPr lang="en-US" sz="1200" spc="-4" dirty="0">
                <a:solidFill>
                  <a:schemeClr val="tx2"/>
                </a:solidFill>
              </a:rPr>
              <a:t>,</a:t>
            </a:r>
            <a:r>
              <a:rPr lang="en-US" sz="1200" spc="4" dirty="0">
                <a:solidFill>
                  <a:schemeClr val="tx2"/>
                </a:solidFill>
              </a:rPr>
              <a:t> </a:t>
            </a:r>
            <a:r>
              <a:rPr lang="en-US" sz="1200" spc="-4" dirty="0" err="1">
                <a:solidFill>
                  <a:schemeClr val="tx2"/>
                </a:solidFill>
              </a:rPr>
              <a:t>sebagai</a:t>
            </a:r>
            <a:r>
              <a:rPr lang="en-US" sz="1200" spc="4" dirty="0">
                <a:solidFill>
                  <a:schemeClr val="tx2"/>
                </a:solidFill>
              </a:rPr>
              <a:t> </a:t>
            </a:r>
            <a:r>
              <a:rPr lang="en-US" sz="1200" spc="-4" dirty="0" err="1">
                <a:solidFill>
                  <a:schemeClr val="tx2"/>
                </a:solidFill>
              </a:rPr>
              <a:t>masukan</a:t>
            </a:r>
            <a:r>
              <a:rPr lang="en-US" sz="1200" spc="4" dirty="0">
                <a:solidFill>
                  <a:schemeClr val="tx2"/>
                </a:solidFill>
              </a:rPr>
              <a:t> </a:t>
            </a:r>
            <a:r>
              <a:rPr lang="en-US" sz="1200" spc="-4" dirty="0" err="1">
                <a:solidFill>
                  <a:schemeClr val="tx2"/>
                </a:solidFill>
              </a:rPr>
              <a:t>untuk</a:t>
            </a:r>
            <a:r>
              <a:rPr lang="en-US" sz="1200" spc="4" dirty="0">
                <a:solidFill>
                  <a:schemeClr val="tx2"/>
                </a:solidFill>
              </a:rPr>
              <a:t> </a:t>
            </a:r>
            <a:r>
              <a:rPr lang="en-US" sz="1200" spc="-4" dirty="0" err="1">
                <a:solidFill>
                  <a:schemeClr val="tx2"/>
                </a:solidFill>
              </a:rPr>
              <a:t>produksi</a:t>
            </a:r>
            <a:r>
              <a:rPr lang="en-US" sz="1200" spc="4" dirty="0">
                <a:solidFill>
                  <a:schemeClr val="tx2"/>
                </a:solidFill>
              </a:rPr>
              <a:t> </a:t>
            </a:r>
            <a:r>
              <a:rPr lang="en-US" sz="1200" spc="-4" dirty="0" err="1">
                <a:solidFill>
                  <a:schemeClr val="tx2"/>
                </a:solidFill>
              </a:rPr>
              <a:t>hasil</a:t>
            </a:r>
            <a:r>
              <a:rPr lang="en-US" sz="1200" spc="4" dirty="0">
                <a:solidFill>
                  <a:schemeClr val="tx2"/>
                </a:solidFill>
              </a:rPr>
              <a:t> </a:t>
            </a:r>
            <a:r>
              <a:rPr lang="en-US" sz="1200" spc="-4" dirty="0" err="1">
                <a:solidFill>
                  <a:schemeClr val="tx2"/>
                </a:solidFill>
              </a:rPr>
              <a:t>akhir</a:t>
            </a:r>
            <a:r>
              <a:rPr lang="en-US" sz="1200" spc="4" dirty="0">
                <a:solidFill>
                  <a:schemeClr val="tx2"/>
                </a:solidFill>
              </a:rPr>
              <a:t> </a:t>
            </a:r>
            <a:r>
              <a:rPr lang="en-US" sz="1200" spc="-4" dirty="0" err="1">
                <a:solidFill>
                  <a:schemeClr val="tx2"/>
                </a:solidFill>
              </a:rPr>
              <a:t>mereka</a:t>
            </a:r>
            <a:r>
              <a:rPr lang="en-US" sz="1200" spc="-4" dirty="0">
                <a:solidFill>
                  <a:schemeClr val="tx2"/>
                </a:solidFill>
              </a:rPr>
              <a:t>,</a:t>
            </a:r>
            <a:r>
              <a:rPr lang="en-US" sz="1200" spc="-11" dirty="0">
                <a:solidFill>
                  <a:schemeClr val="tx2"/>
                </a:solidFill>
              </a:rPr>
              <a:t> </a:t>
            </a:r>
            <a:r>
              <a:rPr lang="en-US" sz="1200" spc="-4" dirty="0">
                <a:solidFill>
                  <a:schemeClr val="tx2"/>
                </a:solidFill>
              </a:rPr>
              <a:t>oleh</a:t>
            </a:r>
            <a:r>
              <a:rPr lang="en-US" sz="1200" spc="-8" dirty="0">
                <a:solidFill>
                  <a:schemeClr val="tx2"/>
                </a:solidFill>
              </a:rPr>
              <a:t> </a:t>
            </a:r>
            <a:r>
              <a:rPr lang="en-US" sz="1200" spc="-4" dirty="0" err="1">
                <a:solidFill>
                  <a:schemeClr val="tx2"/>
                </a:solidFill>
              </a:rPr>
              <a:t>perusahaan</a:t>
            </a:r>
            <a:r>
              <a:rPr lang="en-US" sz="1200" spc="-8" dirty="0">
                <a:solidFill>
                  <a:schemeClr val="tx2"/>
                </a:solidFill>
              </a:rPr>
              <a:t> </a:t>
            </a:r>
            <a:r>
              <a:rPr lang="en-US" sz="1200" spc="-4" dirty="0">
                <a:solidFill>
                  <a:schemeClr val="tx2"/>
                </a:solidFill>
              </a:rPr>
              <a:t>di</a:t>
            </a:r>
            <a:r>
              <a:rPr lang="en-US" sz="1200" spc="-8" dirty="0">
                <a:solidFill>
                  <a:schemeClr val="tx2"/>
                </a:solidFill>
              </a:rPr>
              <a:t> </a:t>
            </a:r>
            <a:r>
              <a:rPr lang="en-US" sz="1200" spc="-4" dirty="0" err="1">
                <a:solidFill>
                  <a:schemeClr val="tx2"/>
                </a:solidFill>
              </a:rPr>
              <a:t>dalamnya</a:t>
            </a:r>
            <a:r>
              <a:rPr lang="en-US" sz="1200" spc="-8" dirty="0">
                <a:solidFill>
                  <a:schemeClr val="tx2"/>
                </a:solidFill>
              </a:rPr>
              <a:t> </a:t>
            </a:r>
            <a:r>
              <a:rPr lang="en-US" sz="1200" spc="-4" dirty="0" err="1">
                <a:solidFill>
                  <a:schemeClr val="tx2"/>
                </a:solidFill>
              </a:rPr>
              <a:t>sektor</a:t>
            </a:r>
            <a:r>
              <a:rPr lang="en-US" sz="1200" spc="-8" dirty="0">
                <a:solidFill>
                  <a:schemeClr val="tx2"/>
                </a:solidFill>
              </a:rPr>
              <a:t> </a:t>
            </a:r>
            <a:r>
              <a:rPr lang="en-US" sz="1200" spc="-4" dirty="0" err="1">
                <a:solidFill>
                  <a:schemeClr val="tx2"/>
                </a:solidFill>
              </a:rPr>
              <a:t>pariwisata</a:t>
            </a:r>
            <a:r>
              <a:rPr lang="en-US" sz="1200" spc="-4" dirty="0">
                <a:solidFill>
                  <a:schemeClr val="tx2"/>
                </a:solidFill>
              </a:rPr>
              <a:t>.</a:t>
            </a:r>
          </a:p>
          <a:p>
            <a:pPr indent="-171450" defTabSz="685800">
              <a:buClr>
                <a:schemeClr val="accent5"/>
              </a:buClr>
              <a:buFont typeface="Avenir Next LT Pro" panose="020B0504020202020204" pitchFamily="34" charset="0"/>
              <a:buChar char="+"/>
            </a:pPr>
            <a:r>
              <a:rPr lang="en-US" sz="1200" b="1" dirty="0">
                <a:solidFill>
                  <a:schemeClr val="tx2"/>
                </a:solidFill>
              </a:rPr>
              <a:t>Induced Impacts</a:t>
            </a:r>
            <a:r>
              <a:rPr lang="en-US" sz="1200" dirty="0">
                <a:solidFill>
                  <a:schemeClr val="tx2"/>
                </a:solidFill>
              </a:rPr>
              <a:t>: </a:t>
            </a:r>
            <a:r>
              <a:rPr lang="en-US" sz="1200" dirty="0" err="1">
                <a:solidFill>
                  <a:schemeClr val="tx2"/>
                </a:solidFill>
              </a:rPr>
              <a:t>Mewakili</a:t>
            </a:r>
            <a:r>
              <a:rPr lang="en-US" sz="1200" dirty="0">
                <a:solidFill>
                  <a:schemeClr val="tx2"/>
                </a:solidFill>
              </a:rPr>
              <a:t> </a:t>
            </a:r>
            <a:r>
              <a:rPr lang="en-US" sz="1200" dirty="0" err="1">
                <a:solidFill>
                  <a:schemeClr val="tx2"/>
                </a:solidFill>
              </a:rPr>
              <a:t>kontribusi</a:t>
            </a:r>
            <a:r>
              <a:rPr lang="en-US" sz="1200" dirty="0">
                <a:solidFill>
                  <a:schemeClr val="tx2"/>
                </a:solidFill>
              </a:rPr>
              <a:t> </a:t>
            </a:r>
            <a:r>
              <a:rPr lang="en-US" sz="1200" dirty="0" err="1">
                <a:solidFill>
                  <a:schemeClr val="tx2"/>
                </a:solidFill>
              </a:rPr>
              <a:t>pariwisata</a:t>
            </a:r>
            <a:r>
              <a:rPr lang="en-US" sz="1200" dirty="0">
                <a:solidFill>
                  <a:schemeClr val="tx2"/>
                </a:solidFill>
              </a:rPr>
              <a:t> yang </a:t>
            </a:r>
            <a:r>
              <a:rPr lang="en-US" sz="1200" dirty="0" err="1">
                <a:solidFill>
                  <a:schemeClr val="tx2"/>
                </a:solidFill>
              </a:rPr>
              <a:t>lebih</a:t>
            </a:r>
            <a:r>
              <a:rPr lang="en-US" sz="1200" dirty="0">
                <a:solidFill>
                  <a:schemeClr val="tx2"/>
                </a:solidFill>
              </a:rPr>
              <a:t> </a:t>
            </a:r>
            <a:r>
              <a:rPr lang="en-US" sz="1200" dirty="0" err="1">
                <a:solidFill>
                  <a:schemeClr val="tx2"/>
                </a:solidFill>
              </a:rPr>
              <a:t>luas</a:t>
            </a:r>
            <a:r>
              <a:rPr lang="en-US" sz="1200" spc="4" dirty="0">
                <a:solidFill>
                  <a:schemeClr val="tx2"/>
                </a:solidFill>
              </a:rPr>
              <a:t> </a:t>
            </a:r>
            <a:r>
              <a:rPr lang="en-US" sz="1200" dirty="0" err="1">
                <a:solidFill>
                  <a:schemeClr val="tx2"/>
                </a:solidFill>
              </a:rPr>
              <a:t>melalui</a:t>
            </a:r>
            <a:r>
              <a:rPr lang="en-US" sz="1200" spc="4" dirty="0">
                <a:solidFill>
                  <a:schemeClr val="tx2"/>
                </a:solidFill>
              </a:rPr>
              <a:t> </a:t>
            </a:r>
            <a:r>
              <a:rPr lang="en-US" sz="1200" dirty="0" err="1">
                <a:solidFill>
                  <a:schemeClr val="tx2"/>
                </a:solidFill>
              </a:rPr>
              <a:t>pengeluaran</a:t>
            </a:r>
            <a:r>
              <a:rPr lang="en-US" sz="1200" spc="4" dirty="0">
                <a:solidFill>
                  <a:schemeClr val="tx2"/>
                </a:solidFill>
              </a:rPr>
              <a:t> </a:t>
            </a:r>
            <a:r>
              <a:rPr lang="en-US" sz="1200" dirty="0" err="1">
                <a:solidFill>
                  <a:schemeClr val="tx2"/>
                </a:solidFill>
              </a:rPr>
              <a:t>mereka</a:t>
            </a:r>
            <a:r>
              <a:rPr lang="en-US" sz="1200" spc="4" dirty="0">
                <a:solidFill>
                  <a:schemeClr val="tx2"/>
                </a:solidFill>
              </a:rPr>
              <a:t> </a:t>
            </a:r>
            <a:r>
              <a:rPr lang="en-US" sz="1200" dirty="0">
                <a:solidFill>
                  <a:schemeClr val="tx2"/>
                </a:solidFill>
              </a:rPr>
              <a:t>yang</a:t>
            </a:r>
            <a:r>
              <a:rPr lang="en-US" sz="1200" spc="4" dirty="0">
                <a:solidFill>
                  <a:schemeClr val="tx2"/>
                </a:solidFill>
              </a:rPr>
              <a:t> </a:t>
            </a:r>
            <a:r>
              <a:rPr lang="en-US" sz="1200" dirty="0" err="1">
                <a:solidFill>
                  <a:schemeClr val="tx2"/>
                </a:solidFill>
              </a:rPr>
              <a:t>secara</a:t>
            </a:r>
            <a:r>
              <a:rPr lang="en-US" sz="1200" spc="4" dirty="0">
                <a:solidFill>
                  <a:schemeClr val="tx2"/>
                </a:solidFill>
              </a:rPr>
              <a:t> </a:t>
            </a:r>
            <a:r>
              <a:rPr lang="en-US" sz="1200" dirty="0" err="1">
                <a:solidFill>
                  <a:schemeClr val="tx2"/>
                </a:solidFill>
              </a:rPr>
              <a:t>langsung</a:t>
            </a:r>
            <a:r>
              <a:rPr lang="en-US" sz="1200" spc="4" dirty="0">
                <a:solidFill>
                  <a:schemeClr val="tx2"/>
                </a:solidFill>
              </a:rPr>
              <a:t> </a:t>
            </a:r>
            <a:r>
              <a:rPr lang="en-US" sz="1200" dirty="0" err="1">
                <a:solidFill>
                  <a:schemeClr val="tx2"/>
                </a:solidFill>
              </a:rPr>
              <a:t>atau</a:t>
            </a:r>
            <a:r>
              <a:rPr lang="en-US" sz="1200" spc="4" dirty="0">
                <a:solidFill>
                  <a:schemeClr val="tx2"/>
                </a:solidFill>
              </a:rPr>
              <a:t> </a:t>
            </a:r>
            <a:r>
              <a:rPr lang="en-US" sz="1200" dirty="0" err="1">
                <a:solidFill>
                  <a:schemeClr val="tx2"/>
                </a:solidFill>
              </a:rPr>
              <a:t>tidak</a:t>
            </a:r>
            <a:r>
              <a:rPr lang="en-US" sz="1200" spc="4" dirty="0">
                <a:solidFill>
                  <a:schemeClr val="tx2"/>
                </a:solidFill>
              </a:rPr>
              <a:t> </a:t>
            </a:r>
            <a:r>
              <a:rPr lang="en-US" sz="1200" dirty="0" err="1">
                <a:solidFill>
                  <a:schemeClr val="tx2"/>
                </a:solidFill>
              </a:rPr>
              <a:t>langsung</a:t>
            </a:r>
            <a:r>
              <a:rPr lang="en-US" sz="1200" dirty="0">
                <a:solidFill>
                  <a:schemeClr val="tx2"/>
                </a:solidFill>
              </a:rPr>
              <a:t> </a:t>
            </a:r>
            <a:r>
              <a:rPr lang="en-US" sz="1200" dirty="0" err="1">
                <a:solidFill>
                  <a:schemeClr val="tx2"/>
                </a:solidFill>
              </a:rPr>
              <a:t>dipekerjakan</a:t>
            </a:r>
            <a:r>
              <a:rPr lang="en-US" sz="1200" dirty="0">
                <a:solidFill>
                  <a:schemeClr val="tx2"/>
                </a:solidFill>
              </a:rPr>
              <a:t> oleh </a:t>
            </a:r>
            <a:r>
              <a:rPr lang="en-US" sz="1200" dirty="0" err="1">
                <a:solidFill>
                  <a:schemeClr val="tx2"/>
                </a:solidFill>
              </a:rPr>
              <a:t>pariwisata</a:t>
            </a:r>
            <a:r>
              <a:rPr lang="en-US" sz="1200" dirty="0">
                <a:solidFill>
                  <a:schemeClr val="tx2"/>
                </a:solidFill>
              </a:rPr>
              <a:t> </a:t>
            </a:r>
            <a:r>
              <a:rPr lang="en-US" sz="1200" dirty="0" err="1">
                <a:solidFill>
                  <a:schemeClr val="tx2"/>
                </a:solidFill>
              </a:rPr>
              <a:t>sektor</a:t>
            </a:r>
            <a:endParaRPr lang="en-US" sz="1200" dirty="0">
              <a:solidFill>
                <a:schemeClr val="tx2"/>
              </a:solidFill>
            </a:endParaRPr>
          </a:p>
        </p:txBody>
      </p:sp>
      <p:pic>
        <p:nvPicPr>
          <p:cNvPr id="4098" name="Picture 2" descr="Insan Pariwisata Wajib Tahu 3 Dampak Pariwisata Ini Terhadap Destinasi">
            <a:extLst>
              <a:ext uri="{FF2B5EF4-FFF2-40B4-BE49-F238E27FC236}">
                <a16:creationId xmlns:a16="http://schemas.microsoft.com/office/drawing/2014/main" id="{3396DF20-537C-6E7E-B174-E49CD8AF8E6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745" r="33255"/>
          <a:stretch/>
        </p:blipFill>
        <p:spPr bwMode="auto">
          <a:xfrm>
            <a:off x="6012160" y="1139191"/>
            <a:ext cx="2808311" cy="4450049"/>
          </a:xfrm>
          <a:custGeom>
            <a:avLst/>
            <a:gdLst/>
            <a:ahLst/>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6494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62.jpeg">
            <a:extLst>
              <a:ext uri="{FF2B5EF4-FFF2-40B4-BE49-F238E27FC236}">
                <a16:creationId xmlns:a16="http://schemas.microsoft.com/office/drawing/2014/main" id="{6CFF4F77-6749-EDBE-11CE-1E3A96EB0401}"/>
              </a:ext>
            </a:extLst>
          </p:cNvPr>
          <p:cNvPicPr>
            <a:picLocks noChangeAspect="1"/>
          </p:cNvPicPr>
          <p:nvPr/>
        </p:nvPicPr>
        <p:blipFill>
          <a:blip r:embed="rId2" cstate="print"/>
          <a:stretch>
            <a:fillRect/>
          </a:stretch>
        </p:blipFill>
        <p:spPr>
          <a:xfrm>
            <a:off x="68580" y="-99392"/>
            <a:ext cx="9075420" cy="6840760"/>
          </a:xfrm>
          <a:prstGeom prst="rect">
            <a:avLst/>
          </a:prstGeom>
        </p:spPr>
      </p:pic>
    </p:spTree>
    <p:extLst>
      <p:ext uri="{BB962C8B-B14F-4D97-AF65-F5344CB8AC3E}">
        <p14:creationId xmlns:p14="http://schemas.microsoft.com/office/powerpoint/2010/main" val="513355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a:extLst>
              <a:ext uri="{FF2B5EF4-FFF2-40B4-BE49-F238E27FC236}">
                <a16:creationId xmlns:a16="http://schemas.microsoft.com/office/drawing/2014/main" id="{FA0EAA7D-501D-FA32-E263-B276D98DD853}"/>
              </a:ext>
            </a:extLst>
          </p:cNvPr>
          <p:cNvSpPr txBox="1"/>
          <p:nvPr/>
        </p:nvSpPr>
        <p:spPr>
          <a:xfrm>
            <a:off x="-108520" y="-243408"/>
            <a:ext cx="9433048" cy="5409686"/>
          </a:xfrm>
          <a:prstGeom prst="rect">
            <a:avLst/>
          </a:prstGeom>
          <a:noFill/>
        </p:spPr>
        <p:txBody>
          <a:bodyPr wrap="square">
            <a:spAutoFit/>
          </a:bodyPr>
          <a:lstStyle/>
          <a:p>
            <a:pPr marL="185261" marR="250031" algn="just">
              <a:spcBef>
                <a:spcPts val="443"/>
              </a:spcBef>
            </a:pPr>
            <a:r>
              <a:rPr lang="ms-MY" sz="1500" dirty="0">
                <a:latin typeface="Times New Roman" panose="02020603050405020304" pitchFamily="18" charset="0"/>
                <a:ea typeface="Times New Roman" panose="02020603050405020304" pitchFamily="18" charset="0"/>
              </a:rPr>
              <a:t>dampak</a:t>
            </a:r>
            <a:r>
              <a:rPr lang="ms-MY" sz="1500" spc="4" dirty="0">
                <a:latin typeface="Times New Roman" panose="02020603050405020304" pitchFamily="18" charset="0"/>
                <a:ea typeface="Times New Roman" panose="02020603050405020304" pitchFamily="18" charset="0"/>
              </a:rPr>
              <a:t> </a:t>
            </a:r>
            <a:r>
              <a:rPr lang="ms-MY" sz="1500" dirty="0">
                <a:latin typeface="Times New Roman" panose="02020603050405020304" pitchFamily="18" charset="0"/>
                <a:ea typeface="Times New Roman" panose="02020603050405020304" pitchFamily="18" charset="0"/>
              </a:rPr>
              <a:t>langsung</a:t>
            </a:r>
            <a:r>
              <a:rPr lang="ms-MY" sz="1500" spc="4" dirty="0">
                <a:latin typeface="Times New Roman" panose="02020603050405020304" pitchFamily="18" charset="0"/>
                <a:ea typeface="Times New Roman" panose="02020603050405020304" pitchFamily="18" charset="0"/>
              </a:rPr>
              <a:t> </a:t>
            </a:r>
            <a:r>
              <a:rPr lang="ms-MY" sz="1500" dirty="0">
                <a:latin typeface="Times New Roman" panose="02020603050405020304" pitchFamily="18" charset="0"/>
                <a:ea typeface="Times New Roman" panose="02020603050405020304" pitchFamily="18" charset="0"/>
              </a:rPr>
              <a:t>pariwisata</a:t>
            </a:r>
            <a:r>
              <a:rPr lang="ms-MY" sz="1500" spc="4" dirty="0">
                <a:latin typeface="Times New Roman" panose="02020603050405020304" pitchFamily="18" charset="0"/>
                <a:ea typeface="Times New Roman" panose="02020603050405020304" pitchFamily="18" charset="0"/>
              </a:rPr>
              <a:t> </a:t>
            </a:r>
            <a:r>
              <a:rPr lang="ms-MY" sz="1500" spc="-23" dirty="0">
                <a:latin typeface="Times New Roman" panose="02020603050405020304" pitchFamily="18" charset="0"/>
                <a:ea typeface="Times New Roman" panose="02020603050405020304" pitchFamily="18" charset="0"/>
              </a:rPr>
              <a:t>memengaruhi</a:t>
            </a:r>
            <a:r>
              <a:rPr lang="ms-MY" sz="1500" spc="-49" dirty="0">
                <a:latin typeface="Times New Roman" panose="02020603050405020304" pitchFamily="18" charset="0"/>
                <a:ea typeface="Times New Roman" panose="02020603050405020304" pitchFamily="18" charset="0"/>
              </a:rPr>
              <a:t> </a:t>
            </a:r>
            <a:r>
              <a:rPr lang="ms-MY" sz="1500" spc="-23" dirty="0">
                <a:latin typeface="Times New Roman" panose="02020603050405020304" pitchFamily="18" charset="0"/>
                <a:ea typeface="Times New Roman" panose="02020603050405020304" pitchFamily="18" charset="0"/>
              </a:rPr>
              <a:t>perekonomian</a:t>
            </a:r>
            <a:r>
              <a:rPr lang="ms-MY" sz="1500" spc="-49" dirty="0">
                <a:latin typeface="Times New Roman" panose="02020603050405020304" pitchFamily="18" charset="0"/>
                <a:ea typeface="Times New Roman" panose="02020603050405020304" pitchFamily="18" charset="0"/>
              </a:rPr>
              <a:t> </a:t>
            </a:r>
            <a:r>
              <a:rPr lang="ms-MY" sz="1500" spc="-23" dirty="0">
                <a:latin typeface="Times New Roman" panose="02020603050405020304" pitchFamily="18" charset="0"/>
                <a:ea typeface="Times New Roman" panose="02020603050405020304" pitchFamily="18" charset="0"/>
              </a:rPr>
              <a:t>secara</a:t>
            </a:r>
            <a:r>
              <a:rPr lang="ms-MY" sz="1500" spc="-49" dirty="0">
                <a:latin typeface="Times New Roman" panose="02020603050405020304" pitchFamily="18" charset="0"/>
                <a:ea typeface="Times New Roman" panose="02020603050405020304" pitchFamily="18" charset="0"/>
              </a:rPr>
              <a:t> </a:t>
            </a:r>
            <a:r>
              <a:rPr lang="ms-MY" sz="1500" spc="-23" dirty="0">
                <a:latin typeface="Times New Roman" panose="02020603050405020304" pitchFamily="18" charset="0"/>
                <a:ea typeface="Times New Roman" panose="02020603050405020304" pitchFamily="18" charset="0"/>
              </a:rPr>
              <a:t>lebih</a:t>
            </a:r>
            <a:r>
              <a:rPr lang="ms-MY" sz="1500" spc="-49" dirty="0">
                <a:latin typeface="Times New Roman" panose="02020603050405020304" pitchFamily="18" charset="0"/>
                <a:ea typeface="Times New Roman" panose="02020603050405020304" pitchFamily="18" charset="0"/>
              </a:rPr>
              <a:t> </a:t>
            </a:r>
            <a:r>
              <a:rPr lang="ms-MY" sz="1500" spc="-19" dirty="0">
                <a:latin typeface="Times New Roman" panose="02020603050405020304" pitchFamily="18" charset="0"/>
                <a:ea typeface="Times New Roman" panose="02020603050405020304" pitchFamily="18" charset="0"/>
              </a:rPr>
              <a:t>luas</a:t>
            </a:r>
            <a:r>
              <a:rPr lang="ms-MY" sz="1500" spc="-49" dirty="0">
                <a:latin typeface="Times New Roman" panose="02020603050405020304" pitchFamily="18" charset="0"/>
                <a:ea typeface="Times New Roman" panose="02020603050405020304" pitchFamily="18" charset="0"/>
              </a:rPr>
              <a:t> </a:t>
            </a:r>
            <a:r>
              <a:rPr lang="ms-MY" sz="1500" spc="-19" dirty="0">
                <a:latin typeface="Times New Roman" panose="02020603050405020304" pitchFamily="18" charset="0"/>
                <a:ea typeface="Times New Roman" panose="02020603050405020304" pitchFamily="18" charset="0"/>
              </a:rPr>
              <a:t>pada</a:t>
            </a:r>
            <a:r>
              <a:rPr lang="ms-MY" sz="1500" spc="-49" dirty="0">
                <a:latin typeface="Times New Roman" panose="02020603050405020304" pitchFamily="18" charset="0"/>
                <a:ea typeface="Times New Roman" panose="02020603050405020304" pitchFamily="18" charset="0"/>
              </a:rPr>
              <a:t> </a:t>
            </a:r>
            <a:r>
              <a:rPr lang="ms-MY" sz="1500" spc="-19" dirty="0">
                <a:latin typeface="Times New Roman" panose="02020603050405020304" pitchFamily="18" charset="0"/>
                <a:ea typeface="Times New Roman" panose="02020603050405020304" pitchFamily="18" charset="0"/>
              </a:rPr>
              <a:t>enam</a:t>
            </a:r>
            <a:r>
              <a:rPr lang="ms-MY" sz="1500" spc="-49" dirty="0">
                <a:latin typeface="Times New Roman" panose="02020603050405020304" pitchFamily="18" charset="0"/>
                <a:ea typeface="Times New Roman" panose="02020603050405020304" pitchFamily="18" charset="0"/>
              </a:rPr>
              <a:t> </a:t>
            </a:r>
            <a:r>
              <a:rPr lang="ms-MY" sz="1500" spc="-19" dirty="0">
                <a:latin typeface="Times New Roman" panose="02020603050405020304" pitchFamily="18" charset="0"/>
                <a:ea typeface="Times New Roman" panose="02020603050405020304" pitchFamily="18" charset="0"/>
              </a:rPr>
              <a:t>saluran</a:t>
            </a:r>
            <a:r>
              <a:rPr lang="ms-MY" sz="1500" spc="-49" dirty="0">
                <a:latin typeface="Times New Roman" panose="02020603050405020304" pitchFamily="18" charset="0"/>
                <a:ea typeface="Times New Roman" panose="02020603050405020304" pitchFamily="18" charset="0"/>
              </a:rPr>
              <a:t> </a:t>
            </a:r>
            <a:r>
              <a:rPr lang="ms-MY" sz="1500" spc="-19" dirty="0">
                <a:latin typeface="Times New Roman" panose="02020603050405020304" pitchFamily="18" charset="0"/>
                <a:ea typeface="Times New Roman" panose="02020603050405020304" pitchFamily="18" charset="0"/>
              </a:rPr>
              <a:t>utama:</a:t>
            </a:r>
            <a:endParaRPr lang="id-ID" sz="1500" dirty="0">
              <a:latin typeface="Times New Roman" panose="02020603050405020304" pitchFamily="18" charset="0"/>
              <a:ea typeface="Times New Roman" panose="02020603050405020304" pitchFamily="18" charset="0"/>
            </a:endParaRPr>
          </a:p>
          <a:p>
            <a:pPr marL="257175" marR="253365" indent="-257175" algn="just">
              <a:lnSpc>
                <a:spcPct val="115000"/>
              </a:lnSpc>
              <a:spcBef>
                <a:spcPts val="461"/>
              </a:spcBef>
              <a:buSzPts val="1100"/>
              <a:buFont typeface="Times New Roman" panose="02020603050405020304" pitchFamily="18" charset="0"/>
              <a:buAutoNum type="arabicPeriod"/>
              <a:tabLst>
                <a:tab pos="357188" algn="l"/>
              </a:tabLst>
            </a:pPr>
            <a:r>
              <a:rPr lang="ms-MY" sz="1500" spc="-4" dirty="0">
                <a:latin typeface="Times New Roman" panose="02020603050405020304" pitchFamily="18" charset="0"/>
                <a:ea typeface="Times New Roman" panose="02020603050405020304" pitchFamily="18" charset="0"/>
              </a:rPr>
              <a:t>Penciptaan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Lapangan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Kerja: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Kegiatan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pariwisata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menghasilkan</a:t>
            </a:r>
            <a:r>
              <a:rPr lang="ms-MY" sz="1500" spc="-195"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lapangan kerja melalui sejumlah jalan yaitu staf hotel, operator tur,</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juru</a:t>
            </a:r>
            <a:r>
              <a:rPr lang="ms-MY" sz="1500" spc="-8"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masak, dll.</a:t>
            </a:r>
            <a:endParaRPr lang="id-ID" sz="1500" spc="-4" dirty="0">
              <a:latin typeface="Times New Roman" panose="02020603050405020304" pitchFamily="18" charset="0"/>
              <a:ea typeface="Times New Roman" panose="02020603050405020304" pitchFamily="18" charset="0"/>
            </a:endParaRPr>
          </a:p>
          <a:p>
            <a:pPr marL="257175" marR="253365" indent="-257175" algn="just">
              <a:lnSpc>
                <a:spcPct val="115000"/>
              </a:lnSpc>
              <a:buSzPts val="1100"/>
              <a:buFont typeface="Times New Roman" panose="02020603050405020304" pitchFamily="18" charset="0"/>
              <a:buAutoNum type="arabicPeriod"/>
              <a:tabLst>
                <a:tab pos="357188" algn="l"/>
              </a:tabLst>
            </a:pPr>
            <a:r>
              <a:rPr lang="ms-MY" sz="1500" spc="-4" dirty="0">
                <a:latin typeface="Times New Roman" panose="02020603050405020304" pitchFamily="18" charset="0"/>
                <a:ea typeface="Times New Roman" panose="02020603050405020304" pitchFamily="18" charset="0"/>
              </a:rPr>
              <a:t>Pasokan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Barang</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&amp;</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Jasa: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Perusahaan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lokal</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atau</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nasional</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dapat</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memasok</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barang</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dan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layanan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untuk</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bisnis</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pariwisata,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seperti</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makanan atau furnitur, namun barang-barang ini juga dapat diimpor</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jika ketentuan lokal tidak memenuhi permintaan keduanya dari segi</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biaya,</a:t>
            </a:r>
            <a:r>
              <a:rPr lang="ms-MY" sz="1500" spc="-8"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kualitas atau kuantitas.</a:t>
            </a:r>
            <a:endParaRPr lang="id-ID" sz="1500" spc="-4" dirty="0">
              <a:latin typeface="Times New Roman" panose="02020603050405020304" pitchFamily="18" charset="0"/>
              <a:ea typeface="Times New Roman" panose="02020603050405020304" pitchFamily="18" charset="0"/>
            </a:endParaRPr>
          </a:p>
          <a:p>
            <a:pPr marL="257175" marR="252413" indent="-257175" algn="just">
              <a:lnSpc>
                <a:spcPct val="115000"/>
              </a:lnSpc>
              <a:spcBef>
                <a:spcPts val="8"/>
              </a:spcBef>
              <a:buSzPts val="1100"/>
              <a:buFont typeface="Times New Roman" panose="02020603050405020304" pitchFamily="18" charset="0"/>
              <a:buAutoNum type="arabicPeriod"/>
              <a:tabLst>
                <a:tab pos="357188" algn="l"/>
              </a:tabLst>
            </a:pPr>
            <a:r>
              <a:rPr lang="ms-MY" sz="1500" spc="-4" dirty="0">
                <a:latin typeface="Times New Roman" panose="02020603050405020304" pitchFamily="18" charset="0"/>
                <a:ea typeface="Times New Roman" panose="02020603050405020304" pitchFamily="18" charset="0"/>
              </a:rPr>
              <a:t>Penjualan Langsung Barang &amp; Jasa: Pengecer di tujuan wisata dapat</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menjual</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barang</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produk</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mereka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dan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layanan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langsung</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kepada</a:t>
            </a:r>
            <a:r>
              <a:rPr lang="ms-MY" sz="1500" spc="-195"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wisatawan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(misalnya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souvenir</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atau</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makanan),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secara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langsung</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menangkap</a:t>
            </a:r>
            <a:r>
              <a:rPr lang="ms-MY" sz="1500" spc="-8"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keuntungan</a:t>
            </a:r>
            <a:r>
              <a:rPr lang="ms-MY" sz="1500" spc="-8"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moneter</a:t>
            </a:r>
            <a:r>
              <a:rPr lang="ms-MY" sz="1500" spc="-8"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dari aktivitas</a:t>
            </a:r>
            <a:r>
              <a:rPr lang="ms-MY" sz="1500" spc="-8"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wisata.</a:t>
            </a:r>
            <a:endParaRPr lang="id-ID" sz="1500" spc="-4" dirty="0">
              <a:latin typeface="Times New Roman" panose="02020603050405020304" pitchFamily="18" charset="0"/>
              <a:ea typeface="Times New Roman" panose="02020603050405020304" pitchFamily="18" charset="0"/>
            </a:endParaRPr>
          </a:p>
          <a:p>
            <a:pPr marL="257175" marR="251936" indent="-257175" algn="just">
              <a:lnSpc>
                <a:spcPct val="115000"/>
              </a:lnSpc>
              <a:buSzPts val="1100"/>
              <a:buFont typeface="Times New Roman" panose="02020603050405020304" pitchFamily="18" charset="0"/>
              <a:buAutoNum type="arabicPeriod"/>
              <a:tabLst>
                <a:tab pos="357188" algn="l"/>
              </a:tabLst>
            </a:pPr>
            <a:r>
              <a:rPr lang="ms-MY" sz="1500" spc="-4" dirty="0">
                <a:latin typeface="Times New Roman" panose="02020603050405020304" pitchFamily="18" charset="0"/>
                <a:ea typeface="Times New Roman" panose="02020603050405020304" pitchFamily="18" charset="0"/>
              </a:rPr>
              <a:t>Pembentukan Usaha Pariwisata: Tingkat pariwisata yang tinggi (atau</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meningkat)</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kegiatan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dapat</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mengarah</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pada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pembentukan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usaha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pariwisata baru, menciptakan yang baru peluang kerja dll. T20 adalah</a:t>
            </a:r>
            <a:r>
              <a:rPr lang="ms-MY" sz="1500" spc="-195"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inisiatif</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yang</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didirikan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oleh</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UNWTO</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yang</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meliputi:</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Argentina,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Australia, Brazil, Canada, Cina, Prancis, Jerman, India, Indonesia,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Italia, Jepang, Meksiko, Republik Korea, Republik Afrika Selatan,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Rusia, Arab Saudi, Turki, Inggris Raya, Amerika Serikat, Uni Eropa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&amp;</a:t>
            </a:r>
            <a:r>
              <a:rPr lang="ms-MY" sz="1500" spc="-8"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Spanyol (Undangan tetap)</a:t>
            </a:r>
            <a:endParaRPr lang="id-ID" sz="1500" spc="-4" dirty="0">
              <a:latin typeface="Times New Roman" panose="02020603050405020304" pitchFamily="18" charset="0"/>
              <a:ea typeface="Times New Roman" panose="02020603050405020304" pitchFamily="18" charset="0"/>
            </a:endParaRPr>
          </a:p>
          <a:p>
            <a:pPr marL="257175" marR="252889" indent="-257175" algn="just">
              <a:lnSpc>
                <a:spcPct val="115000"/>
              </a:lnSpc>
              <a:spcBef>
                <a:spcPts val="30"/>
              </a:spcBef>
              <a:buSzPts val="1100"/>
              <a:buFont typeface="Times New Roman" panose="02020603050405020304" pitchFamily="18" charset="0"/>
              <a:buAutoNum type="arabicPeriod"/>
              <a:tabLst>
                <a:tab pos="357188" algn="l"/>
              </a:tabLst>
            </a:pPr>
            <a:r>
              <a:rPr lang="ms-MY" sz="1500" spc="-4" dirty="0">
                <a:latin typeface="Times New Roman" panose="02020603050405020304" pitchFamily="18" charset="0"/>
                <a:ea typeface="Times New Roman" panose="02020603050405020304" pitchFamily="18" charset="0"/>
              </a:rPr>
              <a:t>Penghasil</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Pajak</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&amp;</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Retribusi:</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Perusahaan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pariwisata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berkontribusi</a:t>
            </a:r>
            <a:r>
              <a:rPr lang="ms-MY" sz="1500" spc="-195"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pada pendapatan nasional melalui pajak, sementara wisatawan dapat</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(dan sering kali) dikenakan pajak langsung, seperti melalui visa, yang</a:t>
            </a:r>
            <a:r>
              <a:rPr lang="ms-MY" sz="1500" spc="-195"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selanjutnya menghasilkan pendapatan bagi pemerintah nasional atau</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lokal.</a:t>
            </a:r>
            <a:endParaRPr lang="id-ID" sz="1500" spc="-4" dirty="0">
              <a:latin typeface="Times New Roman" panose="02020603050405020304" pitchFamily="18" charset="0"/>
              <a:ea typeface="Times New Roman" panose="02020603050405020304" pitchFamily="18" charset="0"/>
            </a:endParaRPr>
          </a:p>
          <a:p>
            <a:pPr marL="257175" marR="251936" indent="-257175" algn="just">
              <a:lnSpc>
                <a:spcPct val="115000"/>
              </a:lnSpc>
              <a:spcBef>
                <a:spcPts val="15"/>
              </a:spcBef>
              <a:buSzPts val="1100"/>
              <a:buFont typeface="Times New Roman" panose="02020603050405020304" pitchFamily="18" charset="0"/>
              <a:buAutoNum type="arabicPeriod"/>
              <a:tabLst>
                <a:tab pos="357188" algn="l"/>
              </a:tabLst>
            </a:pPr>
            <a:r>
              <a:rPr lang="ms-MY" sz="1500" spc="-4" dirty="0">
                <a:latin typeface="Times New Roman" panose="02020603050405020304" pitchFamily="18" charset="0"/>
                <a:ea typeface="Times New Roman" panose="02020603050405020304" pitchFamily="18" charset="0"/>
              </a:rPr>
              <a:t>Investasi dalam Infrastruktur: Seiring dengan perluasan kebutuhan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sektor</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pariwisata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infrastruktur</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lokal</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akan</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meningkat,</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yang</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pada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gilirannya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mendorong</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masuknya</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investasi</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infrastruktur</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baik</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oleh</a:t>
            </a:r>
            <a:r>
              <a:rPr lang="ms-MY" sz="1500" spc="4"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aktor</a:t>
            </a:r>
            <a:r>
              <a:rPr lang="ms-MY" sz="1500" spc="-8"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swasta atau oleh</a:t>
            </a:r>
            <a:r>
              <a:rPr lang="ms-MY" sz="1500" spc="-8" dirty="0">
                <a:latin typeface="Times New Roman" panose="02020603050405020304" pitchFamily="18" charset="0"/>
                <a:ea typeface="Times New Roman" panose="02020603050405020304" pitchFamily="18" charset="0"/>
              </a:rPr>
              <a:t> </a:t>
            </a:r>
            <a:r>
              <a:rPr lang="ms-MY" sz="1500" spc="-4" dirty="0">
                <a:latin typeface="Times New Roman" panose="02020603050405020304" pitchFamily="18" charset="0"/>
                <a:ea typeface="Times New Roman" panose="02020603050405020304" pitchFamily="18" charset="0"/>
              </a:rPr>
              <a:t>sektor publik.</a:t>
            </a:r>
            <a:endParaRPr lang="id-ID" sz="1500" spc="-4" dirty="0">
              <a:latin typeface="Times New Roman" panose="02020603050405020304" pitchFamily="18" charset="0"/>
              <a:ea typeface="Times New Roman" panose="02020603050405020304" pitchFamily="18" charset="0"/>
            </a:endParaRPr>
          </a:p>
        </p:txBody>
      </p:sp>
      <p:pic>
        <p:nvPicPr>
          <p:cNvPr id="7170" name="Picture 2" descr="Pariwisata Berkelanjutan di Bali: Menyeimbangkan Pelestarian dan  Pertumbuhan - Kebumen Pos">
            <a:extLst>
              <a:ext uri="{FF2B5EF4-FFF2-40B4-BE49-F238E27FC236}">
                <a16:creationId xmlns:a16="http://schemas.microsoft.com/office/drawing/2014/main" id="{2714C6F8-4842-E01A-AEEB-D25FC14A8C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111377"/>
            <a:ext cx="4626844" cy="1757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4893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8" name="Picture 8" descr="Dampak Positif Dan Negatif | PDF">
            <a:extLst>
              <a:ext uri="{FF2B5EF4-FFF2-40B4-BE49-F238E27FC236}">
                <a16:creationId xmlns:a16="http://schemas.microsoft.com/office/drawing/2014/main" id="{E84D8656-B9A0-B7E9-1E78-294832A4510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21179" y="1339851"/>
            <a:ext cx="3394740" cy="1907413"/>
          </a:xfrm>
          <a:prstGeom prst="rect">
            <a:avLst/>
          </a:prstGeom>
          <a:noFill/>
          <a:extLst>
            <a:ext uri="{909E8E84-426E-40DD-AFC4-6F175D3DCCD1}">
              <a14:hiddenFill xmlns:a14="http://schemas.microsoft.com/office/drawing/2010/main">
                <a:solidFill>
                  <a:srgbClr val="FFFFFF"/>
                </a:solidFill>
              </a14:hiddenFill>
            </a:ext>
          </a:extLst>
        </p:spPr>
      </p:pic>
      <p:pic>
        <p:nvPicPr>
          <p:cNvPr id="10242" name="Picture 2" descr="Perhatikan tabel berikut! Dampak positif dan...">
            <a:extLst>
              <a:ext uri="{FF2B5EF4-FFF2-40B4-BE49-F238E27FC236}">
                <a16:creationId xmlns:a16="http://schemas.microsoft.com/office/drawing/2014/main" id="{C513D142-CE55-25AF-DF57-B1025B6E3D8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753737" y="1433691"/>
            <a:ext cx="3549705" cy="1719733"/>
          </a:xfrm>
          <a:prstGeom prst="rect">
            <a:avLst/>
          </a:prstGeom>
          <a:noFill/>
          <a:extLst>
            <a:ext uri="{909E8E84-426E-40DD-AFC4-6F175D3DCCD1}">
              <a14:hiddenFill xmlns:a14="http://schemas.microsoft.com/office/drawing/2010/main">
                <a:solidFill>
                  <a:srgbClr val="FFFFFF"/>
                </a:solidFill>
              </a14:hiddenFill>
            </a:ext>
          </a:extLst>
        </p:spPr>
      </p:pic>
      <p:pic>
        <p:nvPicPr>
          <p:cNvPr id="10246" name="Picture 6" descr="apakah dampak positif dan negatif terhadap kehidupan sosial ekonomi dan  budaya?​ - Brainly.co.id">
            <a:extLst>
              <a:ext uri="{FF2B5EF4-FFF2-40B4-BE49-F238E27FC236}">
                <a16:creationId xmlns:a16="http://schemas.microsoft.com/office/drawing/2014/main" id="{B079D7BC-135F-F470-D7FD-F9D67506C26D}"/>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165519" y="3610737"/>
            <a:ext cx="2906060" cy="1909397"/>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dampak positif dan dampak negatif dari pelaksanaan kerjasama di bidang a  ekonomi B sosial budaya c - Brainly.co.id">
            <a:extLst>
              <a:ext uri="{FF2B5EF4-FFF2-40B4-BE49-F238E27FC236}">
                <a16:creationId xmlns:a16="http://schemas.microsoft.com/office/drawing/2014/main" id="{F81B207C-5E78-AFC9-F56A-A67D41FD5403}"/>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5133449" y="3610737"/>
            <a:ext cx="2790282" cy="1915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4413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2945</TotalTime>
  <Words>597</Words>
  <Application>Microsoft Office PowerPoint</Application>
  <PresentationFormat>Tampilan Layar (4:3)</PresentationFormat>
  <Paragraphs>22</Paragraphs>
  <Slides>7</Slides>
  <Notes>0</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7</vt:i4>
      </vt:variant>
    </vt:vector>
  </HeadingPairs>
  <TitlesOfParts>
    <vt:vector size="13" baseType="lpstr">
      <vt:lpstr>Arial</vt:lpstr>
      <vt:lpstr>Avenir Next LT Pro</vt:lpstr>
      <vt:lpstr>Calibri</vt:lpstr>
      <vt:lpstr>Google Sans</vt:lpstr>
      <vt:lpstr>Times New Roman</vt:lpstr>
      <vt:lpstr>Office Theme</vt:lpstr>
      <vt:lpstr>DAMPAK PARIWISATA</vt:lpstr>
      <vt:lpstr>Dampak Budaya Pariwisata Salah satu akibat pemahaman tentang budaya pariwisata yang paling positif adalah kesadaran lintas budaya, meningkatkan saling pengertian antara bangsa-bangsa dari negara dan latar belakang budaya yang berbeda. Kesempatan untuk bertukar pengetahuan, cita-cita dan tradisi lebih.</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yusminar wahyuningsih</cp:lastModifiedBy>
  <cp:revision>445</cp:revision>
  <cp:lastPrinted>2017-08-29T02:54:51Z</cp:lastPrinted>
  <dcterms:created xsi:type="dcterms:W3CDTF">2010-04-18T12:06:30Z</dcterms:created>
  <dcterms:modified xsi:type="dcterms:W3CDTF">2023-12-23T02:02:58Z</dcterms:modified>
</cp:coreProperties>
</file>