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7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8305799" cy="685799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46020" y="2840735"/>
            <a:ext cx="4288535" cy="1394459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935479" y="3726179"/>
            <a:ext cx="5294376" cy="12496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935352" y="2984449"/>
            <a:ext cx="5273294" cy="788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7997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38200" y="0"/>
            <a:ext cx="8305800" cy="685799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458200" y="152336"/>
            <a:ext cx="499452" cy="389572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20395" y="783336"/>
            <a:ext cx="7656576" cy="12801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19398" y="616661"/>
            <a:ext cx="2505202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8469" y="1787779"/>
            <a:ext cx="8227060" cy="42208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omisihukum.go.id/index.php?option=c" TargetMode="External"/><Relationship Id="rId2" Type="http://schemas.openxmlformats.org/officeDocument/2006/relationships/hyperlink" Target="http://materikuliahprimi.wordpress.com/2013/09/1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www.herdi.web.id/jejak-budaya-korupsi-di-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7"/>
          </a:xfrm>
          <a:prstGeom prst="rect">
            <a:avLst/>
          </a:prstGeom>
        </p:spPr>
      </p:pic>
      <p:grpSp>
        <p:nvGrpSpPr>
          <p:cNvPr id="8" name="object 8"/>
          <p:cNvGrpSpPr/>
          <p:nvPr/>
        </p:nvGrpSpPr>
        <p:grpSpPr>
          <a:xfrm>
            <a:off x="1920239" y="33528"/>
            <a:ext cx="6943725" cy="5747385"/>
            <a:chOff x="1920239" y="33528"/>
            <a:chExt cx="6943725" cy="5747385"/>
          </a:xfrm>
        </p:grpSpPr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20239" y="1199388"/>
              <a:ext cx="198119" cy="458114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1981199" y="1219200"/>
              <a:ext cx="76200" cy="4495800"/>
            </a:xfrm>
            <a:custGeom>
              <a:avLst/>
              <a:gdLst/>
              <a:ahLst/>
              <a:cxnLst/>
              <a:rect l="l" t="t" r="r" b="b"/>
              <a:pathLst>
                <a:path w="76200" h="4495800">
                  <a:moveTo>
                    <a:pt x="76200" y="0"/>
                  </a:moveTo>
                  <a:lnTo>
                    <a:pt x="0" y="4495800"/>
                  </a:lnTo>
                </a:path>
              </a:pathLst>
            </a:custGeom>
            <a:ln w="38100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947160" y="33528"/>
              <a:ext cx="3529584" cy="1118616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61843" y="563879"/>
              <a:ext cx="2909316" cy="1118615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809744" y="563879"/>
              <a:ext cx="2301240" cy="1118615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568439" y="563879"/>
              <a:ext cx="2295144" cy="1118615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875532" y="1094231"/>
              <a:ext cx="3675888" cy="1118615"/>
            </a:xfrm>
            <a:prstGeom prst="rect">
              <a:avLst/>
            </a:prstGeom>
          </p:spPr>
        </p:pic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2862833" y="145491"/>
            <a:ext cx="5561330" cy="1165860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12700" marR="5080" indent="1385570">
              <a:lnSpc>
                <a:spcPts val="4180"/>
              </a:lnSpc>
              <a:spcBef>
                <a:spcPts val="755"/>
              </a:spcBef>
              <a:tabLst>
                <a:tab pos="4019550" algn="l"/>
              </a:tabLst>
            </a:pPr>
            <a:r>
              <a:rPr sz="4000" spc="-80" dirty="0">
                <a:solidFill>
                  <a:srgbClr val="FFC000"/>
                </a:solidFill>
                <a:latin typeface="Times New Roman"/>
                <a:cs typeface="Times New Roman"/>
              </a:rPr>
              <a:t>PANCASILA </a:t>
            </a:r>
            <a:r>
              <a:rPr sz="4000" spc="-190" dirty="0">
                <a:solidFill>
                  <a:srgbClr val="FFC000"/>
                </a:solidFill>
                <a:latin typeface="Times New Roman"/>
                <a:cs typeface="Times New Roman"/>
              </a:rPr>
              <a:t>SEBAGAI</a:t>
            </a:r>
            <a:r>
              <a:rPr sz="4000" spc="-114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4000" spc="-10" dirty="0">
                <a:solidFill>
                  <a:srgbClr val="FFC000"/>
                </a:solidFill>
                <a:latin typeface="Times New Roman"/>
                <a:cs typeface="Times New Roman"/>
              </a:rPr>
              <a:t>SITEM</a:t>
            </a:r>
            <a:r>
              <a:rPr sz="4000" dirty="0">
                <a:solidFill>
                  <a:srgbClr val="FFC000"/>
                </a:solidFill>
                <a:latin typeface="Times New Roman"/>
                <a:cs typeface="Times New Roman"/>
              </a:rPr>
              <a:t>	</a:t>
            </a:r>
            <a:r>
              <a:rPr sz="4000" spc="-185" dirty="0">
                <a:solidFill>
                  <a:srgbClr val="FFC000"/>
                </a:solidFill>
                <a:latin typeface="Times New Roman"/>
                <a:cs typeface="Times New Roman"/>
              </a:rPr>
              <a:t>ETIKA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176776" y="1206754"/>
            <a:ext cx="293560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155" dirty="0">
                <a:solidFill>
                  <a:srgbClr val="FFC000"/>
                </a:solidFill>
                <a:latin typeface="Times New Roman"/>
                <a:cs typeface="Times New Roman"/>
              </a:rPr>
              <a:t>(LANJUTAN)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441575" y="2318131"/>
            <a:ext cx="5622290" cy="940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11150" marR="5080" indent="-299085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FFFF00"/>
                </a:solidFill>
                <a:latin typeface="Tahoma"/>
                <a:cs typeface="Tahoma"/>
              </a:rPr>
              <a:t>C.</a:t>
            </a:r>
            <a:r>
              <a:rPr sz="2000" b="1" spc="-15" dirty="0">
                <a:solidFill>
                  <a:srgbClr val="FFFF00"/>
                </a:solidFill>
                <a:latin typeface="Tahoma"/>
                <a:cs typeface="Tahoma"/>
              </a:rPr>
              <a:t> </a:t>
            </a:r>
            <a:r>
              <a:rPr sz="2000" b="1" dirty="0">
                <a:solidFill>
                  <a:srgbClr val="FFFF00"/>
                </a:solidFill>
                <a:latin typeface="Tahoma"/>
                <a:cs typeface="Tahoma"/>
              </a:rPr>
              <a:t>Pancasila</a:t>
            </a:r>
            <a:r>
              <a:rPr sz="2000" b="1" spc="-30" dirty="0">
                <a:solidFill>
                  <a:srgbClr val="FFFF00"/>
                </a:solidFill>
                <a:latin typeface="Tahoma"/>
                <a:cs typeface="Tahoma"/>
              </a:rPr>
              <a:t> </a:t>
            </a:r>
            <a:r>
              <a:rPr sz="2000" b="1" dirty="0">
                <a:solidFill>
                  <a:srgbClr val="FFFF00"/>
                </a:solidFill>
                <a:latin typeface="Tahoma"/>
                <a:cs typeface="Tahoma"/>
              </a:rPr>
              <a:t>Sebagai</a:t>
            </a:r>
            <a:r>
              <a:rPr sz="2000" b="1" spc="-20" dirty="0">
                <a:solidFill>
                  <a:srgbClr val="FFFF00"/>
                </a:solidFill>
                <a:latin typeface="Tahoma"/>
                <a:cs typeface="Tahoma"/>
              </a:rPr>
              <a:t> </a:t>
            </a:r>
            <a:r>
              <a:rPr sz="2000" b="1" dirty="0">
                <a:solidFill>
                  <a:srgbClr val="FFFF00"/>
                </a:solidFill>
                <a:latin typeface="Tahoma"/>
                <a:cs typeface="Tahoma"/>
              </a:rPr>
              <a:t>Solusi</a:t>
            </a:r>
            <a:r>
              <a:rPr sz="2000" b="1" spc="-35" dirty="0">
                <a:solidFill>
                  <a:srgbClr val="FFFF00"/>
                </a:solidFill>
                <a:latin typeface="Tahoma"/>
                <a:cs typeface="Tahoma"/>
              </a:rPr>
              <a:t> </a:t>
            </a:r>
            <a:r>
              <a:rPr sz="2000" b="1" dirty="0">
                <a:solidFill>
                  <a:srgbClr val="FFFF00"/>
                </a:solidFill>
                <a:latin typeface="Tahoma"/>
                <a:cs typeface="Tahoma"/>
              </a:rPr>
              <a:t>Problem</a:t>
            </a:r>
            <a:r>
              <a:rPr sz="2000" b="1" spc="-40" dirty="0">
                <a:solidFill>
                  <a:srgbClr val="FFFF00"/>
                </a:solidFill>
                <a:latin typeface="Tahoma"/>
                <a:cs typeface="Tahoma"/>
              </a:rPr>
              <a:t> </a:t>
            </a:r>
            <a:r>
              <a:rPr sz="2000" b="1" spc="-10" dirty="0">
                <a:solidFill>
                  <a:srgbClr val="FFFF00"/>
                </a:solidFill>
                <a:latin typeface="Tahoma"/>
                <a:cs typeface="Tahoma"/>
              </a:rPr>
              <a:t>Bangsa </a:t>
            </a:r>
            <a:r>
              <a:rPr sz="2000" b="1" dirty="0">
                <a:solidFill>
                  <a:srgbClr val="FFFF00"/>
                </a:solidFill>
                <a:latin typeface="Tahoma"/>
                <a:cs typeface="Tahoma"/>
              </a:rPr>
              <a:t>seperti</a:t>
            </a:r>
            <a:r>
              <a:rPr sz="2000" b="1" spc="-50" dirty="0">
                <a:solidFill>
                  <a:srgbClr val="FFFF00"/>
                </a:solidFill>
                <a:latin typeface="Tahoma"/>
                <a:cs typeface="Tahoma"/>
              </a:rPr>
              <a:t> </a:t>
            </a:r>
            <a:r>
              <a:rPr sz="2000" b="1" dirty="0">
                <a:solidFill>
                  <a:srgbClr val="FFFF00"/>
                </a:solidFill>
                <a:latin typeface="Tahoma"/>
                <a:cs typeface="Tahoma"/>
              </a:rPr>
              <a:t>Korupsi,</a:t>
            </a:r>
            <a:r>
              <a:rPr sz="2000" b="1" spc="-40" dirty="0">
                <a:solidFill>
                  <a:srgbClr val="FFFF00"/>
                </a:solidFill>
                <a:latin typeface="Tahoma"/>
                <a:cs typeface="Tahoma"/>
              </a:rPr>
              <a:t> </a:t>
            </a:r>
            <a:r>
              <a:rPr sz="2000" b="1" dirty="0">
                <a:solidFill>
                  <a:srgbClr val="FFFF00"/>
                </a:solidFill>
                <a:latin typeface="Tahoma"/>
                <a:cs typeface="Tahoma"/>
              </a:rPr>
              <a:t>Kerusakan</a:t>
            </a:r>
            <a:r>
              <a:rPr sz="2000" b="1" spc="-60" dirty="0">
                <a:solidFill>
                  <a:srgbClr val="FFFF00"/>
                </a:solidFill>
                <a:latin typeface="Tahoma"/>
                <a:cs typeface="Tahoma"/>
              </a:rPr>
              <a:t> </a:t>
            </a:r>
            <a:r>
              <a:rPr sz="2000" b="1" spc="-10" dirty="0">
                <a:solidFill>
                  <a:srgbClr val="FFFF00"/>
                </a:solidFill>
                <a:latin typeface="Tahoma"/>
                <a:cs typeface="Tahoma"/>
              </a:rPr>
              <a:t>Lingkungan, </a:t>
            </a:r>
            <a:r>
              <a:rPr sz="2000" b="1" dirty="0">
                <a:solidFill>
                  <a:srgbClr val="FFFF00"/>
                </a:solidFill>
                <a:latin typeface="Tahoma"/>
                <a:cs typeface="Tahoma"/>
              </a:rPr>
              <a:t>Dekadensi</a:t>
            </a:r>
            <a:r>
              <a:rPr sz="2000" b="1" spc="-25" dirty="0">
                <a:solidFill>
                  <a:srgbClr val="FFFF00"/>
                </a:solidFill>
                <a:latin typeface="Tahoma"/>
                <a:cs typeface="Tahoma"/>
              </a:rPr>
              <a:t> </a:t>
            </a:r>
            <a:r>
              <a:rPr sz="2000" b="1" dirty="0">
                <a:solidFill>
                  <a:srgbClr val="FFFF00"/>
                </a:solidFill>
                <a:latin typeface="Tahoma"/>
                <a:cs typeface="Tahoma"/>
              </a:rPr>
              <a:t>Moral,</a:t>
            </a:r>
            <a:r>
              <a:rPr sz="2000" b="1" spc="-5" dirty="0">
                <a:solidFill>
                  <a:srgbClr val="FFFF00"/>
                </a:solidFill>
                <a:latin typeface="Tahoma"/>
                <a:cs typeface="Tahoma"/>
              </a:rPr>
              <a:t> </a:t>
            </a:r>
            <a:r>
              <a:rPr sz="2000" b="1" dirty="0">
                <a:solidFill>
                  <a:srgbClr val="FFFF00"/>
                </a:solidFill>
                <a:latin typeface="Tahoma"/>
                <a:cs typeface="Tahoma"/>
              </a:rPr>
              <a:t>dan</a:t>
            </a:r>
            <a:r>
              <a:rPr sz="2000" b="1" spc="-5" dirty="0">
                <a:solidFill>
                  <a:srgbClr val="FFFF00"/>
                </a:solidFill>
                <a:latin typeface="Tahoma"/>
                <a:cs typeface="Tahoma"/>
              </a:rPr>
              <a:t> </a:t>
            </a:r>
            <a:r>
              <a:rPr sz="2000" b="1" spc="-10" dirty="0">
                <a:solidFill>
                  <a:srgbClr val="FFFF00"/>
                </a:solidFill>
                <a:latin typeface="Tahoma"/>
                <a:cs typeface="Tahoma"/>
              </a:rPr>
              <a:t>lain-lain.</a:t>
            </a:r>
            <a:endParaRPr sz="20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3349" y="840422"/>
            <a:ext cx="7609840" cy="0"/>
          </a:xfrm>
          <a:custGeom>
            <a:avLst/>
            <a:gdLst/>
            <a:ahLst/>
            <a:cxnLst/>
            <a:rect l="l" t="t" r="r" b="b"/>
            <a:pathLst>
              <a:path w="7609840">
                <a:moveTo>
                  <a:pt x="0" y="0"/>
                </a:moveTo>
                <a:lnTo>
                  <a:pt x="247650" y="0"/>
                </a:lnTo>
              </a:path>
              <a:path w="7609840">
                <a:moveTo>
                  <a:pt x="6496050" y="0"/>
                </a:moveTo>
                <a:lnTo>
                  <a:pt x="7609585" y="0"/>
                </a:lnTo>
              </a:path>
            </a:pathLst>
          </a:custGeom>
          <a:ln w="42545">
            <a:solidFill>
              <a:srgbClr val="4AAC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81000" y="609600"/>
            <a:ext cx="6248400" cy="609600"/>
          </a:xfrm>
          <a:prstGeom prst="rect">
            <a:avLst/>
          </a:prstGeom>
          <a:solidFill>
            <a:srgbClr val="FFFFFF"/>
          </a:solidFill>
          <a:ln w="25400">
            <a:solidFill>
              <a:srgbClr val="9BBA58"/>
            </a:solidFill>
          </a:ln>
        </p:spPr>
        <p:txBody>
          <a:bodyPr vert="horz" wrap="square" lIns="0" tIns="22225" rIns="0" bIns="0" rtlCol="0">
            <a:spAutoFit/>
          </a:bodyPr>
          <a:lstStyle/>
          <a:p>
            <a:pPr marL="433705" indent="-342265">
              <a:lnSpc>
                <a:spcPct val="100000"/>
              </a:lnSpc>
              <a:spcBef>
                <a:spcPts val="175"/>
              </a:spcBef>
              <a:buFont typeface="Wingdings"/>
              <a:buChar char=""/>
              <a:tabLst>
                <a:tab pos="433705" algn="l"/>
              </a:tabLst>
            </a:pPr>
            <a:r>
              <a:rPr sz="2800" b="1" spc="-10" dirty="0">
                <a:latin typeface="Calibri"/>
                <a:cs typeface="Calibri"/>
              </a:rPr>
              <a:t>Permasalahan</a:t>
            </a:r>
            <a:r>
              <a:rPr sz="2800" b="1" spc="-9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Kerusakan</a:t>
            </a:r>
            <a:r>
              <a:rPr sz="2800" b="1" spc="-7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Lingkungan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626465" y="1739900"/>
            <a:ext cx="7797800" cy="2580005"/>
            <a:chOff x="626465" y="1739900"/>
            <a:chExt cx="7797800" cy="2580005"/>
          </a:xfrm>
        </p:grpSpPr>
        <p:sp>
          <p:nvSpPr>
            <p:cNvPr id="5" name="object 5"/>
            <p:cNvSpPr/>
            <p:nvPr/>
          </p:nvSpPr>
          <p:spPr>
            <a:xfrm>
              <a:off x="639165" y="1752600"/>
              <a:ext cx="7772400" cy="2554605"/>
            </a:xfrm>
            <a:custGeom>
              <a:avLst/>
              <a:gdLst/>
              <a:ahLst/>
              <a:cxnLst/>
              <a:rect l="l" t="t" r="r" b="b"/>
              <a:pathLst>
                <a:path w="7772400" h="2554604">
                  <a:moveTo>
                    <a:pt x="7772400" y="0"/>
                  </a:moveTo>
                  <a:lnTo>
                    <a:pt x="0" y="0"/>
                  </a:lnTo>
                  <a:lnTo>
                    <a:pt x="0" y="2554605"/>
                  </a:lnTo>
                  <a:lnTo>
                    <a:pt x="7772400" y="2554605"/>
                  </a:lnTo>
                  <a:lnTo>
                    <a:pt x="77724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39165" y="1752600"/>
              <a:ext cx="7772400" cy="2554605"/>
            </a:xfrm>
            <a:custGeom>
              <a:avLst/>
              <a:gdLst/>
              <a:ahLst/>
              <a:cxnLst/>
              <a:rect l="l" t="t" r="r" b="b"/>
              <a:pathLst>
                <a:path w="7772400" h="2554604">
                  <a:moveTo>
                    <a:pt x="0" y="2554605"/>
                  </a:moveTo>
                  <a:lnTo>
                    <a:pt x="7772400" y="2554605"/>
                  </a:lnTo>
                  <a:lnTo>
                    <a:pt x="7772400" y="0"/>
                  </a:lnTo>
                  <a:lnTo>
                    <a:pt x="0" y="0"/>
                  </a:lnTo>
                  <a:lnTo>
                    <a:pt x="0" y="2554605"/>
                  </a:lnTo>
                  <a:close/>
                </a:path>
              </a:pathLst>
            </a:custGeom>
            <a:ln w="25400">
              <a:solidFill>
                <a:srgbClr val="9BBA5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717905" y="1759966"/>
            <a:ext cx="7617459" cy="2465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latin typeface="Calibri"/>
                <a:cs typeface="Calibri"/>
              </a:rPr>
              <a:t>Lingkungan</a:t>
            </a:r>
            <a:r>
              <a:rPr sz="3200" b="1" spc="62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di</a:t>
            </a:r>
            <a:r>
              <a:rPr sz="3200" b="1" spc="63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sekitar</a:t>
            </a:r>
            <a:r>
              <a:rPr sz="3200" b="1" spc="62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kita</a:t>
            </a:r>
            <a:r>
              <a:rPr sz="3200" b="1" spc="63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termasuk</a:t>
            </a:r>
            <a:r>
              <a:rPr sz="3200" b="1" spc="60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hutan, </a:t>
            </a:r>
            <a:r>
              <a:rPr sz="3200" b="1" dirty="0">
                <a:latin typeface="Calibri"/>
                <a:cs typeface="Calibri"/>
              </a:rPr>
              <a:t>tanah,</a:t>
            </a:r>
            <a:r>
              <a:rPr sz="3200" b="1" spc="48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air</a:t>
            </a:r>
            <a:r>
              <a:rPr sz="3200" b="1" spc="49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serta</a:t>
            </a:r>
            <a:r>
              <a:rPr sz="3200" b="1" spc="49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udara</a:t>
            </a:r>
            <a:r>
              <a:rPr sz="3200" b="1" spc="484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harus</a:t>
            </a:r>
            <a:r>
              <a:rPr sz="3200" b="1" spc="484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kita</a:t>
            </a:r>
            <a:r>
              <a:rPr sz="3200" b="1" spc="49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jaga</a:t>
            </a:r>
            <a:r>
              <a:rPr sz="3200" b="1" spc="490" dirty="0">
                <a:latin typeface="Calibri"/>
                <a:cs typeface="Calibri"/>
              </a:rPr>
              <a:t> </a:t>
            </a:r>
            <a:r>
              <a:rPr sz="3200" b="1" spc="-20" dirty="0">
                <a:latin typeface="Calibri"/>
                <a:cs typeface="Calibri"/>
              </a:rPr>
              <a:t>demi </a:t>
            </a:r>
            <a:r>
              <a:rPr sz="3200" b="1" dirty="0">
                <a:latin typeface="Calibri"/>
                <a:cs typeface="Calibri"/>
              </a:rPr>
              <a:t>keberlanjutan</a:t>
            </a:r>
            <a:r>
              <a:rPr sz="3200" b="1" spc="409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sumberdaya</a:t>
            </a:r>
            <a:r>
              <a:rPr sz="3200" b="1" spc="44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alam</a:t>
            </a:r>
            <a:r>
              <a:rPr sz="3200" b="1" spc="45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yang</a:t>
            </a:r>
            <a:r>
              <a:rPr sz="3200" b="1" spc="45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tetap </a:t>
            </a:r>
            <a:r>
              <a:rPr sz="3200" b="1" dirty="0">
                <a:latin typeface="Calibri"/>
                <a:cs typeface="Calibri"/>
              </a:rPr>
              <a:t>lestari</a:t>
            </a:r>
            <a:r>
              <a:rPr sz="3200" b="1" spc="33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menghasilkan</a:t>
            </a:r>
            <a:r>
              <a:rPr sz="3200" b="1" spc="33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manfaat</a:t>
            </a:r>
            <a:r>
              <a:rPr sz="3200" b="1" spc="34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yang</a:t>
            </a:r>
            <a:r>
              <a:rPr sz="3200" b="1" spc="33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sebesar- </a:t>
            </a:r>
            <a:r>
              <a:rPr sz="3200" b="1" dirty="0">
                <a:latin typeface="Calibri"/>
                <a:cs typeface="Calibri"/>
              </a:rPr>
              <a:t>besarnya</a:t>
            </a:r>
            <a:r>
              <a:rPr sz="3200" b="1" spc="-7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bagi</a:t>
            </a:r>
            <a:r>
              <a:rPr sz="3200" b="1" spc="-50" dirty="0">
                <a:latin typeface="Calibri"/>
                <a:cs typeface="Calibri"/>
              </a:rPr>
              <a:t> </a:t>
            </a:r>
            <a:r>
              <a:rPr sz="3200" b="1" spc="-20" dirty="0">
                <a:latin typeface="Calibri"/>
                <a:cs typeface="Calibri"/>
              </a:rPr>
              <a:t>kesejahteraan</a:t>
            </a:r>
            <a:r>
              <a:rPr sz="3200" b="1" spc="-114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manusia.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39165" y="4800663"/>
            <a:ext cx="7772400" cy="1384935"/>
          </a:xfrm>
          <a:prstGeom prst="rect">
            <a:avLst/>
          </a:prstGeom>
          <a:solidFill>
            <a:srgbClr val="FFFFFF"/>
          </a:solidFill>
          <a:ln w="25400">
            <a:solidFill>
              <a:srgbClr val="9BBA58"/>
            </a:solidFill>
          </a:ln>
        </p:spPr>
        <p:txBody>
          <a:bodyPr vert="horz" wrap="square" lIns="0" tIns="22860" rIns="0" bIns="0" rtlCol="0">
            <a:spAutoFit/>
          </a:bodyPr>
          <a:lstStyle/>
          <a:p>
            <a:pPr marL="90805" marR="83820" algn="just">
              <a:lnSpc>
                <a:spcPct val="100000"/>
              </a:lnSpc>
              <a:spcBef>
                <a:spcPts val="180"/>
              </a:spcBef>
            </a:pPr>
            <a:r>
              <a:rPr sz="2800" b="1" dirty="0">
                <a:latin typeface="Calibri"/>
                <a:cs typeface="Calibri"/>
              </a:rPr>
              <a:t>Lingkungan</a:t>
            </a:r>
            <a:r>
              <a:rPr sz="2800" b="1" spc="21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yang</a:t>
            </a:r>
            <a:r>
              <a:rPr sz="2800" b="1" spc="21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rusak</a:t>
            </a:r>
            <a:r>
              <a:rPr sz="2800" b="1" spc="22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tidak</a:t>
            </a:r>
            <a:r>
              <a:rPr sz="2800" b="1" spc="22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menyediakan</a:t>
            </a:r>
            <a:r>
              <a:rPr sz="2800" b="1" spc="220" dirty="0">
                <a:latin typeface="Calibri"/>
                <a:cs typeface="Calibri"/>
              </a:rPr>
              <a:t>  </a:t>
            </a:r>
            <a:r>
              <a:rPr sz="2800" b="1" spc="-20" dirty="0">
                <a:latin typeface="Calibri"/>
                <a:cs typeface="Calibri"/>
              </a:rPr>
              <a:t>lagi </a:t>
            </a:r>
            <a:r>
              <a:rPr sz="2800" b="1" dirty="0">
                <a:latin typeface="Calibri"/>
                <a:cs typeface="Calibri"/>
              </a:rPr>
              <a:t>kondisi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habitat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yang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sesuai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bagi kehidupan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mahluk hidup.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0395" y="0"/>
            <a:ext cx="9023985" cy="6858000"/>
            <a:chOff x="120395" y="0"/>
            <a:chExt cx="9023985" cy="6858000"/>
          </a:xfrm>
        </p:grpSpPr>
        <p:sp>
          <p:nvSpPr>
            <p:cNvPr id="3" name="object 3"/>
            <p:cNvSpPr/>
            <p:nvPr/>
          </p:nvSpPr>
          <p:spPr>
            <a:xfrm>
              <a:off x="133349" y="840422"/>
              <a:ext cx="247650" cy="0"/>
            </a:xfrm>
            <a:custGeom>
              <a:avLst/>
              <a:gdLst/>
              <a:ahLst/>
              <a:cxnLst/>
              <a:rect l="l" t="t" r="r" b="b"/>
              <a:pathLst>
                <a:path w="247650">
                  <a:moveTo>
                    <a:pt x="0" y="0"/>
                  </a:moveTo>
                  <a:lnTo>
                    <a:pt x="247650" y="0"/>
                  </a:lnTo>
                </a:path>
              </a:pathLst>
            </a:custGeom>
            <a:ln w="42545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81000" y="762000"/>
              <a:ext cx="8382000" cy="5334000"/>
            </a:xfrm>
            <a:custGeom>
              <a:avLst/>
              <a:gdLst/>
              <a:ahLst/>
              <a:cxnLst/>
              <a:rect l="l" t="t" r="r" b="b"/>
              <a:pathLst>
                <a:path w="8382000" h="5334000">
                  <a:moveTo>
                    <a:pt x="8382000" y="0"/>
                  </a:moveTo>
                  <a:lnTo>
                    <a:pt x="0" y="0"/>
                  </a:lnTo>
                  <a:lnTo>
                    <a:pt x="0" y="5334000"/>
                  </a:lnTo>
                  <a:lnTo>
                    <a:pt x="8382000" y="5334000"/>
                  </a:lnTo>
                  <a:lnTo>
                    <a:pt x="838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81000" y="762000"/>
              <a:ext cx="8382000" cy="5334000"/>
            </a:xfrm>
            <a:custGeom>
              <a:avLst/>
              <a:gdLst/>
              <a:ahLst/>
              <a:cxnLst/>
              <a:rect l="l" t="t" r="r" b="b"/>
              <a:pathLst>
                <a:path w="8382000" h="5334000">
                  <a:moveTo>
                    <a:pt x="0" y="5334000"/>
                  </a:moveTo>
                  <a:lnTo>
                    <a:pt x="8382000" y="5334000"/>
                  </a:lnTo>
                  <a:lnTo>
                    <a:pt x="8382000" y="0"/>
                  </a:lnTo>
                  <a:lnTo>
                    <a:pt x="0" y="0"/>
                  </a:lnTo>
                  <a:lnTo>
                    <a:pt x="0" y="5334000"/>
                  </a:lnTo>
                  <a:close/>
                </a:path>
              </a:pathLst>
            </a:custGeom>
            <a:ln w="25400">
              <a:solidFill>
                <a:srgbClr val="9BBA5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459740" y="772413"/>
            <a:ext cx="8223884" cy="18180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84150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latin typeface="Calibri"/>
                <a:cs typeface="Calibri"/>
              </a:rPr>
              <a:t>Kerusakan</a:t>
            </a:r>
            <a:r>
              <a:rPr sz="2800" b="1" spc="-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lingkungan</a:t>
            </a:r>
            <a:r>
              <a:rPr sz="2800" b="1" spc="-4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hidup</a:t>
            </a:r>
            <a:r>
              <a:rPr sz="2800" b="1" spc="-8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di</a:t>
            </a:r>
            <a:r>
              <a:rPr sz="2800" b="1" spc="-7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Indonesia</a:t>
            </a:r>
            <a:r>
              <a:rPr sz="2800" b="1" spc="-6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semakin</a:t>
            </a:r>
            <a:r>
              <a:rPr sz="2800" b="1" spc="-6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hari </a:t>
            </a:r>
            <a:r>
              <a:rPr sz="2800" b="1" dirty="0">
                <a:latin typeface="Calibri"/>
                <a:cs typeface="Calibri"/>
              </a:rPr>
              <a:t>kian</a:t>
            </a:r>
            <a:r>
              <a:rPr sz="2800" b="1" spc="-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parah.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670"/>
              </a:spcBef>
              <a:tabLst>
                <a:tab pos="1565275" algn="l"/>
                <a:tab pos="2222500" algn="l"/>
                <a:tab pos="2791460" algn="l"/>
                <a:tab pos="3935729" algn="l"/>
                <a:tab pos="5454015" algn="l"/>
                <a:tab pos="6411595" algn="l"/>
              </a:tabLst>
            </a:pPr>
            <a:r>
              <a:rPr sz="2800" b="1" spc="-10" dirty="0">
                <a:latin typeface="Calibri"/>
                <a:cs typeface="Calibri"/>
              </a:rPr>
              <a:t>Tentunya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5" dirty="0">
                <a:latin typeface="Calibri"/>
                <a:cs typeface="Calibri"/>
              </a:rPr>
              <a:t>hal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5" dirty="0">
                <a:latin typeface="Calibri"/>
                <a:cs typeface="Calibri"/>
              </a:rPr>
              <a:t>ini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secara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langsung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telah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mengancam </a:t>
            </a:r>
            <a:r>
              <a:rPr sz="2800" b="1" spc="-10" dirty="0">
                <a:latin typeface="Calibri"/>
                <a:cs typeface="Calibri"/>
              </a:rPr>
              <a:t>kehidupan</a:t>
            </a:r>
            <a:r>
              <a:rPr sz="2800" b="1" spc="-9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manusia.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9740" y="3674440"/>
            <a:ext cx="8223250" cy="22447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Calibri"/>
                <a:cs typeface="Calibri"/>
              </a:rPr>
              <a:t>Seperti</a:t>
            </a:r>
            <a:r>
              <a:rPr sz="2800" b="1" spc="50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pada</a:t>
            </a:r>
            <a:r>
              <a:rPr sz="2800" b="1" spc="509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tingkat</a:t>
            </a:r>
            <a:r>
              <a:rPr sz="2800" b="1" spc="51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kerusakan</a:t>
            </a:r>
            <a:r>
              <a:rPr sz="2800" b="1" spc="50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alam</a:t>
            </a:r>
            <a:r>
              <a:rPr sz="2800" b="1" spc="51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yang</a:t>
            </a:r>
            <a:r>
              <a:rPr sz="2800" b="1" spc="505" dirty="0">
                <a:latin typeface="Calibri"/>
                <a:cs typeface="Calibri"/>
              </a:rPr>
              <a:t>  </a:t>
            </a:r>
            <a:r>
              <a:rPr sz="2800" b="1" spc="-20" dirty="0">
                <a:latin typeface="Calibri"/>
                <a:cs typeface="Calibri"/>
              </a:rPr>
              <a:t>kian </a:t>
            </a:r>
            <a:r>
              <a:rPr sz="2800" b="1" spc="-10" dirty="0">
                <a:latin typeface="Calibri"/>
                <a:cs typeface="Calibri"/>
              </a:rPr>
              <a:t>meningkatkan</a:t>
            </a:r>
            <a:r>
              <a:rPr sz="2800" b="1" spc="-9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risiko</a:t>
            </a:r>
            <a:r>
              <a:rPr sz="2800" b="1" spc="-12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bencana</a:t>
            </a:r>
            <a:r>
              <a:rPr sz="2800" b="1" spc="-1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alam.</a:t>
            </a:r>
            <a:endParaRPr sz="28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675"/>
              </a:spcBef>
            </a:pPr>
            <a:r>
              <a:rPr sz="2800" b="1" dirty="0">
                <a:latin typeface="Calibri"/>
                <a:cs typeface="Calibri"/>
              </a:rPr>
              <a:t>Penyebab</a:t>
            </a:r>
            <a:r>
              <a:rPr sz="2800" b="1" spc="-4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terjadinya</a:t>
            </a:r>
            <a:r>
              <a:rPr sz="2800" b="1" spc="-4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kerusakan</a:t>
            </a:r>
            <a:r>
              <a:rPr sz="2800" b="1" spc="-5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alam</a:t>
            </a:r>
            <a:r>
              <a:rPr sz="2800" b="1" spc="-3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dapat</a:t>
            </a:r>
            <a:r>
              <a:rPr sz="2800" b="1" spc="-5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disebabkan </a:t>
            </a:r>
            <a:r>
              <a:rPr sz="2800" b="1" dirty="0">
                <a:latin typeface="Calibri"/>
                <a:cs typeface="Calibri"/>
              </a:rPr>
              <a:t>oleh</a:t>
            </a:r>
            <a:r>
              <a:rPr sz="2800" b="1" spc="12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dua</a:t>
            </a:r>
            <a:r>
              <a:rPr sz="2800" b="1" spc="13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faktor</a:t>
            </a:r>
            <a:r>
              <a:rPr sz="2800" b="1" spc="14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yaitu</a:t>
            </a:r>
            <a:r>
              <a:rPr sz="2800" b="1" spc="12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akibat</a:t>
            </a:r>
            <a:r>
              <a:rPr sz="2800" b="1" spc="12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peristiwa</a:t>
            </a:r>
            <a:r>
              <a:rPr sz="2800" b="1" spc="14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alam</a:t>
            </a:r>
            <a:r>
              <a:rPr sz="2800" b="1" spc="13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dan</a:t>
            </a:r>
            <a:r>
              <a:rPr sz="2800" b="1" spc="14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akibat </a:t>
            </a:r>
            <a:r>
              <a:rPr sz="2800" b="1" dirty="0">
                <a:latin typeface="Calibri"/>
                <a:cs typeface="Calibri"/>
              </a:rPr>
              <a:t>ulah</a:t>
            </a:r>
            <a:r>
              <a:rPr sz="2800" b="1" spc="-4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manusia.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0395" y="0"/>
            <a:ext cx="9023985" cy="6858000"/>
            <a:chOff x="120395" y="0"/>
            <a:chExt cx="9023985" cy="6858000"/>
          </a:xfrm>
        </p:grpSpPr>
        <p:sp>
          <p:nvSpPr>
            <p:cNvPr id="3" name="object 3"/>
            <p:cNvSpPr/>
            <p:nvPr/>
          </p:nvSpPr>
          <p:spPr>
            <a:xfrm>
              <a:off x="133349" y="840422"/>
              <a:ext cx="247650" cy="0"/>
            </a:xfrm>
            <a:custGeom>
              <a:avLst/>
              <a:gdLst/>
              <a:ahLst/>
              <a:cxnLst/>
              <a:rect l="l" t="t" r="r" b="b"/>
              <a:pathLst>
                <a:path w="247650">
                  <a:moveTo>
                    <a:pt x="0" y="0"/>
                  </a:moveTo>
                  <a:lnTo>
                    <a:pt x="247650" y="0"/>
                  </a:lnTo>
                </a:path>
              </a:pathLst>
            </a:custGeom>
            <a:ln w="42545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81000" y="609600"/>
              <a:ext cx="8382000" cy="5867400"/>
            </a:xfrm>
            <a:custGeom>
              <a:avLst/>
              <a:gdLst/>
              <a:ahLst/>
              <a:cxnLst/>
              <a:rect l="l" t="t" r="r" b="b"/>
              <a:pathLst>
                <a:path w="8382000" h="5867400">
                  <a:moveTo>
                    <a:pt x="8382000" y="0"/>
                  </a:moveTo>
                  <a:lnTo>
                    <a:pt x="0" y="0"/>
                  </a:lnTo>
                  <a:lnTo>
                    <a:pt x="0" y="5867400"/>
                  </a:lnTo>
                  <a:lnTo>
                    <a:pt x="8382000" y="5867400"/>
                  </a:lnTo>
                  <a:lnTo>
                    <a:pt x="838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81000" y="609600"/>
              <a:ext cx="8382000" cy="5867400"/>
            </a:xfrm>
            <a:custGeom>
              <a:avLst/>
              <a:gdLst/>
              <a:ahLst/>
              <a:cxnLst/>
              <a:rect l="l" t="t" r="r" b="b"/>
              <a:pathLst>
                <a:path w="8382000" h="5867400">
                  <a:moveTo>
                    <a:pt x="0" y="5867400"/>
                  </a:moveTo>
                  <a:lnTo>
                    <a:pt x="8382000" y="5867400"/>
                  </a:lnTo>
                  <a:lnTo>
                    <a:pt x="8382000" y="0"/>
                  </a:lnTo>
                  <a:lnTo>
                    <a:pt x="0" y="0"/>
                  </a:lnTo>
                  <a:lnTo>
                    <a:pt x="0" y="5867400"/>
                  </a:lnTo>
                  <a:close/>
                </a:path>
              </a:pathLst>
            </a:custGeom>
            <a:ln w="25400">
              <a:solidFill>
                <a:srgbClr val="9BBA5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459740" y="619709"/>
            <a:ext cx="8225790" cy="57442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6985" algn="just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Calibri"/>
                <a:cs typeface="Calibri"/>
              </a:rPr>
              <a:t>Berbicara</a:t>
            </a:r>
            <a:r>
              <a:rPr sz="2800" b="1" spc="14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tentang</a:t>
            </a:r>
            <a:r>
              <a:rPr sz="2800" b="1" spc="13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pengelolaan</a:t>
            </a:r>
            <a:r>
              <a:rPr sz="2800" b="1" spc="14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lingkungan</a:t>
            </a:r>
            <a:r>
              <a:rPr sz="2800" b="1" spc="14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hidup</a:t>
            </a:r>
            <a:r>
              <a:rPr sz="2800" b="1" spc="14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tentu </a:t>
            </a:r>
            <a:r>
              <a:rPr sz="2800" b="1" dirty="0">
                <a:latin typeface="Calibri"/>
                <a:cs typeface="Calibri"/>
              </a:rPr>
              <a:t>tidak</a:t>
            </a:r>
            <a:r>
              <a:rPr sz="2800" b="1" spc="58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bisa</a:t>
            </a:r>
            <a:r>
              <a:rPr sz="2800" b="1" spc="57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dilepaskan</a:t>
            </a:r>
            <a:r>
              <a:rPr sz="2800" b="1" spc="57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dari</a:t>
            </a:r>
            <a:r>
              <a:rPr sz="2800" b="1" spc="56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masalah</a:t>
            </a:r>
            <a:r>
              <a:rPr sz="2800" b="1" spc="57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aplikasi</a:t>
            </a:r>
            <a:r>
              <a:rPr sz="2800" b="1" spc="56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nilai-nilai </a:t>
            </a:r>
            <a:r>
              <a:rPr sz="2800" b="1" dirty="0">
                <a:latin typeface="Calibri"/>
                <a:cs typeface="Calibri"/>
              </a:rPr>
              <a:t>Pancasila</a:t>
            </a:r>
            <a:r>
              <a:rPr sz="2800" b="1" spc="-8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dalam</a:t>
            </a:r>
            <a:r>
              <a:rPr sz="2800" b="1" spc="-7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hal</a:t>
            </a:r>
            <a:r>
              <a:rPr sz="2800" b="1" spc="-8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pengelolaan</a:t>
            </a:r>
            <a:r>
              <a:rPr sz="2800" b="1" spc="-7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lingkungan</a:t>
            </a:r>
            <a:r>
              <a:rPr sz="2800" b="1" spc="-6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hidup.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90"/>
              </a:spcBef>
            </a:pPr>
            <a:endParaRPr sz="28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2800" b="1" dirty="0">
                <a:latin typeface="Calibri"/>
                <a:cs typeface="Calibri"/>
              </a:rPr>
              <a:t>Sebab,</a:t>
            </a:r>
            <a:r>
              <a:rPr sz="2800" b="1" spc="20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Pancasila</a:t>
            </a:r>
            <a:r>
              <a:rPr sz="2800" b="1" spc="19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merupakan</a:t>
            </a:r>
            <a:r>
              <a:rPr sz="2800" b="1" spc="204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satu</a:t>
            </a:r>
            <a:r>
              <a:rPr sz="2800" b="1" spc="19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kesatuan</a:t>
            </a:r>
            <a:r>
              <a:rPr sz="2800" b="1" spc="20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yang</a:t>
            </a:r>
            <a:r>
              <a:rPr sz="2800" b="1" spc="204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bulat </a:t>
            </a:r>
            <a:r>
              <a:rPr sz="2800" b="1" dirty="0">
                <a:latin typeface="Calibri"/>
                <a:cs typeface="Calibri"/>
              </a:rPr>
              <a:t>dan</a:t>
            </a:r>
            <a:r>
              <a:rPr sz="2800" b="1" spc="39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utuh</a:t>
            </a:r>
            <a:r>
              <a:rPr sz="2800" b="1" spc="40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yang</a:t>
            </a:r>
            <a:r>
              <a:rPr sz="2800" b="1" spc="39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memberikan</a:t>
            </a:r>
            <a:r>
              <a:rPr sz="2800" b="1" spc="40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keyakinan</a:t>
            </a:r>
            <a:r>
              <a:rPr sz="2800" b="1" spc="40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kepada</a:t>
            </a:r>
            <a:r>
              <a:rPr sz="2800" b="1" spc="39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rakyat </a:t>
            </a:r>
            <a:r>
              <a:rPr sz="2800" b="1" dirty="0">
                <a:latin typeface="Calibri"/>
                <a:cs typeface="Calibri"/>
              </a:rPr>
              <a:t>dan</a:t>
            </a:r>
            <a:r>
              <a:rPr sz="2800" b="1" spc="10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bangsa</a:t>
            </a:r>
            <a:r>
              <a:rPr sz="2800" b="1" spc="10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Indonesia,</a:t>
            </a:r>
            <a:r>
              <a:rPr sz="2800" b="1" spc="11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bahwa</a:t>
            </a:r>
            <a:r>
              <a:rPr sz="2800" b="1" spc="12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kebahagiaan</a:t>
            </a:r>
            <a:r>
              <a:rPr sz="2800" b="1" spc="12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hidup</a:t>
            </a:r>
            <a:r>
              <a:rPr sz="2800" b="1" spc="1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akan </a:t>
            </a:r>
            <a:r>
              <a:rPr sz="2800" b="1" dirty="0">
                <a:latin typeface="Calibri"/>
                <a:cs typeface="Calibri"/>
              </a:rPr>
              <a:t>tercapai</a:t>
            </a:r>
            <a:r>
              <a:rPr sz="2800" b="1" spc="59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jika</a:t>
            </a:r>
            <a:r>
              <a:rPr sz="2800" b="1" spc="60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didasarkan</a:t>
            </a:r>
            <a:r>
              <a:rPr sz="2800" b="1" spc="59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atas</a:t>
            </a:r>
            <a:r>
              <a:rPr sz="2800" b="1" spc="60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keselarasan,</a:t>
            </a:r>
            <a:r>
              <a:rPr sz="2800" b="1" spc="59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keserasian </a:t>
            </a:r>
            <a:r>
              <a:rPr sz="2800" b="1" dirty="0">
                <a:latin typeface="Calibri"/>
                <a:cs typeface="Calibri"/>
              </a:rPr>
              <a:t>dan</a:t>
            </a:r>
            <a:r>
              <a:rPr sz="2800" b="1" spc="21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keseimbangan,</a:t>
            </a:r>
            <a:r>
              <a:rPr sz="2800" b="1" spc="21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baik</a:t>
            </a:r>
            <a:r>
              <a:rPr sz="2800" b="1" spc="22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dalam</a:t>
            </a:r>
            <a:r>
              <a:rPr sz="2800" b="1" spc="22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hubungan</a:t>
            </a:r>
            <a:r>
              <a:rPr sz="2800" b="1" spc="220" dirty="0">
                <a:latin typeface="Calibri"/>
                <a:cs typeface="Calibri"/>
              </a:rPr>
              <a:t>  </a:t>
            </a:r>
            <a:r>
              <a:rPr sz="2800" b="1" spc="-10" dirty="0">
                <a:latin typeface="Calibri"/>
                <a:cs typeface="Calibri"/>
              </a:rPr>
              <a:t>manusia </a:t>
            </a:r>
            <a:r>
              <a:rPr sz="2800" b="1" dirty="0">
                <a:latin typeface="Calibri"/>
                <a:cs typeface="Calibri"/>
              </a:rPr>
              <a:t>dengan</a:t>
            </a:r>
            <a:r>
              <a:rPr sz="2800" b="1" spc="-7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Tuhan</a:t>
            </a:r>
            <a:r>
              <a:rPr sz="2800" b="1" spc="-7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Yang</a:t>
            </a:r>
            <a:r>
              <a:rPr sz="2800" b="1" spc="-7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Maha</a:t>
            </a:r>
            <a:r>
              <a:rPr sz="2800" b="1" spc="-7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Esa</a:t>
            </a:r>
            <a:r>
              <a:rPr sz="2800" b="1" spc="-6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maupun</a:t>
            </a:r>
            <a:r>
              <a:rPr sz="2800" b="1" spc="-7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manusia</a:t>
            </a:r>
            <a:r>
              <a:rPr sz="2800" b="1" spc="-7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dengan </a:t>
            </a:r>
            <a:r>
              <a:rPr sz="2800" b="1" dirty="0">
                <a:latin typeface="Calibri"/>
                <a:cs typeface="Calibri"/>
              </a:rPr>
              <a:t>manusia,</a:t>
            </a:r>
            <a:r>
              <a:rPr sz="2800" b="1" spc="42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manusia</a:t>
            </a:r>
            <a:r>
              <a:rPr sz="2800" b="1" spc="40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dengan</a:t>
            </a:r>
            <a:r>
              <a:rPr sz="2800" b="1" spc="41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alam</a:t>
            </a:r>
            <a:r>
              <a:rPr sz="2800" b="1" spc="42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dan</a:t>
            </a:r>
            <a:r>
              <a:rPr sz="2800" b="1" spc="43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manusia</a:t>
            </a:r>
            <a:r>
              <a:rPr sz="2800" b="1" spc="40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sebagai </a:t>
            </a:r>
            <a:r>
              <a:rPr sz="2800" b="1" dirty="0">
                <a:latin typeface="Calibri"/>
                <a:cs typeface="Calibri"/>
              </a:rPr>
              <a:t>pribadi,</a:t>
            </a:r>
            <a:r>
              <a:rPr sz="2800" b="1" spc="59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dalam</a:t>
            </a:r>
            <a:r>
              <a:rPr sz="2800" b="1" spc="62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rangka</a:t>
            </a:r>
            <a:r>
              <a:rPr sz="2800" b="1" spc="59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mencapai</a:t>
            </a:r>
            <a:r>
              <a:rPr sz="2800" b="1" spc="60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kemajuan</a:t>
            </a:r>
            <a:r>
              <a:rPr sz="2800" b="1" spc="60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lahir</a:t>
            </a:r>
            <a:r>
              <a:rPr sz="2800" b="1" spc="620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dan </a:t>
            </a:r>
            <a:r>
              <a:rPr sz="2800" b="1" spc="-10" dirty="0">
                <a:latin typeface="Calibri"/>
                <a:cs typeface="Calibri"/>
              </a:rPr>
              <a:t>kebahagiaan</a:t>
            </a:r>
            <a:r>
              <a:rPr sz="2800" b="1" spc="-10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batin.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0395" y="0"/>
            <a:ext cx="9023985" cy="6858000"/>
            <a:chOff x="120395" y="0"/>
            <a:chExt cx="9023985" cy="6858000"/>
          </a:xfrm>
        </p:grpSpPr>
        <p:sp>
          <p:nvSpPr>
            <p:cNvPr id="3" name="object 3"/>
            <p:cNvSpPr/>
            <p:nvPr/>
          </p:nvSpPr>
          <p:spPr>
            <a:xfrm>
              <a:off x="133349" y="840422"/>
              <a:ext cx="247650" cy="0"/>
            </a:xfrm>
            <a:custGeom>
              <a:avLst/>
              <a:gdLst/>
              <a:ahLst/>
              <a:cxnLst/>
              <a:rect l="l" t="t" r="r" b="b"/>
              <a:pathLst>
                <a:path w="247650">
                  <a:moveTo>
                    <a:pt x="0" y="0"/>
                  </a:moveTo>
                  <a:lnTo>
                    <a:pt x="247650" y="0"/>
                  </a:lnTo>
                </a:path>
              </a:pathLst>
            </a:custGeom>
            <a:ln w="42545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81000" y="609600"/>
              <a:ext cx="8382000" cy="6019800"/>
            </a:xfrm>
            <a:custGeom>
              <a:avLst/>
              <a:gdLst/>
              <a:ahLst/>
              <a:cxnLst/>
              <a:rect l="l" t="t" r="r" b="b"/>
              <a:pathLst>
                <a:path w="8382000" h="6019800">
                  <a:moveTo>
                    <a:pt x="8382000" y="0"/>
                  </a:moveTo>
                  <a:lnTo>
                    <a:pt x="0" y="0"/>
                  </a:lnTo>
                  <a:lnTo>
                    <a:pt x="0" y="6019800"/>
                  </a:lnTo>
                  <a:lnTo>
                    <a:pt x="8382000" y="6019800"/>
                  </a:lnTo>
                  <a:lnTo>
                    <a:pt x="838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81000" y="609600"/>
              <a:ext cx="8382000" cy="6019800"/>
            </a:xfrm>
            <a:custGeom>
              <a:avLst/>
              <a:gdLst/>
              <a:ahLst/>
              <a:cxnLst/>
              <a:rect l="l" t="t" r="r" b="b"/>
              <a:pathLst>
                <a:path w="8382000" h="6019800">
                  <a:moveTo>
                    <a:pt x="0" y="6019800"/>
                  </a:moveTo>
                  <a:lnTo>
                    <a:pt x="8382000" y="6019800"/>
                  </a:lnTo>
                  <a:lnTo>
                    <a:pt x="8382000" y="0"/>
                  </a:lnTo>
                  <a:lnTo>
                    <a:pt x="0" y="0"/>
                  </a:lnTo>
                  <a:lnTo>
                    <a:pt x="0" y="6019800"/>
                  </a:lnTo>
                  <a:close/>
                </a:path>
              </a:pathLst>
            </a:custGeom>
            <a:ln w="25400">
              <a:solidFill>
                <a:srgbClr val="9BBA5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459740" y="619709"/>
            <a:ext cx="8225790" cy="59150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2690" marR="830580" indent="-364490">
              <a:lnSpc>
                <a:spcPct val="100000"/>
              </a:lnSpc>
              <a:spcBef>
                <a:spcPts val="95"/>
              </a:spcBef>
            </a:pPr>
            <a:r>
              <a:rPr sz="2800" b="1" spc="-25" dirty="0">
                <a:latin typeface="Calibri"/>
                <a:cs typeface="Calibri"/>
              </a:rPr>
              <a:t>Nilai-</a:t>
            </a:r>
            <a:r>
              <a:rPr sz="2800" b="1" dirty="0">
                <a:latin typeface="Calibri"/>
                <a:cs typeface="Calibri"/>
              </a:rPr>
              <a:t>nilai</a:t>
            </a:r>
            <a:r>
              <a:rPr sz="2800" b="1" spc="-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Pancasila</a:t>
            </a:r>
            <a:r>
              <a:rPr sz="2800" b="1" spc="-4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dalam</a:t>
            </a:r>
            <a:r>
              <a:rPr sz="2800" b="1" spc="-4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kaitannya</a:t>
            </a:r>
            <a:r>
              <a:rPr sz="2800" b="1" spc="-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dengan lingkungan</a:t>
            </a:r>
            <a:r>
              <a:rPr sz="2800" b="1" spc="-5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hidup</a:t>
            </a:r>
            <a:r>
              <a:rPr sz="2800" b="1" spc="-9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Indonesia</a:t>
            </a:r>
            <a:r>
              <a:rPr sz="2800" b="1" spc="-7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antara</a:t>
            </a:r>
            <a:r>
              <a:rPr sz="2800" b="1" spc="-6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lain: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90"/>
              </a:spcBef>
            </a:pP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tabLst>
                <a:tab pos="527685" algn="l"/>
              </a:tabLst>
            </a:pPr>
            <a:r>
              <a:rPr sz="2800" b="1" spc="-25" dirty="0">
                <a:solidFill>
                  <a:srgbClr val="FF0000"/>
                </a:solidFill>
                <a:latin typeface="Calibri"/>
                <a:cs typeface="Calibri"/>
              </a:rPr>
              <a:t>1.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	Nilai</a:t>
            </a:r>
            <a:r>
              <a:rPr sz="2800" b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Ketuhanan: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28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2800" b="1" dirty="0">
                <a:latin typeface="Calibri"/>
                <a:cs typeface="Calibri"/>
              </a:rPr>
              <a:t>Lingkungan</a:t>
            </a:r>
            <a:r>
              <a:rPr sz="2800" b="1" spc="-6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hidup</a:t>
            </a:r>
            <a:r>
              <a:rPr sz="2800" b="1" spc="-6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Indonesia</a:t>
            </a:r>
            <a:r>
              <a:rPr sz="2800" b="1" spc="-5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yang</a:t>
            </a:r>
            <a:r>
              <a:rPr sz="2800" b="1" spc="-5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dianugerahkan</a:t>
            </a:r>
            <a:r>
              <a:rPr sz="2800" b="1" spc="-4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Tuhan </a:t>
            </a:r>
            <a:r>
              <a:rPr sz="2800" b="1" dirty="0">
                <a:latin typeface="Calibri"/>
                <a:cs typeface="Calibri"/>
              </a:rPr>
              <a:t>YME</a:t>
            </a:r>
            <a:r>
              <a:rPr sz="2800" b="1" spc="32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kepada</a:t>
            </a:r>
            <a:r>
              <a:rPr sz="2800" b="1" spc="32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rakyat</a:t>
            </a:r>
            <a:r>
              <a:rPr sz="2800" b="1" spc="33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dan</a:t>
            </a:r>
            <a:r>
              <a:rPr sz="2800" b="1" spc="33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bangsa</a:t>
            </a:r>
            <a:r>
              <a:rPr sz="2800" b="1" spc="32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Indonesia</a:t>
            </a:r>
            <a:r>
              <a:rPr sz="2800" b="1" spc="3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merupakan </a:t>
            </a:r>
            <a:r>
              <a:rPr sz="2800" b="1" dirty="0">
                <a:latin typeface="Calibri"/>
                <a:cs typeface="Calibri"/>
              </a:rPr>
              <a:t>karunia</a:t>
            </a:r>
            <a:r>
              <a:rPr sz="2800" b="1" spc="49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dan</a:t>
            </a:r>
            <a:r>
              <a:rPr sz="2800" b="1" spc="495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rahmat-</a:t>
            </a:r>
            <a:r>
              <a:rPr sz="2800" b="1" dirty="0">
                <a:latin typeface="Calibri"/>
                <a:cs typeface="Calibri"/>
              </a:rPr>
              <a:t>NYA</a:t>
            </a:r>
            <a:r>
              <a:rPr sz="2800" b="1" spc="50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yang</a:t>
            </a:r>
            <a:r>
              <a:rPr sz="2800" b="1" spc="49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wajib</a:t>
            </a:r>
            <a:r>
              <a:rPr sz="2800" b="1" spc="49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dilestarikan</a:t>
            </a:r>
            <a:r>
              <a:rPr sz="2800" b="1" spc="51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dan </a:t>
            </a:r>
            <a:r>
              <a:rPr sz="2800" b="1" dirty="0">
                <a:latin typeface="Calibri"/>
                <a:cs typeface="Calibri"/>
              </a:rPr>
              <a:t>dikembangkan</a:t>
            </a:r>
            <a:r>
              <a:rPr sz="2800" b="1" spc="61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kemampuannya</a:t>
            </a:r>
            <a:r>
              <a:rPr sz="2800" b="1" spc="63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agar</a:t>
            </a:r>
            <a:r>
              <a:rPr sz="2800" b="1" spc="63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tetap</a:t>
            </a:r>
            <a:r>
              <a:rPr sz="2800" b="1" spc="640" dirty="0">
                <a:latin typeface="Calibri"/>
                <a:cs typeface="Calibri"/>
              </a:rPr>
              <a:t>  </a:t>
            </a:r>
            <a:r>
              <a:rPr sz="2800" b="1" spc="-10" dirty="0">
                <a:latin typeface="Calibri"/>
                <a:cs typeface="Calibri"/>
              </a:rPr>
              <a:t>dapat </a:t>
            </a:r>
            <a:r>
              <a:rPr sz="2800" b="1" dirty="0">
                <a:latin typeface="Calibri"/>
                <a:cs typeface="Calibri"/>
              </a:rPr>
              <a:t>menjadi</a:t>
            </a:r>
            <a:r>
              <a:rPr sz="2800" b="1" spc="17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sumber</a:t>
            </a:r>
            <a:r>
              <a:rPr sz="2800" b="1" spc="18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dan</a:t>
            </a:r>
            <a:r>
              <a:rPr sz="2800" b="1" spc="18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penunjang</a:t>
            </a:r>
            <a:r>
              <a:rPr sz="2800" b="1" spc="17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hidup</a:t>
            </a:r>
            <a:r>
              <a:rPr sz="2800" b="1" spc="17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bagi</a:t>
            </a:r>
            <a:r>
              <a:rPr sz="2800" b="1" spc="16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rakyat</a:t>
            </a:r>
            <a:r>
              <a:rPr sz="2800" b="1" spc="18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dan </a:t>
            </a:r>
            <a:r>
              <a:rPr sz="2800" b="1" dirty="0">
                <a:latin typeface="Calibri"/>
                <a:cs typeface="Calibri"/>
              </a:rPr>
              <a:t>bangsa</a:t>
            </a:r>
            <a:r>
              <a:rPr sz="2800" b="1" spc="13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Indonesia</a:t>
            </a:r>
            <a:r>
              <a:rPr sz="2800" b="1" spc="12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serta</a:t>
            </a:r>
            <a:r>
              <a:rPr sz="2800" b="1" spc="13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makhluk</a:t>
            </a:r>
            <a:r>
              <a:rPr sz="2800" b="1" spc="13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hidup</a:t>
            </a:r>
            <a:r>
              <a:rPr sz="2800" b="1" spc="13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lainya</a:t>
            </a:r>
            <a:r>
              <a:rPr sz="2800" b="1" spc="135" dirty="0">
                <a:latin typeface="Calibri"/>
                <a:cs typeface="Calibri"/>
              </a:rPr>
              <a:t>  </a:t>
            </a:r>
            <a:r>
              <a:rPr sz="2800" b="1" spc="-20" dirty="0">
                <a:latin typeface="Calibri"/>
                <a:cs typeface="Calibri"/>
              </a:rPr>
              <a:t>demi </a:t>
            </a:r>
            <a:r>
              <a:rPr sz="2800" b="1" dirty="0">
                <a:latin typeface="Calibri"/>
                <a:cs typeface="Calibri"/>
              </a:rPr>
              <a:t>kelangsungan</a:t>
            </a:r>
            <a:r>
              <a:rPr sz="2800" b="1" spc="40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dan</a:t>
            </a:r>
            <a:r>
              <a:rPr sz="2800" b="1" spc="40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peningkatan</a:t>
            </a:r>
            <a:r>
              <a:rPr sz="2800" b="1" spc="40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kualitas</a:t>
            </a:r>
            <a:r>
              <a:rPr sz="2800" b="1" spc="39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hidup</a:t>
            </a:r>
            <a:r>
              <a:rPr sz="2800" b="1" spc="400" dirty="0">
                <a:latin typeface="Calibri"/>
                <a:cs typeface="Calibri"/>
              </a:rPr>
              <a:t>  </a:t>
            </a:r>
            <a:r>
              <a:rPr sz="2800" b="1" spc="-25" dirty="0">
                <a:latin typeface="Calibri"/>
                <a:cs typeface="Calibri"/>
              </a:rPr>
              <a:t>itu </a:t>
            </a:r>
            <a:r>
              <a:rPr sz="2800" b="1" spc="-10" dirty="0">
                <a:latin typeface="Calibri"/>
                <a:cs typeface="Calibri"/>
              </a:rPr>
              <a:t>sendiri.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0395" y="0"/>
            <a:ext cx="9023985" cy="6858000"/>
            <a:chOff x="120395" y="0"/>
            <a:chExt cx="9023985" cy="6858000"/>
          </a:xfrm>
        </p:grpSpPr>
        <p:sp>
          <p:nvSpPr>
            <p:cNvPr id="3" name="object 3"/>
            <p:cNvSpPr/>
            <p:nvPr/>
          </p:nvSpPr>
          <p:spPr>
            <a:xfrm>
              <a:off x="133349" y="840422"/>
              <a:ext cx="323850" cy="0"/>
            </a:xfrm>
            <a:custGeom>
              <a:avLst/>
              <a:gdLst/>
              <a:ahLst/>
              <a:cxnLst/>
              <a:rect l="l" t="t" r="r" b="b"/>
              <a:pathLst>
                <a:path w="323850">
                  <a:moveTo>
                    <a:pt x="0" y="0"/>
                  </a:moveTo>
                  <a:lnTo>
                    <a:pt x="323850" y="0"/>
                  </a:lnTo>
                </a:path>
              </a:pathLst>
            </a:custGeom>
            <a:ln w="42545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57200" y="685800"/>
              <a:ext cx="8382000" cy="3429000"/>
            </a:xfrm>
            <a:custGeom>
              <a:avLst/>
              <a:gdLst/>
              <a:ahLst/>
              <a:cxnLst/>
              <a:rect l="l" t="t" r="r" b="b"/>
              <a:pathLst>
                <a:path w="8382000" h="3429000">
                  <a:moveTo>
                    <a:pt x="8382000" y="0"/>
                  </a:moveTo>
                  <a:lnTo>
                    <a:pt x="0" y="0"/>
                  </a:lnTo>
                  <a:lnTo>
                    <a:pt x="0" y="3429000"/>
                  </a:lnTo>
                  <a:lnTo>
                    <a:pt x="8382000" y="3429000"/>
                  </a:lnTo>
                  <a:lnTo>
                    <a:pt x="838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57200" y="685800"/>
              <a:ext cx="8382000" cy="3429000"/>
            </a:xfrm>
            <a:custGeom>
              <a:avLst/>
              <a:gdLst/>
              <a:ahLst/>
              <a:cxnLst/>
              <a:rect l="l" t="t" r="r" b="b"/>
              <a:pathLst>
                <a:path w="8382000" h="3429000">
                  <a:moveTo>
                    <a:pt x="0" y="3429000"/>
                  </a:moveTo>
                  <a:lnTo>
                    <a:pt x="8382000" y="3429000"/>
                  </a:lnTo>
                  <a:lnTo>
                    <a:pt x="8382000" y="0"/>
                  </a:lnTo>
                  <a:lnTo>
                    <a:pt x="0" y="0"/>
                  </a:lnTo>
                  <a:lnTo>
                    <a:pt x="0" y="3429000"/>
                  </a:lnTo>
                  <a:close/>
                </a:path>
              </a:pathLst>
            </a:custGeom>
            <a:ln w="25400">
              <a:solidFill>
                <a:srgbClr val="9BBA5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35940" y="696213"/>
            <a:ext cx="339153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FF0000"/>
                </a:solidFill>
              </a:rPr>
              <a:t>2.</a:t>
            </a:r>
            <a:r>
              <a:rPr sz="2800" spc="-3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Nilai</a:t>
            </a:r>
            <a:r>
              <a:rPr sz="2800" spc="-1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Keamanusiaan:</a:t>
            </a:r>
            <a:endParaRPr sz="2800"/>
          </a:p>
        </p:txBody>
      </p:sp>
      <p:sp>
        <p:nvSpPr>
          <p:cNvPr id="7" name="object 7"/>
          <p:cNvSpPr txBox="1"/>
          <p:nvPr/>
        </p:nvSpPr>
        <p:spPr>
          <a:xfrm>
            <a:off x="4520565" y="1720342"/>
            <a:ext cx="10217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latin typeface="Calibri"/>
                <a:cs typeface="Calibri"/>
              </a:rPr>
              <a:t>adalah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881878" y="1720342"/>
            <a:ext cx="153797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latin typeface="Calibri"/>
                <a:cs typeface="Calibri"/>
              </a:rPr>
              <a:t>kewajiban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759700" y="1720342"/>
            <a:ext cx="100139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latin typeface="Calibri"/>
                <a:cs typeface="Calibri"/>
              </a:rPr>
              <a:t>semua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5940" y="1720342"/>
            <a:ext cx="364426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2021839" algn="l"/>
              </a:tabLst>
            </a:pPr>
            <a:r>
              <a:rPr sz="2800" b="1" spc="-10" dirty="0">
                <a:latin typeface="Calibri"/>
                <a:cs typeface="Calibri"/>
              </a:rPr>
              <a:t>Pelestarian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lingkungan </a:t>
            </a:r>
            <a:r>
              <a:rPr sz="2800" b="1" dirty="0">
                <a:latin typeface="Calibri"/>
                <a:cs typeface="Calibri"/>
              </a:rPr>
              <a:t>manusia</a:t>
            </a:r>
            <a:r>
              <a:rPr sz="2800" b="1" spc="-5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di</a:t>
            </a:r>
            <a:r>
              <a:rPr sz="2800" b="1" spc="-5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bumi.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5940" y="3171570"/>
            <a:ext cx="822261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2687320" algn="l"/>
                <a:tab pos="4859655" algn="l"/>
                <a:tab pos="6417310" algn="l"/>
              </a:tabLst>
            </a:pPr>
            <a:r>
              <a:rPr sz="2800" b="1" spc="-10" dirty="0">
                <a:latin typeface="Calibri"/>
                <a:cs typeface="Calibri"/>
              </a:rPr>
              <a:t>Melestariakan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lingkungan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adalah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perwujudan Kemanusiaan</a:t>
            </a:r>
            <a:r>
              <a:rPr sz="2800" b="1" spc="-6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yang</a:t>
            </a:r>
            <a:r>
              <a:rPr sz="2800" b="1" spc="-6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adil</a:t>
            </a:r>
            <a:r>
              <a:rPr sz="2800" b="1" spc="-6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dan</a:t>
            </a:r>
            <a:r>
              <a:rPr sz="2800" b="1" spc="-8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beradab.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3400" y="4800663"/>
            <a:ext cx="8229600" cy="1384935"/>
          </a:xfrm>
          <a:prstGeom prst="rect">
            <a:avLst/>
          </a:prstGeom>
          <a:solidFill>
            <a:srgbClr val="FFFFFF"/>
          </a:solidFill>
          <a:ln w="25400">
            <a:solidFill>
              <a:srgbClr val="9BBA58"/>
            </a:solidFill>
          </a:ln>
        </p:spPr>
        <p:txBody>
          <a:bodyPr vert="horz" wrap="square" lIns="0" tIns="22860" rIns="0" bIns="0" rtlCol="0">
            <a:spAutoFit/>
          </a:bodyPr>
          <a:lstStyle/>
          <a:p>
            <a:pPr marL="91440" marR="83185" algn="just">
              <a:lnSpc>
                <a:spcPct val="100000"/>
              </a:lnSpc>
              <a:spcBef>
                <a:spcPts val="180"/>
              </a:spcBef>
            </a:pPr>
            <a:r>
              <a:rPr sz="2800" b="1" dirty="0">
                <a:latin typeface="Calibri"/>
                <a:cs typeface="Calibri"/>
              </a:rPr>
              <a:t>Upaya</a:t>
            </a:r>
            <a:r>
              <a:rPr sz="2800" b="1" spc="15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pelestarian</a:t>
            </a:r>
            <a:r>
              <a:rPr sz="2800" b="1" spc="16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lingkungan</a:t>
            </a:r>
            <a:r>
              <a:rPr sz="2800" b="1" spc="17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dapat</a:t>
            </a:r>
            <a:r>
              <a:rPr sz="2800" b="1" spc="17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kita</a:t>
            </a:r>
            <a:r>
              <a:rPr sz="2800" b="1" spc="16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lakukan</a:t>
            </a:r>
            <a:r>
              <a:rPr sz="2800" b="1" spc="18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dari </a:t>
            </a:r>
            <a:r>
              <a:rPr sz="2800" b="1" dirty="0">
                <a:latin typeface="Calibri"/>
                <a:cs typeface="Calibri"/>
              </a:rPr>
              <a:t>hal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kecil,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seperti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membuang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sampah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pada</a:t>
            </a:r>
            <a:r>
              <a:rPr sz="2800" b="1" spc="-10" dirty="0">
                <a:latin typeface="Calibri"/>
                <a:cs typeface="Calibri"/>
              </a:rPr>
              <a:t> tempatnya. </a:t>
            </a:r>
            <a:r>
              <a:rPr sz="2800" b="1" dirty="0">
                <a:latin typeface="Calibri"/>
                <a:cs typeface="Calibri"/>
              </a:rPr>
              <a:t>Hal</a:t>
            </a:r>
            <a:r>
              <a:rPr sz="2800" b="1" spc="-7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ini</a:t>
            </a:r>
            <a:r>
              <a:rPr sz="2800" b="1" spc="-8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akan</a:t>
            </a:r>
            <a:r>
              <a:rPr sz="2800" b="1" spc="-6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menciptakan</a:t>
            </a:r>
            <a:r>
              <a:rPr sz="2800" b="1" spc="-6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lingkungan</a:t>
            </a:r>
            <a:r>
              <a:rPr sz="2800" b="1" spc="-4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yang</a:t>
            </a:r>
            <a:r>
              <a:rPr sz="2800" b="1" spc="-6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bersih.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0395" y="0"/>
            <a:ext cx="9023985" cy="6858000"/>
            <a:chOff x="120395" y="0"/>
            <a:chExt cx="9023985" cy="6858000"/>
          </a:xfrm>
        </p:grpSpPr>
        <p:sp>
          <p:nvSpPr>
            <p:cNvPr id="3" name="object 3"/>
            <p:cNvSpPr/>
            <p:nvPr/>
          </p:nvSpPr>
          <p:spPr>
            <a:xfrm>
              <a:off x="133349" y="840422"/>
              <a:ext cx="247650" cy="0"/>
            </a:xfrm>
            <a:custGeom>
              <a:avLst/>
              <a:gdLst/>
              <a:ahLst/>
              <a:cxnLst/>
              <a:rect l="l" t="t" r="r" b="b"/>
              <a:pathLst>
                <a:path w="247650">
                  <a:moveTo>
                    <a:pt x="0" y="0"/>
                  </a:moveTo>
                  <a:lnTo>
                    <a:pt x="247650" y="0"/>
                  </a:lnTo>
                </a:path>
              </a:pathLst>
            </a:custGeom>
            <a:ln w="42545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81000" y="609600"/>
              <a:ext cx="8382000" cy="5867400"/>
            </a:xfrm>
            <a:custGeom>
              <a:avLst/>
              <a:gdLst/>
              <a:ahLst/>
              <a:cxnLst/>
              <a:rect l="l" t="t" r="r" b="b"/>
              <a:pathLst>
                <a:path w="8382000" h="5867400">
                  <a:moveTo>
                    <a:pt x="8382000" y="0"/>
                  </a:moveTo>
                  <a:lnTo>
                    <a:pt x="0" y="0"/>
                  </a:lnTo>
                  <a:lnTo>
                    <a:pt x="0" y="5867400"/>
                  </a:lnTo>
                  <a:lnTo>
                    <a:pt x="8382000" y="5867400"/>
                  </a:lnTo>
                  <a:lnTo>
                    <a:pt x="838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81000" y="609600"/>
              <a:ext cx="8382000" cy="5867400"/>
            </a:xfrm>
            <a:custGeom>
              <a:avLst/>
              <a:gdLst/>
              <a:ahLst/>
              <a:cxnLst/>
              <a:rect l="l" t="t" r="r" b="b"/>
              <a:pathLst>
                <a:path w="8382000" h="5867400">
                  <a:moveTo>
                    <a:pt x="0" y="5867400"/>
                  </a:moveTo>
                  <a:lnTo>
                    <a:pt x="8382000" y="5867400"/>
                  </a:lnTo>
                  <a:lnTo>
                    <a:pt x="8382000" y="0"/>
                  </a:lnTo>
                  <a:lnTo>
                    <a:pt x="0" y="0"/>
                  </a:lnTo>
                  <a:lnTo>
                    <a:pt x="0" y="5867400"/>
                  </a:lnTo>
                  <a:close/>
                </a:path>
              </a:pathLst>
            </a:custGeom>
            <a:ln w="25400">
              <a:solidFill>
                <a:srgbClr val="9BBA5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459740" y="619709"/>
            <a:ext cx="8225155" cy="57442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3.</a:t>
            </a:r>
            <a:r>
              <a:rPr sz="2800" b="1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Nilai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Persatuan: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28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sz="2800" b="1" dirty="0">
                <a:latin typeface="Calibri"/>
                <a:cs typeface="Calibri"/>
              </a:rPr>
              <a:t>Pengamalan</a:t>
            </a:r>
            <a:r>
              <a:rPr sz="2800" b="1" spc="58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sila</a:t>
            </a:r>
            <a:r>
              <a:rPr sz="2800" b="1" spc="60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ini</a:t>
            </a:r>
            <a:r>
              <a:rPr sz="2800" b="1" spc="59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bisa</a:t>
            </a:r>
            <a:r>
              <a:rPr sz="2800" b="1" spc="59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dilakukan</a:t>
            </a:r>
            <a:r>
              <a:rPr sz="2800" b="1" spc="59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dengan</a:t>
            </a:r>
            <a:r>
              <a:rPr sz="2800" b="1" spc="58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beberapa </a:t>
            </a:r>
            <a:r>
              <a:rPr sz="2800" b="1" dirty="0">
                <a:latin typeface="Calibri"/>
                <a:cs typeface="Calibri"/>
              </a:rPr>
              <a:t>cara,</a:t>
            </a:r>
            <a:r>
              <a:rPr sz="2800" b="1" spc="31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antara</a:t>
            </a:r>
            <a:r>
              <a:rPr sz="2800" b="1" spc="31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lain</a:t>
            </a:r>
            <a:r>
              <a:rPr sz="2800" b="1" spc="32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dengan</a:t>
            </a:r>
            <a:r>
              <a:rPr sz="2800" b="1" spc="31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melakukan</a:t>
            </a:r>
            <a:r>
              <a:rPr sz="2800" b="1" spc="31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inventarisasi</a:t>
            </a:r>
            <a:r>
              <a:rPr sz="2800" b="1" spc="3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tata </a:t>
            </a:r>
            <a:r>
              <a:rPr sz="2800" b="1" dirty="0">
                <a:latin typeface="Calibri"/>
                <a:cs typeface="Calibri"/>
              </a:rPr>
              <a:t>nilai</a:t>
            </a:r>
            <a:r>
              <a:rPr sz="2800" b="1" spc="39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tradisional</a:t>
            </a:r>
            <a:r>
              <a:rPr sz="2800" b="1" spc="40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yang</a:t>
            </a:r>
            <a:r>
              <a:rPr sz="2800" b="1" spc="39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harus</a:t>
            </a:r>
            <a:r>
              <a:rPr sz="2800" b="1" spc="39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selalu</a:t>
            </a:r>
            <a:r>
              <a:rPr sz="2800" b="1" spc="400" dirty="0">
                <a:latin typeface="Calibri"/>
                <a:cs typeface="Calibri"/>
              </a:rPr>
              <a:t>  </a:t>
            </a:r>
            <a:r>
              <a:rPr sz="2800" b="1" spc="-10" dirty="0">
                <a:latin typeface="Calibri"/>
                <a:cs typeface="Calibri"/>
              </a:rPr>
              <a:t>diperhitungkan </a:t>
            </a:r>
            <a:r>
              <a:rPr sz="2800" b="1" dirty="0">
                <a:latin typeface="Calibri"/>
                <a:cs typeface="Calibri"/>
              </a:rPr>
              <a:t>dalam</a:t>
            </a:r>
            <a:r>
              <a:rPr sz="2800" b="1" spc="60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pengambilan</a:t>
            </a:r>
            <a:r>
              <a:rPr sz="2800" b="1" spc="60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kebijaksanaan</a:t>
            </a:r>
            <a:r>
              <a:rPr sz="2800" b="1" spc="59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dan</a:t>
            </a:r>
            <a:r>
              <a:rPr sz="2800" b="1" spc="60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pengendalian </a:t>
            </a:r>
            <a:r>
              <a:rPr sz="2800" b="1" dirty="0">
                <a:latin typeface="Calibri"/>
                <a:cs typeface="Calibri"/>
              </a:rPr>
              <a:t>pembangunan</a:t>
            </a:r>
            <a:r>
              <a:rPr sz="2800" b="1" spc="615" dirty="0">
                <a:latin typeface="Calibri"/>
                <a:cs typeface="Calibri"/>
              </a:rPr>
              <a:t>    </a:t>
            </a:r>
            <a:r>
              <a:rPr sz="2800" b="1" dirty="0">
                <a:latin typeface="Calibri"/>
                <a:cs typeface="Calibri"/>
              </a:rPr>
              <a:t>lingkungan</a:t>
            </a:r>
            <a:r>
              <a:rPr sz="2800" b="1" spc="615" dirty="0">
                <a:latin typeface="Calibri"/>
                <a:cs typeface="Calibri"/>
              </a:rPr>
              <a:t>    </a:t>
            </a:r>
            <a:r>
              <a:rPr sz="2800" b="1" dirty="0">
                <a:latin typeface="Calibri"/>
                <a:cs typeface="Calibri"/>
              </a:rPr>
              <a:t>di</a:t>
            </a:r>
            <a:r>
              <a:rPr sz="2800" b="1" spc="615" dirty="0">
                <a:latin typeface="Calibri"/>
                <a:cs typeface="Calibri"/>
              </a:rPr>
              <a:t>    </a:t>
            </a:r>
            <a:r>
              <a:rPr sz="2800" b="1" dirty="0">
                <a:latin typeface="Calibri"/>
                <a:cs typeface="Calibri"/>
              </a:rPr>
              <a:t>daerah</a:t>
            </a:r>
            <a:r>
              <a:rPr sz="2800" b="1" spc="615" dirty="0">
                <a:latin typeface="Calibri"/>
                <a:cs typeface="Calibri"/>
              </a:rPr>
              <a:t>    </a:t>
            </a:r>
            <a:r>
              <a:rPr sz="2800" b="1" spc="-25" dirty="0">
                <a:latin typeface="Calibri"/>
                <a:cs typeface="Calibri"/>
              </a:rPr>
              <a:t>dan </a:t>
            </a:r>
            <a:r>
              <a:rPr sz="2800" b="1" dirty="0">
                <a:latin typeface="Calibri"/>
                <a:cs typeface="Calibri"/>
              </a:rPr>
              <a:t>mengembangkannya</a:t>
            </a:r>
            <a:r>
              <a:rPr sz="2800" b="1" spc="5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melalui</a:t>
            </a:r>
            <a:r>
              <a:rPr sz="2800" b="1" spc="6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pendidikan</a:t>
            </a:r>
            <a:r>
              <a:rPr sz="2800" b="1" spc="6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dan</a:t>
            </a:r>
            <a:r>
              <a:rPr sz="2800" b="1" spc="60" dirty="0">
                <a:latin typeface="Calibri"/>
                <a:cs typeface="Calibri"/>
              </a:rPr>
              <a:t>  </a:t>
            </a:r>
            <a:r>
              <a:rPr sz="2800" b="1" spc="-10" dirty="0">
                <a:latin typeface="Calibri"/>
                <a:cs typeface="Calibri"/>
              </a:rPr>
              <a:t>latihan </a:t>
            </a:r>
            <a:r>
              <a:rPr sz="2800" b="1" dirty="0">
                <a:latin typeface="Calibri"/>
                <a:cs typeface="Calibri"/>
              </a:rPr>
              <a:t>serta</a:t>
            </a:r>
            <a:r>
              <a:rPr sz="2800" b="1" spc="43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penerangan</a:t>
            </a:r>
            <a:r>
              <a:rPr sz="2800" b="1" spc="434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dan</a:t>
            </a:r>
            <a:r>
              <a:rPr sz="2800" b="1" spc="43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penyuluhan</a:t>
            </a:r>
            <a:r>
              <a:rPr sz="2800" b="1" spc="43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dalam</a:t>
            </a:r>
            <a:r>
              <a:rPr sz="2800" b="1" spc="44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pengenalan </a:t>
            </a:r>
            <a:r>
              <a:rPr sz="2800" b="1" dirty="0">
                <a:latin typeface="Calibri"/>
                <a:cs typeface="Calibri"/>
              </a:rPr>
              <a:t>tata</a:t>
            </a:r>
            <a:r>
              <a:rPr sz="2800" b="1" spc="41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nilai</a:t>
            </a:r>
            <a:r>
              <a:rPr sz="2800" b="1" spc="43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tradisional</a:t>
            </a:r>
            <a:r>
              <a:rPr sz="2800" b="1" spc="42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dan</a:t>
            </a:r>
            <a:r>
              <a:rPr sz="2800" b="1" spc="42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tata</a:t>
            </a:r>
            <a:r>
              <a:rPr sz="2800" b="1" spc="42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nilai</a:t>
            </a:r>
            <a:r>
              <a:rPr sz="2800" b="1" spc="42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agama</a:t>
            </a:r>
            <a:r>
              <a:rPr sz="2800" b="1" spc="425" dirty="0">
                <a:latin typeface="Calibri"/>
                <a:cs typeface="Calibri"/>
              </a:rPr>
              <a:t>  </a:t>
            </a:r>
            <a:r>
              <a:rPr sz="2800" b="1" spc="-20" dirty="0">
                <a:latin typeface="Calibri"/>
                <a:cs typeface="Calibri"/>
              </a:rPr>
              <a:t>yang </a:t>
            </a:r>
            <a:r>
              <a:rPr sz="2800" b="1" dirty="0">
                <a:latin typeface="Calibri"/>
                <a:cs typeface="Calibri"/>
              </a:rPr>
              <a:t>mendorong</a:t>
            </a:r>
            <a:r>
              <a:rPr sz="2800" b="1" spc="325" dirty="0">
                <a:latin typeface="Calibri"/>
                <a:cs typeface="Calibri"/>
              </a:rPr>
              <a:t>   </a:t>
            </a:r>
            <a:r>
              <a:rPr sz="2800" b="1" dirty="0">
                <a:latin typeface="Calibri"/>
                <a:cs typeface="Calibri"/>
              </a:rPr>
              <a:t>perilaku</a:t>
            </a:r>
            <a:r>
              <a:rPr sz="2800" b="1" spc="330" dirty="0">
                <a:latin typeface="Calibri"/>
                <a:cs typeface="Calibri"/>
              </a:rPr>
              <a:t>   </a:t>
            </a:r>
            <a:r>
              <a:rPr sz="2800" b="1" dirty="0">
                <a:latin typeface="Calibri"/>
                <a:cs typeface="Calibri"/>
              </a:rPr>
              <a:t>manusia</a:t>
            </a:r>
            <a:r>
              <a:rPr sz="2800" b="1" spc="325" dirty="0">
                <a:latin typeface="Calibri"/>
                <a:cs typeface="Calibri"/>
              </a:rPr>
              <a:t>   </a:t>
            </a:r>
            <a:r>
              <a:rPr sz="2800" b="1" dirty="0">
                <a:latin typeface="Calibri"/>
                <a:cs typeface="Calibri"/>
              </a:rPr>
              <a:t>untuk</a:t>
            </a:r>
            <a:r>
              <a:rPr sz="2800" b="1" spc="335" dirty="0">
                <a:latin typeface="Calibri"/>
                <a:cs typeface="Calibri"/>
              </a:rPr>
              <a:t>   </a:t>
            </a:r>
            <a:r>
              <a:rPr sz="2800" b="1" spc="-10" dirty="0">
                <a:latin typeface="Calibri"/>
                <a:cs typeface="Calibri"/>
              </a:rPr>
              <a:t>melindungi </a:t>
            </a:r>
            <a:r>
              <a:rPr sz="2800" b="1" dirty="0">
                <a:latin typeface="Calibri"/>
                <a:cs typeface="Calibri"/>
              </a:rPr>
              <a:t>sumber</a:t>
            </a:r>
            <a:r>
              <a:rPr sz="2800" b="1" spc="26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daya</a:t>
            </a:r>
            <a:r>
              <a:rPr sz="2800" b="1" spc="26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dan</a:t>
            </a:r>
            <a:r>
              <a:rPr sz="2800" b="1" spc="26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lingkungan</a:t>
            </a:r>
            <a:r>
              <a:rPr sz="2800" b="1" spc="27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(Salladien</a:t>
            </a:r>
            <a:r>
              <a:rPr sz="2800" b="1" spc="27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dalam</a:t>
            </a:r>
            <a:r>
              <a:rPr sz="2800" b="1" spc="27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Burhan </a:t>
            </a:r>
            <a:r>
              <a:rPr sz="2800" b="1" dirty="0">
                <a:latin typeface="Calibri"/>
                <a:cs typeface="Calibri"/>
              </a:rPr>
              <a:t>Bungin</a:t>
            </a:r>
            <a:r>
              <a:rPr sz="2800" b="1" spc="-4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dan</a:t>
            </a:r>
            <a:r>
              <a:rPr sz="2800" b="1" spc="-4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Laely</a:t>
            </a:r>
            <a:r>
              <a:rPr sz="2800" b="1" spc="-4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Widjajati</a:t>
            </a:r>
            <a:r>
              <a:rPr sz="2800" b="1" spc="-3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,</a:t>
            </a:r>
            <a:r>
              <a:rPr sz="2800" b="1" spc="-4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1992</a:t>
            </a:r>
            <a:r>
              <a:rPr sz="2800" b="1" spc="-2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:</a:t>
            </a:r>
            <a:r>
              <a:rPr sz="2800" b="1" spc="-4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156-</a:t>
            </a:r>
            <a:r>
              <a:rPr sz="2800" b="1" spc="-10" dirty="0">
                <a:latin typeface="Calibri"/>
                <a:cs typeface="Calibri"/>
              </a:rPr>
              <a:t>158).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0395" y="0"/>
            <a:ext cx="9023985" cy="6858000"/>
            <a:chOff x="120395" y="0"/>
            <a:chExt cx="9023985" cy="6858000"/>
          </a:xfrm>
        </p:grpSpPr>
        <p:sp>
          <p:nvSpPr>
            <p:cNvPr id="3" name="object 3"/>
            <p:cNvSpPr/>
            <p:nvPr/>
          </p:nvSpPr>
          <p:spPr>
            <a:xfrm>
              <a:off x="133349" y="840422"/>
              <a:ext cx="247650" cy="0"/>
            </a:xfrm>
            <a:custGeom>
              <a:avLst/>
              <a:gdLst/>
              <a:ahLst/>
              <a:cxnLst/>
              <a:rect l="l" t="t" r="r" b="b"/>
              <a:pathLst>
                <a:path w="247650">
                  <a:moveTo>
                    <a:pt x="0" y="0"/>
                  </a:moveTo>
                  <a:lnTo>
                    <a:pt x="247650" y="0"/>
                  </a:lnTo>
                </a:path>
              </a:pathLst>
            </a:custGeom>
            <a:ln w="42545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81000" y="685800"/>
              <a:ext cx="8382000" cy="5181600"/>
            </a:xfrm>
            <a:custGeom>
              <a:avLst/>
              <a:gdLst/>
              <a:ahLst/>
              <a:cxnLst/>
              <a:rect l="l" t="t" r="r" b="b"/>
              <a:pathLst>
                <a:path w="8382000" h="5181600">
                  <a:moveTo>
                    <a:pt x="8382000" y="0"/>
                  </a:moveTo>
                  <a:lnTo>
                    <a:pt x="0" y="0"/>
                  </a:lnTo>
                  <a:lnTo>
                    <a:pt x="0" y="5181600"/>
                  </a:lnTo>
                  <a:lnTo>
                    <a:pt x="8382000" y="5181600"/>
                  </a:lnTo>
                  <a:lnTo>
                    <a:pt x="838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81000" y="685800"/>
              <a:ext cx="8382000" cy="5181600"/>
            </a:xfrm>
            <a:custGeom>
              <a:avLst/>
              <a:gdLst/>
              <a:ahLst/>
              <a:cxnLst/>
              <a:rect l="l" t="t" r="r" b="b"/>
              <a:pathLst>
                <a:path w="8382000" h="5181600">
                  <a:moveTo>
                    <a:pt x="0" y="5181600"/>
                  </a:moveTo>
                  <a:lnTo>
                    <a:pt x="8382000" y="5181600"/>
                  </a:lnTo>
                  <a:lnTo>
                    <a:pt x="8382000" y="0"/>
                  </a:lnTo>
                  <a:lnTo>
                    <a:pt x="0" y="0"/>
                  </a:lnTo>
                  <a:lnTo>
                    <a:pt x="0" y="5181600"/>
                  </a:lnTo>
                  <a:close/>
                </a:path>
              </a:pathLst>
            </a:custGeom>
            <a:ln w="25400">
              <a:solidFill>
                <a:srgbClr val="9BBA5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59740" y="696213"/>
            <a:ext cx="14465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/>
              <a:t>Misalnya;</a:t>
            </a:r>
            <a:endParaRPr sz="2800"/>
          </a:p>
        </p:txBody>
      </p:sp>
      <p:sp>
        <p:nvSpPr>
          <p:cNvPr id="7" name="object 7"/>
          <p:cNvSpPr txBox="1"/>
          <p:nvPr/>
        </p:nvSpPr>
        <p:spPr>
          <a:xfrm>
            <a:off x="459740" y="1720342"/>
            <a:ext cx="266065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355600" algn="l"/>
                <a:tab pos="1296035" algn="l"/>
                <a:tab pos="1792605" algn="l"/>
              </a:tabLst>
            </a:pPr>
            <a:r>
              <a:rPr sz="2800" b="1" spc="-25" dirty="0">
                <a:latin typeface="Calibri"/>
                <a:cs typeface="Calibri"/>
              </a:rPr>
              <a:t>ada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larangan tertentu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tanpa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07207" y="1720342"/>
            <a:ext cx="537781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11125">
              <a:lnSpc>
                <a:spcPct val="100000"/>
              </a:lnSpc>
              <a:spcBef>
                <a:spcPts val="95"/>
              </a:spcBef>
              <a:tabLst>
                <a:tab pos="680085" algn="l"/>
                <a:tab pos="1385570" algn="l"/>
                <a:tab pos="2105025" algn="l"/>
                <a:tab pos="3079115" algn="l"/>
                <a:tab pos="3347720" algn="l"/>
                <a:tab pos="3833495" algn="l"/>
                <a:tab pos="4665980" algn="l"/>
              </a:tabLst>
            </a:pPr>
            <a:r>
              <a:rPr sz="2800" b="1" spc="-10" dirty="0">
                <a:latin typeface="Calibri"/>
                <a:cs typeface="Calibri"/>
              </a:rPr>
              <a:t>untuk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menebang</a:t>
            </a:r>
            <a:r>
              <a:rPr sz="2800" b="1" dirty="0">
                <a:latin typeface="Calibri"/>
                <a:cs typeface="Calibri"/>
              </a:rPr>
              <a:t>		</a:t>
            </a:r>
            <a:r>
              <a:rPr sz="2800" b="1" spc="-10" dirty="0">
                <a:latin typeface="Calibri"/>
                <a:cs typeface="Calibri"/>
              </a:rPr>
              <a:t>pohon-pohon </a:t>
            </a:r>
            <a:r>
              <a:rPr sz="2800" b="1" spc="-20" dirty="0">
                <a:latin typeface="Calibri"/>
                <a:cs typeface="Calibri"/>
              </a:rPr>
              <a:t>ijin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sesepuh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adat;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5" dirty="0">
                <a:latin typeface="Calibri"/>
                <a:cs typeface="Calibri"/>
              </a:rPr>
              <a:t>ada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juga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5" dirty="0">
                <a:latin typeface="Calibri"/>
                <a:cs typeface="Calibri"/>
              </a:rPr>
              <a:t>yang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59740" y="2574162"/>
            <a:ext cx="8224520" cy="31832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715" algn="just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Calibri"/>
                <a:cs typeface="Calibri"/>
              </a:rPr>
              <a:t>dilarang</a:t>
            </a:r>
            <a:r>
              <a:rPr sz="2800" b="1" spc="69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memakan</a:t>
            </a:r>
            <a:r>
              <a:rPr sz="2800" b="1" spc="35" dirty="0">
                <a:latin typeface="Calibri"/>
                <a:cs typeface="Calibri"/>
              </a:rPr>
              <a:t>  </a:t>
            </a:r>
            <a:r>
              <a:rPr sz="2800" b="1" spc="-25" dirty="0">
                <a:latin typeface="Calibri"/>
                <a:cs typeface="Calibri"/>
              </a:rPr>
              <a:t>binatang-</a:t>
            </a:r>
            <a:r>
              <a:rPr sz="2800" b="1" dirty="0">
                <a:latin typeface="Calibri"/>
                <a:cs typeface="Calibri"/>
              </a:rPr>
              <a:t>bintang</a:t>
            </a:r>
            <a:r>
              <a:rPr sz="2800" b="1" spc="69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tertentu</a:t>
            </a:r>
            <a:r>
              <a:rPr sz="2800" b="1" spc="30" dirty="0">
                <a:latin typeface="Calibri"/>
                <a:cs typeface="Calibri"/>
              </a:rPr>
              <a:t>  </a:t>
            </a:r>
            <a:r>
              <a:rPr sz="2800" b="1" spc="-20" dirty="0">
                <a:latin typeface="Calibri"/>
                <a:cs typeface="Calibri"/>
              </a:rPr>
              <a:t>yang </a:t>
            </a:r>
            <a:r>
              <a:rPr sz="2800" b="1" dirty="0">
                <a:latin typeface="Calibri"/>
                <a:cs typeface="Calibri"/>
              </a:rPr>
              <a:t>sangat</a:t>
            </a:r>
            <a:r>
              <a:rPr sz="2800" b="1" spc="37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dihormati</a:t>
            </a:r>
            <a:r>
              <a:rPr sz="2800" b="1" spc="37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pada</a:t>
            </a:r>
            <a:r>
              <a:rPr sz="2800" b="1" spc="36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kehidupan</a:t>
            </a:r>
            <a:r>
              <a:rPr sz="2800" b="1" spc="35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masyarakat</a:t>
            </a:r>
            <a:r>
              <a:rPr sz="2800" b="1" spc="37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yang </a:t>
            </a:r>
            <a:r>
              <a:rPr sz="2800" b="1" spc="-10" dirty="0">
                <a:latin typeface="Calibri"/>
                <a:cs typeface="Calibri"/>
              </a:rPr>
              <a:t>bersangkutan</a:t>
            </a:r>
            <a:r>
              <a:rPr sz="2800" b="1" spc="-6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dan</a:t>
            </a:r>
            <a:r>
              <a:rPr sz="2800" b="1" spc="-8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sebagainya.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28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sz="2800" b="1" dirty="0">
                <a:latin typeface="Calibri"/>
                <a:cs typeface="Calibri"/>
              </a:rPr>
              <a:t>Secara</a:t>
            </a:r>
            <a:r>
              <a:rPr sz="2800" b="1" spc="-5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tidak</a:t>
            </a:r>
            <a:r>
              <a:rPr sz="2800" b="1" spc="-4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langsung</a:t>
            </a:r>
            <a:r>
              <a:rPr sz="2800" b="1" spc="-5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sebenarnya</a:t>
            </a:r>
            <a:r>
              <a:rPr sz="2800" b="1" spc="-40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ajaran-</a:t>
            </a:r>
            <a:r>
              <a:rPr sz="2800" b="1" dirty="0">
                <a:latin typeface="Calibri"/>
                <a:cs typeface="Calibri"/>
              </a:rPr>
              <a:t>ajaran</a:t>
            </a:r>
            <a:r>
              <a:rPr sz="2800" b="1" spc="-4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leluhur </a:t>
            </a:r>
            <a:r>
              <a:rPr sz="2800" b="1" dirty="0">
                <a:latin typeface="Calibri"/>
                <a:cs typeface="Calibri"/>
              </a:rPr>
              <a:t>ini</a:t>
            </a:r>
            <a:r>
              <a:rPr sz="2800" b="1" spc="48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ikut</a:t>
            </a:r>
            <a:r>
              <a:rPr sz="2800" b="1" spc="49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secara</a:t>
            </a:r>
            <a:r>
              <a:rPr sz="2800" b="1" spc="49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aktif</a:t>
            </a:r>
            <a:r>
              <a:rPr sz="2800" b="1" spc="509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melindungi</a:t>
            </a:r>
            <a:r>
              <a:rPr sz="2800" b="1" spc="48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kelestarian</a:t>
            </a:r>
            <a:r>
              <a:rPr sz="2800" b="1" spc="50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alam</a:t>
            </a:r>
            <a:r>
              <a:rPr sz="2800" b="1" spc="509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dan </a:t>
            </a:r>
            <a:r>
              <a:rPr sz="2800" b="1" spc="-10" dirty="0">
                <a:latin typeface="Calibri"/>
                <a:cs typeface="Calibri"/>
              </a:rPr>
              <a:t>kelestarian</a:t>
            </a:r>
            <a:r>
              <a:rPr sz="2800" b="1" spc="-7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lingkungan</a:t>
            </a:r>
            <a:r>
              <a:rPr sz="2800" b="1" spc="-7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di</a:t>
            </a:r>
            <a:r>
              <a:rPr sz="2800" b="1" spc="-11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daerah</a:t>
            </a:r>
            <a:r>
              <a:rPr sz="2800" b="1" spc="-8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itu.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0395" y="0"/>
            <a:ext cx="9023985" cy="6858000"/>
            <a:chOff x="120395" y="0"/>
            <a:chExt cx="9023985" cy="6858000"/>
          </a:xfrm>
        </p:grpSpPr>
        <p:sp>
          <p:nvSpPr>
            <p:cNvPr id="3" name="object 3"/>
            <p:cNvSpPr/>
            <p:nvPr/>
          </p:nvSpPr>
          <p:spPr>
            <a:xfrm>
              <a:off x="133349" y="840422"/>
              <a:ext cx="247650" cy="0"/>
            </a:xfrm>
            <a:custGeom>
              <a:avLst/>
              <a:gdLst/>
              <a:ahLst/>
              <a:cxnLst/>
              <a:rect l="l" t="t" r="r" b="b"/>
              <a:pathLst>
                <a:path w="247650">
                  <a:moveTo>
                    <a:pt x="0" y="0"/>
                  </a:moveTo>
                  <a:lnTo>
                    <a:pt x="247650" y="0"/>
                  </a:lnTo>
                </a:path>
              </a:pathLst>
            </a:custGeom>
            <a:ln w="42545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81000" y="381000"/>
              <a:ext cx="8382000" cy="6248400"/>
            </a:xfrm>
            <a:custGeom>
              <a:avLst/>
              <a:gdLst/>
              <a:ahLst/>
              <a:cxnLst/>
              <a:rect l="l" t="t" r="r" b="b"/>
              <a:pathLst>
                <a:path w="8382000" h="6248400">
                  <a:moveTo>
                    <a:pt x="8382000" y="0"/>
                  </a:moveTo>
                  <a:lnTo>
                    <a:pt x="0" y="0"/>
                  </a:lnTo>
                  <a:lnTo>
                    <a:pt x="0" y="6248400"/>
                  </a:lnTo>
                  <a:lnTo>
                    <a:pt x="8382000" y="6248400"/>
                  </a:lnTo>
                  <a:lnTo>
                    <a:pt x="838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81000" y="381000"/>
              <a:ext cx="8382000" cy="6248400"/>
            </a:xfrm>
            <a:custGeom>
              <a:avLst/>
              <a:gdLst/>
              <a:ahLst/>
              <a:cxnLst/>
              <a:rect l="l" t="t" r="r" b="b"/>
              <a:pathLst>
                <a:path w="8382000" h="6248400">
                  <a:moveTo>
                    <a:pt x="0" y="6248400"/>
                  </a:moveTo>
                  <a:lnTo>
                    <a:pt x="8382000" y="6248400"/>
                  </a:lnTo>
                  <a:lnTo>
                    <a:pt x="8382000" y="0"/>
                  </a:lnTo>
                  <a:lnTo>
                    <a:pt x="0" y="0"/>
                  </a:lnTo>
                  <a:lnTo>
                    <a:pt x="0" y="6248400"/>
                  </a:lnTo>
                  <a:close/>
                </a:path>
              </a:pathLst>
            </a:custGeom>
            <a:ln w="25400">
              <a:solidFill>
                <a:srgbClr val="9BBA5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459740" y="313983"/>
            <a:ext cx="8226425" cy="6367145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342265" indent="-329565" algn="just">
              <a:lnSpc>
                <a:spcPct val="100000"/>
              </a:lnSpc>
              <a:spcBef>
                <a:spcPts val="725"/>
              </a:spcBef>
              <a:buAutoNum type="arabicPeriod" startAt="4"/>
              <a:tabLst>
                <a:tab pos="342265" algn="l"/>
              </a:tabLst>
            </a:pPr>
            <a:r>
              <a:rPr sz="2600" b="1" dirty="0">
                <a:solidFill>
                  <a:srgbClr val="FF0000"/>
                </a:solidFill>
                <a:latin typeface="Calibri"/>
                <a:cs typeface="Calibri"/>
              </a:rPr>
              <a:t>Nilai</a:t>
            </a:r>
            <a:r>
              <a:rPr sz="26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FF0000"/>
                </a:solidFill>
                <a:latin typeface="Calibri"/>
                <a:cs typeface="Calibri"/>
              </a:rPr>
              <a:t>Kerakyatan:</a:t>
            </a:r>
            <a:endParaRPr sz="26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625"/>
              </a:spcBef>
            </a:pPr>
            <a:r>
              <a:rPr sz="2600" b="1" dirty="0">
                <a:latin typeface="Calibri"/>
                <a:cs typeface="Calibri"/>
              </a:rPr>
              <a:t>Penerapan</a:t>
            </a:r>
            <a:r>
              <a:rPr sz="2600" b="1" spc="46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sila</a:t>
            </a:r>
            <a:r>
              <a:rPr sz="2600" b="1" spc="459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ini</a:t>
            </a:r>
            <a:r>
              <a:rPr sz="2600" b="1" spc="46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bisa</a:t>
            </a:r>
            <a:r>
              <a:rPr sz="2600" b="1" spc="459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dilakukan</a:t>
            </a:r>
            <a:r>
              <a:rPr sz="2600" b="1" spc="46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dalam</a:t>
            </a:r>
            <a:r>
              <a:rPr sz="2600" b="1" spc="47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berbagai</a:t>
            </a:r>
            <a:r>
              <a:rPr sz="2600" b="1" spc="470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bentuk </a:t>
            </a:r>
            <a:r>
              <a:rPr sz="2600" b="1" dirty="0">
                <a:latin typeface="Calibri"/>
                <a:cs typeface="Calibri"/>
              </a:rPr>
              <a:t>kegiatan,</a:t>
            </a:r>
            <a:r>
              <a:rPr sz="2600" b="1" spc="35" dirty="0">
                <a:latin typeface="Calibri"/>
                <a:cs typeface="Calibri"/>
              </a:rPr>
              <a:t>  </a:t>
            </a:r>
            <a:r>
              <a:rPr sz="2600" b="1" dirty="0">
                <a:latin typeface="Calibri"/>
                <a:cs typeface="Calibri"/>
              </a:rPr>
              <a:t>antara</a:t>
            </a:r>
            <a:r>
              <a:rPr sz="2600" b="1" spc="40" dirty="0">
                <a:latin typeface="Calibri"/>
                <a:cs typeface="Calibri"/>
              </a:rPr>
              <a:t>  </a:t>
            </a:r>
            <a:r>
              <a:rPr sz="2600" b="1" dirty="0">
                <a:latin typeface="Calibri"/>
                <a:cs typeface="Calibri"/>
              </a:rPr>
              <a:t>lain</a:t>
            </a:r>
            <a:r>
              <a:rPr sz="2600" b="1" spc="64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(Koesnadi</a:t>
            </a:r>
            <a:r>
              <a:rPr sz="2600" b="1" spc="30" dirty="0">
                <a:latin typeface="Calibri"/>
                <a:cs typeface="Calibri"/>
              </a:rPr>
              <a:t>  </a:t>
            </a:r>
            <a:r>
              <a:rPr sz="2600" b="1" dirty="0">
                <a:latin typeface="Calibri"/>
                <a:cs typeface="Calibri"/>
              </a:rPr>
              <a:t>Hardjasoemantri,</a:t>
            </a:r>
            <a:r>
              <a:rPr sz="2600" b="1" spc="35" dirty="0">
                <a:latin typeface="Calibri"/>
                <a:cs typeface="Calibri"/>
              </a:rPr>
              <a:t>  </a:t>
            </a:r>
            <a:r>
              <a:rPr sz="2600" b="1" dirty="0">
                <a:latin typeface="Calibri"/>
                <a:cs typeface="Calibri"/>
              </a:rPr>
              <a:t>2000</a:t>
            </a:r>
            <a:r>
              <a:rPr sz="2600" b="1" spc="35" dirty="0">
                <a:latin typeface="Calibri"/>
                <a:cs typeface="Calibri"/>
              </a:rPr>
              <a:t>  </a:t>
            </a:r>
            <a:r>
              <a:rPr sz="2600" b="1" spc="-50" dirty="0">
                <a:latin typeface="Calibri"/>
                <a:cs typeface="Calibri"/>
              </a:rPr>
              <a:t>: </a:t>
            </a:r>
            <a:r>
              <a:rPr sz="2600" b="1" dirty="0">
                <a:latin typeface="Calibri"/>
                <a:cs typeface="Calibri"/>
              </a:rPr>
              <a:t>560)</a:t>
            </a:r>
            <a:r>
              <a:rPr sz="2600" b="1" spc="-30" dirty="0">
                <a:latin typeface="Calibri"/>
                <a:cs typeface="Calibri"/>
              </a:rPr>
              <a:t> </a:t>
            </a:r>
            <a:r>
              <a:rPr sz="2600" b="1" spc="-60" dirty="0">
                <a:latin typeface="Calibri"/>
                <a:cs typeface="Calibri"/>
              </a:rPr>
              <a:t>:</a:t>
            </a:r>
            <a:endParaRPr sz="2600">
              <a:latin typeface="Calibri"/>
              <a:cs typeface="Calibri"/>
            </a:endParaRPr>
          </a:p>
          <a:p>
            <a:pPr marL="525780" marR="5080" lvl="1" indent="-513715" algn="just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</a:tabLst>
            </a:pPr>
            <a:r>
              <a:rPr sz="2600" b="1" dirty="0">
                <a:latin typeface="Calibri"/>
                <a:cs typeface="Calibri"/>
              </a:rPr>
              <a:t>Mewujudkan,</a:t>
            </a:r>
            <a:r>
              <a:rPr sz="2600" b="1" spc="275" dirty="0">
                <a:latin typeface="Calibri"/>
                <a:cs typeface="Calibri"/>
              </a:rPr>
              <a:t>  </a:t>
            </a:r>
            <a:r>
              <a:rPr sz="2600" b="1" dirty="0">
                <a:latin typeface="Calibri"/>
                <a:cs typeface="Calibri"/>
              </a:rPr>
              <a:t>menumbuhkan,</a:t>
            </a:r>
            <a:r>
              <a:rPr sz="2600" b="1" spc="285" dirty="0">
                <a:latin typeface="Calibri"/>
                <a:cs typeface="Calibri"/>
              </a:rPr>
              <a:t>  </a:t>
            </a:r>
            <a:r>
              <a:rPr sz="2600" b="1" dirty="0">
                <a:latin typeface="Calibri"/>
                <a:cs typeface="Calibri"/>
              </a:rPr>
              <a:t>mengembangkan</a:t>
            </a:r>
            <a:r>
              <a:rPr sz="2600" b="1" spc="285" dirty="0">
                <a:latin typeface="Calibri"/>
                <a:cs typeface="Calibri"/>
              </a:rPr>
              <a:t>  </a:t>
            </a:r>
            <a:r>
              <a:rPr sz="2600" b="1" spc="-25" dirty="0">
                <a:latin typeface="Calibri"/>
                <a:cs typeface="Calibri"/>
              </a:rPr>
              <a:t>dan 	</a:t>
            </a:r>
            <a:r>
              <a:rPr sz="2600" b="1" dirty="0">
                <a:latin typeface="Calibri"/>
                <a:cs typeface="Calibri"/>
              </a:rPr>
              <a:t>meningkatkan</a:t>
            </a:r>
            <a:r>
              <a:rPr sz="2600" b="1" spc="190" dirty="0">
                <a:latin typeface="Calibri"/>
                <a:cs typeface="Calibri"/>
              </a:rPr>
              <a:t>  </a:t>
            </a:r>
            <a:r>
              <a:rPr sz="2600" b="1" dirty="0">
                <a:latin typeface="Calibri"/>
                <a:cs typeface="Calibri"/>
              </a:rPr>
              <a:t>kesadaran</a:t>
            </a:r>
            <a:r>
              <a:rPr sz="2600" b="1" spc="200" dirty="0">
                <a:latin typeface="Calibri"/>
                <a:cs typeface="Calibri"/>
              </a:rPr>
              <a:t>  </a:t>
            </a:r>
            <a:r>
              <a:rPr sz="2600" b="1" dirty="0">
                <a:latin typeface="Calibri"/>
                <a:cs typeface="Calibri"/>
              </a:rPr>
              <a:t>dan</a:t>
            </a:r>
            <a:r>
              <a:rPr sz="2600" b="1" spc="195" dirty="0">
                <a:latin typeface="Calibri"/>
                <a:cs typeface="Calibri"/>
              </a:rPr>
              <a:t>  </a:t>
            </a:r>
            <a:r>
              <a:rPr sz="2600" b="1" dirty="0">
                <a:latin typeface="Calibri"/>
                <a:cs typeface="Calibri"/>
              </a:rPr>
              <a:t>tanggung</a:t>
            </a:r>
            <a:r>
              <a:rPr sz="2600" b="1" spc="204" dirty="0">
                <a:latin typeface="Calibri"/>
                <a:cs typeface="Calibri"/>
              </a:rPr>
              <a:t>  </a:t>
            </a:r>
            <a:r>
              <a:rPr sz="2600" b="1" dirty="0">
                <a:latin typeface="Calibri"/>
                <a:cs typeface="Calibri"/>
              </a:rPr>
              <a:t>jawab</a:t>
            </a:r>
            <a:r>
              <a:rPr sz="2600" b="1" spc="190" dirty="0">
                <a:latin typeface="Calibri"/>
                <a:cs typeface="Calibri"/>
              </a:rPr>
              <a:t>  </a:t>
            </a:r>
            <a:r>
              <a:rPr sz="2600" b="1" spc="-20" dirty="0">
                <a:latin typeface="Calibri"/>
                <a:cs typeface="Calibri"/>
              </a:rPr>
              <a:t>para 	</a:t>
            </a:r>
            <a:r>
              <a:rPr sz="2600" b="1" dirty="0">
                <a:latin typeface="Calibri"/>
                <a:cs typeface="Calibri"/>
              </a:rPr>
              <a:t>pengambil</a:t>
            </a:r>
            <a:r>
              <a:rPr sz="2600" b="1" spc="100" dirty="0">
                <a:latin typeface="Calibri"/>
                <a:cs typeface="Calibri"/>
              </a:rPr>
              <a:t>  </a:t>
            </a:r>
            <a:r>
              <a:rPr sz="2600" b="1" dirty="0">
                <a:latin typeface="Calibri"/>
                <a:cs typeface="Calibri"/>
              </a:rPr>
              <a:t>keputusan</a:t>
            </a:r>
            <a:r>
              <a:rPr sz="2600" b="1" spc="95" dirty="0">
                <a:latin typeface="Calibri"/>
                <a:cs typeface="Calibri"/>
              </a:rPr>
              <a:t>  </a:t>
            </a:r>
            <a:r>
              <a:rPr sz="2600" b="1" dirty="0">
                <a:latin typeface="Calibri"/>
                <a:cs typeface="Calibri"/>
              </a:rPr>
              <a:t>dalam</a:t>
            </a:r>
            <a:r>
              <a:rPr sz="2600" b="1" spc="95" dirty="0">
                <a:latin typeface="Calibri"/>
                <a:cs typeface="Calibri"/>
              </a:rPr>
              <a:t>  </a:t>
            </a:r>
            <a:r>
              <a:rPr sz="2600" b="1" dirty="0">
                <a:latin typeface="Calibri"/>
                <a:cs typeface="Calibri"/>
              </a:rPr>
              <a:t>pengelolaan</a:t>
            </a:r>
            <a:r>
              <a:rPr sz="2600" b="1" spc="100" dirty="0">
                <a:latin typeface="Calibri"/>
                <a:cs typeface="Calibri"/>
              </a:rPr>
              <a:t>  </a:t>
            </a:r>
            <a:r>
              <a:rPr sz="2600" b="1" spc="-10" dirty="0">
                <a:latin typeface="Calibri"/>
                <a:cs typeface="Calibri"/>
              </a:rPr>
              <a:t>lingkungan 	hidup;</a:t>
            </a:r>
            <a:endParaRPr sz="2600">
              <a:latin typeface="Calibri"/>
              <a:cs typeface="Calibri"/>
            </a:endParaRPr>
          </a:p>
          <a:p>
            <a:pPr marL="526415" marR="5080" lvl="1" indent="-514350" algn="just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</a:tabLst>
            </a:pPr>
            <a:r>
              <a:rPr sz="2600" b="1" dirty="0">
                <a:latin typeface="Calibri"/>
                <a:cs typeface="Calibri"/>
              </a:rPr>
              <a:t>Mewujudkan,</a:t>
            </a:r>
            <a:r>
              <a:rPr sz="2600" b="1" spc="260" dirty="0">
                <a:latin typeface="Calibri"/>
                <a:cs typeface="Calibri"/>
              </a:rPr>
              <a:t>  </a:t>
            </a:r>
            <a:r>
              <a:rPr sz="2600" b="1" dirty="0">
                <a:latin typeface="Calibri"/>
                <a:cs typeface="Calibri"/>
              </a:rPr>
              <a:t>menumbuhkan,</a:t>
            </a:r>
            <a:r>
              <a:rPr sz="2600" b="1" spc="265" dirty="0">
                <a:latin typeface="Calibri"/>
                <a:cs typeface="Calibri"/>
              </a:rPr>
              <a:t>  </a:t>
            </a:r>
            <a:r>
              <a:rPr sz="2600" b="1" dirty="0">
                <a:latin typeface="Calibri"/>
                <a:cs typeface="Calibri"/>
              </a:rPr>
              <a:t>mengembangkan</a:t>
            </a:r>
            <a:r>
              <a:rPr sz="2600" b="1" spc="260" dirty="0">
                <a:latin typeface="Calibri"/>
                <a:cs typeface="Calibri"/>
              </a:rPr>
              <a:t>  </a:t>
            </a:r>
            <a:r>
              <a:rPr sz="2600" b="1" spc="-25" dirty="0">
                <a:latin typeface="Calibri"/>
                <a:cs typeface="Calibri"/>
              </a:rPr>
              <a:t>dan 	</a:t>
            </a:r>
            <a:r>
              <a:rPr sz="2600" b="1" dirty="0">
                <a:latin typeface="Calibri"/>
                <a:cs typeface="Calibri"/>
              </a:rPr>
              <a:t>meningkatkan</a:t>
            </a:r>
            <a:r>
              <a:rPr sz="2600" b="1" spc="-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kesadaran akan</a:t>
            </a:r>
            <a:r>
              <a:rPr sz="2600" b="1" spc="-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hak dan</a:t>
            </a:r>
            <a:r>
              <a:rPr sz="2600" b="1" spc="-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tanggung</a:t>
            </a:r>
            <a:r>
              <a:rPr sz="2600" b="1" spc="5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jawab 	</a:t>
            </a:r>
            <a:r>
              <a:rPr sz="2600" b="1" spc="-20" dirty="0">
                <a:latin typeface="Calibri"/>
                <a:cs typeface="Calibri"/>
              </a:rPr>
              <a:t>masyarakat</a:t>
            </a:r>
            <a:r>
              <a:rPr sz="2600" b="1" spc="-10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dalam</a:t>
            </a:r>
            <a:r>
              <a:rPr sz="2600" b="1" spc="-9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pengelolaan</a:t>
            </a:r>
            <a:r>
              <a:rPr sz="2600" b="1" spc="-80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lingkungan</a:t>
            </a:r>
            <a:r>
              <a:rPr sz="2600" b="1" spc="-50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hidup;</a:t>
            </a:r>
            <a:endParaRPr sz="2600">
              <a:latin typeface="Calibri"/>
              <a:cs typeface="Calibri"/>
            </a:endParaRPr>
          </a:p>
          <a:p>
            <a:pPr marL="525780" marR="5080" lvl="1" indent="-513715" algn="just">
              <a:lnSpc>
                <a:spcPct val="100000"/>
              </a:lnSpc>
              <a:spcBef>
                <a:spcPts val="630"/>
              </a:spcBef>
              <a:buAutoNum type="arabicPeriod"/>
              <a:tabLst>
                <a:tab pos="527685" algn="l"/>
              </a:tabLst>
            </a:pPr>
            <a:r>
              <a:rPr sz="2600" b="1" dirty="0">
                <a:latin typeface="Calibri"/>
                <a:cs typeface="Calibri"/>
              </a:rPr>
              <a:t>Mewujudkan,</a:t>
            </a:r>
            <a:r>
              <a:rPr sz="2600" b="1" spc="275" dirty="0">
                <a:latin typeface="Calibri"/>
                <a:cs typeface="Calibri"/>
              </a:rPr>
              <a:t>  </a:t>
            </a:r>
            <a:r>
              <a:rPr sz="2600" b="1" dirty="0">
                <a:latin typeface="Calibri"/>
                <a:cs typeface="Calibri"/>
              </a:rPr>
              <a:t>menumbuhkan,</a:t>
            </a:r>
            <a:r>
              <a:rPr sz="2600" b="1" spc="285" dirty="0">
                <a:latin typeface="Calibri"/>
                <a:cs typeface="Calibri"/>
              </a:rPr>
              <a:t>  </a:t>
            </a:r>
            <a:r>
              <a:rPr sz="2600" b="1" dirty="0">
                <a:latin typeface="Calibri"/>
                <a:cs typeface="Calibri"/>
              </a:rPr>
              <a:t>mengembangkan</a:t>
            </a:r>
            <a:r>
              <a:rPr sz="2600" b="1" spc="285" dirty="0">
                <a:latin typeface="Calibri"/>
                <a:cs typeface="Calibri"/>
              </a:rPr>
              <a:t>  </a:t>
            </a:r>
            <a:r>
              <a:rPr sz="2600" b="1" spc="-25" dirty="0">
                <a:latin typeface="Calibri"/>
                <a:cs typeface="Calibri"/>
              </a:rPr>
              <a:t>dan 	</a:t>
            </a:r>
            <a:r>
              <a:rPr sz="2600" b="1" dirty="0">
                <a:latin typeface="Calibri"/>
                <a:cs typeface="Calibri"/>
              </a:rPr>
              <a:t>meningkatkan</a:t>
            </a:r>
            <a:r>
              <a:rPr sz="2600" b="1" spc="12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kemitraan</a:t>
            </a:r>
            <a:r>
              <a:rPr sz="2600" b="1" spc="13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masyarakat,</a:t>
            </a:r>
            <a:r>
              <a:rPr sz="2600" b="1" spc="13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dunia</a:t>
            </a:r>
            <a:r>
              <a:rPr sz="2600" b="1" spc="130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usaha</a:t>
            </a:r>
            <a:r>
              <a:rPr sz="2600" b="1" spc="135" dirty="0">
                <a:latin typeface="Calibri"/>
                <a:cs typeface="Calibri"/>
              </a:rPr>
              <a:t> </a:t>
            </a:r>
            <a:r>
              <a:rPr sz="2600" b="1" spc="-25" dirty="0">
                <a:latin typeface="Calibri"/>
                <a:cs typeface="Calibri"/>
              </a:rPr>
              <a:t>dan 	</a:t>
            </a:r>
            <a:r>
              <a:rPr sz="2600" b="1" dirty="0">
                <a:latin typeface="Calibri"/>
                <a:cs typeface="Calibri"/>
              </a:rPr>
              <a:t>pemerintah</a:t>
            </a:r>
            <a:r>
              <a:rPr sz="2600" b="1" spc="160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dalam</a:t>
            </a:r>
            <a:r>
              <a:rPr sz="2600" b="1" spc="17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upaya</a:t>
            </a:r>
            <a:r>
              <a:rPr sz="2600" b="1" spc="17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pelestarian</a:t>
            </a:r>
            <a:r>
              <a:rPr sz="2600" b="1" spc="17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daya</a:t>
            </a:r>
            <a:r>
              <a:rPr sz="2600" b="1" spc="16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dukung</a:t>
            </a:r>
            <a:r>
              <a:rPr sz="2600" b="1" spc="180" dirty="0">
                <a:latin typeface="Calibri"/>
                <a:cs typeface="Calibri"/>
              </a:rPr>
              <a:t> </a:t>
            </a:r>
            <a:r>
              <a:rPr sz="2600" b="1" spc="-25" dirty="0">
                <a:latin typeface="Calibri"/>
                <a:cs typeface="Calibri"/>
              </a:rPr>
              <a:t>dan 	</a:t>
            </a:r>
            <a:r>
              <a:rPr sz="2600" b="1" dirty="0">
                <a:latin typeface="Calibri"/>
                <a:cs typeface="Calibri"/>
              </a:rPr>
              <a:t>daya</a:t>
            </a:r>
            <a:r>
              <a:rPr sz="2600" b="1" spc="-12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tampung</a:t>
            </a:r>
            <a:r>
              <a:rPr sz="2600" b="1" spc="-120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lingkungan</a:t>
            </a:r>
            <a:r>
              <a:rPr sz="2600" b="1" spc="-90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hidup.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0395" y="0"/>
            <a:ext cx="9023985" cy="6858000"/>
            <a:chOff x="120395" y="0"/>
            <a:chExt cx="9023985" cy="6858000"/>
          </a:xfrm>
        </p:grpSpPr>
        <p:sp>
          <p:nvSpPr>
            <p:cNvPr id="3" name="object 3"/>
            <p:cNvSpPr/>
            <p:nvPr/>
          </p:nvSpPr>
          <p:spPr>
            <a:xfrm>
              <a:off x="133349" y="840422"/>
              <a:ext cx="171450" cy="0"/>
            </a:xfrm>
            <a:custGeom>
              <a:avLst/>
              <a:gdLst/>
              <a:ahLst/>
              <a:cxnLst/>
              <a:rect l="l" t="t" r="r" b="b"/>
              <a:pathLst>
                <a:path w="171450">
                  <a:moveTo>
                    <a:pt x="0" y="0"/>
                  </a:moveTo>
                  <a:lnTo>
                    <a:pt x="171450" y="0"/>
                  </a:lnTo>
                </a:path>
              </a:pathLst>
            </a:custGeom>
            <a:ln w="42545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04800" y="457200"/>
              <a:ext cx="8382000" cy="5943600"/>
            </a:xfrm>
            <a:custGeom>
              <a:avLst/>
              <a:gdLst/>
              <a:ahLst/>
              <a:cxnLst/>
              <a:rect l="l" t="t" r="r" b="b"/>
              <a:pathLst>
                <a:path w="8382000" h="5943600">
                  <a:moveTo>
                    <a:pt x="8382000" y="0"/>
                  </a:moveTo>
                  <a:lnTo>
                    <a:pt x="0" y="0"/>
                  </a:lnTo>
                  <a:lnTo>
                    <a:pt x="0" y="5943600"/>
                  </a:lnTo>
                  <a:lnTo>
                    <a:pt x="8382000" y="5943600"/>
                  </a:lnTo>
                  <a:lnTo>
                    <a:pt x="838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04800" y="457200"/>
              <a:ext cx="8382000" cy="5943600"/>
            </a:xfrm>
            <a:custGeom>
              <a:avLst/>
              <a:gdLst/>
              <a:ahLst/>
              <a:cxnLst/>
              <a:rect l="l" t="t" r="r" b="b"/>
              <a:pathLst>
                <a:path w="8382000" h="5943600">
                  <a:moveTo>
                    <a:pt x="0" y="5943600"/>
                  </a:moveTo>
                  <a:lnTo>
                    <a:pt x="8382000" y="5943600"/>
                  </a:lnTo>
                  <a:lnTo>
                    <a:pt x="8382000" y="0"/>
                  </a:lnTo>
                  <a:lnTo>
                    <a:pt x="0" y="0"/>
                  </a:lnTo>
                  <a:lnTo>
                    <a:pt x="0" y="5943600"/>
                  </a:lnTo>
                  <a:close/>
                </a:path>
              </a:pathLst>
            </a:custGeom>
            <a:ln w="25400">
              <a:solidFill>
                <a:srgbClr val="9BBA5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83540" y="467309"/>
            <a:ext cx="25063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FF0000"/>
                </a:solidFill>
              </a:rPr>
              <a:t>5.</a:t>
            </a:r>
            <a:r>
              <a:rPr sz="2800" spc="-4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Nilai</a:t>
            </a:r>
            <a:r>
              <a:rPr sz="2800" spc="-20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Keadilan:</a:t>
            </a:r>
            <a:endParaRPr sz="2800"/>
          </a:p>
        </p:txBody>
      </p:sp>
      <p:sp>
        <p:nvSpPr>
          <p:cNvPr id="7" name="object 7"/>
          <p:cNvSpPr txBox="1"/>
          <p:nvPr/>
        </p:nvSpPr>
        <p:spPr>
          <a:xfrm>
            <a:off x="383540" y="1491742"/>
            <a:ext cx="8223250" cy="22447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Calibri"/>
                <a:cs typeface="Calibri"/>
              </a:rPr>
              <a:t>Lingkungan</a:t>
            </a:r>
            <a:r>
              <a:rPr sz="2800" b="1" spc="17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hidup</a:t>
            </a:r>
            <a:r>
              <a:rPr sz="2800" b="1" spc="16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merupakan</a:t>
            </a:r>
            <a:r>
              <a:rPr sz="2800" b="1" spc="19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bagian</a:t>
            </a:r>
            <a:r>
              <a:rPr sz="2800" b="1" spc="17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yang</a:t>
            </a:r>
            <a:r>
              <a:rPr sz="2800" b="1" spc="16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mutlak</a:t>
            </a:r>
            <a:r>
              <a:rPr sz="2800" b="1" spc="18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dari </a:t>
            </a:r>
            <a:r>
              <a:rPr sz="2800" b="1" spc="-10" dirty="0">
                <a:latin typeface="Calibri"/>
                <a:cs typeface="Calibri"/>
              </a:rPr>
              <a:t>kehidupan</a:t>
            </a:r>
            <a:r>
              <a:rPr sz="2800" b="1" spc="-9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manusia.</a:t>
            </a:r>
            <a:endParaRPr sz="2800">
              <a:latin typeface="Calibri"/>
              <a:cs typeface="Calibri"/>
            </a:endParaRPr>
          </a:p>
          <a:p>
            <a:pPr marL="12700" marR="5715" algn="just">
              <a:lnSpc>
                <a:spcPct val="100000"/>
              </a:lnSpc>
              <a:spcBef>
                <a:spcPts val="675"/>
              </a:spcBef>
            </a:pPr>
            <a:r>
              <a:rPr sz="2800" b="1" dirty="0">
                <a:latin typeface="Calibri"/>
                <a:cs typeface="Calibri"/>
              </a:rPr>
              <a:t>Permasalahan</a:t>
            </a:r>
            <a:r>
              <a:rPr sz="2800" b="1" spc="10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lingkungan</a:t>
            </a:r>
            <a:r>
              <a:rPr sz="2800" b="1" spc="12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yang</a:t>
            </a:r>
            <a:r>
              <a:rPr sz="2800" b="1" spc="11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sering</a:t>
            </a:r>
            <a:r>
              <a:rPr sz="2800" b="1" spc="11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terjadi</a:t>
            </a:r>
            <a:r>
              <a:rPr sz="2800" b="1" spc="10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di</a:t>
            </a:r>
            <a:r>
              <a:rPr sz="2800" b="1" spc="10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sekitar </a:t>
            </a:r>
            <a:r>
              <a:rPr sz="2800" b="1" dirty="0">
                <a:latin typeface="Calibri"/>
                <a:cs typeface="Calibri"/>
              </a:rPr>
              <a:t>kita</a:t>
            </a:r>
            <a:r>
              <a:rPr sz="2800" b="1" spc="13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berupa</a:t>
            </a:r>
            <a:r>
              <a:rPr sz="2800" b="1" spc="14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pencemaran</a:t>
            </a:r>
            <a:r>
              <a:rPr sz="2800" b="1" spc="14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dan</a:t>
            </a:r>
            <a:r>
              <a:rPr sz="2800" b="1" spc="14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perusakan</a:t>
            </a:r>
            <a:r>
              <a:rPr sz="2800" b="1" spc="135" dirty="0">
                <a:latin typeface="Calibri"/>
                <a:cs typeface="Calibri"/>
              </a:rPr>
              <a:t>  </a:t>
            </a:r>
            <a:r>
              <a:rPr sz="2800" b="1" spc="-10" dirty="0">
                <a:latin typeface="Calibri"/>
                <a:cs typeface="Calibri"/>
              </a:rPr>
              <a:t>lingkungan </a:t>
            </a:r>
            <a:r>
              <a:rPr sz="2800" b="1" dirty="0">
                <a:latin typeface="Calibri"/>
                <a:cs typeface="Calibri"/>
              </a:rPr>
              <a:t>dalam</a:t>
            </a:r>
            <a:r>
              <a:rPr sz="2800" b="1" spc="-7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hal</a:t>
            </a:r>
            <a:r>
              <a:rPr sz="2800" b="1" spc="-7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ini</a:t>
            </a:r>
            <a:r>
              <a:rPr sz="2800" b="1" spc="-8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terkurasnya</a:t>
            </a:r>
            <a:r>
              <a:rPr sz="2800" b="1" spc="-4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sumber</a:t>
            </a:r>
            <a:r>
              <a:rPr sz="2800" b="1" spc="-6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daya</a:t>
            </a:r>
            <a:r>
              <a:rPr sz="2800" b="1" spc="-7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alam.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83540" y="4308728"/>
            <a:ext cx="822134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1673860" algn="l"/>
                <a:tab pos="3173730" algn="l"/>
                <a:tab pos="5585460" algn="l"/>
                <a:tab pos="6523990" algn="l"/>
              </a:tabLst>
            </a:pPr>
            <a:r>
              <a:rPr sz="2800" b="1" spc="-10" dirty="0">
                <a:latin typeface="Calibri"/>
                <a:cs typeface="Calibri"/>
              </a:rPr>
              <a:t>Misalnya,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kegiatan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pertambangan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yang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berdampak terhadap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316226" y="4735448"/>
            <a:ext cx="19037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latin typeface="Calibri"/>
                <a:cs typeface="Calibri"/>
              </a:rPr>
              <a:t>menurunnya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83540" y="5162550"/>
            <a:ext cx="40074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538220" algn="l"/>
              </a:tabLst>
            </a:pPr>
            <a:r>
              <a:rPr sz="2800" b="1" spc="-10" dirty="0">
                <a:latin typeface="Calibri"/>
                <a:cs typeface="Calibri"/>
              </a:rPr>
              <a:t>ketidaksempurnaan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ijin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779645" y="4735448"/>
            <a:ext cx="3827779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7325" marR="5080" indent="-175260">
              <a:lnSpc>
                <a:spcPct val="100000"/>
              </a:lnSpc>
              <a:spcBef>
                <a:spcPts val="95"/>
              </a:spcBef>
              <a:tabLst>
                <a:tab pos="1711960" algn="l"/>
                <a:tab pos="2994025" algn="l"/>
                <a:tab pos="3070225" algn="l"/>
              </a:tabLst>
            </a:pPr>
            <a:r>
              <a:rPr sz="2800" b="1" spc="-10" dirty="0">
                <a:latin typeface="Calibri"/>
                <a:cs typeface="Calibri"/>
              </a:rPr>
              <a:t>sumber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daya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alam, lingkungan,</a:t>
            </a:r>
            <a:r>
              <a:rPr sz="2800" b="1" dirty="0">
                <a:latin typeface="Calibri"/>
                <a:cs typeface="Calibri"/>
              </a:rPr>
              <a:t>		</a:t>
            </a:r>
            <a:r>
              <a:rPr sz="2800" b="1" spc="-20" dirty="0">
                <a:latin typeface="Calibri"/>
                <a:cs typeface="Calibri"/>
              </a:rPr>
              <a:t>serta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83540" y="5589219"/>
            <a:ext cx="8223884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Calibri"/>
                <a:cs typeface="Calibri"/>
              </a:rPr>
              <a:t>ketidakadilan</a:t>
            </a:r>
            <a:r>
              <a:rPr sz="2800" b="1" spc="14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terhadap</a:t>
            </a:r>
            <a:r>
              <a:rPr sz="2800" b="1" spc="13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kesejahteraan</a:t>
            </a:r>
            <a:r>
              <a:rPr sz="2800" b="1" spc="13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warga</a:t>
            </a:r>
            <a:r>
              <a:rPr sz="2800" b="1" spc="14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di</a:t>
            </a:r>
            <a:r>
              <a:rPr sz="2800" b="1" spc="1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sekitar </a:t>
            </a:r>
            <a:r>
              <a:rPr sz="2800" b="1" dirty="0">
                <a:latin typeface="Calibri"/>
                <a:cs typeface="Calibri"/>
              </a:rPr>
              <a:t>areal</a:t>
            </a:r>
            <a:r>
              <a:rPr sz="2800" b="1" spc="-7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pertambangan.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0395" y="0"/>
            <a:ext cx="9023985" cy="6858000"/>
            <a:chOff x="120395" y="0"/>
            <a:chExt cx="9023985" cy="6858000"/>
          </a:xfrm>
        </p:grpSpPr>
        <p:sp>
          <p:nvSpPr>
            <p:cNvPr id="3" name="object 3"/>
            <p:cNvSpPr/>
            <p:nvPr/>
          </p:nvSpPr>
          <p:spPr>
            <a:xfrm>
              <a:off x="152399" y="838200"/>
              <a:ext cx="7571740" cy="4445"/>
            </a:xfrm>
            <a:custGeom>
              <a:avLst/>
              <a:gdLst/>
              <a:ahLst/>
              <a:cxnLst/>
              <a:rect l="l" t="t" r="r" b="b"/>
              <a:pathLst>
                <a:path w="7571740" h="4444">
                  <a:moveTo>
                    <a:pt x="0" y="0"/>
                  </a:moveTo>
                  <a:lnTo>
                    <a:pt x="7571485" y="4445"/>
                  </a:lnTo>
                </a:path>
              </a:pathLst>
            </a:custGeom>
            <a:ln w="38100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57200" y="914400"/>
              <a:ext cx="8382000" cy="4953000"/>
            </a:xfrm>
            <a:custGeom>
              <a:avLst/>
              <a:gdLst/>
              <a:ahLst/>
              <a:cxnLst/>
              <a:rect l="l" t="t" r="r" b="b"/>
              <a:pathLst>
                <a:path w="8382000" h="4953000">
                  <a:moveTo>
                    <a:pt x="8382000" y="0"/>
                  </a:moveTo>
                  <a:lnTo>
                    <a:pt x="0" y="0"/>
                  </a:lnTo>
                  <a:lnTo>
                    <a:pt x="0" y="4953000"/>
                  </a:lnTo>
                  <a:lnTo>
                    <a:pt x="8382000" y="4953000"/>
                  </a:lnTo>
                  <a:lnTo>
                    <a:pt x="838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57200" y="914400"/>
              <a:ext cx="8382000" cy="4953000"/>
            </a:xfrm>
            <a:custGeom>
              <a:avLst/>
              <a:gdLst/>
              <a:ahLst/>
              <a:cxnLst/>
              <a:rect l="l" t="t" r="r" b="b"/>
              <a:pathLst>
                <a:path w="8382000" h="4953000">
                  <a:moveTo>
                    <a:pt x="0" y="4953000"/>
                  </a:moveTo>
                  <a:lnTo>
                    <a:pt x="8382000" y="4953000"/>
                  </a:lnTo>
                  <a:lnTo>
                    <a:pt x="8382000" y="0"/>
                  </a:lnTo>
                  <a:lnTo>
                    <a:pt x="0" y="0"/>
                  </a:lnTo>
                  <a:lnTo>
                    <a:pt x="0" y="4953000"/>
                  </a:lnTo>
                  <a:close/>
                </a:path>
              </a:pathLst>
            </a:custGeom>
            <a:ln w="25400">
              <a:solidFill>
                <a:srgbClr val="9BBA5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35940" y="924813"/>
            <a:ext cx="354584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362710" algn="l"/>
              </a:tabLst>
            </a:pPr>
            <a:r>
              <a:rPr sz="2800" b="1" spc="-10" dirty="0">
                <a:latin typeface="Calibri"/>
                <a:cs typeface="Calibri"/>
              </a:rPr>
              <a:t>Usaha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pertambangan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938398" y="1351534"/>
            <a:ext cx="21018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20" dirty="0">
                <a:latin typeface="Calibri"/>
                <a:cs typeface="Calibri"/>
              </a:rPr>
              <a:t>kesejahteraan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91609" y="924813"/>
            <a:ext cx="311785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815340" algn="l"/>
                <a:tab pos="1823085" algn="l"/>
              </a:tabLst>
            </a:pPr>
            <a:r>
              <a:rPr sz="2800" b="1" spc="-25" dirty="0">
                <a:latin typeface="Calibri"/>
                <a:cs typeface="Calibri"/>
              </a:rPr>
              <a:t>ini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5" dirty="0">
                <a:latin typeface="Calibri"/>
                <a:cs typeface="Calibri"/>
              </a:rPr>
              <a:t>pun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belum</a:t>
            </a:r>
            <a:endParaRPr sz="2800">
              <a:latin typeface="Calibri"/>
              <a:cs typeface="Calibri"/>
            </a:endParaRPr>
          </a:p>
          <a:p>
            <a:pPr marL="1064260">
              <a:lnSpc>
                <a:spcPct val="100000"/>
              </a:lnSpc>
              <a:tabLst>
                <a:tab pos="2289810" algn="l"/>
              </a:tabLst>
            </a:pPr>
            <a:r>
              <a:rPr sz="2800" b="1" spc="-20" dirty="0">
                <a:latin typeface="Calibri"/>
                <a:cs typeface="Calibri"/>
              </a:rPr>
              <a:t>yang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30" dirty="0">
                <a:latin typeface="Calibri"/>
                <a:cs typeface="Calibri"/>
              </a:rPr>
              <a:t>nyata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674356" y="924813"/>
            <a:ext cx="108648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6985" algn="r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latin typeface="Calibri"/>
                <a:cs typeface="Calibri"/>
              </a:rPr>
              <a:t>banyak</a:t>
            </a:r>
            <a:endParaRPr sz="280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</a:pPr>
            <a:r>
              <a:rPr sz="2800" b="1" spc="-20" dirty="0">
                <a:latin typeface="Calibri"/>
                <a:cs typeface="Calibri"/>
              </a:rPr>
              <a:t>bagi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5940" y="1351534"/>
            <a:ext cx="190055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latin typeface="Calibri"/>
                <a:cs typeface="Calibri"/>
              </a:rPr>
              <a:t>memberikan masyarakat.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5940" y="2802762"/>
            <a:ext cx="8223884" cy="25863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Calibri"/>
                <a:cs typeface="Calibri"/>
              </a:rPr>
              <a:t>Apabila</a:t>
            </a:r>
            <a:r>
              <a:rPr sz="2800" b="1" spc="39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berbagai</a:t>
            </a:r>
            <a:r>
              <a:rPr sz="2800" b="1" spc="39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persoalan</a:t>
            </a:r>
            <a:r>
              <a:rPr sz="2800" b="1" spc="39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tersebut</a:t>
            </a:r>
            <a:r>
              <a:rPr sz="2800" b="1" spc="39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tidak</a:t>
            </a:r>
            <a:r>
              <a:rPr sz="2800" b="1" spc="400" dirty="0">
                <a:latin typeface="Calibri"/>
                <a:cs typeface="Calibri"/>
              </a:rPr>
              <a:t>  </a:t>
            </a:r>
            <a:r>
              <a:rPr sz="2800" b="1" spc="-10" dirty="0">
                <a:latin typeface="Calibri"/>
                <a:cs typeface="Calibri"/>
              </a:rPr>
              <a:t>segera </a:t>
            </a:r>
            <a:r>
              <a:rPr sz="2800" b="1" dirty="0">
                <a:latin typeface="Calibri"/>
                <a:cs typeface="Calibri"/>
              </a:rPr>
              <a:t>ditangani,</a:t>
            </a:r>
            <a:r>
              <a:rPr sz="2800" b="1" spc="52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termasuk</a:t>
            </a:r>
            <a:r>
              <a:rPr sz="2800" b="1" spc="53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evaluasi</a:t>
            </a:r>
            <a:r>
              <a:rPr sz="2800" b="1" spc="52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pelaksanaan</a:t>
            </a:r>
            <a:r>
              <a:rPr sz="2800" b="1" spc="5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pemberian </a:t>
            </a:r>
            <a:r>
              <a:rPr sz="2800" b="1" dirty="0">
                <a:latin typeface="Calibri"/>
                <a:cs typeface="Calibri"/>
              </a:rPr>
              <a:t>usaha</a:t>
            </a:r>
            <a:r>
              <a:rPr sz="2800" b="1" spc="270" dirty="0">
                <a:latin typeface="Calibri"/>
                <a:cs typeface="Calibri"/>
              </a:rPr>
              <a:t>   </a:t>
            </a:r>
            <a:r>
              <a:rPr sz="2800" b="1" dirty="0">
                <a:latin typeface="Calibri"/>
                <a:cs typeface="Calibri"/>
              </a:rPr>
              <a:t>pertambangan,</a:t>
            </a:r>
            <a:r>
              <a:rPr sz="2800" b="1" spc="275" dirty="0">
                <a:latin typeface="Calibri"/>
                <a:cs typeface="Calibri"/>
              </a:rPr>
              <a:t>   </a:t>
            </a:r>
            <a:r>
              <a:rPr sz="2800" b="1" dirty="0">
                <a:latin typeface="Calibri"/>
                <a:cs typeface="Calibri"/>
              </a:rPr>
              <a:t>maka</a:t>
            </a:r>
            <a:r>
              <a:rPr sz="2800" b="1" spc="270" dirty="0">
                <a:latin typeface="Calibri"/>
                <a:cs typeface="Calibri"/>
              </a:rPr>
              <a:t>   </a:t>
            </a:r>
            <a:r>
              <a:rPr sz="2800" b="1" dirty="0">
                <a:latin typeface="Calibri"/>
                <a:cs typeface="Calibri"/>
              </a:rPr>
              <a:t>permasalahan</a:t>
            </a:r>
            <a:r>
              <a:rPr sz="2800" b="1" spc="285" dirty="0">
                <a:latin typeface="Calibri"/>
                <a:cs typeface="Calibri"/>
              </a:rPr>
              <a:t>   </a:t>
            </a:r>
            <a:r>
              <a:rPr sz="2800" b="1" spc="-20" dirty="0">
                <a:latin typeface="Calibri"/>
                <a:cs typeface="Calibri"/>
              </a:rPr>
              <a:t>akan </a:t>
            </a:r>
            <a:r>
              <a:rPr sz="2800" b="1" dirty="0">
                <a:latin typeface="Calibri"/>
                <a:cs typeface="Calibri"/>
              </a:rPr>
              <a:t>semakin</a:t>
            </a:r>
            <a:r>
              <a:rPr sz="2800" b="1" spc="50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parah</a:t>
            </a:r>
            <a:r>
              <a:rPr sz="2800" b="1" spc="509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dan</a:t>
            </a:r>
            <a:r>
              <a:rPr sz="2800" b="1" spc="49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pada</a:t>
            </a:r>
            <a:r>
              <a:rPr sz="2800" b="1" spc="50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saatnya</a:t>
            </a:r>
            <a:r>
              <a:rPr sz="2800" b="1" spc="509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akan</a:t>
            </a:r>
            <a:r>
              <a:rPr sz="2800" b="1" spc="49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menimbulkan </a:t>
            </a:r>
            <a:r>
              <a:rPr sz="2800" b="1" dirty="0">
                <a:latin typeface="Calibri"/>
                <a:cs typeface="Calibri"/>
              </a:rPr>
              <a:t>konflik</a:t>
            </a:r>
            <a:r>
              <a:rPr sz="2800" b="1" spc="65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sosial,</a:t>
            </a:r>
            <a:r>
              <a:rPr sz="2800" b="1" spc="65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kerusakan</a:t>
            </a:r>
            <a:r>
              <a:rPr sz="2800" b="1" spc="66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lingkungan</a:t>
            </a:r>
            <a:r>
              <a:rPr sz="2800" b="1" spc="65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yang</a:t>
            </a:r>
            <a:r>
              <a:rPr sz="2800" b="1" spc="660" dirty="0">
                <a:latin typeface="Calibri"/>
                <a:cs typeface="Calibri"/>
              </a:rPr>
              <a:t>  </a:t>
            </a:r>
            <a:r>
              <a:rPr sz="2800" b="1" spc="-10" dirty="0">
                <a:latin typeface="Calibri"/>
                <a:cs typeface="Calibri"/>
              </a:rPr>
              <a:t>tidak terkendali.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2399" y="838200"/>
            <a:ext cx="7571740" cy="4445"/>
          </a:xfrm>
          <a:custGeom>
            <a:avLst/>
            <a:gdLst/>
            <a:ahLst/>
            <a:cxnLst/>
            <a:rect l="l" t="t" r="r" b="b"/>
            <a:pathLst>
              <a:path w="7571740" h="4444">
                <a:moveTo>
                  <a:pt x="0" y="0"/>
                </a:moveTo>
                <a:lnTo>
                  <a:pt x="7571485" y="4445"/>
                </a:lnTo>
              </a:path>
            </a:pathLst>
          </a:custGeom>
          <a:ln w="38100">
            <a:solidFill>
              <a:srgbClr val="4AAC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83540" y="76731"/>
            <a:ext cx="7775575" cy="1562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7830" marR="5080" indent="-405765">
              <a:lnSpc>
                <a:spcPct val="120000"/>
              </a:lnSpc>
              <a:spcBef>
                <a:spcPts val="100"/>
              </a:spcBef>
            </a:pPr>
            <a:r>
              <a:rPr sz="2800" b="1" dirty="0">
                <a:solidFill>
                  <a:srgbClr val="FFFF00"/>
                </a:solidFill>
                <a:latin typeface="Calibri"/>
                <a:cs typeface="Calibri"/>
              </a:rPr>
              <a:t>C.</a:t>
            </a:r>
            <a:r>
              <a:rPr sz="2800" b="1" spc="-8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00"/>
                </a:solidFill>
                <a:latin typeface="Calibri"/>
                <a:cs typeface="Calibri"/>
              </a:rPr>
              <a:t>Pancasila</a:t>
            </a:r>
            <a:r>
              <a:rPr sz="2800" b="1" spc="-8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00"/>
                </a:solidFill>
                <a:latin typeface="Calibri"/>
                <a:cs typeface="Calibri"/>
              </a:rPr>
              <a:t>Sebagai</a:t>
            </a:r>
            <a:r>
              <a:rPr sz="2800" b="1" spc="-7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00"/>
                </a:solidFill>
                <a:latin typeface="Calibri"/>
                <a:cs typeface="Calibri"/>
              </a:rPr>
              <a:t>Solusi</a:t>
            </a:r>
            <a:r>
              <a:rPr sz="2800" b="1" spc="-9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00"/>
                </a:solidFill>
                <a:latin typeface="Calibri"/>
                <a:cs typeface="Calibri"/>
              </a:rPr>
              <a:t>Problem</a:t>
            </a:r>
            <a:r>
              <a:rPr sz="2800" b="1" spc="-8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00"/>
                </a:solidFill>
                <a:latin typeface="Calibri"/>
                <a:cs typeface="Calibri"/>
              </a:rPr>
              <a:t>Bangsa</a:t>
            </a:r>
            <a:r>
              <a:rPr sz="2800" b="1" spc="-8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00"/>
                </a:solidFill>
                <a:latin typeface="Calibri"/>
                <a:cs typeface="Calibri"/>
              </a:rPr>
              <a:t>seperti </a:t>
            </a:r>
            <a:r>
              <a:rPr sz="2800" b="1" dirty="0">
                <a:solidFill>
                  <a:srgbClr val="FFFF00"/>
                </a:solidFill>
                <a:latin typeface="Calibri"/>
                <a:cs typeface="Calibri"/>
              </a:rPr>
              <a:t>Korupsi,</a:t>
            </a:r>
            <a:r>
              <a:rPr sz="2800" b="1" spc="-10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00"/>
                </a:solidFill>
                <a:latin typeface="Calibri"/>
                <a:cs typeface="Calibri"/>
              </a:rPr>
              <a:t>Kerusakan</a:t>
            </a:r>
            <a:r>
              <a:rPr sz="2800" b="1" spc="-9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00"/>
                </a:solidFill>
                <a:latin typeface="Calibri"/>
                <a:cs typeface="Calibri"/>
              </a:rPr>
              <a:t>Lingkungan,</a:t>
            </a:r>
            <a:r>
              <a:rPr sz="2800" b="1" spc="-9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00"/>
                </a:solidFill>
                <a:latin typeface="Calibri"/>
                <a:cs typeface="Calibri"/>
              </a:rPr>
              <a:t>Dekadensi</a:t>
            </a:r>
            <a:r>
              <a:rPr sz="2800" b="1" spc="-9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00"/>
                </a:solidFill>
                <a:latin typeface="Calibri"/>
                <a:cs typeface="Calibri"/>
              </a:rPr>
              <a:t>Moral, </a:t>
            </a:r>
            <a:r>
              <a:rPr sz="2800" b="1" dirty="0">
                <a:solidFill>
                  <a:srgbClr val="FFFF00"/>
                </a:solidFill>
                <a:latin typeface="Calibri"/>
                <a:cs typeface="Calibri"/>
              </a:rPr>
              <a:t>dan</a:t>
            </a:r>
            <a:r>
              <a:rPr sz="2800" b="1" spc="-1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FFFF00"/>
                </a:solidFill>
                <a:latin typeface="Calibri"/>
                <a:cs typeface="Calibri"/>
              </a:rPr>
              <a:t>lain-lain.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03555" y="3144481"/>
            <a:ext cx="8448675" cy="3454400"/>
            <a:chOff x="403555" y="3144481"/>
            <a:chExt cx="8448675" cy="3454400"/>
          </a:xfrm>
        </p:grpSpPr>
        <p:sp>
          <p:nvSpPr>
            <p:cNvPr id="5" name="object 5"/>
            <p:cNvSpPr/>
            <p:nvPr/>
          </p:nvSpPr>
          <p:spPr>
            <a:xfrm>
              <a:off x="416255" y="3157181"/>
              <a:ext cx="8423275" cy="3429000"/>
            </a:xfrm>
            <a:custGeom>
              <a:avLst/>
              <a:gdLst/>
              <a:ahLst/>
              <a:cxnLst/>
              <a:rect l="l" t="t" r="r" b="b"/>
              <a:pathLst>
                <a:path w="8423275" h="3429000">
                  <a:moveTo>
                    <a:pt x="8422894" y="0"/>
                  </a:moveTo>
                  <a:lnTo>
                    <a:pt x="0" y="0"/>
                  </a:lnTo>
                  <a:lnTo>
                    <a:pt x="0" y="3429000"/>
                  </a:lnTo>
                  <a:lnTo>
                    <a:pt x="8422894" y="3429000"/>
                  </a:lnTo>
                  <a:lnTo>
                    <a:pt x="842289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16255" y="3157181"/>
              <a:ext cx="8423275" cy="3429000"/>
            </a:xfrm>
            <a:custGeom>
              <a:avLst/>
              <a:gdLst/>
              <a:ahLst/>
              <a:cxnLst/>
              <a:rect l="l" t="t" r="r" b="b"/>
              <a:pathLst>
                <a:path w="8423275" h="3429000">
                  <a:moveTo>
                    <a:pt x="0" y="3429000"/>
                  </a:moveTo>
                  <a:lnTo>
                    <a:pt x="8422894" y="3429000"/>
                  </a:lnTo>
                  <a:lnTo>
                    <a:pt x="8422894" y="0"/>
                  </a:lnTo>
                  <a:lnTo>
                    <a:pt x="0" y="0"/>
                  </a:lnTo>
                  <a:lnTo>
                    <a:pt x="0" y="3429000"/>
                  </a:lnTo>
                  <a:close/>
                </a:path>
              </a:pathLst>
            </a:custGeom>
            <a:ln w="25400">
              <a:solidFill>
                <a:srgbClr val="9BBA5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95096" y="3167837"/>
            <a:ext cx="46526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350645" algn="l"/>
                <a:tab pos="1852295" algn="l"/>
                <a:tab pos="3516629" algn="l"/>
              </a:tabLst>
            </a:pPr>
            <a:r>
              <a:rPr sz="2800" b="1" spc="-10" dirty="0">
                <a:latin typeface="Calibri"/>
                <a:cs typeface="Calibri"/>
              </a:rPr>
              <a:t>Korupsi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5" dirty="0">
                <a:latin typeface="Calibri"/>
                <a:cs typeface="Calibri"/>
              </a:rPr>
              <a:t>di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Indonesia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dewasa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46953" y="3167837"/>
            <a:ext cx="15030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600710" algn="l"/>
              </a:tabLst>
            </a:pPr>
            <a:r>
              <a:rPr sz="2800" b="1" spc="-25" dirty="0">
                <a:latin typeface="Calibri"/>
                <a:cs typeface="Calibri"/>
              </a:rPr>
              <a:t>ini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sudah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047992" y="3167837"/>
            <a:ext cx="171259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latin typeface="Calibri"/>
                <a:cs typeface="Calibri"/>
              </a:rPr>
              <a:t>merupakan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95096" y="3594861"/>
            <a:ext cx="51155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730375" algn="l"/>
                <a:tab pos="2997200" algn="l"/>
                <a:tab pos="4137025" algn="l"/>
              </a:tabLst>
            </a:pPr>
            <a:r>
              <a:rPr sz="2800" b="1" spc="-10" dirty="0">
                <a:latin typeface="Calibri"/>
                <a:cs typeface="Calibri"/>
              </a:rPr>
              <a:t>penyakit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sosial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yang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sangat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029705" y="3594861"/>
            <a:ext cx="27298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018664" algn="l"/>
              </a:tabLst>
            </a:pPr>
            <a:r>
              <a:rPr sz="2800" b="1" spc="-10" dirty="0">
                <a:latin typeface="Calibri"/>
                <a:cs typeface="Calibri"/>
              </a:rPr>
              <a:t>berbahaya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yang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95096" y="4021582"/>
            <a:ext cx="8264525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Calibri"/>
                <a:cs typeface="Calibri"/>
              </a:rPr>
              <a:t>mengancam</a:t>
            </a:r>
            <a:r>
              <a:rPr sz="2800" b="1" spc="5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semua</a:t>
            </a:r>
            <a:r>
              <a:rPr sz="2800" b="1" spc="4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aspek</a:t>
            </a:r>
            <a:r>
              <a:rPr sz="2800" b="1" spc="5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kehidupan</a:t>
            </a:r>
            <a:r>
              <a:rPr sz="2800" b="1" spc="50" dirty="0">
                <a:latin typeface="Calibri"/>
                <a:cs typeface="Calibri"/>
              </a:rPr>
              <a:t>  </a:t>
            </a:r>
            <a:r>
              <a:rPr sz="2800" b="1" spc="-10" dirty="0">
                <a:latin typeface="Calibri"/>
                <a:cs typeface="Calibri"/>
              </a:rPr>
              <a:t>bermasyarakat, </a:t>
            </a:r>
            <a:r>
              <a:rPr sz="2800" b="1" dirty="0">
                <a:latin typeface="Calibri"/>
                <a:cs typeface="Calibri"/>
              </a:rPr>
              <a:t>berbangsa</a:t>
            </a:r>
            <a:r>
              <a:rPr sz="2800" b="1" spc="660" dirty="0">
                <a:latin typeface="Calibri"/>
                <a:cs typeface="Calibri"/>
              </a:rPr>
              <a:t>   </a:t>
            </a:r>
            <a:r>
              <a:rPr sz="2800" b="1" dirty="0">
                <a:latin typeface="Calibri"/>
                <a:cs typeface="Calibri"/>
              </a:rPr>
              <a:t>dan</a:t>
            </a:r>
            <a:r>
              <a:rPr sz="2800" b="1" spc="665" dirty="0">
                <a:latin typeface="Calibri"/>
                <a:cs typeface="Calibri"/>
              </a:rPr>
              <a:t>   </a:t>
            </a:r>
            <a:r>
              <a:rPr sz="2800" b="1" dirty="0">
                <a:latin typeface="Calibri"/>
                <a:cs typeface="Calibri"/>
              </a:rPr>
              <a:t>bernegara,</a:t>
            </a:r>
            <a:r>
              <a:rPr sz="2800" b="1" spc="660" dirty="0">
                <a:latin typeface="Calibri"/>
                <a:cs typeface="Calibri"/>
              </a:rPr>
              <a:t>   </a:t>
            </a:r>
            <a:r>
              <a:rPr sz="2800" b="1" dirty="0">
                <a:latin typeface="Calibri"/>
                <a:cs typeface="Calibri"/>
              </a:rPr>
              <a:t>seperti</a:t>
            </a:r>
            <a:r>
              <a:rPr sz="2800" b="1" spc="660" dirty="0">
                <a:latin typeface="Calibri"/>
                <a:cs typeface="Calibri"/>
              </a:rPr>
              <a:t>   </a:t>
            </a:r>
            <a:r>
              <a:rPr sz="2800" b="1" spc="-10" dirty="0">
                <a:latin typeface="Calibri"/>
                <a:cs typeface="Calibri"/>
              </a:rPr>
              <a:t>terjadinya </a:t>
            </a:r>
            <a:r>
              <a:rPr sz="2800" b="1" dirty="0">
                <a:latin typeface="Calibri"/>
                <a:cs typeface="Calibri"/>
              </a:rPr>
              <a:t>perampasan</a:t>
            </a:r>
            <a:r>
              <a:rPr sz="2800" b="1" spc="6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dan</a:t>
            </a:r>
            <a:r>
              <a:rPr sz="2800" b="1" spc="7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pengurasan</a:t>
            </a:r>
            <a:r>
              <a:rPr sz="2800" b="1" spc="7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keuangan</a:t>
            </a:r>
            <a:r>
              <a:rPr sz="2800" b="1" spc="7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negara</a:t>
            </a:r>
            <a:r>
              <a:rPr sz="2800" b="1" spc="75" dirty="0">
                <a:latin typeface="Calibri"/>
                <a:cs typeface="Calibri"/>
              </a:rPr>
              <a:t>  </a:t>
            </a:r>
            <a:r>
              <a:rPr sz="2800" b="1" spc="-20" dirty="0">
                <a:latin typeface="Calibri"/>
                <a:cs typeface="Calibri"/>
              </a:rPr>
              <a:t>yang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95096" y="5302097"/>
            <a:ext cx="145669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b="1" spc="-20" dirty="0">
                <a:latin typeface="Calibri"/>
                <a:cs typeface="Calibri"/>
              </a:rPr>
              <a:t>dilakukan </a:t>
            </a:r>
            <a:r>
              <a:rPr sz="2800" b="1" spc="-10" dirty="0">
                <a:latin typeface="Calibri"/>
                <a:cs typeface="Calibri"/>
              </a:rPr>
              <a:t>legislatif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031619" y="5302097"/>
            <a:ext cx="672782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14629">
              <a:lnSpc>
                <a:spcPct val="100000"/>
              </a:lnSpc>
              <a:spcBef>
                <a:spcPts val="95"/>
              </a:spcBef>
              <a:tabLst>
                <a:tab pos="1390015" algn="l"/>
                <a:tab pos="1484630" algn="l"/>
                <a:tab pos="2409825" algn="l"/>
                <a:tab pos="2915920" algn="l"/>
                <a:tab pos="3428365" algn="l"/>
                <a:tab pos="3881120" algn="l"/>
                <a:tab pos="5008880" algn="l"/>
                <a:tab pos="5525770" algn="l"/>
                <a:tab pos="5990590" algn="l"/>
              </a:tabLst>
            </a:pPr>
            <a:r>
              <a:rPr sz="2800" b="1" spc="-10" dirty="0">
                <a:latin typeface="Calibri"/>
                <a:cs typeface="Calibri"/>
              </a:rPr>
              <a:t>secara</a:t>
            </a:r>
            <a:r>
              <a:rPr sz="2800" b="1" dirty="0">
                <a:latin typeface="Calibri"/>
                <a:cs typeface="Calibri"/>
              </a:rPr>
              <a:t>		</a:t>
            </a:r>
            <a:r>
              <a:rPr sz="2800" b="1" spc="-10" dirty="0">
                <a:latin typeface="Calibri"/>
                <a:cs typeface="Calibri"/>
              </a:rPr>
              <a:t>kolektif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oleh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kalangan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anggota </a:t>
            </a:r>
            <a:r>
              <a:rPr sz="2800" b="1" spc="-10" dirty="0">
                <a:latin typeface="Calibri"/>
                <a:cs typeface="Calibri"/>
              </a:rPr>
              <a:t>dengan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dalih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studi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banding,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THR,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uang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95096" y="6155537"/>
            <a:ext cx="80346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Calibri"/>
                <a:cs typeface="Calibri"/>
              </a:rPr>
              <a:t>pesangon</a:t>
            </a:r>
            <a:r>
              <a:rPr sz="2800" b="1" spc="-7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dan</a:t>
            </a:r>
            <a:r>
              <a:rPr sz="2800" b="1" spc="-7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lain</a:t>
            </a:r>
            <a:r>
              <a:rPr sz="2800" b="1" spc="-6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sebagainya</a:t>
            </a:r>
            <a:r>
              <a:rPr sz="2800" b="1" spc="-4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di</a:t>
            </a:r>
            <a:r>
              <a:rPr sz="2800" b="1" spc="-7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luar</a:t>
            </a:r>
            <a:r>
              <a:rPr sz="2800" b="1" spc="-6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batas</a:t>
            </a:r>
            <a:r>
              <a:rPr sz="2800" b="1" spc="-7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kewajaran.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81000" y="2133600"/>
            <a:ext cx="4038600" cy="609600"/>
          </a:xfrm>
          <a:prstGeom prst="rect">
            <a:avLst/>
          </a:prstGeom>
          <a:solidFill>
            <a:srgbClr val="FFFFFF"/>
          </a:solidFill>
          <a:ln w="25400">
            <a:solidFill>
              <a:srgbClr val="9BBA58"/>
            </a:solidFill>
          </a:ln>
        </p:spPr>
        <p:txBody>
          <a:bodyPr vert="horz" wrap="square" lIns="0" tIns="22860" rIns="0" bIns="0" rtlCol="0">
            <a:spAutoFit/>
          </a:bodyPr>
          <a:lstStyle/>
          <a:p>
            <a:pPr marL="433705" indent="-342265">
              <a:lnSpc>
                <a:spcPct val="100000"/>
              </a:lnSpc>
              <a:spcBef>
                <a:spcPts val="180"/>
              </a:spcBef>
              <a:buFont typeface="Wingdings"/>
              <a:buChar char=""/>
              <a:tabLst>
                <a:tab pos="433705" algn="l"/>
              </a:tabLst>
            </a:pPr>
            <a:r>
              <a:rPr sz="2800" b="1" spc="-10" dirty="0">
                <a:latin typeface="Calibri"/>
                <a:cs typeface="Calibri"/>
              </a:rPr>
              <a:t>Permasalahan</a:t>
            </a:r>
            <a:r>
              <a:rPr sz="2800" b="1" spc="-7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Korupsi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3349" y="840422"/>
            <a:ext cx="7609840" cy="0"/>
          </a:xfrm>
          <a:custGeom>
            <a:avLst/>
            <a:gdLst/>
            <a:ahLst/>
            <a:cxnLst/>
            <a:rect l="l" t="t" r="r" b="b"/>
            <a:pathLst>
              <a:path w="7609840">
                <a:moveTo>
                  <a:pt x="0" y="0"/>
                </a:moveTo>
                <a:lnTo>
                  <a:pt x="552450" y="0"/>
                </a:lnTo>
              </a:path>
              <a:path w="7609840">
                <a:moveTo>
                  <a:pt x="3905250" y="0"/>
                </a:moveTo>
                <a:lnTo>
                  <a:pt x="7609585" y="0"/>
                </a:lnTo>
              </a:path>
            </a:pathLst>
          </a:custGeom>
          <a:ln w="42545">
            <a:solidFill>
              <a:srgbClr val="4AAC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85800" y="304800"/>
            <a:ext cx="3352800" cy="685800"/>
          </a:xfrm>
          <a:prstGeom prst="rect">
            <a:avLst/>
          </a:prstGeom>
          <a:solidFill>
            <a:srgbClr val="FFFFFF"/>
          </a:solidFill>
          <a:ln w="25400">
            <a:solidFill>
              <a:srgbClr val="9BBA58"/>
            </a:solidFill>
          </a:ln>
        </p:spPr>
        <p:txBody>
          <a:bodyPr vert="horz" wrap="square" lIns="0" tIns="22225" rIns="0" bIns="0" rtlCol="0">
            <a:spAutoFit/>
          </a:bodyPr>
          <a:lstStyle/>
          <a:p>
            <a:pPr marL="433705" indent="-342265">
              <a:lnSpc>
                <a:spcPct val="100000"/>
              </a:lnSpc>
              <a:spcBef>
                <a:spcPts val="175"/>
              </a:spcBef>
              <a:buFont typeface="Wingdings"/>
              <a:buChar char=""/>
              <a:tabLst>
                <a:tab pos="433705" algn="l"/>
              </a:tabLst>
            </a:pPr>
            <a:r>
              <a:rPr sz="2800" b="1" dirty="0">
                <a:latin typeface="Calibri"/>
                <a:cs typeface="Calibri"/>
              </a:rPr>
              <a:t>Dekadensi</a:t>
            </a:r>
            <a:r>
              <a:rPr sz="2800" b="1" spc="-13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Moral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51243" y="1816138"/>
            <a:ext cx="8407400" cy="3996054"/>
            <a:chOff x="351243" y="1816138"/>
            <a:chExt cx="8407400" cy="3996054"/>
          </a:xfrm>
        </p:grpSpPr>
        <p:sp>
          <p:nvSpPr>
            <p:cNvPr id="5" name="object 5"/>
            <p:cNvSpPr/>
            <p:nvPr/>
          </p:nvSpPr>
          <p:spPr>
            <a:xfrm>
              <a:off x="363943" y="1828838"/>
              <a:ext cx="8382000" cy="3970654"/>
            </a:xfrm>
            <a:custGeom>
              <a:avLst/>
              <a:gdLst/>
              <a:ahLst/>
              <a:cxnLst/>
              <a:rect l="l" t="t" r="r" b="b"/>
              <a:pathLst>
                <a:path w="8382000" h="3970654">
                  <a:moveTo>
                    <a:pt x="8382000" y="0"/>
                  </a:moveTo>
                  <a:lnTo>
                    <a:pt x="0" y="0"/>
                  </a:lnTo>
                  <a:lnTo>
                    <a:pt x="0" y="3970274"/>
                  </a:lnTo>
                  <a:lnTo>
                    <a:pt x="8382000" y="3970274"/>
                  </a:lnTo>
                  <a:lnTo>
                    <a:pt x="838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63943" y="1828838"/>
              <a:ext cx="8382000" cy="3970654"/>
            </a:xfrm>
            <a:custGeom>
              <a:avLst/>
              <a:gdLst/>
              <a:ahLst/>
              <a:cxnLst/>
              <a:rect l="l" t="t" r="r" b="b"/>
              <a:pathLst>
                <a:path w="8382000" h="3970654">
                  <a:moveTo>
                    <a:pt x="0" y="3970274"/>
                  </a:moveTo>
                  <a:lnTo>
                    <a:pt x="8382000" y="3970274"/>
                  </a:lnTo>
                  <a:lnTo>
                    <a:pt x="8382000" y="0"/>
                  </a:lnTo>
                  <a:lnTo>
                    <a:pt x="0" y="0"/>
                  </a:lnTo>
                  <a:lnTo>
                    <a:pt x="0" y="3970274"/>
                  </a:lnTo>
                  <a:close/>
                </a:path>
              </a:pathLst>
            </a:custGeom>
            <a:ln w="25400">
              <a:solidFill>
                <a:srgbClr val="9BBA5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42671" y="1839213"/>
            <a:ext cx="8223884" cy="3866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8105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Dekadensi</a:t>
            </a:r>
            <a:r>
              <a:rPr sz="2800" b="1" spc="-1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moral</a:t>
            </a:r>
            <a:r>
              <a:rPr sz="2800" b="1" spc="-1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merupakan</a:t>
            </a:r>
            <a:r>
              <a:rPr sz="2800" b="1" spc="-1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atau</a:t>
            </a:r>
            <a:r>
              <a:rPr sz="2800" b="1" spc="-1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bermakna:</a:t>
            </a:r>
            <a:endParaRPr sz="2800">
              <a:latin typeface="Calibri"/>
              <a:cs typeface="Calibri"/>
            </a:endParaRPr>
          </a:p>
          <a:p>
            <a:pPr marL="468630" marR="5080" indent="-456565" algn="just">
              <a:lnSpc>
                <a:spcPct val="100000"/>
              </a:lnSpc>
              <a:spcBef>
                <a:spcPts val="3365"/>
              </a:spcBef>
              <a:buFont typeface="Wingdings"/>
              <a:buChar char=""/>
              <a:tabLst>
                <a:tab pos="469900" algn="l"/>
              </a:tabLst>
            </a:pPr>
            <a:r>
              <a:rPr sz="2800" b="1" dirty="0">
                <a:latin typeface="Calibri"/>
                <a:cs typeface="Calibri"/>
              </a:rPr>
              <a:t>kondisi</a:t>
            </a:r>
            <a:r>
              <a:rPr sz="2800" b="1" spc="13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moral</a:t>
            </a:r>
            <a:r>
              <a:rPr sz="2800" b="1" spc="16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yang</a:t>
            </a:r>
            <a:r>
              <a:rPr sz="2800" b="1" spc="16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merosot</a:t>
            </a:r>
            <a:r>
              <a:rPr sz="2800" b="1" spc="15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(jatuh)</a:t>
            </a:r>
            <a:r>
              <a:rPr sz="2800" b="1" spc="15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atau</a:t>
            </a:r>
            <a:r>
              <a:rPr sz="2800" b="1" spc="16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sementara 	</a:t>
            </a:r>
            <a:r>
              <a:rPr sz="2800" b="1" dirty="0">
                <a:latin typeface="Calibri"/>
                <a:cs typeface="Calibri"/>
              </a:rPr>
              <a:t>mengalami</a:t>
            </a:r>
            <a:r>
              <a:rPr sz="2800" b="1" spc="310" dirty="0">
                <a:latin typeface="Calibri"/>
                <a:cs typeface="Calibri"/>
              </a:rPr>
              <a:t>   </a:t>
            </a:r>
            <a:r>
              <a:rPr sz="2800" b="1" dirty="0">
                <a:latin typeface="Calibri"/>
                <a:cs typeface="Calibri"/>
              </a:rPr>
              <a:t>(dalam</a:t>
            </a:r>
            <a:r>
              <a:rPr sz="2800" b="1" spc="315" dirty="0">
                <a:latin typeface="Calibri"/>
                <a:cs typeface="Calibri"/>
              </a:rPr>
              <a:t>   </a:t>
            </a:r>
            <a:r>
              <a:rPr sz="2800" b="1" dirty="0">
                <a:latin typeface="Calibri"/>
                <a:cs typeface="Calibri"/>
              </a:rPr>
              <a:t>keadaan)</a:t>
            </a:r>
            <a:r>
              <a:rPr sz="2800" b="1" spc="315" dirty="0">
                <a:latin typeface="Calibri"/>
                <a:cs typeface="Calibri"/>
              </a:rPr>
              <a:t>   </a:t>
            </a:r>
            <a:r>
              <a:rPr sz="2800" b="1" dirty="0">
                <a:latin typeface="Calibri"/>
                <a:cs typeface="Calibri"/>
              </a:rPr>
              <a:t>mundur</a:t>
            </a:r>
            <a:r>
              <a:rPr sz="2800" b="1" spc="310" dirty="0">
                <a:latin typeface="Calibri"/>
                <a:cs typeface="Calibri"/>
              </a:rPr>
              <a:t>   </a:t>
            </a:r>
            <a:r>
              <a:rPr sz="2800" b="1" spc="-10" dirty="0">
                <a:latin typeface="Calibri"/>
                <a:cs typeface="Calibri"/>
              </a:rPr>
              <a:t>atapun 	kemunduran;</a:t>
            </a:r>
            <a:endParaRPr sz="2800">
              <a:latin typeface="Calibri"/>
              <a:cs typeface="Calibri"/>
            </a:endParaRPr>
          </a:p>
          <a:p>
            <a:pPr marL="469900" marR="5080" indent="-457834" algn="just">
              <a:lnSpc>
                <a:spcPct val="100000"/>
              </a:lnSpc>
              <a:buFont typeface="Wingdings"/>
              <a:buChar char=""/>
              <a:tabLst>
                <a:tab pos="469900" algn="l"/>
                <a:tab pos="549275" algn="l"/>
              </a:tabLst>
            </a:pPr>
            <a:r>
              <a:rPr sz="2800" dirty="0">
                <a:latin typeface="Calibri"/>
                <a:cs typeface="Calibri"/>
              </a:rPr>
              <a:t>	</a:t>
            </a:r>
            <a:r>
              <a:rPr sz="2800" b="1" dirty="0">
                <a:latin typeface="Calibri"/>
                <a:cs typeface="Calibri"/>
              </a:rPr>
              <a:t>kemunduran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dan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kemorosatan</a:t>
            </a:r>
            <a:r>
              <a:rPr sz="2800" b="1" spc="5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yang</a:t>
            </a:r>
            <a:r>
              <a:rPr sz="2800" b="1" spc="5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terus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menerus </a:t>
            </a:r>
            <a:r>
              <a:rPr sz="2800" b="1" dirty="0">
                <a:latin typeface="Calibri"/>
                <a:cs typeface="Calibri"/>
              </a:rPr>
              <a:t>(sengaja</a:t>
            </a:r>
            <a:r>
              <a:rPr sz="2800" b="1" spc="7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atapun</a:t>
            </a:r>
            <a:r>
              <a:rPr sz="2800" b="1" spc="6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tidak</a:t>
            </a:r>
            <a:r>
              <a:rPr sz="2800" b="1" spc="7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sengaja)</a:t>
            </a:r>
            <a:r>
              <a:rPr sz="2800" b="1" spc="6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terjadi</a:t>
            </a:r>
            <a:r>
              <a:rPr sz="2800" b="1" spc="6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serta</a:t>
            </a:r>
            <a:r>
              <a:rPr sz="2800" b="1" spc="65" dirty="0">
                <a:latin typeface="Calibri"/>
                <a:cs typeface="Calibri"/>
              </a:rPr>
              <a:t>  </a:t>
            </a:r>
            <a:r>
              <a:rPr sz="2800" b="1" spc="-10" dirty="0">
                <a:latin typeface="Calibri"/>
                <a:cs typeface="Calibri"/>
              </a:rPr>
              <a:t>sulit </a:t>
            </a:r>
            <a:r>
              <a:rPr sz="2800" b="1" dirty="0">
                <a:latin typeface="Calibri"/>
                <a:cs typeface="Calibri"/>
              </a:rPr>
              <a:t>untuk</a:t>
            </a:r>
            <a:r>
              <a:rPr sz="2800" b="1" spc="28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diangkat</a:t>
            </a:r>
            <a:r>
              <a:rPr sz="2800" b="1" spc="28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atau</a:t>
            </a:r>
            <a:r>
              <a:rPr sz="2800" b="1" spc="28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diarahkan</a:t>
            </a:r>
            <a:r>
              <a:rPr sz="2800" b="1" spc="28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menjadi</a:t>
            </a:r>
            <a:r>
              <a:rPr sz="2800" b="1" spc="275" dirty="0">
                <a:latin typeface="Calibri"/>
                <a:cs typeface="Calibri"/>
              </a:rPr>
              <a:t>  </a:t>
            </a:r>
            <a:r>
              <a:rPr sz="2800" b="1" spc="-10" dirty="0">
                <a:latin typeface="Calibri"/>
                <a:cs typeface="Calibri"/>
              </a:rPr>
              <a:t>seperti </a:t>
            </a:r>
            <a:r>
              <a:rPr sz="2800" b="1" dirty="0">
                <a:latin typeface="Calibri"/>
                <a:cs typeface="Calibri"/>
              </a:rPr>
              <a:t>keadaan</a:t>
            </a:r>
            <a:r>
              <a:rPr sz="2800" b="1" spc="-9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semula</a:t>
            </a:r>
            <a:r>
              <a:rPr sz="2800" b="1" spc="-11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atau</a:t>
            </a:r>
            <a:r>
              <a:rPr sz="2800" b="1" spc="-10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sebelumnnya.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0395" y="0"/>
            <a:ext cx="9023985" cy="6858000"/>
            <a:chOff x="120395" y="0"/>
            <a:chExt cx="9023985" cy="6858000"/>
          </a:xfrm>
        </p:grpSpPr>
        <p:sp>
          <p:nvSpPr>
            <p:cNvPr id="3" name="object 3"/>
            <p:cNvSpPr/>
            <p:nvPr/>
          </p:nvSpPr>
          <p:spPr>
            <a:xfrm>
              <a:off x="152399" y="838200"/>
              <a:ext cx="7571740" cy="4445"/>
            </a:xfrm>
            <a:custGeom>
              <a:avLst/>
              <a:gdLst/>
              <a:ahLst/>
              <a:cxnLst/>
              <a:rect l="l" t="t" r="r" b="b"/>
              <a:pathLst>
                <a:path w="7571740" h="4444">
                  <a:moveTo>
                    <a:pt x="0" y="0"/>
                  </a:moveTo>
                  <a:lnTo>
                    <a:pt x="7571485" y="4445"/>
                  </a:lnTo>
                </a:path>
              </a:pathLst>
            </a:custGeom>
            <a:ln w="38100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81000" y="1066800"/>
              <a:ext cx="8382000" cy="4419600"/>
            </a:xfrm>
            <a:custGeom>
              <a:avLst/>
              <a:gdLst/>
              <a:ahLst/>
              <a:cxnLst/>
              <a:rect l="l" t="t" r="r" b="b"/>
              <a:pathLst>
                <a:path w="8382000" h="4419600">
                  <a:moveTo>
                    <a:pt x="8382000" y="0"/>
                  </a:moveTo>
                  <a:lnTo>
                    <a:pt x="0" y="0"/>
                  </a:lnTo>
                  <a:lnTo>
                    <a:pt x="0" y="4419600"/>
                  </a:lnTo>
                  <a:lnTo>
                    <a:pt x="8382000" y="4419600"/>
                  </a:lnTo>
                  <a:lnTo>
                    <a:pt x="838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81000" y="1066800"/>
              <a:ext cx="8382000" cy="4419600"/>
            </a:xfrm>
            <a:custGeom>
              <a:avLst/>
              <a:gdLst/>
              <a:ahLst/>
              <a:cxnLst/>
              <a:rect l="l" t="t" r="r" b="b"/>
              <a:pathLst>
                <a:path w="8382000" h="4419600">
                  <a:moveTo>
                    <a:pt x="0" y="4419600"/>
                  </a:moveTo>
                  <a:lnTo>
                    <a:pt x="8382000" y="4419600"/>
                  </a:lnTo>
                  <a:lnTo>
                    <a:pt x="8382000" y="0"/>
                  </a:lnTo>
                  <a:lnTo>
                    <a:pt x="0" y="0"/>
                  </a:lnTo>
                  <a:lnTo>
                    <a:pt x="0" y="4419600"/>
                  </a:lnTo>
                  <a:close/>
                </a:path>
              </a:pathLst>
            </a:custGeom>
            <a:ln w="25400">
              <a:solidFill>
                <a:srgbClr val="9BBA5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459740" y="1074165"/>
            <a:ext cx="8227059" cy="4123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latin typeface="Calibri"/>
                <a:cs typeface="Calibri"/>
              </a:rPr>
              <a:t>Dekadensi</a:t>
            </a:r>
            <a:r>
              <a:rPr sz="3200" b="1" spc="140" dirty="0">
                <a:latin typeface="Calibri"/>
                <a:cs typeface="Calibri"/>
              </a:rPr>
              <a:t>  </a:t>
            </a:r>
            <a:r>
              <a:rPr sz="3200" b="1" dirty="0">
                <a:latin typeface="Calibri"/>
                <a:cs typeface="Calibri"/>
              </a:rPr>
              <a:t>(kemerosotan</a:t>
            </a:r>
            <a:r>
              <a:rPr sz="3200" b="1" spc="135" dirty="0">
                <a:latin typeface="Calibri"/>
                <a:cs typeface="Calibri"/>
              </a:rPr>
              <a:t>  </a:t>
            </a:r>
            <a:r>
              <a:rPr sz="3200" b="1" dirty="0">
                <a:latin typeface="Calibri"/>
                <a:cs typeface="Calibri"/>
              </a:rPr>
              <a:t>moral)</a:t>
            </a:r>
            <a:r>
              <a:rPr sz="3200" b="1" spc="140" dirty="0">
                <a:latin typeface="Calibri"/>
                <a:cs typeface="Calibri"/>
              </a:rPr>
              <a:t>  </a:t>
            </a:r>
            <a:r>
              <a:rPr sz="3200" b="1" dirty="0">
                <a:latin typeface="Calibri"/>
                <a:cs typeface="Calibri"/>
              </a:rPr>
              <a:t>yang</a:t>
            </a:r>
            <a:r>
              <a:rPr sz="3200" b="1" spc="145" dirty="0">
                <a:latin typeface="Calibri"/>
                <a:cs typeface="Calibri"/>
              </a:rPr>
              <a:t>  </a:t>
            </a:r>
            <a:r>
              <a:rPr sz="3200" b="1" spc="-10" dirty="0">
                <a:latin typeface="Calibri"/>
                <a:cs typeface="Calibri"/>
              </a:rPr>
              <a:t>dialami </a:t>
            </a:r>
            <a:r>
              <a:rPr sz="3200" b="1" dirty="0">
                <a:latin typeface="Calibri"/>
                <a:cs typeface="Calibri"/>
              </a:rPr>
              <a:t>bangsa</a:t>
            </a:r>
            <a:r>
              <a:rPr sz="3200" b="1" spc="225" dirty="0">
                <a:latin typeface="Calibri"/>
                <a:cs typeface="Calibri"/>
              </a:rPr>
              <a:t>  </a:t>
            </a:r>
            <a:r>
              <a:rPr sz="3200" b="1" dirty="0">
                <a:latin typeface="Calibri"/>
                <a:cs typeface="Calibri"/>
              </a:rPr>
              <a:t>ini</a:t>
            </a:r>
            <a:r>
              <a:rPr sz="3200" b="1" spc="225" dirty="0">
                <a:latin typeface="Calibri"/>
                <a:cs typeface="Calibri"/>
              </a:rPr>
              <a:t>  </a:t>
            </a:r>
            <a:r>
              <a:rPr sz="3200" b="1" dirty="0">
                <a:latin typeface="Calibri"/>
                <a:cs typeface="Calibri"/>
              </a:rPr>
              <a:t>merupakan</a:t>
            </a:r>
            <a:r>
              <a:rPr sz="3200" b="1" spc="220" dirty="0">
                <a:latin typeface="Calibri"/>
                <a:cs typeface="Calibri"/>
              </a:rPr>
              <a:t>  </a:t>
            </a:r>
            <a:r>
              <a:rPr sz="3200" b="1" dirty="0">
                <a:latin typeface="Calibri"/>
                <a:cs typeface="Calibri"/>
              </a:rPr>
              <a:t>pertanda</a:t>
            </a:r>
            <a:r>
              <a:rPr sz="3200" b="1" spc="220" dirty="0">
                <a:latin typeface="Calibri"/>
                <a:cs typeface="Calibri"/>
              </a:rPr>
              <a:t>  </a:t>
            </a:r>
            <a:r>
              <a:rPr sz="3200" b="1" spc="-10" dirty="0">
                <a:latin typeface="Calibri"/>
                <a:cs typeface="Calibri"/>
              </a:rPr>
              <a:t>kemunduran </a:t>
            </a:r>
            <a:r>
              <a:rPr sz="3200" b="1" dirty="0">
                <a:latin typeface="Calibri"/>
                <a:cs typeface="Calibri"/>
              </a:rPr>
              <a:t>dan</a:t>
            </a:r>
            <a:r>
              <a:rPr sz="3200" b="1" spc="-6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kehancuran</a:t>
            </a:r>
            <a:r>
              <a:rPr sz="3200" b="1" spc="-7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Bangsa</a:t>
            </a:r>
            <a:r>
              <a:rPr sz="3200" b="1" spc="-7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Indonesia</a:t>
            </a:r>
            <a:r>
              <a:rPr sz="3200" b="1" spc="-45" dirty="0">
                <a:latin typeface="Calibri"/>
                <a:cs typeface="Calibri"/>
              </a:rPr>
              <a:t> </a:t>
            </a:r>
            <a:r>
              <a:rPr sz="3200" b="1" spc="-50" dirty="0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470"/>
              </a:spcBef>
            </a:pPr>
            <a:endParaRPr sz="32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3200" b="1" dirty="0">
                <a:latin typeface="Calibri"/>
                <a:cs typeface="Calibri"/>
              </a:rPr>
              <a:t>Perlu</a:t>
            </a:r>
            <a:r>
              <a:rPr sz="3200" b="1" spc="10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diwaspadai</a:t>
            </a:r>
            <a:r>
              <a:rPr sz="3200" b="1" spc="114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fenomena</a:t>
            </a:r>
            <a:r>
              <a:rPr sz="3200" b="1" spc="10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kemerosotan</a:t>
            </a:r>
            <a:r>
              <a:rPr sz="3200" b="1" spc="10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moral </a:t>
            </a:r>
            <a:r>
              <a:rPr sz="3200" b="1" dirty="0">
                <a:latin typeface="Calibri"/>
                <a:cs typeface="Calibri"/>
              </a:rPr>
              <a:t>di</a:t>
            </a:r>
            <a:r>
              <a:rPr sz="3200" b="1" spc="35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tengah</a:t>
            </a:r>
            <a:r>
              <a:rPr sz="3200" b="1" spc="35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masyarakat,</a:t>
            </a:r>
            <a:r>
              <a:rPr sz="3200" b="1" spc="35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karena</a:t>
            </a:r>
            <a:r>
              <a:rPr sz="3200" b="1" spc="34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akan</a:t>
            </a:r>
            <a:r>
              <a:rPr sz="3200" b="1" spc="34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mendorong </a:t>
            </a:r>
            <a:r>
              <a:rPr sz="3200" b="1" dirty="0">
                <a:latin typeface="Calibri"/>
                <a:cs typeface="Calibri"/>
              </a:rPr>
              <a:t>bangsa</a:t>
            </a:r>
            <a:r>
              <a:rPr sz="3200" b="1" spc="680" dirty="0">
                <a:latin typeface="Calibri"/>
                <a:cs typeface="Calibri"/>
              </a:rPr>
              <a:t>  </a:t>
            </a:r>
            <a:r>
              <a:rPr sz="3200" b="1" dirty="0">
                <a:latin typeface="Calibri"/>
                <a:cs typeface="Calibri"/>
              </a:rPr>
              <a:t>ini</a:t>
            </a:r>
            <a:r>
              <a:rPr sz="3200" b="1" spc="680" dirty="0">
                <a:latin typeface="Calibri"/>
                <a:cs typeface="Calibri"/>
              </a:rPr>
              <a:t>  </a:t>
            </a:r>
            <a:r>
              <a:rPr sz="3200" b="1" dirty="0">
                <a:latin typeface="Calibri"/>
                <a:cs typeface="Calibri"/>
              </a:rPr>
              <a:t>secara</a:t>
            </a:r>
            <a:r>
              <a:rPr sz="3200" b="1" spc="685" dirty="0">
                <a:latin typeface="Calibri"/>
                <a:cs typeface="Calibri"/>
              </a:rPr>
              <a:t>  </a:t>
            </a:r>
            <a:r>
              <a:rPr sz="3200" b="1" spc="-10" dirty="0">
                <a:latin typeface="Calibri"/>
                <a:cs typeface="Calibri"/>
              </a:rPr>
              <a:t>perlahan-</a:t>
            </a:r>
            <a:r>
              <a:rPr sz="3200" b="1" dirty="0">
                <a:latin typeface="Calibri"/>
                <a:cs typeface="Calibri"/>
              </a:rPr>
              <a:t>lahan</a:t>
            </a:r>
            <a:r>
              <a:rPr sz="3200" b="1" spc="680" dirty="0">
                <a:latin typeface="Calibri"/>
                <a:cs typeface="Calibri"/>
              </a:rPr>
              <a:t>  </a:t>
            </a:r>
            <a:r>
              <a:rPr sz="3200" b="1" dirty="0">
                <a:latin typeface="Calibri"/>
                <a:cs typeface="Calibri"/>
              </a:rPr>
              <a:t>ke</a:t>
            </a:r>
            <a:r>
              <a:rPr sz="3200" b="1" spc="685" dirty="0">
                <a:latin typeface="Calibri"/>
                <a:cs typeface="Calibri"/>
              </a:rPr>
              <a:t>  </a:t>
            </a:r>
            <a:r>
              <a:rPr sz="3200" b="1" spc="-20" dirty="0">
                <a:latin typeface="Calibri"/>
                <a:cs typeface="Calibri"/>
              </a:rPr>
              <a:t>arah </a:t>
            </a:r>
            <a:r>
              <a:rPr sz="3200" b="1" spc="-10" dirty="0">
                <a:latin typeface="Calibri"/>
                <a:cs typeface="Calibri"/>
              </a:rPr>
              <a:t>kemunduran</a:t>
            </a:r>
            <a:r>
              <a:rPr sz="3200" b="1" spc="-8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dan</a:t>
            </a:r>
            <a:r>
              <a:rPr sz="3200" b="1" spc="-7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kehancuran.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0395" y="0"/>
            <a:ext cx="9023985" cy="6858000"/>
            <a:chOff x="120395" y="0"/>
            <a:chExt cx="9023985" cy="6858000"/>
          </a:xfrm>
        </p:grpSpPr>
        <p:sp>
          <p:nvSpPr>
            <p:cNvPr id="3" name="object 3"/>
            <p:cNvSpPr/>
            <p:nvPr/>
          </p:nvSpPr>
          <p:spPr>
            <a:xfrm>
              <a:off x="152399" y="838200"/>
              <a:ext cx="7571740" cy="4445"/>
            </a:xfrm>
            <a:custGeom>
              <a:avLst/>
              <a:gdLst/>
              <a:ahLst/>
              <a:cxnLst/>
              <a:rect l="l" t="t" r="r" b="b"/>
              <a:pathLst>
                <a:path w="7571740" h="4444">
                  <a:moveTo>
                    <a:pt x="0" y="0"/>
                  </a:moveTo>
                  <a:lnTo>
                    <a:pt x="7571485" y="4445"/>
                  </a:lnTo>
                </a:path>
              </a:pathLst>
            </a:custGeom>
            <a:ln w="38100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04800" y="838200"/>
              <a:ext cx="8382000" cy="4953000"/>
            </a:xfrm>
            <a:custGeom>
              <a:avLst/>
              <a:gdLst/>
              <a:ahLst/>
              <a:cxnLst/>
              <a:rect l="l" t="t" r="r" b="b"/>
              <a:pathLst>
                <a:path w="8382000" h="4953000">
                  <a:moveTo>
                    <a:pt x="8382000" y="0"/>
                  </a:moveTo>
                  <a:lnTo>
                    <a:pt x="0" y="0"/>
                  </a:lnTo>
                  <a:lnTo>
                    <a:pt x="0" y="4953000"/>
                  </a:lnTo>
                  <a:lnTo>
                    <a:pt x="8382000" y="4953000"/>
                  </a:lnTo>
                  <a:lnTo>
                    <a:pt x="838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04800" y="838200"/>
              <a:ext cx="8382000" cy="4953000"/>
            </a:xfrm>
            <a:custGeom>
              <a:avLst/>
              <a:gdLst/>
              <a:ahLst/>
              <a:cxnLst/>
              <a:rect l="l" t="t" r="r" b="b"/>
              <a:pathLst>
                <a:path w="8382000" h="4953000">
                  <a:moveTo>
                    <a:pt x="0" y="4953000"/>
                  </a:moveTo>
                  <a:lnTo>
                    <a:pt x="8382000" y="4953000"/>
                  </a:lnTo>
                  <a:lnTo>
                    <a:pt x="8382000" y="0"/>
                  </a:lnTo>
                  <a:lnTo>
                    <a:pt x="0" y="0"/>
                  </a:lnTo>
                  <a:lnTo>
                    <a:pt x="0" y="4953000"/>
                  </a:lnTo>
                  <a:close/>
                </a:path>
              </a:pathLst>
            </a:custGeom>
            <a:ln w="25400">
              <a:solidFill>
                <a:srgbClr val="9BBA5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383540" y="845565"/>
            <a:ext cx="219456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547495" algn="l"/>
              </a:tabLst>
            </a:pPr>
            <a:r>
              <a:rPr sz="3200" b="1" spc="-10" dirty="0">
                <a:latin typeface="Calibri"/>
                <a:cs typeface="Calibri"/>
              </a:rPr>
              <a:t>Seperti</a:t>
            </a:r>
            <a:r>
              <a:rPr sz="3200" b="1" dirty="0">
                <a:latin typeface="Calibri"/>
                <a:cs typeface="Calibri"/>
              </a:rPr>
              <a:t>	</a:t>
            </a:r>
            <a:r>
              <a:rPr sz="3200" b="1" spc="-20" dirty="0">
                <a:latin typeface="Calibri"/>
                <a:cs typeface="Calibri"/>
              </a:rPr>
              <a:t>kita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727697" y="845565"/>
            <a:ext cx="1882139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759460" algn="l"/>
              </a:tabLst>
            </a:pPr>
            <a:r>
              <a:rPr sz="3200" b="1" spc="-25" dirty="0">
                <a:latin typeface="Calibri"/>
                <a:cs typeface="Calibri"/>
              </a:rPr>
              <a:t>ini</a:t>
            </a:r>
            <a:r>
              <a:rPr sz="3200" b="1" dirty="0">
                <a:latin typeface="Calibri"/>
                <a:cs typeface="Calibri"/>
              </a:rPr>
              <a:t>	</a:t>
            </a:r>
            <a:r>
              <a:rPr sz="3200" b="1" spc="-10" dirty="0">
                <a:latin typeface="Calibri"/>
                <a:cs typeface="Calibri"/>
              </a:rPr>
              <a:t>terjadi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00654" y="845565"/>
            <a:ext cx="1463675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179705">
              <a:lnSpc>
                <a:spcPct val="100000"/>
              </a:lnSpc>
              <a:spcBef>
                <a:spcPts val="105"/>
              </a:spcBef>
            </a:pPr>
            <a:r>
              <a:rPr sz="3200" b="1" spc="-35" dirty="0">
                <a:latin typeface="Calibri"/>
                <a:cs typeface="Calibri"/>
              </a:rPr>
              <a:t>ketahui </a:t>
            </a:r>
            <a:r>
              <a:rPr sz="3200" b="1" spc="-10" dirty="0">
                <a:latin typeface="Calibri"/>
                <a:cs typeface="Calibri"/>
              </a:rPr>
              <a:t>dalam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349877" y="845565"/>
            <a:ext cx="2098040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116839">
              <a:lnSpc>
                <a:spcPct val="100000"/>
              </a:lnSpc>
              <a:spcBef>
                <a:spcPts val="105"/>
              </a:spcBef>
            </a:pPr>
            <a:r>
              <a:rPr sz="3200" b="1" spc="-10" dirty="0">
                <a:latin typeface="Calibri"/>
                <a:cs typeface="Calibri"/>
              </a:rPr>
              <a:t>belakangan pengamalan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023354" y="1333245"/>
            <a:ext cx="158686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10" dirty="0">
                <a:latin typeface="Calibri"/>
                <a:cs typeface="Calibri"/>
              </a:rPr>
              <a:t>nilai-nilai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83540" y="1333245"/>
            <a:ext cx="1741170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b="1" spc="-10" dirty="0">
                <a:latin typeface="Calibri"/>
                <a:cs typeface="Calibri"/>
              </a:rPr>
              <a:t>dekadensi Pancasila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229357" y="1821002"/>
            <a:ext cx="638238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254760" algn="l"/>
                <a:tab pos="2209165" algn="l"/>
                <a:tab pos="3971290" algn="l"/>
              </a:tabLst>
            </a:pPr>
            <a:r>
              <a:rPr sz="3200" b="1" spc="-10" dirty="0">
                <a:latin typeface="Calibri"/>
                <a:cs typeface="Calibri"/>
              </a:rPr>
              <a:t>mulai</a:t>
            </a:r>
            <a:r>
              <a:rPr sz="3200" b="1" dirty="0">
                <a:latin typeface="Calibri"/>
                <a:cs typeface="Calibri"/>
              </a:rPr>
              <a:t>	</a:t>
            </a:r>
            <a:r>
              <a:rPr sz="3200" b="1" spc="-20" dirty="0">
                <a:latin typeface="Calibri"/>
                <a:cs typeface="Calibri"/>
              </a:rPr>
              <a:t>dari</a:t>
            </a:r>
            <a:r>
              <a:rPr sz="3200" b="1" dirty="0">
                <a:latin typeface="Calibri"/>
                <a:cs typeface="Calibri"/>
              </a:rPr>
              <a:t>	</a:t>
            </a:r>
            <a:r>
              <a:rPr sz="3200" b="1" spc="-10" dirty="0">
                <a:latin typeface="Calibri"/>
                <a:cs typeface="Calibri"/>
              </a:rPr>
              <a:t>berbagai</a:t>
            </a:r>
            <a:r>
              <a:rPr sz="3200" b="1" dirty="0">
                <a:latin typeface="Calibri"/>
                <a:cs typeface="Calibri"/>
              </a:rPr>
              <a:t>	</a:t>
            </a:r>
            <a:r>
              <a:rPr sz="3200" b="1" spc="-10" dirty="0">
                <a:latin typeface="Calibri"/>
                <a:cs typeface="Calibri"/>
              </a:rPr>
              <a:t>permasalahan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83540" y="2308987"/>
            <a:ext cx="8223884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latin typeface="Calibri"/>
                <a:cs typeface="Calibri"/>
              </a:rPr>
              <a:t>moral</a:t>
            </a:r>
            <a:r>
              <a:rPr sz="3200" b="1" spc="4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bangsa</a:t>
            </a:r>
            <a:r>
              <a:rPr sz="3200" b="1" spc="3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yang</a:t>
            </a:r>
            <a:r>
              <a:rPr sz="3200" b="1" spc="4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dapat</a:t>
            </a:r>
            <a:r>
              <a:rPr sz="3200" b="1" spc="3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kita</a:t>
            </a:r>
            <a:r>
              <a:rPr sz="3200" b="1" spc="4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lihat</a:t>
            </a:r>
            <a:r>
              <a:rPr sz="3200" b="1" spc="3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dari</a:t>
            </a:r>
            <a:r>
              <a:rPr sz="3200" b="1" spc="5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berbagai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83540" y="2796667"/>
            <a:ext cx="1085850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b="1" spc="-10" dirty="0">
                <a:latin typeface="Calibri"/>
                <a:cs typeface="Calibri"/>
              </a:rPr>
              <a:t>media online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691385" y="2796667"/>
            <a:ext cx="947419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27305">
              <a:lnSpc>
                <a:spcPct val="100000"/>
              </a:lnSpc>
              <a:spcBef>
                <a:spcPts val="105"/>
              </a:spcBef>
            </a:pPr>
            <a:r>
              <a:rPr sz="3200" b="1" spc="-20" dirty="0">
                <a:latin typeface="Calibri"/>
                <a:cs typeface="Calibri"/>
              </a:rPr>
              <a:t>masa </a:t>
            </a:r>
            <a:r>
              <a:rPr sz="3200" b="1" spc="-10" dirty="0">
                <a:latin typeface="Calibri"/>
                <a:cs typeface="Calibri"/>
              </a:rPr>
              <a:t>yakni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842386" y="2796667"/>
            <a:ext cx="5768340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51435">
              <a:lnSpc>
                <a:spcPct val="100000"/>
              </a:lnSpc>
              <a:spcBef>
                <a:spcPts val="105"/>
              </a:spcBef>
              <a:tabLst>
                <a:tab pos="1057910" algn="l"/>
                <a:tab pos="2352040" algn="l"/>
                <a:tab pos="2715895" algn="l"/>
                <a:tab pos="4353560" algn="l"/>
                <a:tab pos="4623435" algn="l"/>
              </a:tabLst>
            </a:pPr>
            <a:r>
              <a:rPr sz="3200" b="1" spc="-20" dirty="0">
                <a:latin typeface="Calibri"/>
                <a:cs typeface="Calibri"/>
              </a:rPr>
              <a:t>baik</a:t>
            </a:r>
            <a:r>
              <a:rPr sz="3200" b="1" dirty="0">
                <a:latin typeface="Calibri"/>
                <a:cs typeface="Calibri"/>
              </a:rPr>
              <a:t>	</a:t>
            </a:r>
            <a:r>
              <a:rPr sz="3200" b="1" spc="-70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cetak,</a:t>
            </a:r>
            <a:r>
              <a:rPr sz="3200" b="1" dirty="0">
                <a:latin typeface="Calibri"/>
                <a:cs typeface="Calibri"/>
              </a:rPr>
              <a:t>	</a:t>
            </a:r>
            <a:r>
              <a:rPr sz="3200" b="1" spc="-10" dirty="0">
                <a:latin typeface="Calibri"/>
                <a:cs typeface="Calibri"/>
              </a:rPr>
              <a:t>elektronik</a:t>
            </a:r>
            <a:r>
              <a:rPr sz="3200" b="1" dirty="0">
                <a:latin typeface="Calibri"/>
                <a:cs typeface="Calibri"/>
              </a:rPr>
              <a:t>	</a:t>
            </a:r>
            <a:r>
              <a:rPr sz="3200" b="1" spc="-10" dirty="0">
                <a:latin typeface="Calibri"/>
                <a:cs typeface="Calibri"/>
              </a:rPr>
              <a:t>maupun </a:t>
            </a:r>
            <a:r>
              <a:rPr sz="3200" b="1" spc="-20" dirty="0">
                <a:latin typeface="Calibri"/>
                <a:cs typeface="Calibri"/>
              </a:rPr>
              <a:t>yang</a:t>
            </a:r>
            <a:r>
              <a:rPr sz="3200" b="1" dirty="0">
                <a:latin typeface="Calibri"/>
                <a:cs typeface="Calibri"/>
              </a:rPr>
              <a:t>	</a:t>
            </a:r>
            <a:r>
              <a:rPr sz="3200" b="1" spc="-10" dirty="0">
                <a:latin typeface="Calibri"/>
                <a:cs typeface="Calibri"/>
              </a:rPr>
              <a:t>semakin</a:t>
            </a:r>
            <a:r>
              <a:rPr sz="3200" b="1" dirty="0">
                <a:latin typeface="Calibri"/>
                <a:cs typeface="Calibri"/>
              </a:rPr>
              <a:t>	</a:t>
            </a:r>
            <a:r>
              <a:rPr sz="3200" b="1" spc="-10" dirty="0">
                <a:latin typeface="Calibri"/>
                <a:cs typeface="Calibri"/>
              </a:rPr>
              <a:t>maraknya</a:t>
            </a:r>
            <a:r>
              <a:rPr sz="3200" b="1" dirty="0">
                <a:latin typeface="Calibri"/>
                <a:cs typeface="Calibri"/>
              </a:rPr>
              <a:t>	</a:t>
            </a:r>
            <a:r>
              <a:rPr sz="3200" b="1" spc="-20" dirty="0">
                <a:latin typeface="Calibri"/>
                <a:cs typeface="Calibri"/>
              </a:rPr>
              <a:t>pelaku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83540" y="3772280"/>
            <a:ext cx="8227059" cy="19773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latin typeface="Calibri"/>
                <a:cs typeface="Calibri"/>
              </a:rPr>
              <a:t>asusila,</a:t>
            </a:r>
            <a:r>
              <a:rPr sz="3200" b="1" spc="9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amoral,</a:t>
            </a:r>
            <a:r>
              <a:rPr sz="3200" b="1" spc="10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pengkhianat</a:t>
            </a:r>
            <a:r>
              <a:rPr sz="3200" b="1" spc="10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amanat</a:t>
            </a:r>
            <a:r>
              <a:rPr sz="3200" b="1" spc="10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rakyat</a:t>
            </a:r>
            <a:r>
              <a:rPr sz="3200" b="1" spc="105" dirty="0">
                <a:latin typeface="Calibri"/>
                <a:cs typeface="Calibri"/>
              </a:rPr>
              <a:t> </a:t>
            </a:r>
            <a:r>
              <a:rPr sz="3200" b="1" spc="-25" dirty="0">
                <a:latin typeface="Calibri"/>
                <a:cs typeface="Calibri"/>
              </a:rPr>
              <a:t>dan </a:t>
            </a:r>
            <a:r>
              <a:rPr sz="3200" b="1" dirty="0">
                <a:latin typeface="Calibri"/>
                <a:cs typeface="Calibri"/>
              </a:rPr>
              <a:t>lainnya</a:t>
            </a:r>
            <a:r>
              <a:rPr sz="3200" b="1" spc="409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yang</a:t>
            </a:r>
            <a:r>
              <a:rPr sz="3200" b="1" spc="409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sangat</a:t>
            </a:r>
            <a:r>
              <a:rPr sz="3200" b="1" spc="409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jelas</a:t>
            </a:r>
            <a:r>
              <a:rPr sz="3200" b="1" spc="40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bertentangan</a:t>
            </a:r>
            <a:r>
              <a:rPr sz="3200" b="1" spc="40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dengan nilai-</a:t>
            </a:r>
            <a:r>
              <a:rPr sz="3200" b="1" dirty="0">
                <a:latin typeface="Calibri"/>
                <a:cs typeface="Calibri"/>
              </a:rPr>
              <a:t>nilai</a:t>
            </a:r>
            <a:r>
              <a:rPr sz="3200" b="1" spc="520" dirty="0">
                <a:latin typeface="Calibri"/>
                <a:cs typeface="Calibri"/>
              </a:rPr>
              <a:t>  </a:t>
            </a:r>
            <a:r>
              <a:rPr sz="3200" b="1" dirty="0">
                <a:latin typeface="Calibri"/>
                <a:cs typeface="Calibri"/>
              </a:rPr>
              <a:t>yang</a:t>
            </a:r>
            <a:r>
              <a:rPr sz="3200" b="1" spc="530" dirty="0">
                <a:latin typeface="Calibri"/>
                <a:cs typeface="Calibri"/>
              </a:rPr>
              <a:t>  </a:t>
            </a:r>
            <a:r>
              <a:rPr sz="3200" b="1" dirty="0">
                <a:latin typeface="Calibri"/>
                <a:cs typeface="Calibri"/>
              </a:rPr>
              <a:t>diajarkan</a:t>
            </a:r>
            <a:r>
              <a:rPr sz="3200" b="1" spc="525" dirty="0">
                <a:latin typeface="Calibri"/>
                <a:cs typeface="Calibri"/>
              </a:rPr>
              <a:t>  </a:t>
            </a:r>
            <a:r>
              <a:rPr sz="3200" b="1" dirty="0">
                <a:latin typeface="Calibri"/>
                <a:cs typeface="Calibri"/>
              </a:rPr>
              <a:t>oleh</a:t>
            </a:r>
            <a:r>
              <a:rPr sz="3200" b="1" spc="520" dirty="0">
                <a:latin typeface="Calibri"/>
                <a:cs typeface="Calibri"/>
              </a:rPr>
              <a:t>  </a:t>
            </a:r>
            <a:r>
              <a:rPr sz="3200" b="1" dirty="0">
                <a:latin typeface="Calibri"/>
                <a:cs typeface="Calibri"/>
              </a:rPr>
              <a:t>agama</a:t>
            </a:r>
            <a:r>
              <a:rPr sz="3200" b="1" spc="525" dirty="0">
                <a:latin typeface="Calibri"/>
                <a:cs typeface="Calibri"/>
              </a:rPr>
              <a:t>  </a:t>
            </a:r>
            <a:r>
              <a:rPr sz="3200" b="1" spc="-20" dirty="0">
                <a:latin typeface="Calibri"/>
                <a:cs typeface="Calibri"/>
              </a:rPr>
              <a:t>yang </a:t>
            </a:r>
            <a:r>
              <a:rPr sz="3200" b="1" dirty="0">
                <a:latin typeface="Calibri"/>
                <a:cs typeface="Calibri"/>
              </a:rPr>
              <a:t>dianut</a:t>
            </a:r>
            <a:r>
              <a:rPr sz="3200" b="1" spc="-4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bangsa</a:t>
            </a:r>
            <a:r>
              <a:rPr sz="3200" b="1" spc="-10" dirty="0">
                <a:latin typeface="Calibri"/>
                <a:cs typeface="Calibri"/>
              </a:rPr>
              <a:t> Indonesia.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0395" y="0"/>
            <a:ext cx="9023985" cy="6858000"/>
            <a:chOff x="120395" y="0"/>
            <a:chExt cx="9023985" cy="6858000"/>
          </a:xfrm>
        </p:grpSpPr>
        <p:sp>
          <p:nvSpPr>
            <p:cNvPr id="3" name="object 3"/>
            <p:cNvSpPr/>
            <p:nvPr/>
          </p:nvSpPr>
          <p:spPr>
            <a:xfrm>
              <a:off x="133349" y="840422"/>
              <a:ext cx="247650" cy="0"/>
            </a:xfrm>
            <a:custGeom>
              <a:avLst/>
              <a:gdLst/>
              <a:ahLst/>
              <a:cxnLst/>
              <a:rect l="l" t="t" r="r" b="b"/>
              <a:pathLst>
                <a:path w="247650">
                  <a:moveTo>
                    <a:pt x="0" y="0"/>
                  </a:moveTo>
                  <a:lnTo>
                    <a:pt x="247650" y="0"/>
                  </a:lnTo>
                </a:path>
              </a:pathLst>
            </a:custGeom>
            <a:ln w="42545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81000" y="609600"/>
              <a:ext cx="8382000" cy="5486400"/>
            </a:xfrm>
            <a:custGeom>
              <a:avLst/>
              <a:gdLst/>
              <a:ahLst/>
              <a:cxnLst/>
              <a:rect l="l" t="t" r="r" b="b"/>
              <a:pathLst>
                <a:path w="8382000" h="5486400">
                  <a:moveTo>
                    <a:pt x="8382000" y="0"/>
                  </a:moveTo>
                  <a:lnTo>
                    <a:pt x="0" y="0"/>
                  </a:lnTo>
                  <a:lnTo>
                    <a:pt x="0" y="5486400"/>
                  </a:lnTo>
                  <a:lnTo>
                    <a:pt x="8382000" y="5486400"/>
                  </a:lnTo>
                  <a:lnTo>
                    <a:pt x="838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81000" y="609600"/>
              <a:ext cx="8382000" cy="5486400"/>
            </a:xfrm>
            <a:custGeom>
              <a:avLst/>
              <a:gdLst/>
              <a:ahLst/>
              <a:cxnLst/>
              <a:rect l="l" t="t" r="r" b="b"/>
              <a:pathLst>
                <a:path w="8382000" h="5486400">
                  <a:moveTo>
                    <a:pt x="0" y="5486400"/>
                  </a:moveTo>
                  <a:lnTo>
                    <a:pt x="8382000" y="5486400"/>
                  </a:lnTo>
                  <a:lnTo>
                    <a:pt x="8382000" y="0"/>
                  </a:lnTo>
                  <a:lnTo>
                    <a:pt x="0" y="0"/>
                  </a:lnTo>
                  <a:lnTo>
                    <a:pt x="0" y="5486400"/>
                  </a:lnTo>
                  <a:close/>
                </a:path>
              </a:pathLst>
            </a:custGeom>
            <a:ln w="25400">
              <a:solidFill>
                <a:srgbClr val="9BBA5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Daftar</a:t>
            </a:r>
            <a:r>
              <a:rPr spc="-90" dirty="0"/>
              <a:t> </a:t>
            </a:r>
            <a:r>
              <a:rPr spc="-10" dirty="0"/>
              <a:t>Pustaka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8955" marR="5080" indent="-515620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528955" algn="l"/>
              </a:tabLst>
            </a:pPr>
            <a:r>
              <a:rPr dirty="0"/>
              <a:t>Agus</a:t>
            </a:r>
            <a:r>
              <a:rPr spc="105" dirty="0"/>
              <a:t> </a:t>
            </a:r>
            <a:r>
              <a:rPr dirty="0"/>
              <a:t>Arijanto,</a:t>
            </a:r>
            <a:r>
              <a:rPr spc="105" dirty="0"/>
              <a:t> </a:t>
            </a:r>
            <a:r>
              <a:rPr dirty="0"/>
              <a:t>Etika</a:t>
            </a:r>
            <a:r>
              <a:rPr spc="105" dirty="0"/>
              <a:t> </a:t>
            </a:r>
            <a:r>
              <a:rPr dirty="0"/>
              <a:t>Bisnis</a:t>
            </a:r>
            <a:r>
              <a:rPr spc="95" dirty="0"/>
              <a:t> </a:t>
            </a:r>
            <a:r>
              <a:rPr dirty="0"/>
              <a:t>Bagi</a:t>
            </a:r>
            <a:r>
              <a:rPr spc="114" dirty="0"/>
              <a:t> </a:t>
            </a:r>
            <a:r>
              <a:rPr dirty="0"/>
              <a:t>pelaku</a:t>
            </a:r>
            <a:r>
              <a:rPr spc="95" dirty="0"/>
              <a:t> </a:t>
            </a:r>
            <a:r>
              <a:rPr spc="-10" dirty="0"/>
              <a:t>Bisnis, </a:t>
            </a:r>
            <a:r>
              <a:rPr dirty="0"/>
              <a:t>PT</a:t>
            </a:r>
            <a:r>
              <a:rPr spc="-55" dirty="0"/>
              <a:t> </a:t>
            </a:r>
            <a:r>
              <a:rPr spc="-10" dirty="0"/>
              <a:t>RajaGrafindo</a:t>
            </a:r>
            <a:r>
              <a:rPr spc="-80" dirty="0"/>
              <a:t> </a:t>
            </a:r>
            <a:r>
              <a:rPr dirty="0"/>
              <a:t>Persada,</a:t>
            </a:r>
            <a:r>
              <a:rPr spc="-75" dirty="0"/>
              <a:t> </a:t>
            </a:r>
            <a:r>
              <a:rPr dirty="0"/>
              <a:t>Jakarta,</a:t>
            </a:r>
            <a:r>
              <a:rPr spc="-95" dirty="0"/>
              <a:t> </a:t>
            </a:r>
            <a:r>
              <a:rPr spc="-20" dirty="0"/>
              <a:t>2011</a:t>
            </a:r>
          </a:p>
          <a:p>
            <a:pPr marL="528955" marR="5080" indent="-515620">
              <a:lnSpc>
                <a:spcPct val="100000"/>
              </a:lnSpc>
              <a:spcBef>
                <a:spcPts val="765"/>
              </a:spcBef>
              <a:buAutoNum type="arabicPeriod"/>
              <a:tabLst>
                <a:tab pos="528955" algn="l"/>
                <a:tab pos="2442210" algn="l"/>
                <a:tab pos="3909695" algn="l"/>
                <a:tab pos="5059045" algn="l"/>
                <a:tab pos="6459855" algn="l"/>
              </a:tabLst>
            </a:pPr>
            <a:r>
              <a:rPr spc="-10" dirty="0"/>
              <a:t>Bambang</a:t>
            </a:r>
            <a:r>
              <a:rPr dirty="0"/>
              <a:t>	</a:t>
            </a:r>
            <a:r>
              <a:rPr spc="-10" dirty="0"/>
              <a:t>Setiaji,</a:t>
            </a:r>
            <a:r>
              <a:rPr dirty="0"/>
              <a:t>	</a:t>
            </a:r>
            <a:r>
              <a:rPr spc="-10" dirty="0"/>
              <a:t>Etika</a:t>
            </a:r>
            <a:r>
              <a:rPr dirty="0"/>
              <a:t>	</a:t>
            </a:r>
            <a:r>
              <a:rPr spc="-10" dirty="0"/>
              <a:t>Bisnis,</a:t>
            </a:r>
            <a:r>
              <a:rPr dirty="0"/>
              <a:t>	</a:t>
            </a:r>
            <a:r>
              <a:rPr spc="-10" dirty="0"/>
              <a:t>Mup-</a:t>
            </a:r>
            <a:r>
              <a:rPr spc="-20" dirty="0"/>
              <a:t>Mus, </a:t>
            </a:r>
            <a:r>
              <a:rPr spc="-10" dirty="0"/>
              <a:t>Surakarta,</a:t>
            </a:r>
            <a:r>
              <a:rPr spc="-100" dirty="0"/>
              <a:t> </a:t>
            </a:r>
            <a:r>
              <a:rPr spc="-10" dirty="0"/>
              <a:t>2006.</a:t>
            </a:r>
          </a:p>
          <a:p>
            <a:pPr marL="528955" marR="5715" indent="-51562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528955" algn="l"/>
                <a:tab pos="2289810" algn="l"/>
                <a:tab pos="4269740" algn="l"/>
                <a:tab pos="4799965" algn="l"/>
                <a:tab pos="6336665" algn="l"/>
              </a:tabLst>
            </a:pPr>
            <a:r>
              <a:rPr spc="-10" dirty="0"/>
              <a:t>Syahrial</a:t>
            </a:r>
            <a:r>
              <a:rPr dirty="0"/>
              <a:t>	</a:t>
            </a:r>
            <a:r>
              <a:rPr spc="-10" dirty="0"/>
              <a:t>Syarbaini</a:t>
            </a:r>
            <a:r>
              <a:rPr dirty="0"/>
              <a:t>	</a:t>
            </a:r>
            <a:r>
              <a:rPr spc="-50" dirty="0"/>
              <a:t>,</a:t>
            </a:r>
            <a:r>
              <a:rPr dirty="0"/>
              <a:t>	</a:t>
            </a:r>
            <a:r>
              <a:rPr spc="-10" dirty="0"/>
              <a:t>Modul</a:t>
            </a:r>
            <a:r>
              <a:rPr dirty="0"/>
              <a:t>	</a:t>
            </a:r>
            <a:r>
              <a:rPr spc="-20" dirty="0"/>
              <a:t>Pendidikan </a:t>
            </a:r>
            <a:r>
              <a:rPr dirty="0"/>
              <a:t>Pancasila,</a:t>
            </a:r>
            <a:r>
              <a:rPr spc="-140" dirty="0"/>
              <a:t> </a:t>
            </a:r>
            <a:r>
              <a:rPr dirty="0"/>
              <a:t>Jakarta,</a:t>
            </a:r>
            <a:r>
              <a:rPr spc="-100" dirty="0"/>
              <a:t> </a:t>
            </a:r>
            <a:r>
              <a:rPr spc="-10" dirty="0"/>
              <a:t>2012.</a:t>
            </a:r>
          </a:p>
          <a:p>
            <a:pPr marL="528955" marR="6350" indent="-51562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528955" algn="l"/>
                <a:tab pos="2694940" algn="l"/>
                <a:tab pos="3714750" algn="l"/>
                <a:tab pos="4271010" algn="l"/>
                <a:tab pos="5889625" algn="l"/>
              </a:tabLst>
            </a:pPr>
            <a:r>
              <a:rPr spc="-10" dirty="0"/>
              <a:t>Ketetapan</a:t>
            </a:r>
            <a:r>
              <a:rPr dirty="0"/>
              <a:t>	</a:t>
            </a:r>
            <a:r>
              <a:rPr spc="-25" dirty="0"/>
              <a:t>MPR</a:t>
            </a:r>
            <a:r>
              <a:rPr dirty="0"/>
              <a:t>	</a:t>
            </a:r>
            <a:r>
              <a:rPr spc="-25" dirty="0"/>
              <a:t>RI</a:t>
            </a:r>
            <a:r>
              <a:rPr dirty="0"/>
              <a:t>	</a:t>
            </a:r>
            <a:r>
              <a:rPr spc="-10" dirty="0"/>
              <a:t>Nomor</a:t>
            </a:r>
            <a:r>
              <a:rPr dirty="0"/>
              <a:t>	</a:t>
            </a:r>
            <a:r>
              <a:rPr spc="-10" dirty="0"/>
              <a:t>VI/MPR/2002 </a:t>
            </a:r>
            <a:r>
              <a:rPr spc="-40" dirty="0"/>
              <a:t>Tentang</a:t>
            </a:r>
            <a:r>
              <a:rPr spc="-130" dirty="0"/>
              <a:t> </a:t>
            </a:r>
            <a:r>
              <a:rPr dirty="0"/>
              <a:t>Etika</a:t>
            </a:r>
            <a:r>
              <a:rPr spc="-105" dirty="0"/>
              <a:t> </a:t>
            </a:r>
            <a:r>
              <a:rPr dirty="0"/>
              <a:t>Kehidupan</a:t>
            </a:r>
            <a:r>
              <a:rPr spc="-135" dirty="0"/>
              <a:t> </a:t>
            </a:r>
            <a:r>
              <a:rPr spc="-10" dirty="0"/>
              <a:t>Berbangsa.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0395" y="0"/>
            <a:ext cx="9023985" cy="6858000"/>
            <a:chOff x="120395" y="0"/>
            <a:chExt cx="9023985" cy="6858000"/>
          </a:xfrm>
        </p:grpSpPr>
        <p:sp>
          <p:nvSpPr>
            <p:cNvPr id="3" name="object 3"/>
            <p:cNvSpPr/>
            <p:nvPr/>
          </p:nvSpPr>
          <p:spPr>
            <a:xfrm>
              <a:off x="133349" y="840422"/>
              <a:ext cx="323850" cy="0"/>
            </a:xfrm>
            <a:custGeom>
              <a:avLst/>
              <a:gdLst/>
              <a:ahLst/>
              <a:cxnLst/>
              <a:rect l="l" t="t" r="r" b="b"/>
              <a:pathLst>
                <a:path w="323850">
                  <a:moveTo>
                    <a:pt x="0" y="0"/>
                  </a:moveTo>
                  <a:lnTo>
                    <a:pt x="323850" y="0"/>
                  </a:lnTo>
                </a:path>
              </a:pathLst>
            </a:custGeom>
            <a:ln w="42545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57200" y="762000"/>
              <a:ext cx="8382000" cy="5181600"/>
            </a:xfrm>
            <a:custGeom>
              <a:avLst/>
              <a:gdLst/>
              <a:ahLst/>
              <a:cxnLst/>
              <a:rect l="l" t="t" r="r" b="b"/>
              <a:pathLst>
                <a:path w="8382000" h="5181600">
                  <a:moveTo>
                    <a:pt x="8382000" y="0"/>
                  </a:moveTo>
                  <a:lnTo>
                    <a:pt x="0" y="0"/>
                  </a:lnTo>
                  <a:lnTo>
                    <a:pt x="0" y="5181600"/>
                  </a:lnTo>
                  <a:lnTo>
                    <a:pt x="8382000" y="5181600"/>
                  </a:lnTo>
                  <a:lnTo>
                    <a:pt x="838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57200" y="762000"/>
              <a:ext cx="8382000" cy="5181600"/>
            </a:xfrm>
            <a:custGeom>
              <a:avLst/>
              <a:gdLst/>
              <a:ahLst/>
              <a:cxnLst/>
              <a:rect l="l" t="t" r="r" b="b"/>
              <a:pathLst>
                <a:path w="8382000" h="5181600">
                  <a:moveTo>
                    <a:pt x="0" y="5181600"/>
                  </a:moveTo>
                  <a:lnTo>
                    <a:pt x="8382000" y="5181600"/>
                  </a:lnTo>
                  <a:lnTo>
                    <a:pt x="8382000" y="0"/>
                  </a:lnTo>
                  <a:lnTo>
                    <a:pt x="0" y="0"/>
                  </a:lnTo>
                  <a:lnTo>
                    <a:pt x="0" y="5181600"/>
                  </a:lnTo>
                  <a:close/>
                </a:path>
              </a:pathLst>
            </a:custGeom>
            <a:ln w="25400">
              <a:solidFill>
                <a:srgbClr val="9BBA5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35940" y="686460"/>
            <a:ext cx="8120380" cy="5147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83185" indent="-277495">
              <a:lnSpc>
                <a:spcPct val="120000"/>
              </a:lnSpc>
              <a:spcBef>
                <a:spcPts val="100"/>
              </a:spcBef>
              <a:buSzPct val="96428"/>
              <a:buAutoNum type="arabicPeriod" startAt="5"/>
              <a:tabLst>
                <a:tab pos="335915" algn="l"/>
              </a:tabLst>
            </a:pPr>
            <a:r>
              <a:rPr sz="2800" b="1" spc="-10" dirty="0">
                <a:latin typeface="Calibri"/>
                <a:cs typeface="Calibri"/>
                <a:hlinkClick r:id="rId2"/>
              </a:rPr>
              <a:t>http://materikuliahprimi.wordpress.com/2013/09/1</a:t>
            </a:r>
            <a:r>
              <a:rPr sz="2800" b="1" spc="-10" dirty="0">
                <a:latin typeface="Calibri"/>
                <a:cs typeface="Calibri"/>
              </a:rPr>
              <a:t> 	</a:t>
            </a:r>
            <a:r>
              <a:rPr sz="2800" b="1" spc="-30" dirty="0">
                <a:latin typeface="Calibri"/>
                <a:cs typeface="Calibri"/>
              </a:rPr>
              <a:t>0/kedudukan-</a:t>
            </a:r>
            <a:r>
              <a:rPr sz="2800" b="1" spc="-20" dirty="0">
                <a:latin typeface="Calibri"/>
                <a:cs typeface="Calibri"/>
              </a:rPr>
              <a:t>pancasila-dalam-</a:t>
            </a:r>
            <a:r>
              <a:rPr sz="2800" b="1" spc="-10" dirty="0">
                <a:latin typeface="Calibri"/>
                <a:cs typeface="Calibri"/>
              </a:rPr>
              <a:t>bermasyarakat- 	</a:t>
            </a:r>
            <a:r>
              <a:rPr sz="2800" b="1" spc="-25" dirty="0">
                <a:latin typeface="Calibri"/>
                <a:cs typeface="Calibri"/>
              </a:rPr>
              <a:t>berbangsa-dan-</a:t>
            </a:r>
            <a:r>
              <a:rPr sz="2800" b="1" spc="-10" dirty="0">
                <a:latin typeface="Calibri"/>
                <a:cs typeface="Calibri"/>
              </a:rPr>
              <a:t>bernegara/</a:t>
            </a:r>
            <a:endParaRPr sz="2800">
              <a:latin typeface="Calibri"/>
              <a:cs typeface="Calibri"/>
            </a:endParaRPr>
          </a:p>
          <a:p>
            <a:pPr marL="335915" marR="431165" indent="-323850">
              <a:lnSpc>
                <a:spcPct val="120000"/>
              </a:lnSpc>
              <a:buSzPct val="96428"/>
              <a:buAutoNum type="arabicPeriod" startAt="5"/>
              <a:tabLst>
                <a:tab pos="335915" algn="l"/>
                <a:tab pos="368935" algn="l"/>
                <a:tab pos="2047239" algn="l"/>
                <a:tab pos="4399280" algn="l"/>
              </a:tabLst>
            </a:pP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Ketetapan</a:t>
            </a:r>
            <a:r>
              <a:rPr sz="2800" b="1" dirty="0">
                <a:latin typeface="Calibri"/>
                <a:cs typeface="Calibri"/>
              </a:rPr>
              <a:t>	MPR</a:t>
            </a:r>
            <a:r>
              <a:rPr sz="2800" b="1" spc="-2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RI</a:t>
            </a:r>
            <a:r>
              <a:rPr sz="2800" b="1" spc="-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Nomor</a:t>
            </a:r>
            <a:r>
              <a:rPr sz="2800" b="1" dirty="0">
                <a:latin typeface="Calibri"/>
                <a:cs typeface="Calibri"/>
              </a:rPr>
              <a:t>	VI/MPR/2002</a:t>
            </a:r>
            <a:r>
              <a:rPr sz="2800" b="1" spc="-120" dirty="0">
                <a:latin typeface="Calibri"/>
                <a:cs typeface="Calibri"/>
              </a:rPr>
              <a:t> </a:t>
            </a:r>
            <a:r>
              <a:rPr sz="2800" b="1" spc="-40" dirty="0">
                <a:latin typeface="Calibri"/>
                <a:cs typeface="Calibri"/>
              </a:rPr>
              <a:t>Tentang </a:t>
            </a:r>
            <a:r>
              <a:rPr sz="2800" b="1" dirty="0">
                <a:latin typeface="Calibri"/>
                <a:cs typeface="Calibri"/>
              </a:rPr>
              <a:t>Etika</a:t>
            </a:r>
            <a:r>
              <a:rPr sz="2800" b="1" spc="-8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Kehidupan</a:t>
            </a:r>
            <a:r>
              <a:rPr sz="2800" b="1" spc="-9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Berbangsa.</a:t>
            </a:r>
            <a:endParaRPr sz="2800">
              <a:latin typeface="Calibri"/>
              <a:cs typeface="Calibri"/>
            </a:endParaRPr>
          </a:p>
          <a:p>
            <a:pPr marL="254635" marR="5080" indent="-245745">
              <a:lnSpc>
                <a:spcPct val="120000"/>
              </a:lnSpc>
              <a:buSzPct val="96428"/>
              <a:buAutoNum type="arabicPeriod" startAt="5"/>
              <a:tabLst>
                <a:tab pos="254635" algn="l"/>
                <a:tab pos="286385" algn="l"/>
              </a:tabLst>
            </a:pPr>
            <a:r>
              <a:rPr sz="2800" b="1" spc="-10" dirty="0">
                <a:latin typeface="Calibri"/>
                <a:cs typeface="Calibri"/>
                <a:hlinkClick r:id="rId3"/>
              </a:rPr>
              <a:t>	http://www.komisihukum.go.id/index.php?option=c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om_content&amp;view=article&amp;id=240:korupsi-di- indonesia&amp;catid=161:catatan-ketua-</a:t>
            </a:r>
            <a:r>
              <a:rPr sz="2800" b="1" spc="-10" dirty="0">
                <a:latin typeface="Calibri"/>
                <a:cs typeface="Calibri"/>
              </a:rPr>
              <a:t>khn&amp;Itemid=621</a:t>
            </a:r>
            <a:endParaRPr sz="2800">
              <a:latin typeface="Calibri"/>
              <a:cs typeface="Calibri"/>
            </a:endParaRPr>
          </a:p>
          <a:p>
            <a:pPr marL="335915" marR="245745" indent="-323850">
              <a:lnSpc>
                <a:spcPct val="120000"/>
              </a:lnSpc>
              <a:spcBef>
                <a:spcPts val="5"/>
              </a:spcBef>
              <a:buSzPct val="96428"/>
              <a:buAutoNum type="arabicPeriod" startAt="5"/>
              <a:tabLst>
                <a:tab pos="335915" algn="l"/>
                <a:tab pos="367665" algn="l"/>
              </a:tabLst>
            </a:pP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30" dirty="0">
                <a:latin typeface="Calibri"/>
                <a:cs typeface="Calibri"/>
                <a:hlinkClick r:id="rId4"/>
              </a:rPr>
              <a:t>http://www.herdi.web.id/jejak-budaya-</a:t>
            </a:r>
            <a:r>
              <a:rPr sz="2800" b="1" spc="-25" dirty="0">
                <a:latin typeface="Calibri"/>
                <a:cs typeface="Calibri"/>
                <a:hlinkClick r:id="rId4"/>
              </a:rPr>
              <a:t>korupsi-di-</a:t>
            </a:r>
            <a:r>
              <a:rPr sz="2800" b="1" spc="-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indonesia/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902969" algn="l"/>
                <a:tab pos="5259705" algn="l"/>
              </a:tabLst>
            </a:pPr>
            <a:r>
              <a:rPr sz="5000" b="0" u="heavy" dirty="0">
                <a:solidFill>
                  <a:srgbClr val="FFC000"/>
                </a:solidFill>
                <a:uFill>
                  <a:solidFill>
                    <a:srgbClr val="4AACC5"/>
                  </a:solidFill>
                </a:uFill>
                <a:latin typeface="Times New Roman"/>
                <a:cs typeface="Times New Roman"/>
              </a:rPr>
              <a:t>	Terima</a:t>
            </a:r>
            <a:r>
              <a:rPr sz="5000" b="0" u="heavy" spc="254" dirty="0">
                <a:solidFill>
                  <a:srgbClr val="FFC000"/>
                </a:solidFill>
                <a:uFill>
                  <a:solidFill>
                    <a:srgbClr val="4AACC5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5000" b="0" u="heavy" spc="-10" dirty="0">
                <a:solidFill>
                  <a:srgbClr val="FFC000"/>
                </a:solidFill>
                <a:uFill>
                  <a:solidFill>
                    <a:srgbClr val="4AACC5"/>
                  </a:solidFill>
                </a:uFill>
                <a:latin typeface="Times New Roman"/>
                <a:cs typeface="Times New Roman"/>
              </a:rPr>
              <a:t>Kasih</a:t>
            </a:r>
            <a:r>
              <a:rPr sz="5000" b="0" u="heavy" dirty="0">
                <a:solidFill>
                  <a:srgbClr val="FFC000"/>
                </a:solidFill>
                <a:uFill>
                  <a:solidFill>
                    <a:srgbClr val="4AACC5"/>
                  </a:solidFill>
                </a:uFill>
                <a:latin typeface="Times New Roman"/>
                <a:cs typeface="Times New Roman"/>
              </a:rPr>
              <a:t>	</a:t>
            </a:r>
            <a:endParaRPr sz="50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2400" y="152336"/>
            <a:ext cx="499452" cy="38957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0395" y="0"/>
            <a:ext cx="9023985" cy="6858000"/>
            <a:chOff x="120395" y="0"/>
            <a:chExt cx="9023985" cy="6858000"/>
          </a:xfrm>
        </p:grpSpPr>
        <p:sp>
          <p:nvSpPr>
            <p:cNvPr id="3" name="object 3"/>
            <p:cNvSpPr/>
            <p:nvPr/>
          </p:nvSpPr>
          <p:spPr>
            <a:xfrm>
              <a:off x="152399" y="838200"/>
              <a:ext cx="7571740" cy="4445"/>
            </a:xfrm>
            <a:custGeom>
              <a:avLst/>
              <a:gdLst/>
              <a:ahLst/>
              <a:cxnLst/>
              <a:rect l="l" t="t" r="r" b="b"/>
              <a:pathLst>
                <a:path w="7571740" h="4444">
                  <a:moveTo>
                    <a:pt x="0" y="0"/>
                  </a:moveTo>
                  <a:lnTo>
                    <a:pt x="7571485" y="4445"/>
                  </a:lnTo>
                </a:path>
              </a:pathLst>
            </a:custGeom>
            <a:ln w="38100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57200" y="1066800"/>
              <a:ext cx="8382000" cy="3962400"/>
            </a:xfrm>
            <a:custGeom>
              <a:avLst/>
              <a:gdLst/>
              <a:ahLst/>
              <a:cxnLst/>
              <a:rect l="l" t="t" r="r" b="b"/>
              <a:pathLst>
                <a:path w="8382000" h="3962400">
                  <a:moveTo>
                    <a:pt x="8382000" y="0"/>
                  </a:moveTo>
                  <a:lnTo>
                    <a:pt x="0" y="0"/>
                  </a:lnTo>
                  <a:lnTo>
                    <a:pt x="0" y="3962400"/>
                  </a:lnTo>
                  <a:lnTo>
                    <a:pt x="8382000" y="3962400"/>
                  </a:lnTo>
                  <a:lnTo>
                    <a:pt x="838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57200" y="1066800"/>
              <a:ext cx="8382000" cy="3962400"/>
            </a:xfrm>
            <a:custGeom>
              <a:avLst/>
              <a:gdLst/>
              <a:ahLst/>
              <a:cxnLst/>
              <a:rect l="l" t="t" r="r" b="b"/>
              <a:pathLst>
                <a:path w="8382000" h="3962400">
                  <a:moveTo>
                    <a:pt x="0" y="3962400"/>
                  </a:moveTo>
                  <a:lnTo>
                    <a:pt x="8382000" y="3962400"/>
                  </a:lnTo>
                  <a:lnTo>
                    <a:pt x="8382000" y="0"/>
                  </a:lnTo>
                  <a:lnTo>
                    <a:pt x="0" y="0"/>
                  </a:lnTo>
                  <a:lnTo>
                    <a:pt x="0" y="3962400"/>
                  </a:lnTo>
                  <a:close/>
                </a:path>
              </a:pathLst>
            </a:custGeom>
            <a:ln w="25400">
              <a:solidFill>
                <a:srgbClr val="9BBA5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35940" y="1077213"/>
            <a:ext cx="8225155" cy="37807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1533525" algn="l"/>
                <a:tab pos="2690495" algn="l"/>
                <a:tab pos="5375275" algn="l"/>
                <a:tab pos="7060565" algn="l"/>
              </a:tabLst>
            </a:pPr>
            <a:r>
              <a:rPr sz="2800" b="1" spc="-10" dirty="0">
                <a:latin typeface="Calibri"/>
                <a:cs typeface="Calibri"/>
              </a:rPr>
              <a:t>Korupsi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telah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mengakibatkan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kerugian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materiil </a:t>
            </a:r>
            <a:r>
              <a:rPr sz="2800" b="1" spc="-10" dirty="0">
                <a:latin typeface="Calibri"/>
                <a:cs typeface="Calibri"/>
              </a:rPr>
              <a:t>keuangan</a:t>
            </a:r>
            <a:r>
              <a:rPr sz="2800" b="1" spc="-1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negara</a:t>
            </a:r>
            <a:r>
              <a:rPr sz="2800" b="1" spc="-114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yang</a:t>
            </a:r>
            <a:r>
              <a:rPr sz="2800" b="1" spc="-12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sangat</a:t>
            </a:r>
            <a:r>
              <a:rPr sz="2800" b="1" spc="-11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besar</a:t>
            </a:r>
            <a:r>
              <a:rPr sz="2800" b="1" spc="-1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sekali.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90"/>
              </a:spcBef>
            </a:pPr>
            <a:endParaRPr sz="2800">
              <a:latin typeface="Calibri"/>
              <a:cs typeface="Calibri"/>
            </a:endParaRPr>
          </a:p>
          <a:p>
            <a:pPr marL="12700" marR="6350">
              <a:lnSpc>
                <a:spcPct val="100000"/>
              </a:lnSpc>
            </a:pPr>
            <a:r>
              <a:rPr sz="2800" b="1" dirty="0">
                <a:latin typeface="Calibri"/>
                <a:cs typeface="Calibri"/>
              </a:rPr>
              <a:t>Hal</a:t>
            </a:r>
            <a:r>
              <a:rPr sz="2800" b="1" spc="17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itu</a:t>
            </a:r>
            <a:r>
              <a:rPr sz="2800" b="1" spc="18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merupakan</a:t>
            </a:r>
            <a:r>
              <a:rPr sz="2800" b="1" spc="18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cerminan</a:t>
            </a:r>
            <a:r>
              <a:rPr sz="2800" b="1" spc="20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rendahnya</a:t>
            </a:r>
            <a:r>
              <a:rPr sz="2800" b="1" spc="18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moralitas</a:t>
            </a:r>
            <a:r>
              <a:rPr sz="2800" b="1" spc="18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dan </a:t>
            </a:r>
            <a:r>
              <a:rPr sz="2800" b="1" dirty="0">
                <a:latin typeface="Calibri"/>
                <a:cs typeface="Calibri"/>
              </a:rPr>
              <a:t>rasa</a:t>
            </a:r>
            <a:r>
              <a:rPr sz="2800" b="1" spc="-10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malu.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2800">
              <a:latin typeface="Calibri"/>
              <a:cs typeface="Calibri"/>
            </a:endParaRPr>
          </a:p>
          <a:p>
            <a:pPr marL="12700" marR="5715">
              <a:lnSpc>
                <a:spcPct val="100000"/>
              </a:lnSpc>
              <a:tabLst>
                <a:tab pos="1313815" algn="l"/>
                <a:tab pos="3059430" algn="l"/>
                <a:tab pos="4440555" algn="l"/>
                <a:tab pos="5657215" algn="l"/>
                <a:tab pos="6539230" algn="l"/>
                <a:tab pos="7615555" algn="l"/>
              </a:tabLst>
            </a:pPr>
            <a:r>
              <a:rPr sz="2800" b="1" spc="-10" dirty="0">
                <a:latin typeface="Calibri"/>
                <a:cs typeface="Calibri"/>
              </a:rPr>
              <a:t>Korupsi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membawa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dampak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negatif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yang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cukup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luas </a:t>
            </a:r>
            <a:r>
              <a:rPr sz="2800" b="1" dirty="0">
                <a:latin typeface="Calibri"/>
                <a:cs typeface="Calibri"/>
              </a:rPr>
              <a:t>dan</a:t>
            </a:r>
            <a:r>
              <a:rPr sz="2800" b="1" spc="-11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dapat</a:t>
            </a:r>
            <a:r>
              <a:rPr sz="2800" b="1" spc="-10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membawa</a:t>
            </a:r>
            <a:r>
              <a:rPr sz="2800" b="1" spc="-10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negara</a:t>
            </a:r>
            <a:r>
              <a:rPr sz="2800" b="1" spc="-8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ke</a:t>
            </a:r>
            <a:r>
              <a:rPr sz="2800" b="1" spc="-114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jurang</a:t>
            </a:r>
            <a:r>
              <a:rPr sz="2800" b="1" spc="-1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kehancuran.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0395" y="0"/>
            <a:ext cx="9023985" cy="6858000"/>
            <a:chOff x="120395" y="0"/>
            <a:chExt cx="9023985" cy="6858000"/>
          </a:xfrm>
        </p:grpSpPr>
        <p:sp>
          <p:nvSpPr>
            <p:cNvPr id="3" name="object 3"/>
            <p:cNvSpPr/>
            <p:nvPr/>
          </p:nvSpPr>
          <p:spPr>
            <a:xfrm>
              <a:off x="152399" y="838200"/>
              <a:ext cx="7571740" cy="4445"/>
            </a:xfrm>
            <a:custGeom>
              <a:avLst/>
              <a:gdLst/>
              <a:ahLst/>
              <a:cxnLst/>
              <a:rect l="l" t="t" r="r" b="b"/>
              <a:pathLst>
                <a:path w="7571740" h="4444">
                  <a:moveTo>
                    <a:pt x="0" y="0"/>
                  </a:moveTo>
                  <a:lnTo>
                    <a:pt x="7571485" y="4445"/>
                  </a:lnTo>
                </a:path>
              </a:pathLst>
            </a:custGeom>
            <a:ln w="38100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81000" y="838200"/>
              <a:ext cx="8382000" cy="1828800"/>
            </a:xfrm>
            <a:custGeom>
              <a:avLst/>
              <a:gdLst/>
              <a:ahLst/>
              <a:cxnLst/>
              <a:rect l="l" t="t" r="r" b="b"/>
              <a:pathLst>
                <a:path w="8382000" h="1828800">
                  <a:moveTo>
                    <a:pt x="0" y="1828800"/>
                  </a:moveTo>
                  <a:lnTo>
                    <a:pt x="8382000" y="1828800"/>
                  </a:lnTo>
                  <a:lnTo>
                    <a:pt x="8382000" y="0"/>
                  </a:lnTo>
                  <a:lnTo>
                    <a:pt x="0" y="0"/>
                  </a:lnTo>
                  <a:lnTo>
                    <a:pt x="0" y="1828800"/>
                  </a:lnTo>
                  <a:close/>
                </a:path>
              </a:pathLst>
            </a:custGeom>
            <a:ln w="25400">
              <a:solidFill>
                <a:srgbClr val="9BBA5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81000" y="838200"/>
            <a:ext cx="8382000" cy="182880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2225" rIns="0" bIns="0" rtlCol="0">
            <a:spAutoFit/>
          </a:bodyPr>
          <a:lstStyle/>
          <a:p>
            <a:pPr marL="91440" marR="83820" algn="just">
              <a:lnSpc>
                <a:spcPct val="100000"/>
              </a:lnSpc>
              <a:spcBef>
                <a:spcPts val="175"/>
              </a:spcBef>
            </a:pPr>
            <a:r>
              <a:rPr sz="2800" dirty="0"/>
              <a:t>Banyaknya</a:t>
            </a:r>
            <a:r>
              <a:rPr sz="2800" spc="415" dirty="0"/>
              <a:t> </a:t>
            </a:r>
            <a:r>
              <a:rPr sz="2800" dirty="0"/>
              <a:t>masyarakat</a:t>
            </a:r>
            <a:r>
              <a:rPr sz="2800" spc="425" dirty="0"/>
              <a:t> </a:t>
            </a:r>
            <a:r>
              <a:rPr sz="2800" dirty="0"/>
              <a:t>biasa</a:t>
            </a:r>
            <a:r>
              <a:rPr sz="2800" spc="425" dirty="0"/>
              <a:t> </a:t>
            </a:r>
            <a:r>
              <a:rPr sz="2800" dirty="0"/>
              <a:t>maupun</a:t>
            </a:r>
            <a:r>
              <a:rPr sz="2800" spc="425" dirty="0"/>
              <a:t> </a:t>
            </a:r>
            <a:r>
              <a:rPr sz="2800" dirty="0"/>
              <a:t>pejabat</a:t>
            </a:r>
            <a:r>
              <a:rPr sz="2800" spc="430" dirty="0"/>
              <a:t> </a:t>
            </a:r>
            <a:r>
              <a:rPr sz="2800" spc="-10" dirty="0"/>
              <a:t>negara </a:t>
            </a:r>
            <a:r>
              <a:rPr sz="2800" dirty="0"/>
              <a:t>Indonesia</a:t>
            </a:r>
            <a:r>
              <a:rPr sz="2800" spc="155" dirty="0"/>
              <a:t>  </a:t>
            </a:r>
            <a:r>
              <a:rPr sz="2800" dirty="0"/>
              <a:t>yang</a:t>
            </a:r>
            <a:r>
              <a:rPr sz="2800" spc="150" dirty="0"/>
              <a:t>  </a:t>
            </a:r>
            <a:r>
              <a:rPr sz="2800" dirty="0"/>
              <a:t>korupsi,</a:t>
            </a:r>
            <a:r>
              <a:rPr sz="2800" spc="150" dirty="0"/>
              <a:t>  </a:t>
            </a:r>
            <a:r>
              <a:rPr sz="2800" dirty="0"/>
              <a:t>ini</a:t>
            </a:r>
            <a:r>
              <a:rPr sz="2800" spc="150" dirty="0"/>
              <a:t>  </a:t>
            </a:r>
            <a:r>
              <a:rPr sz="2800" dirty="0"/>
              <a:t>memperlihatkan</a:t>
            </a:r>
            <a:r>
              <a:rPr sz="2800" spc="155" dirty="0"/>
              <a:t>  </a:t>
            </a:r>
            <a:r>
              <a:rPr sz="2800" spc="-10" dirty="0"/>
              <a:t>bahwa </a:t>
            </a:r>
            <a:r>
              <a:rPr sz="2800" spc="-20" dirty="0"/>
              <a:t>nilai-</a:t>
            </a:r>
            <a:r>
              <a:rPr sz="2800" dirty="0"/>
              <a:t>nilai</a:t>
            </a:r>
            <a:r>
              <a:rPr sz="2800" spc="655" dirty="0"/>
              <a:t> </a:t>
            </a:r>
            <a:r>
              <a:rPr sz="2800" dirty="0"/>
              <a:t>dari</a:t>
            </a:r>
            <a:r>
              <a:rPr sz="2800" spc="655" dirty="0"/>
              <a:t> </a:t>
            </a:r>
            <a:r>
              <a:rPr sz="2800" dirty="0"/>
              <a:t>Pancasila</a:t>
            </a:r>
            <a:r>
              <a:rPr sz="2800" spc="650" dirty="0"/>
              <a:t> </a:t>
            </a:r>
            <a:r>
              <a:rPr sz="2800" dirty="0"/>
              <a:t>tidak</a:t>
            </a:r>
            <a:r>
              <a:rPr sz="2800" spc="650" dirty="0"/>
              <a:t> </a:t>
            </a:r>
            <a:r>
              <a:rPr sz="2800" dirty="0"/>
              <a:t>tertanam</a:t>
            </a:r>
            <a:r>
              <a:rPr sz="2800" spc="665" dirty="0"/>
              <a:t> </a:t>
            </a:r>
            <a:r>
              <a:rPr sz="2800" dirty="0"/>
              <a:t>dengan</a:t>
            </a:r>
            <a:r>
              <a:rPr sz="2800" spc="655" dirty="0"/>
              <a:t> </a:t>
            </a:r>
            <a:r>
              <a:rPr sz="2800" spc="-20" dirty="0"/>
              <a:t>baik </a:t>
            </a:r>
            <a:r>
              <a:rPr sz="2800" dirty="0"/>
              <a:t>dalam</a:t>
            </a:r>
            <a:r>
              <a:rPr sz="2800" spc="-65" dirty="0"/>
              <a:t> </a:t>
            </a:r>
            <a:r>
              <a:rPr sz="2800" dirty="0"/>
              <a:t>diri</a:t>
            </a:r>
            <a:r>
              <a:rPr sz="2800" spc="-80" dirty="0"/>
              <a:t> </a:t>
            </a:r>
            <a:r>
              <a:rPr sz="2800" dirty="0"/>
              <a:t>bangsa</a:t>
            </a:r>
            <a:r>
              <a:rPr sz="2800" spc="-50" dirty="0"/>
              <a:t> </a:t>
            </a:r>
            <a:r>
              <a:rPr sz="2800" spc="-10" dirty="0"/>
              <a:t>Indonesia.</a:t>
            </a:r>
            <a:endParaRPr sz="2800"/>
          </a:p>
        </p:txBody>
      </p:sp>
      <p:grpSp>
        <p:nvGrpSpPr>
          <p:cNvPr id="6" name="object 6"/>
          <p:cNvGrpSpPr/>
          <p:nvPr/>
        </p:nvGrpSpPr>
        <p:grpSpPr>
          <a:xfrm>
            <a:off x="444500" y="3416300"/>
            <a:ext cx="8178800" cy="1841500"/>
            <a:chOff x="444500" y="3416300"/>
            <a:chExt cx="8178800" cy="1841500"/>
          </a:xfrm>
        </p:grpSpPr>
        <p:sp>
          <p:nvSpPr>
            <p:cNvPr id="7" name="object 7"/>
            <p:cNvSpPr/>
            <p:nvPr/>
          </p:nvSpPr>
          <p:spPr>
            <a:xfrm>
              <a:off x="457200" y="3429000"/>
              <a:ext cx="8153400" cy="1816100"/>
            </a:xfrm>
            <a:custGeom>
              <a:avLst/>
              <a:gdLst/>
              <a:ahLst/>
              <a:cxnLst/>
              <a:rect l="l" t="t" r="r" b="b"/>
              <a:pathLst>
                <a:path w="8153400" h="1816100">
                  <a:moveTo>
                    <a:pt x="8153400" y="0"/>
                  </a:moveTo>
                  <a:lnTo>
                    <a:pt x="0" y="0"/>
                  </a:lnTo>
                  <a:lnTo>
                    <a:pt x="0" y="1815846"/>
                  </a:lnTo>
                  <a:lnTo>
                    <a:pt x="8153400" y="1815846"/>
                  </a:lnTo>
                  <a:lnTo>
                    <a:pt x="81534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57200" y="3429000"/>
              <a:ext cx="8153400" cy="1816100"/>
            </a:xfrm>
            <a:custGeom>
              <a:avLst/>
              <a:gdLst/>
              <a:ahLst/>
              <a:cxnLst/>
              <a:rect l="l" t="t" r="r" b="b"/>
              <a:pathLst>
                <a:path w="8153400" h="1816100">
                  <a:moveTo>
                    <a:pt x="0" y="1815846"/>
                  </a:moveTo>
                  <a:lnTo>
                    <a:pt x="8153400" y="1815846"/>
                  </a:lnTo>
                  <a:lnTo>
                    <a:pt x="8153400" y="0"/>
                  </a:lnTo>
                  <a:lnTo>
                    <a:pt x="0" y="0"/>
                  </a:lnTo>
                  <a:lnTo>
                    <a:pt x="0" y="1815846"/>
                  </a:lnTo>
                  <a:close/>
                </a:path>
              </a:pathLst>
            </a:custGeom>
            <a:ln w="25400">
              <a:solidFill>
                <a:srgbClr val="9BBA5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548640" y="3439744"/>
            <a:ext cx="7983220" cy="1732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>
              <a:lnSpc>
                <a:spcPct val="100000"/>
              </a:lnSpc>
              <a:spcBef>
                <a:spcPts val="95"/>
              </a:spcBef>
              <a:tabLst>
                <a:tab pos="1423035" algn="l"/>
                <a:tab pos="3418840" algn="l"/>
                <a:tab pos="4964430" algn="l"/>
                <a:tab pos="6139815" algn="l"/>
                <a:tab pos="7144384" algn="l"/>
              </a:tabLst>
            </a:pPr>
            <a:r>
              <a:rPr sz="2800" b="1" spc="-10" dirty="0">
                <a:latin typeface="Calibri"/>
                <a:cs typeface="Calibri"/>
              </a:rPr>
              <a:t>Korupsi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merupakan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masalah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serius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yang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harus </a:t>
            </a:r>
            <a:r>
              <a:rPr sz="2800" b="1" dirty="0">
                <a:latin typeface="Calibri"/>
                <a:cs typeface="Calibri"/>
              </a:rPr>
              <a:t>dihadapi</a:t>
            </a:r>
            <a:r>
              <a:rPr sz="2800" b="1" spc="-7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oleh</a:t>
            </a:r>
            <a:r>
              <a:rPr sz="2800" b="1" spc="-7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bangsa</a:t>
            </a:r>
            <a:r>
              <a:rPr sz="2800" b="1" spc="-6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Indonesia.</a:t>
            </a:r>
            <a:endParaRPr sz="2800">
              <a:latin typeface="Calibri"/>
              <a:cs typeface="Calibri"/>
            </a:endParaRPr>
          </a:p>
          <a:p>
            <a:pPr marR="5715">
              <a:lnSpc>
                <a:spcPct val="100000"/>
              </a:lnSpc>
              <a:tabLst>
                <a:tab pos="1071245" algn="l"/>
                <a:tab pos="2299970" algn="l"/>
                <a:tab pos="3313429" algn="l"/>
                <a:tab pos="4176395" algn="l"/>
                <a:tab pos="5153025" algn="l"/>
                <a:tab pos="6315075" algn="l"/>
                <a:tab pos="7567930" algn="l"/>
              </a:tabLst>
            </a:pPr>
            <a:r>
              <a:rPr sz="2800" b="1" spc="-10" dirty="0">
                <a:latin typeface="Calibri"/>
                <a:cs typeface="Calibri"/>
              </a:rPr>
              <a:t>Masih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banyak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orang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yang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sadar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bahwa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korupsi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5" dirty="0">
                <a:latin typeface="Calibri"/>
                <a:cs typeface="Calibri"/>
              </a:rPr>
              <a:t>itu </a:t>
            </a:r>
            <a:r>
              <a:rPr sz="2800" b="1" dirty="0">
                <a:latin typeface="Calibri"/>
                <a:cs typeface="Calibri"/>
              </a:rPr>
              <a:t>merupakan</a:t>
            </a:r>
            <a:r>
              <a:rPr sz="2800" b="1" spc="-12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tindakan</a:t>
            </a:r>
            <a:r>
              <a:rPr sz="2800" b="1" spc="-1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menyimpang.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0395" y="0"/>
            <a:ext cx="9023985" cy="6858000"/>
            <a:chOff x="120395" y="0"/>
            <a:chExt cx="9023985" cy="6858000"/>
          </a:xfrm>
        </p:grpSpPr>
        <p:sp>
          <p:nvSpPr>
            <p:cNvPr id="3" name="object 3"/>
            <p:cNvSpPr/>
            <p:nvPr/>
          </p:nvSpPr>
          <p:spPr>
            <a:xfrm>
              <a:off x="152399" y="838200"/>
              <a:ext cx="7571740" cy="4445"/>
            </a:xfrm>
            <a:custGeom>
              <a:avLst/>
              <a:gdLst/>
              <a:ahLst/>
              <a:cxnLst/>
              <a:rect l="l" t="t" r="r" b="b"/>
              <a:pathLst>
                <a:path w="7571740" h="4444">
                  <a:moveTo>
                    <a:pt x="0" y="0"/>
                  </a:moveTo>
                  <a:lnTo>
                    <a:pt x="7571485" y="4445"/>
                  </a:lnTo>
                </a:path>
              </a:pathLst>
            </a:custGeom>
            <a:ln w="38100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57200" y="914400"/>
              <a:ext cx="8382000" cy="4648200"/>
            </a:xfrm>
            <a:custGeom>
              <a:avLst/>
              <a:gdLst/>
              <a:ahLst/>
              <a:cxnLst/>
              <a:rect l="l" t="t" r="r" b="b"/>
              <a:pathLst>
                <a:path w="8382000" h="4648200">
                  <a:moveTo>
                    <a:pt x="8382000" y="0"/>
                  </a:moveTo>
                  <a:lnTo>
                    <a:pt x="0" y="0"/>
                  </a:lnTo>
                  <a:lnTo>
                    <a:pt x="0" y="4648200"/>
                  </a:lnTo>
                  <a:lnTo>
                    <a:pt x="8382000" y="4648200"/>
                  </a:lnTo>
                  <a:lnTo>
                    <a:pt x="838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57200" y="914400"/>
              <a:ext cx="8382000" cy="4648200"/>
            </a:xfrm>
            <a:custGeom>
              <a:avLst/>
              <a:gdLst/>
              <a:ahLst/>
              <a:cxnLst/>
              <a:rect l="l" t="t" r="r" b="b"/>
              <a:pathLst>
                <a:path w="8382000" h="4648200">
                  <a:moveTo>
                    <a:pt x="0" y="4648200"/>
                  </a:moveTo>
                  <a:lnTo>
                    <a:pt x="8382000" y="4648200"/>
                  </a:lnTo>
                  <a:lnTo>
                    <a:pt x="8382000" y="0"/>
                  </a:lnTo>
                  <a:lnTo>
                    <a:pt x="0" y="0"/>
                  </a:lnTo>
                  <a:lnTo>
                    <a:pt x="0" y="4648200"/>
                  </a:lnTo>
                  <a:close/>
                </a:path>
              </a:pathLst>
            </a:custGeom>
            <a:ln w="25400">
              <a:solidFill>
                <a:srgbClr val="9BBA5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35940" y="924813"/>
            <a:ext cx="8224520" cy="46348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Sila</a:t>
            </a:r>
            <a:r>
              <a:rPr sz="2800" b="1" spc="-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Ketuhanan</a:t>
            </a:r>
            <a:r>
              <a:rPr sz="2800" b="1" spc="-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yang</a:t>
            </a:r>
            <a:r>
              <a:rPr sz="2800" b="1" spc="-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Maha</a:t>
            </a:r>
            <a:r>
              <a:rPr sz="2800" b="1" spc="-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Esa: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90"/>
              </a:spcBef>
            </a:pPr>
            <a:endParaRPr sz="28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2800" b="1" dirty="0">
                <a:latin typeface="Calibri"/>
                <a:cs typeface="Calibri"/>
              </a:rPr>
              <a:t>Sila</a:t>
            </a:r>
            <a:r>
              <a:rPr sz="2800" b="1" spc="36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pertama</a:t>
            </a:r>
            <a:r>
              <a:rPr sz="2800" b="1" spc="36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ini</a:t>
            </a:r>
            <a:r>
              <a:rPr sz="2800" b="1" spc="36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mengajarkan</a:t>
            </a:r>
            <a:r>
              <a:rPr sz="2800" b="1" spc="36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agar</a:t>
            </a:r>
            <a:r>
              <a:rPr sz="2800" b="1" spc="37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semua</a:t>
            </a:r>
            <a:r>
              <a:rPr sz="2800" b="1" spc="360" dirty="0">
                <a:latin typeface="Calibri"/>
                <a:cs typeface="Calibri"/>
              </a:rPr>
              <a:t>  </a:t>
            </a:r>
            <a:r>
              <a:rPr sz="2800" b="1" spc="-10" dirty="0">
                <a:latin typeface="Calibri"/>
                <a:cs typeface="Calibri"/>
              </a:rPr>
              <a:t>rakyat </a:t>
            </a:r>
            <a:r>
              <a:rPr sz="2800" b="1" dirty="0">
                <a:latin typeface="Calibri"/>
                <a:cs typeface="Calibri"/>
              </a:rPr>
              <a:t>Indonesia</a:t>
            </a:r>
            <a:r>
              <a:rPr sz="2800" b="1" spc="29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taat</a:t>
            </a:r>
            <a:r>
              <a:rPr sz="2800" b="1" spc="29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dalam</a:t>
            </a:r>
            <a:r>
              <a:rPr sz="2800" b="1" spc="29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beragama</a:t>
            </a:r>
            <a:r>
              <a:rPr sz="2800" b="1" spc="29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sesuai</a:t>
            </a:r>
            <a:r>
              <a:rPr sz="2800" b="1" spc="30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dengan</a:t>
            </a:r>
            <a:r>
              <a:rPr sz="2800" b="1" spc="30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agama </a:t>
            </a:r>
            <a:r>
              <a:rPr sz="2800" b="1" dirty="0">
                <a:latin typeface="Calibri"/>
                <a:cs typeface="Calibri"/>
              </a:rPr>
              <a:t>yang</a:t>
            </a:r>
            <a:r>
              <a:rPr sz="2800" b="1" spc="-10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dianut.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2800">
              <a:latin typeface="Calibri"/>
              <a:cs typeface="Calibri"/>
            </a:endParaRPr>
          </a:p>
          <a:p>
            <a:pPr marL="12700" marR="5715" algn="just">
              <a:lnSpc>
                <a:spcPct val="100000"/>
              </a:lnSpc>
            </a:pPr>
            <a:r>
              <a:rPr sz="2800" b="1" dirty="0">
                <a:latin typeface="Calibri"/>
                <a:cs typeface="Calibri"/>
              </a:rPr>
              <a:t>Dalam</a:t>
            </a:r>
            <a:r>
              <a:rPr sz="2800" b="1" spc="62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semua</a:t>
            </a:r>
            <a:r>
              <a:rPr sz="2800" b="1" spc="63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ajaran</a:t>
            </a:r>
            <a:r>
              <a:rPr sz="2800" b="1" spc="63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beragama</a:t>
            </a:r>
            <a:r>
              <a:rPr sz="2800" b="1" spc="63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yang</a:t>
            </a:r>
            <a:r>
              <a:rPr sz="2800" b="1" spc="62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diakui</a:t>
            </a:r>
            <a:r>
              <a:rPr sz="2800" b="1" spc="620" dirty="0">
                <a:latin typeface="Calibri"/>
                <a:cs typeface="Calibri"/>
              </a:rPr>
              <a:t>  </a:t>
            </a:r>
            <a:r>
              <a:rPr sz="2800" b="1" spc="-25" dirty="0">
                <a:latin typeface="Calibri"/>
                <a:cs typeface="Calibri"/>
              </a:rPr>
              <a:t>di </a:t>
            </a:r>
            <a:r>
              <a:rPr sz="2800" b="1" dirty="0">
                <a:latin typeface="Calibri"/>
                <a:cs typeface="Calibri"/>
              </a:rPr>
              <a:t>Indonesia</a:t>
            </a:r>
            <a:r>
              <a:rPr sz="2800" b="1" spc="409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tidak</a:t>
            </a:r>
            <a:r>
              <a:rPr sz="2800" b="1" spc="42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mebenarkan</a:t>
            </a:r>
            <a:r>
              <a:rPr sz="2800" b="1" spc="42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untuk</a:t>
            </a:r>
            <a:r>
              <a:rPr sz="2800" b="1" spc="40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mencuri,</a:t>
            </a:r>
            <a:r>
              <a:rPr sz="2800" b="1" spc="40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serakah. </a:t>
            </a:r>
            <a:r>
              <a:rPr sz="2800" b="1" dirty="0">
                <a:latin typeface="Calibri"/>
                <a:cs typeface="Calibri"/>
              </a:rPr>
              <a:t>Korupsi</a:t>
            </a:r>
            <a:r>
              <a:rPr sz="2800" b="1" spc="59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sama</a:t>
            </a:r>
            <a:r>
              <a:rPr sz="2800" b="1" spc="60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halnya</a:t>
            </a:r>
            <a:r>
              <a:rPr sz="2800" b="1" spc="60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dengan</a:t>
            </a:r>
            <a:r>
              <a:rPr sz="2800" b="1" spc="60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mencuri</a:t>
            </a:r>
            <a:r>
              <a:rPr sz="2800" b="1" spc="61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yakni</a:t>
            </a:r>
            <a:r>
              <a:rPr sz="2800" b="1" spc="60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mencuri </a:t>
            </a:r>
            <a:r>
              <a:rPr sz="2800" b="1" dirty="0">
                <a:latin typeface="Calibri"/>
                <a:cs typeface="Calibri"/>
              </a:rPr>
              <a:t>uang</a:t>
            </a:r>
            <a:r>
              <a:rPr sz="2800" b="1" spc="-6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rakyat.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0395" y="0"/>
            <a:ext cx="9023985" cy="6858000"/>
            <a:chOff x="120395" y="0"/>
            <a:chExt cx="9023985" cy="6858000"/>
          </a:xfrm>
        </p:grpSpPr>
        <p:sp>
          <p:nvSpPr>
            <p:cNvPr id="3" name="object 3"/>
            <p:cNvSpPr/>
            <p:nvPr/>
          </p:nvSpPr>
          <p:spPr>
            <a:xfrm>
              <a:off x="133349" y="840422"/>
              <a:ext cx="323850" cy="0"/>
            </a:xfrm>
            <a:custGeom>
              <a:avLst/>
              <a:gdLst/>
              <a:ahLst/>
              <a:cxnLst/>
              <a:rect l="l" t="t" r="r" b="b"/>
              <a:pathLst>
                <a:path w="323850">
                  <a:moveTo>
                    <a:pt x="0" y="0"/>
                  </a:moveTo>
                  <a:lnTo>
                    <a:pt x="323850" y="0"/>
                  </a:lnTo>
                </a:path>
              </a:pathLst>
            </a:custGeom>
            <a:ln w="42545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57200" y="762000"/>
              <a:ext cx="8382000" cy="5181600"/>
            </a:xfrm>
            <a:custGeom>
              <a:avLst/>
              <a:gdLst/>
              <a:ahLst/>
              <a:cxnLst/>
              <a:rect l="l" t="t" r="r" b="b"/>
              <a:pathLst>
                <a:path w="8382000" h="5181600">
                  <a:moveTo>
                    <a:pt x="8382000" y="0"/>
                  </a:moveTo>
                  <a:lnTo>
                    <a:pt x="0" y="0"/>
                  </a:lnTo>
                  <a:lnTo>
                    <a:pt x="0" y="5181600"/>
                  </a:lnTo>
                  <a:lnTo>
                    <a:pt x="8382000" y="5181600"/>
                  </a:lnTo>
                  <a:lnTo>
                    <a:pt x="838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57200" y="762000"/>
              <a:ext cx="8382000" cy="5181600"/>
            </a:xfrm>
            <a:custGeom>
              <a:avLst/>
              <a:gdLst/>
              <a:ahLst/>
              <a:cxnLst/>
              <a:rect l="l" t="t" r="r" b="b"/>
              <a:pathLst>
                <a:path w="8382000" h="5181600">
                  <a:moveTo>
                    <a:pt x="0" y="5181600"/>
                  </a:moveTo>
                  <a:lnTo>
                    <a:pt x="8382000" y="5181600"/>
                  </a:lnTo>
                  <a:lnTo>
                    <a:pt x="8382000" y="0"/>
                  </a:lnTo>
                  <a:lnTo>
                    <a:pt x="0" y="0"/>
                  </a:lnTo>
                  <a:lnTo>
                    <a:pt x="0" y="5181600"/>
                  </a:lnTo>
                  <a:close/>
                </a:path>
              </a:pathLst>
            </a:custGeom>
            <a:ln w="25400">
              <a:solidFill>
                <a:srgbClr val="9BBA5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7721600" y="1796542"/>
            <a:ext cx="1036319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latin typeface="Calibri"/>
                <a:cs typeface="Calibri"/>
              </a:rPr>
              <a:t>karena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772413"/>
            <a:ext cx="7161530" cy="19030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75055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Sila</a:t>
            </a:r>
            <a:r>
              <a:rPr sz="2800" b="1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Kemanusiaan</a:t>
            </a:r>
            <a:r>
              <a:rPr sz="2800" b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yang</a:t>
            </a:r>
            <a:r>
              <a:rPr sz="2800" b="1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Adil</a:t>
            </a:r>
            <a:r>
              <a:rPr sz="2800" b="1" spc="-7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dan</a:t>
            </a:r>
            <a:r>
              <a:rPr sz="2800" b="1" spc="-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Beradab: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2800">
              <a:latin typeface="Calibri"/>
              <a:cs typeface="Calibri"/>
            </a:endParaRPr>
          </a:p>
          <a:p>
            <a:pPr marL="12700" marR="290830">
              <a:lnSpc>
                <a:spcPct val="100000"/>
              </a:lnSpc>
              <a:tabLst>
                <a:tab pos="1461770" algn="l"/>
                <a:tab pos="3243580" algn="l"/>
                <a:tab pos="5137150" algn="l"/>
                <a:tab pos="5964555" algn="l"/>
              </a:tabLst>
            </a:pPr>
            <a:r>
              <a:rPr sz="2800" b="1" spc="-10" dirty="0">
                <a:latin typeface="Calibri"/>
                <a:cs typeface="Calibri"/>
              </a:rPr>
              <a:t>Korupsi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dikatakan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melanggar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sila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30" dirty="0">
                <a:latin typeface="Calibri"/>
                <a:cs typeface="Calibri"/>
              </a:rPr>
              <a:t>kedua </a:t>
            </a:r>
            <a:r>
              <a:rPr sz="2800" b="1" spc="-10" dirty="0">
                <a:latin typeface="Calibri"/>
                <a:cs typeface="Calibri"/>
              </a:rPr>
              <a:t>menyebabkan</a:t>
            </a:r>
            <a:r>
              <a:rPr sz="2800" b="1" spc="-7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kemiskinan</a:t>
            </a:r>
            <a:r>
              <a:rPr sz="2800" b="1" spc="-9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di</a:t>
            </a:r>
            <a:r>
              <a:rPr sz="2800" b="1" spc="-10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Indonesia.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5940" y="3247770"/>
            <a:ext cx="8224520" cy="2671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6350" algn="just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Calibri"/>
                <a:cs typeface="Calibri"/>
              </a:rPr>
              <a:t>Uang</a:t>
            </a:r>
            <a:r>
              <a:rPr sz="2800" b="1" spc="58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yang</a:t>
            </a:r>
            <a:r>
              <a:rPr sz="2800" b="1" spc="57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seharusnya</a:t>
            </a:r>
            <a:r>
              <a:rPr sz="2800" b="1" spc="59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digunakan</a:t>
            </a:r>
            <a:r>
              <a:rPr sz="2800" b="1" spc="58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untuk</a:t>
            </a:r>
            <a:r>
              <a:rPr sz="2800" b="1" spc="58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kepentingan </a:t>
            </a:r>
            <a:r>
              <a:rPr sz="2800" b="1" dirty="0">
                <a:latin typeface="Calibri"/>
                <a:cs typeface="Calibri"/>
              </a:rPr>
              <a:t>masyarakat</a:t>
            </a:r>
            <a:r>
              <a:rPr sz="2800" b="1" spc="59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umum</a:t>
            </a:r>
            <a:r>
              <a:rPr sz="2800" b="1" spc="59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digunakan</a:t>
            </a:r>
            <a:r>
              <a:rPr sz="2800" b="1" spc="59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untuk</a:t>
            </a:r>
            <a:r>
              <a:rPr sz="2800" b="1" spc="595" dirty="0">
                <a:latin typeface="Calibri"/>
                <a:cs typeface="Calibri"/>
              </a:rPr>
              <a:t>  </a:t>
            </a:r>
            <a:r>
              <a:rPr sz="2800" b="1" spc="-10" dirty="0">
                <a:latin typeface="Calibri"/>
                <a:cs typeface="Calibri"/>
              </a:rPr>
              <a:t>kepentingan </a:t>
            </a:r>
            <a:r>
              <a:rPr sz="2800" b="1" dirty="0">
                <a:latin typeface="Calibri"/>
                <a:cs typeface="Calibri"/>
              </a:rPr>
              <a:t>pribadi</a:t>
            </a:r>
            <a:r>
              <a:rPr sz="2800" b="1" spc="-70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(oknum-</a:t>
            </a:r>
            <a:r>
              <a:rPr sz="2800" b="1" dirty="0">
                <a:latin typeface="Calibri"/>
                <a:cs typeface="Calibri"/>
              </a:rPr>
              <a:t>oknum</a:t>
            </a:r>
            <a:r>
              <a:rPr sz="2800" b="1" spc="-6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yang</a:t>
            </a:r>
            <a:r>
              <a:rPr sz="2800" b="1" spc="-7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tidak</a:t>
            </a:r>
            <a:r>
              <a:rPr sz="2800" b="1" spc="-6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bertanggung</a:t>
            </a:r>
            <a:r>
              <a:rPr sz="2800" b="1" spc="-5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jawab).</a:t>
            </a:r>
            <a:endParaRPr sz="28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675"/>
              </a:spcBef>
            </a:pPr>
            <a:r>
              <a:rPr sz="2800" b="1" dirty="0">
                <a:latin typeface="Calibri"/>
                <a:cs typeface="Calibri"/>
              </a:rPr>
              <a:t>Hal</a:t>
            </a:r>
            <a:r>
              <a:rPr sz="2800" b="1" spc="65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ini</a:t>
            </a:r>
            <a:r>
              <a:rPr sz="2800" b="1" spc="66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mengakibatkan</a:t>
            </a:r>
            <a:r>
              <a:rPr sz="2800" b="1" spc="66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stratifikasi</a:t>
            </a:r>
            <a:r>
              <a:rPr sz="2800" b="1" spc="66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sosial</a:t>
            </a:r>
            <a:r>
              <a:rPr sz="2800" b="1" spc="66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yang</a:t>
            </a:r>
            <a:r>
              <a:rPr sz="2800" b="1" spc="65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begitu </a:t>
            </a:r>
            <a:r>
              <a:rPr sz="2800" b="1" dirty="0">
                <a:latin typeface="Calibri"/>
                <a:cs typeface="Calibri"/>
              </a:rPr>
              <a:t>tampak</a:t>
            </a:r>
            <a:r>
              <a:rPr sz="2800" b="1" spc="434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kehidupan</a:t>
            </a:r>
            <a:r>
              <a:rPr sz="2800" b="1" spc="44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bangsa</a:t>
            </a:r>
            <a:r>
              <a:rPr sz="2800" b="1" spc="44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ini.</a:t>
            </a:r>
            <a:r>
              <a:rPr sz="2800" b="1" spc="434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Yang</a:t>
            </a:r>
            <a:r>
              <a:rPr sz="2800" b="1" spc="434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kaya</a:t>
            </a:r>
            <a:r>
              <a:rPr sz="2800" b="1" spc="43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makin</a:t>
            </a:r>
            <a:r>
              <a:rPr sz="2800" b="1" spc="45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kaya </a:t>
            </a:r>
            <a:r>
              <a:rPr sz="2800" b="1" dirty="0">
                <a:latin typeface="Calibri"/>
                <a:cs typeface="Calibri"/>
              </a:rPr>
              <a:t>yang</a:t>
            </a:r>
            <a:r>
              <a:rPr sz="2800" b="1" spc="-7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miskin</a:t>
            </a:r>
            <a:r>
              <a:rPr sz="2800" b="1" spc="-7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makin</a:t>
            </a:r>
            <a:r>
              <a:rPr sz="2800" b="1" spc="-7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miskin.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0395" y="0"/>
            <a:ext cx="9023985" cy="6858000"/>
            <a:chOff x="120395" y="0"/>
            <a:chExt cx="9023985" cy="6858000"/>
          </a:xfrm>
        </p:grpSpPr>
        <p:sp>
          <p:nvSpPr>
            <p:cNvPr id="3" name="object 3"/>
            <p:cNvSpPr/>
            <p:nvPr/>
          </p:nvSpPr>
          <p:spPr>
            <a:xfrm>
              <a:off x="133349" y="840422"/>
              <a:ext cx="247650" cy="0"/>
            </a:xfrm>
            <a:custGeom>
              <a:avLst/>
              <a:gdLst/>
              <a:ahLst/>
              <a:cxnLst/>
              <a:rect l="l" t="t" r="r" b="b"/>
              <a:pathLst>
                <a:path w="247650">
                  <a:moveTo>
                    <a:pt x="0" y="0"/>
                  </a:moveTo>
                  <a:lnTo>
                    <a:pt x="247650" y="0"/>
                  </a:lnTo>
                </a:path>
              </a:pathLst>
            </a:custGeom>
            <a:ln w="42545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81000" y="609600"/>
              <a:ext cx="8382000" cy="5638800"/>
            </a:xfrm>
            <a:custGeom>
              <a:avLst/>
              <a:gdLst/>
              <a:ahLst/>
              <a:cxnLst/>
              <a:rect l="l" t="t" r="r" b="b"/>
              <a:pathLst>
                <a:path w="8382000" h="5638800">
                  <a:moveTo>
                    <a:pt x="8382000" y="0"/>
                  </a:moveTo>
                  <a:lnTo>
                    <a:pt x="0" y="0"/>
                  </a:lnTo>
                  <a:lnTo>
                    <a:pt x="0" y="5638800"/>
                  </a:lnTo>
                  <a:lnTo>
                    <a:pt x="8382000" y="5638800"/>
                  </a:lnTo>
                  <a:lnTo>
                    <a:pt x="838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81000" y="609600"/>
              <a:ext cx="8382000" cy="5638800"/>
            </a:xfrm>
            <a:custGeom>
              <a:avLst/>
              <a:gdLst/>
              <a:ahLst/>
              <a:cxnLst/>
              <a:rect l="l" t="t" r="r" b="b"/>
              <a:pathLst>
                <a:path w="8382000" h="5638800">
                  <a:moveTo>
                    <a:pt x="0" y="5638800"/>
                  </a:moveTo>
                  <a:lnTo>
                    <a:pt x="8382000" y="5638800"/>
                  </a:lnTo>
                  <a:lnTo>
                    <a:pt x="8382000" y="0"/>
                  </a:lnTo>
                  <a:lnTo>
                    <a:pt x="0" y="0"/>
                  </a:lnTo>
                  <a:lnTo>
                    <a:pt x="0" y="5638800"/>
                  </a:lnTo>
                  <a:close/>
                </a:path>
              </a:pathLst>
            </a:custGeom>
            <a:ln w="25400">
              <a:solidFill>
                <a:srgbClr val="9BBA5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709798" y="619709"/>
            <a:ext cx="37242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FF0000"/>
                </a:solidFill>
              </a:rPr>
              <a:t>Sila</a:t>
            </a:r>
            <a:r>
              <a:rPr sz="2800" spc="-80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Persatuan</a:t>
            </a:r>
            <a:r>
              <a:rPr sz="2800" spc="-7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Indonesia:</a:t>
            </a:r>
            <a:endParaRPr sz="2800"/>
          </a:p>
        </p:txBody>
      </p:sp>
      <p:sp>
        <p:nvSpPr>
          <p:cNvPr id="7" name="object 7"/>
          <p:cNvSpPr txBox="1"/>
          <p:nvPr/>
        </p:nvSpPr>
        <p:spPr>
          <a:xfrm>
            <a:off x="459740" y="1644142"/>
            <a:ext cx="822325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1105535" algn="l"/>
                <a:tab pos="1390015" algn="l"/>
                <a:tab pos="2512060" algn="l"/>
                <a:tab pos="2879725" algn="l"/>
                <a:tab pos="4231640" algn="l"/>
                <a:tab pos="4559300" algn="l"/>
                <a:tab pos="5299075" algn="l"/>
                <a:tab pos="5494020" algn="l"/>
                <a:tab pos="7012305" algn="l"/>
                <a:tab pos="7417434" algn="l"/>
              </a:tabLst>
            </a:pPr>
            <a:r>
              <a:rPr sz="2800" b="1" spc="-10" dirty="0">
                <a:latin typeface="Calibri"/>
                <a:cs typeface="Calibri"/>
              </a:rPr>
              <a:t>Sebagai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manusia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Indonesia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yang</a:t>
            </a:r>
            <a:r>
              <a:rPr sz="2800" b="1" dirty="0">
                <a:latin typeface="Calibri"/>
                <a:cs typeface="Calibri"/>
              </a:rPr>
              <a:t>		</a:t>
            </a:r>
            <a:r>
              <a:rPr sz="2800" b="1" spc="-10" dirty="0">
                <a:latin typeface="Calibri"/>
                <a:cs typeface="Calibri"/>
              </a:rPr>
              <a:t>memiliki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amanah sudah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menjadi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kewajiban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untuk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menjalankan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5" dirty="0">
                <a:latin typeface="Calibri"/>
                <a:cs typeface="Calibri"/>
              </a:rPr>
              <a:t>tugas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9740" y="2497962"/>
            <a:ext cx="253365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1122045" algn="l"/>
              </a:tabLst>
            </a:pPr>
            <a:r>
              <a:rPr sz="2800" b="1" spc="-20" dirty="0">
                <a:latin typeface="Calibri"/>
                <a:cs typeface="Calibri"/>
              </a:rPr>
              <a:t>yang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diberikan tanggungjawab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381883" y="2497962"/>
            <a:ext cx="530352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2384" marR="5080" indent="-20320">
              <a:lnSpc>
                <a:spcPct val="100000"/>
              </a:lnSpc>
              <a:spcBef>
                <a:spcPts val="95"/>
              </a:spcBef>
              <a:tabLst>
                <a:tab pos="1430020" algn="l"/>
                <a:tab pos="1452880" algn="l"/>
                <a:tab pos="2759075" algn="l"/>
                <a:tab pos="4057650" algn="l"/>
              </a:tabLst>
            </a:pPr>
            <a:r>
              <a:rPr sz="2800" b="1" spc="-10" dirty="0">
                <a:latin typeface="Calibri"/>
                <a:cs typeface="Calibri"/>
              </a:rPr>
              <a:t>negara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bukan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mempermainkan </a:t>
            </a:r>
            <a:r>
              <a:rPr sz="2800" b="1" spc="-20" dirty="0">
                <a:latin typeface="Calibri"/>
                <a:cs typeface="Calibri"/>
              </a:rPr>
              <a:t>demi</a:t>
            </a:r>
            <a:r>
              <a:rPr sz="2800" b="1" dirty="0">
                <a:latin typeface="Calibri"/>
                <a:cs typeface="Calibri"/>
              </a:rPr>
              <a:t>		</a:t>
            </a:r>
            <a:r>
              <a:rPr sz="2800" b="1" spc="-10" dirty="0">
                <a:latin typeface="Calibri"/>
                <a:cs typeface="Calibri"/>
              </a:rPr>
              <a:t>memperkaya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ataupun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59740" y="3351403"/>
            <a:ext cx="8225790" cy="27565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latin typeface="Calibri"/>
                <a:cs typeface="Calibri"/>
              </a:rPr>
              <a:t>memperoleh</a:t>
            </a:r>
            <a:r>
              <a:rPr sz="2800" b="1" spc="-10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kenikmatan</a:t>
            </a:r>
            <a:r>
              <a:rPr sz="2800" b="1" spc="-10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tanpa</a:t>
            </a:r>
            <a:r>
              <a:rPr sz="2800" b="1" spc="-12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memikirkan</a:t>
            </a:r>
            <a:r>
              <a:rPr sz="2800" b="1" spc="-9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yang</a:t>
            </a:r>
            <a:r>
              <a:rPr sz="2800" b="1" spc="-114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lain.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28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sz="2800" b="1" dirty="0">
                <a:latin typeface="Calibri"/>
                <a:cs typeface="Calibri"/>
              </a:rPr>
              <a:t>Sekecil</a:t>
            </a:r>
            <a:r>
              <a:rPr sz="2800" b="1" spc="53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apapun</a:t>
            </a:r>
            <a:r>
              <a:rPr sz="2800" b="1" spc="53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tindakan</a:t>
            </a:r>
            <a:r>
              <a:rPr sz="2800" b="1" spc="53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korupsi</a:t>
            </a:r>
            <a:r>
              <a:rPr sz="2800" b="1" spc="52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itu</a:t>
            </a:r>
            <a:r>
              <a:rPr sz="2800" b="1" spc="53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jika</a:t>
            </a:r>
            <a:r>
              <a:rPr sz="2800" b="1" spc="530" dirty="0">
                <a:latin typeface="Calibri"/>
                <a:cs typeface="Calibri"/>
              </a:rPr>
              <a:t>  </a:t>
            </a:r>
            <a:r>
              <a:rPr sz="2800" b="1" spc="-10" dirty="0">
                <a:latin typeface="Calibri"/>
                <a:cs typeface="Calibri"/>
              </a:rPr>
              <a:t>bukan mengedepankan</a:t>
            </a:r>
            <a:r>
              <a:rPr sz="2800" b="1" spc="-4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kepentingan</a:t>
            </a:r>
            <a:r>
              <a:rPr sz="2800" b="1" spc="-3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negara,</a:t>
            </a:r>
            <a:r>
              <a:rPr sz="2800" b="1" spc="-3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akan</a:t>
            </a:r>
            <a:r>
              <a:rPr sz="2800" b="1" spc="-4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ada</a:t>
            </a:r>
            <a:r>
              <a:rPr sz="2800" b="1" spc="-4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potensi </a:t>
            </a:r>
            <a:r>
              <a:rPr sz="2800" b="1" dirty="0">
                <a:latin typeface="Calibri"/>
                <a:cs typeface="Calibri"/>
              </a:rPr>
              <a:t>perpecahan</a:t>
            </a:r>
            <a:r>
              <a:rPr sz="2800" b="1" spc="7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baik</a:t>
            </a:r>
            <a:r>
              <a:rPr sz="2800" b="1" spc="8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ditingkat</a:t>
            </a:r>
            <a:r>
              <a:rPr sz="2800" b="1" spc="8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lembaga,</a:t>
            </a:r>
            <a:r>
              <a:rPr sz="2800" b="1" spc="8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wilayah</a:t>
            </a:r>
            <a:r>
              <a:rPr sz="2800" b="1" spc="75" dirty="0">
                <a:latin typeface="Calibri"/>
                <a:cs typeface="Calibri"/>
              </a:rPr>
              <a:t>  </a:t>
            </a:r>
            <a:r>
              <a:rPr sz="2800" b="1" spc="-10" dirty="0">
                <a:latin typeface="Calibri"/>
                <a:cs typeface="Calibri"/>
              </a:rPr>
              <a:t>daerah </a:t>
            </a:r>
            <a:r>
              <a:rPr sz="2800" b="1" dirty="0">
                <a:latin typeface="Calibri"/>
                <a:cs typeface="Calibri"/>
              </a:rPr>
              <a:t>maupun</a:t>
            </a:r>
            <a:r>
              <a:rPr sz="2800" b="1" spc="-10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nasional.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0395" y="0"/>
            <a:ext cx="9023985" cy="6858000"/>
            <a:chOff x="120395" y="0"/>
            <a:chExt cx="9023985" cy="6858000"/>
          </a:xfrm>
        </p:grpSpPr>
        <p:sp>
          <p:nvSpPr>
            <p:cNvPr id="3" name="object 3"/>
            <p:cNvSpPr/>
            <p:nvPr/>
          </p:nvSpPr>
          <p:spPr>
            <a:xfrm>
              <a:off x="133349" y="840422"/>
              <a:ext cx="95250" cy="0"/>
            </a:xfrm>
            <a:custGeom>
              <a:avLst/>
              <a:gdLst/>
              <a:ahLst/>
              <a:cxnLst/>
              <a:rect l="l" t="t" r="r" b="b"/>
              <a:pathLst>
                <a:path w="95250">
                  <a:moveTo>
                    <a:pt x="0" y="0"/>
                  </a:moveTo>
                  <a:lnTo>
                    <a:pt x="95250" y="0"/>
                  </a:lnTo>
                </a:path>
              </a:pathLst>
            </a:custGeom>
            <a:ln w="42545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28600" y="152400"/>
              <a:ext cx="8610600" cy="6400800"/>
            </a:xfrm>
            <a:custGeom>
              <a:avLst/>
              <a:gdLst/>
              <a:ahLst/>
              <a:cxnLst/>
              <a:rect l="l" t="t" r="r" b="b"/>
              <a:pathLst>
                <a:path w="8610600" h="6400800">
                  <a:moveTo>
                    <a:pt x="8610600" y="0"/>
                  </a:moveTo>
                  <a:lnTo>
                    <a:pt x="0" y="0"/>
                  </a:lnTo>
                  <a:lnTo>
                    <a:pt x="0" y="6400800"/>
                  </a:lnTo>
                  <a:lnTo>
                    <a:pt x="8610600" y="6400800"/>
                  </a:lnTo>
                  <a:lnTo>
                    <a:pt x="86106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28600" y="152400"/>
              <a:ext cx="8610600" cy="6400800"/>
            </a:xfrm>
            <a:custGeom>
              <a:avLst/>
              <a:gdLst/>
              <a:ahLst/>
              <a:cxnLst/>
              <a:rect l="l" t="t" r="r" b="b"/>
              <a:pathLst>
                <a:path w="8610600" h="6400800">
                  <a:moveTo>
                    <a:pt x="0" y="6400800"/>
                  </a:moveTo>
                  <a:lnTo>
                    <a:pt x="8610600" y="6400800"/>
                  </a:lnTo>
                  <a:lnTo>
                    <a:pt x="8610600" y="0"/>
                  </a:lnTo>
                  <a:lnTo>
                    <a:pt x="0" y="0"/>
                  </a:lnTo>
                  <a:lnTo>
                    <a:pt x="0" y="6400800"/>
                  </a:lnTo>
                  <a:close/>
                </a:path>
              </a:pathLst>
            </a:custGeom>
            <a:ln w="25400">
              <a:solidFill>
                <a:srgbClr val="9BBA5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307340" y="162560"/>
            <a:ext cx="8454390" cy="63417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1150" marR="304165" indent="743585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Sila</a:t>
            </a:r>
            <a:r>
              <a:rPr sz="2800" b="1" spc="-8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Kerakyatan</a:t>
            </a:r>
            <a:r>
              <a:rPr sz="2800" b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yang</a:t>
            </a:r>
            <a:r>
              <a:rPr sz="2800" b="1" spc="-8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Dipimpin</a:t>
            </a:r>
            <a:r>
              <a:rPr sz="2800" b="1" spc="-1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oleh</a:t>
            </a:r>
            <a:r>
              <a:rPr sz="2800" b="1" spc="-8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Hikmat Kebijaksanaan</a:t>
            </a:r>
            <a:r>
              <a:rPr sz="2800" b="1" spc="-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Dalam</a:t>
            </a:r>
            <a:r>
              <a:rPr sz="2800" b="1" spc="-8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40" dirty="0">
                <a:solidFill>
                  <a:srgbClr val="FF0000"/>
                </a:solidFill>
                <a:latin typeface="Calibri"/>
                <a:cs typeface="Calibri"/>
              </a:rPr>
              <a:t>Permusyawa-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ratan</a:t>
            </a:r>
            <a:r>
              <a:rPr sz="2800" b="1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Perwakilan: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28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sz="2800" b="1" dirty="0">
                <a:latin typeface="Calibri"/>
                <a:cs typeface="Calibri"/>
              </a:rPr>
              <a:t>Dalam</a:t>
            </a:r>
            <a:r>
              <a:rPr sz="2800" b="1" spc="595" dirty="0">
                <a:latin typeface="Calibri"/>
                <a:cs typeface="Calibri"/>
              </a:rPr>
              <a:t>   </a:t>
            </a:r>
            <a:r>
              <a:rPr sz="2800" b="1" dirty="0">
                <a:latin typeface="Calibri"/>
                <a:cs typeface="Calibri"/>
              </a:rPr>
              <a:t>upaya</a:t>
            </a:r>
            <a:r>
              <a:rPr sz="2800" b="1" spc="595" dirty="0">
                <a:latin typeface="Calibri"/>
                <a:cs typeface="Calibri"/>
              </a:rPr>
              <a:t>   </a:t>
            </a:r>
            <a:r>
              <a:rPr sz="2800" b="1" dirty="0">
                <a:latin typeface="Calibri"/>
                <a:cs typeface="Calibri"/>
              </a:rPr>
              <a:t>pemberantasan</a:t>
            </a:r>
            <a:r>
              <a:rPr sz="2800" b="1" spc="595" dirty="0">
                <a:latin typeface="Calibri"/>
                <a:cs typeface="Calibri"/>
              </a:rPr>
              <a:t>   </a:t>
            </a:r>
            <a:r>
              <a:rPr sz="2800" b="1" dirty="0">
                <a:latin typeface="Calibri"/>
                <a:cs typeface="Calibri"/>
              </a:rPr>
              <a:t>korupsi</a:t>
            </a:r>
            <a:r>
              <a:rPr sz="2800" b="1" spc="590" dirty="0">
                <a:latin typeface="Calibri"/>
                <a:cs typeface="Calibri"/>
              </a:rPr>
              <a:t>   </a:t>
            </a:r>
            <a:r>
              <a:rPr sz="2800" b="1" spc="-10" dirty="0">
                <a:latin typeface="Calibri"/>
                <a:cs typeface="Calibri"/>
              </a:rPr>
              <a:t>ataupun </a:t>
            </a:r>
            <a:r>
              <a:rPr sz="2800" b="1" dirty="0">
                <a:latin typeface="Calibri"/>
                <a:cs typeface="Calibri"/>
              </a:rPr>
              <a:t>penegakkan</a:t>
            </a:r>
            <a:r>
              <a:rPr sz="2800" b="1" spc="67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hukum</a:t>
            </a:r>
            <a:r>
              <a:rPr sz="2800" b="1" spc="69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atas</a:t>
            </a:r>
            <a:r>
              <a:rPr sz="2800" b="1" spc="67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tindakannya</a:t>
            </a:r>
            <a:r>
              <a:rPr sz="2800" b="1" spc="68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keputusan</a:t>
            </a:r>
            <a:r>
              <a:rPr sz="2800" b="1" spc="67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yang </a:t>
            </a:r>
            <a:r>
              <a:rPr sz="2800" b="1" dirty="0">
                <a:latin typeface="Calibri"/>
                <a:cs typeface="Calibri"/>
              </a:rPr>
              <a:t>diambil</a:t>
            </a:r>
            <a:r>
              <a:rPr sz="2800" b="1" spc="65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harus</a:t>
            </a:r>
            <a:r>
              <a:rPr sz="2800" b="1" spc="65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mengutamakan</a:t>
            </a:r>
            <a:r>
              <a:rPr sz="2800" b="1" spc="65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musyawarah</a:t>
            </a:r>
            <a:r>
              <a:rPr sz="2800" b="1" spc="655" dirty="0">
                <a:latin typeface="Calibri"/>
                <a:cs typeface="Calibri"/>
              </a:rPr>
              <a:t>  </a:t>
            </a:r>
            <a:r>
              <a:rPr sz="2800" b="1" spc="-10" dirty="0">
                <a:latin typeface="Calibri"/>
                <a:cs typeface="Calibri"/>
              </a:rPr>
              <a:t>dalam mengambil</a:t>
            </a:r>
            <a:r>
              <a:rPr sz="2800" b="1" spc="-8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keputusan</a:t>
            </a:r>
            <a:r>
              <a:rPr sz="2800" b="1" spc="-8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untuk</a:t>
            </a:r>
            <a:r>
              <a:rPr sz="2800" b="1" spc="-7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kepentingan</a:t>
            </a:r>
            <a:r>
              <a:rPr sz="2800" b="1" spc="-6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bersama.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90"/>
              </a:spcBef>
            </a:pPr>
            <a:endParaRPr sz="28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2800" b="1" dirty="0">
                <a:latin typeface="Calibri"/>
                <a:cs typeface="Calibri"/>
              </a:rPr>
              <a:t>Dalam</a:t>
            </a:r>
            <a:r>
              <a:rPr sz="2800" b="1" spc="12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hal</a:t>
            </a:r>
            <a:r>
              <a:rPr sz="2800" b="1" spc="114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ini</a:t>
            </a:r>
            <a:r>
              <a:rPr sz="2800" b="1" spc="114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Pancasila</a:t>
            </a:r>
            <a:r>
              <a:rPr sz="2800" b="1" spc="12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mengajarkan</a:t>
            </a:r>
            <a:r>
              <a:rPr sz="2800" b="1" spc="13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seluruh</a:t>
            </a:r>
            <a:r>
              <a:rPr sz="2800" b="1" spc="114" dirty="0">
                <a:latin typeface="Calibri"/>
                <a:cs typeface="Calibri"/>
              </a:rPr>
              <a:t>  </a:t>
            </a:r>
            <a:r>
              <a:rPr sz="2800" b="1" spc="-10" dirty="0">
                <a:latin typeface="Calibri"/>
                <a:cs typeface="Calibri"/>
              </a:rPr>
              <a:t>bangsa </a:t>
            </a:r>
            <a:r>
              <a:rPr sz="2800" b="1" dirty="0">
                <a:latin typeface="Calibri"/>
                <a:cs typeface="Calibri"/>
              </a:rPr>
              <a:t>Indonesia</a:t>
            </a:r>
            <a:r>
              <a:rPr sz="2800" b="1" spc="-8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untuk</a:t>
            </a:r>
            <a:r>
              <a:rPr sz="2800" b="1" spc="-8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memberikan</a:t>
            </a:r>
            <a:r>
              <a:rPr sz="2800" b="1" spc="-70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kepercayaan</a:t>
            </a:r>
            <a:r>
              <a:rPr sz="2800" b="1" spc="-9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kepada</a:t>
            </a:r>
            <a:r>
              <a:rPr sz="2800" b="1" spc="-7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wakil- </a:t>
            </a:r>
            <a:r>
              <a:rPr sz="2800" b="1" dirty="0">
                <a:latin typeface="Calibri"/>
                <a:cs typeface="Calibri"/>
              </a:rPr>
              <a:t>wakil</a:t>
            </a:r>
            <a:r>
              <a:rPr sz="2800" b="1" spc="505" dirty="0">
                <a:latin typeface="Calibri"/>
                <a:cs typeface="Calibri"/>
              </a:rPr>
              <a:t>     </a:t>
            </a:r>
            <a:r>
              <a:rPr sz="2800" b="1" dirty="0">
                <a:latin typeface="Calibri"/>
                <a:cs typeface="Calibri"/>
              </a:rPr>
              <a:t>yang</a:t>
            </a:r>
            <a:r>
              <a:rPr sz="2800" b="1" spc="505" dirty="0">
                <a:latin typeface="Calibri"/>
                <a:cs typeface="Calibri"/>
              </a:rPr>
              <a:t>     </a:t>
            </a:r>
            <a:r>
              <a:rPr sz="2800" b="1" dirty="0">
                <a:latin typeface="Calibri"/>
                <a:cs typeface="Calibri"/>
              </a:rPr>
              <a:t>dipercayai</a:t>
            </a:r>
            <a:r>
              <a:rPr sz="2800" b="1" spc="505" dirty="0">
                <a:latin typeface="Calibri"/>
                <a:cs typeface="Calibri"/>
              </a:rPr>
              <a:t>     </a:t>
            </a:r>
            <a:r>
              <a:rPr sz="2800" b="1" dirty="0">
                <a:latin typeface="Calibri"/>
                <a:cs typeface="Calibri"/>
              </a:rPr>
              <a:t>untuk</a:t>
            </a:r>
            <a:r>
              <a:rPr sz="2800" b="1" spc="505" dirty="0">
                <a:latin typeface="Calibri"/>
                <a:cs typeface="Calibri"/>
              </a:rPr>
              <a:t>     </a:t>
            </a:r>
            <a:r>
              <a:rPr sz="2800" b="1" spc="-10" dirty="0">
                <a:latin typeface="Calibri"/>
                <a:cs typeface="Calibri"/>
              </a:rPr>
              <a:t>melakukan permusyawaratan</a:t>
            </a:r>
            <a:r>
              <a:rPr sz="2800" b="1" spc="6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artinya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tidak</a:t>
            </a:r>
            <a:r>
              <a:rPr sz="2800" b="1" spc="5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perlu</a:t>
            </a:r>
            <a:r>
              <a:rPr sz="2800" b="1" spc="5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dibutuhkan</a:t>
            </a:r>
            <a:r>
              <a:rPr sz="2800" b="1" spc="6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semua </a:t>
            </a:r>
            <a:r>
              <a:rPr sz="2800" b="1" dirty="0">
                <a:latin typeface="Calibri"/>
                <a:cs typeface="Calibri"/>
              </a:rPr>
              <a:t>elemen</a:t>
            </a:r>
            <a:r>
              <a:rPr sz="2800" b="1" spc="9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bangsa</a:t>
            </a:r>
            <a:r>
              <a:rPr sz="2800" b="1" spc="10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ini</a:t>
            </a:r>
            <a:r>
              <a:rPr sz="2800" b="1" spc="9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dapat</a:t>
            </a:r>
            <a:r>
              <a:rPr sz="2800" b="1" spc="9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mengatasi</a:t>
            </a:r>
            <a:r>
              <a:rPr sz="2800" b="1" spc="10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masalah</a:t>
            </a:r>
            <a:r>
              <a:rPr sz="2800" b="1" spc="100" dirty="0">
                <a:latin typeface="Calibri"/>
                <a:cs typeface="Calibri"/>
              </a:rPr>
              <a:t>  </a:t>
            </a:r>
            <a:r>
              <a:rPr sz="2800" b="1" spc="-10" dirty="0">
                <a:latin typeface="Calibri"/>
                <a:cs typeface="Calibri"/>
              </a:rPr>
              <a:t>apapun </a:t>
            </a:r>
            <a:r>
              <a:rPr sz="2800" b="1" dirty="0">
                <a:latin typeface="Calibri"/>
                <a:cs typeface="Calibri"/>
              </a:rPr>
              <a:t>dalam</a:t>
            </a:r>
            <a:r>
              <a:rPr sz="2800" b="1" spc="-10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menghadapi</a:t>
            </a:r>
            <a:r>
              <a:rPr sz="2800" b="1" spc="-9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masalah</a:t>
            </a:r>
            <a:r>
              <a:rPr sz="2800" b="1" spc="-11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nasional</a:t>
            </a:r>
            <a:r>
              <a:rPr sz="2800" b="1" spc="-10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termasuk</a:t>
            </a:r>
            <a:r>
              <a:rPr sz="2800" b="1" spc="-9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korupsi.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0395" y="0"/>
            <a:ext cx="9023985" cy="6858000"/>
            <a:chOff x="120395" y="0"/>
            <a:chExt cx="9023985" cy="6858000"/>
          </a:xfrm>
        </p:grpSpPr>
        <p:sp>
          <p:nvSpPr>
            <p:cNvPr id="3" name="object 3"/>
            <p:cNvSpPr/>
            <p:nvPr/>
          </p:nvSpPr>
          <p:spPr>
            <a:xfrm>
              <a:off x="133349" y="840422"/>
              <a:ext cx="247650" cy="0"/>
            </a:xfrm>
            <a:custGeom>
              <a:avLst/>
              <a:gdLst/>
              <a:ahLst/>
              <a:cxnLst/>
              <a:rect l="l" t="t" r="r" b="b"/>
              <a:pathLst>
                <a:path w="247650">
                  <a:moveTo>
                    <a:pt x="0" y="0"/>
                  </a:moveTo>
                  <a:lnTo>
                    <a:pt x="247650" y="0"/>
                  </a:lnTo>
                </a:path>
              </a:pathLst>
            </a:custGeom>
            <a:ln w="42545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81000" y="609600"/>
              <a:ext cx="8382000" cy="5715000"/>
            </a:xfrm>
            <a:custGeom>
              <a:avLst/>
              <a:gdLst/>
              <a:ahLst/>
              <a:cxnLst/>
              <a:rect l="l" t="t" r="r" b="b"/>
              <a:pathLst>
                <a:path w="8382000" h="5715000">
                  <a:moveTo>
                    <a:pt x="8382000" y="0"/>
                  </a:moveTo>
                  <a:lnTo>
                    <a:pt x="0" y="0"/>
                  </a:lnTo>
                  <a:lnTo>
                    <a:pt x="0" y="5715000"/>
                  </a:lnTo>
                  <a:lnTo>
                    <a:pt x="8382000" y="5715000"/>
                  </a:lnTo>
                  <a:lnTo>
                    <a:pt x="838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81000" y="609600"/>
              <a:ext cx="8382000" cy="5715000"/>
            </a:xfrm>
            <a:custGeom>
              <a:avLst/>
              <a:gdLst/>
              <a:ahLst/>
              <a:cxnLst/>
              <a:rect l="l" t="t" r="r" b="b"/>
              <a:pathLst>
                <a:path w="8382000" h="5715000">
                  <a:moveTo>
                    <a:pt x="0" y="5715000"/>
                  </a:moveTo>
                  <a:lnTo>
                    <a:pt x="8382000" y="5715000"/>
                  </a:lnTo>
                  <a:lnTo>
                    <a:pt x="8382000" y="0"/>
                  </a:lnTo>
                  <a:lnTo>
                    <a:pt x="0" y="0"/>
                  </a:lnTo>
                  <a:lnTo>
                    <a:pt x="0" y="5715000"/>
                  </a:lnTo>
                  <a:close/>
                </a:path>
              </a:pathLst>
            </a:custGeom>
            <a:ln w="25400">
              <a:solidFill>
                <a:srgbClr val="9BBA5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459740" y="619709"/>
            <a:ext cx="7846059" cy="14763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90525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Sila</a:t>
            </a:r>
            <a:r>
              <a:rPr sz="2800" b="1" spc="-8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Keadilan</a:t>
            </a:r>
            <a:r>
              <a:rPr sz="2800" b="1" spc="-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Sosial</a:t>
            </a:r>
            <a:r>
              <a:rPr sz="2800" b="1" spc="-9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Bagi</a:t>
            </a:r>
            <a:r>
              <a:rPr sz="2800" b="1" spc="-8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Seluruh</a:t>
            </a:r>
            <a:r>
              <a:rPr sz="2800" b="1" spc="-1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Rakyat</a:t>
            </a:r>
            <a:r>
              <a:rPr sz="2800" b="1" spc="-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Indonesia: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800" b="1" dirty="0">
                <a:latin typeface="Calibri"/>
                <a:cs typeface="Calibri"/>
              </a:rPr>
              <a:t>Kita</a:t>
            </a:r>
            <a:r>
              <a:rPr sz="2800" b="1" spc="-10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ketahui</a:t>
            </a:r>
            <a:r>
              <a:rPr sz="2800" b="1" spc="-11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Indonesia</a:t>
            </a:r>
            <a:r>
              <a:rPr sz="2800" b="1" spc="-10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adalah</a:t>
            </a:r>
            <a:r>
              <a:rPr sz="2800" b="1" spc="-9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Negara</a:t>
            </a:r>
            <a:r>
              <a:rPr sz="2800" b="1" spc="-7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hukum.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83046" y="2156282"/>
            <a:ext cx="146558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5720" marR="5080" indent="-33655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latin typeface="Calibri"/>
                <a:cs typeface="Calibri"/>
              </a:rPr>
              <a:t>Indonesia memihak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742935" y="2156282"/>
            <a:ext cx="94170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89535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latin typeface="Calibri"/>
                <a:cs typeface="Calibri"/>
              </a:rPr>
              <a:t>harus sesuai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59740" y="2156282"/>
            <a:ext cx="5434965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Calibri"/>
                <a:cs typeface="Calibri"/>
              </a:rPr>
              <a:t>Semua</a:t>
            </a:r>
            <a:r>
              <a:rPr sz="2800" b="1" spc="52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perkara</a:t>
            </a:r>
            <a:r>
              <a:rPr sz="2800" b="1" spc="54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yang</a:t>
            </a:r>
            <a:r>
              <a:rPr sz="2800" b="1" spc="52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terjadi</a:t>
            </a:r>
            <a:r>
              <a:rPr sz="2800" b="1" spc="525" dirty="0">
                <a:latin typeface="Calibri"/>
                <a:cs typeface="Calibri"/>
              </a:rPr>
              <a:t>  </a:t>
            </a:r>
            <a:r>
              <a:rPr sz="2800" b="1" spc="-25" dirty="0">
                <a:latin typeface="Calibri"/>
                <a:cs typeface="Calibri"/>
              </a:rPr>
              <a:t>di </a:t>
            </a:r>
            <a:r>
              <a:rPr sz="2800" b="1" dirty="0">
                <a:latin typeface="Calibri"/>
                <a:cs typeface="Calibri"/>
              </a:rPr>
              <a:t>diputuskan</a:t>
            </a:r>
            <a:r>
              <a:rPr sz="2800" b="1" spc="28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secara</a:t>
            </a:r>
            <a:r>
              <a:rPr sz="2800" b="1" spc="290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adil</a:t>
            </a:r>
            <a:r>
              <a:rPr sz="2800" b="1" spc="275" dirty="0">
                <a:latin typeface="Calibri"/>
                <a:cs typeface="Calibri"/>
              </a:rPr>
              <a:t>  </a:t>
            </a:r>
            <a:r>
              <a:rPr sz="2800" b="1" dirty="0">
                <a:latin typeface="Calibri"/>
                <a:cs typeface="Calibri"/>
              </a:rPr>
              <a:t>dan</a:t>
            </a:r>
            <a:r>
              <a:rPr sz="2800" b="1" spc="280" dirty="0">
                <a:latin typeface="Calibri"/>
                <a:cs typeface="Calibri"/>
              </a:rPr>
              <a:t>  </a:t>
            </a:r>
            <a:r>
              <a:rPr sz="2800" b="1" spc="-10" dirty="0">
                <a:latin typeface="Calibri"/>
                <a:cs typeface="Calibri"/>
              </a:rPr>
              <a:t>tidak </a:t>
            </a:r>
            <a:r>
              <a:rPr sz="2800" b="1" dirty="0">
                <a:latin typeface="Calibri"/>
                <a:cs typeface="Calibri"/>
              </a:rPr>
              <a:t>dengan</a:t>
            </a:r>
            <a:r>
              <a:rPr sz="2800" b="1" spc="-114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hukum</a:t>
            </a:r>
            <a:r>
              <a:rPr sz="2800" b="1" spc="-13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yang</a:t>
            </a:r>
            <a:r>
              <a:rPr sz="2800" b="1" spc="-114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berlaku.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96865" y="4034409"/>
            <a:ext cx="105473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latin typeface="Calibri"/>
                <a:cs typeface="Calibri"/>
              </a:rPr>
              <a:t>hukum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683502" y="4034409"/>
            <a:ext cx="20021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47370" algn="l"/>
              </a:tabLst>
            </a:pPr>
            <a:r>
              <a:rPr sz="2800" b="1" spc="-25" dirty="0">
                <a:latin typeface="Calibri"/>
                <a:cs typeface="Calibri"/>
              </a:rPr>
              <a:t>di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Indonesia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59740" y="4034409"/>
            <a:ext cx="470662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1300480" algn="l"/>
                <a:tab pos="1350645" algn="l"/>
                <a:tab pos="2515235" algn="l"/>
                <a:tab pos="3081020" algn="l"/>
              </a:tabLst>
            </a:pPr>
            <a:r>
              <a:rPr sz="2800" b="1" spc="-10" dirty="0">
                <a:latin typeface="Calibri"/>
                <a:cs typeface="Calibri"/>
              </a:rPr>
              <a:t>Namun</a:t>
            </a:r>
            <a:r>
              <a:rPr sz="2800" b="1" dirty="0">
                <a:latin typeface="Calibri"/>
                <a:cs typeface="Calibri"/>
              </a:rPr>
              <a:t>		</a:t>
            </a:r>
            <a:r>
              <a:rPr sz="2800" b="1" spc="-10" dirty="0">
                <a:latin typeface="Calibri"/>
                <a:cs typeface="Calibri"/>
              </a:rPr>
              <a:t>realitanya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penegakan </a:t>
            </a:r>
            <a:r>
              <a:rPr sz="2800" b="1" spc="-10" dirty="0">
                <a:latin typeface="Calibri"/>
                <a:cs typeface="Calibri"/>
              </a:rPr>
              <a:t>belum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seadil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yang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011295" y="4461128"/>
            <a:ext cx="178371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latin typeface="Calibri"/>
                <a:cs typeface="Calibri"/>
              </a:rPr>
              <a:t>diharapkan.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122670" y="4461128"/>
            <a:ext cx="11645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latin typeface="Calibri"/>
                <a:cs typeface="Calibri"/>
              </a:rPr>
              <a:t>Sebagai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59740" y="4887925"/>
            <a:ext cx="67341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088514" algn="l"/>
                <a:tab pos="3530600" algn="l"/>
                <a:tab pos="5053330" algn="l"/>
              </a:tabLst>
            </a:pPr>
            <a:r>
              <a:rPr sz="2800" b="1" spc="-10" dirty="0">
                <a:latin typeface="Calibri"/>
                <a:cs typeface="Calibri"/>
              </a:rPr>
              <a:t>Indonesia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maka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sudah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seharusnya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614919" y="4461128"/>
            <a:ext cx="106807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295" marR="5080" indent="-189230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latin typeface="Calibri"/>
                <a:cs typeface="Calibri"/>
              </a:rPr>
              <a:t>bangsa </a:t>
            </a:r>
            <a:r>
              <a:rPr sz="2800" b="1" spc="-20" dirty="0">
                <a:latin typeface="Calibri"/>
                <a:cs typeface="Calibri"/>
              </a:rPr>
              <a:t>dapat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59740" y="5314899"/>
            <a:ext cx="822261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3379470" algn="l"/>
                <a:tab pos="4504690" algn="l"/>
                <a:tab pos="5312410" algn="l"/>
                <a:tab pos="6054725" algn="l"/>
                <a:tab pos="7100570" algn="l"/>
              </a:tabLst>
            </a:pPr>
            <a:r>
              <a:rPr sz="2800" b="1" spc="-10" dirty="0">
                <a:latin typeface="Calibri"/>
                <a:cs typeface="Calibri"/>
              </a:rPr>
              <a:t>mengimplementasika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secara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baik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5" dirty="0">
                <a:latin typeface="Calibri"/>
                <a:cs typeface="Calibri"/>
              </a:rPr>
              <a:t>dan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benar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dimana </a:t>
            </a:r>
            <a:r>
              <a:rPr sz="2800" b="1" dirty="0">
                <a:latin typeface="Calibri"/>
                <a:cs typeface="Calibri"/>
              </a:rPr>
              <a:t>Pancasila</a:t>
            </a:r>
            <a:r>
              <a:rPr sz="2800" b="1" spc="-12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sebagai</a:t>
            </a:r>
            <a:r>
              <a:rPr sz="2800" b="1" spc="-10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pedoman</a:t>
            </a:r>
            <a:r>
              <a:rPr sz="2800" b="1" spc="-12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dalam</a:t>
            </a:r>
            <a:r>
              <a:rPr sz="2800" b="1" spc="-114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berperilaku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942</Words>
  <Application>Microsoft Office PowerPoint</Application>
  <PresentationFormat>On-screen Show (4:3)</PresentationFormat>
  <Paragraphs>140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Calibri</vt:lpstr>
      <vt:lpstr>Tahoma</vt:lpstr>
      <vt:lpstr>Times New Roman</vt:lpstr>
      <vt:lpstr>Wingdings</vt:lpstr>
      <vt:lpstr>Office Theme</vt:lpstr>
      <vt:lpstr>PANCASILA SEBAGAI SITEM ETIKA</vt:lpstr>
      <vt:lpstr>PowerPoint Presentation</vt:lpstr>
      <vt:lpstr>PowerPoint Presentation</vt:lpstr>
      <vt:lpstr>Banyaknya masyarakat biasa maupun pejabat negara Indonesia  yang  korupsi,  ini  memperlihatkan  bahwa nilai-nilai dari Pancasila tidak tertanam dengan baik dalam diri bangsa Indonesia.</vt:lpstr>
      <vt:lpstr>PowerPoint Presentation</vt:lpstr>
      <vt:lpstr>PowerPoint Presentation</vt:lpstr>
      <vt:lpstr>Sila Persatuan Indonesia: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Nilai Keamanusiaan:</vt:lpstr>
      <vt:lpstr>PowerPoint Presentation</vt:lpstr>
      <vt:lpstr>Misalnya;</vt:lpstr>
      <vt:lpstr>PowerPoint Presentation</vt:lpstr>
      <vt:lpstr>5. Nilai Keadilan:</vt:lpstr>
      <vt:lpstr>PowerPoint Presentation</vt:lpstr>
      <vt:lpstr>PowerPoint Presentation</vt:lpstr>
      <vt:lpstr>PowerPoint Presentation</vt:lpstr>
      <vt:lpstr>PowerPoint Presentation</vt:lpstr>
      <vt:lpstr>Daftar Pustaka</vt:lpstr>
      <vt:lpstr>PowerPoint Presentation</vt:lpstr>
      <vt:lpstr> Terima Kasih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mocher</dc:creator>
  <cp:lastModifiedBy>Windows User</cp:lastModifiedBy>
  <cp:revision>1</cp:revision>
  <dcterms:created xsi:type="dcterms:W3CDTF">2024-06-10T02:42:33Z</dcterms:created>
  <dcterms:modified xsi:type="dcterms:W3CDTF">2024-06-10T02:46:58Z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2015-05-08T00:00:00Z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2024-06-10T00:00:00Z</vt:filetime>
  </property>
  <property fmtid="{D5CDD505-2E9C-101B-9397-08002B2CF9AE}" pid="5" name="Producer">
    <vt:lpwstr>Microsoft® PowerPoint® 2010</vt:lpwstr>
  </property>
</Properties>
</file>