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BAB 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LAPORAN POSISI KEUANGAN DAN LAPORAN ARUS KAS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Aset</a:t>
            </a:r>
            <a:r>
              <a:rPr lang="en-US" dirty="0" smtClean="0"/>
              <a:t> lain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Liabilitas Jangka Pendek dan Jangka Panjang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Entitas mengklasifikasikan liabilitas sebagai liabilitas jangka pendek jika [PSAK 1 (Revisi 2013)]: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normalnya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diperdagangkan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derivatif</a:t>
            </a:r>
            <a:r>
              <a:rPr lang="en-US" dirty="0" smtClean="0"/>
              <a:t>);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tempo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;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,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bank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s-ES" dirty="0" smtClean="0"/>
              <a:t>2. </a:t>
            </a:r>
            <a:r>
              <a:rPr lang="es-ES" dirty="0" err="1" smtClean="0"/>
              <a:t>liabilitas</a:t>
            </a:r>
            <a:r>
              <a:rPr lang="es-ES" dirty="0" smtClean="0"/>
              <a:t> yang </a:t>
            </a:r>
            <a:r>
              <a:rPr lang="es-ES" dirty="0" err="1" smtClean="0"/>
              <a:t>berasal</a:t>
            </a:r>
            <a:r>
              <a:rPr lang="es-ES" dirty="0" smtClean="0"/>
              <a:t>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 err="1" smtClean="0"/>
              <a:t>kegiatan</a:t>
            </a:r>
            <a:r>
              <a:rPr lang="es-ES" dirty="0" smtClean="0"/>
              <a:t> </a:t>
            </a:r>
            <a:r>
              <a:rPr lang="es-ES" dirty="0" err="1" smtClean="0"/>
              <a:t>operasi</a:t>
            </a:r>
            <a:r>
              <a:rPr lang="es-ES" dirty="0" smtClean="0"/>
              <a:t> </a:t>
            </a:r>
            <a:r>
              <a:rPr lang="es-ES" dirty="0" err="1" smtClean="0"/>
              <a:t>entitas</a:t>
            </a:r>
            <a:r>
              <a:rPr lang="es-ES" dirty="0" smtClean="0"/>
              <a:t>, </a:t>
            </a:r>
            <a:r>
              <a:rPr lang="es-ES" dirty="0" err="1" smtClean="0"/>
              <a:t>seperti</a:t>
            </a:r>
            <a:r>
              <a:rPr lang="es-ES" dirty="0" smtClean="0"/>
              <a:t> </a:t>
            </a:r>
            <a:r>
              <a:rPr lang="es-ES" dirty="0" err="1" smtClean="0"/>
              <a:t>kewajiban</a:t>
            </a:r>
            <a:r>
              <a:rPr lang="es-ES" dirty="0" smtClean="0"/>
              <a:t> </a:t>
            </a:r>
            <a:r>
              <a:rPr lang="es-ES" dirty="0" err="1" smtClean="0"/>
              <a:t>pensiun</a:t>
            </a:r>
            <a:r>
              <a:rPr lang="es-ES" dirty="0" smtClean="0"/>
              <a:t>, dan </a:t>
            </a:r>
            <a:r>
              <a:rPr lang="es-ES" dirty="0" err="1" smtClean="0"/>
              <a:t>kewajiban</a:t>
            </a:r>
            <a:r>
              <a:rPr lang="es-ES" dirty="0" smtClean="0"/>
              <a:t> </a:t>
            </a:r>
            <a:r>
              <a:rPr lang="es-ES" dirty="0" err="1" smtClean="0"/>
              <a:t>pajak</a:t>
            </a:r>
            <a:r>
              <a:rPr lang="es-ES" dirty="0" smtClean="0"/>
              <a:t> </a:t>
            </a:r>
            <a:r>
              <a:rPr lang="es-ES" dirty="0" err="1" smtClean="0"/>
              <a:t>tangguhan</a:t>
            </a:r>
            <a:r>
              <a:rPr lang="es-ES" dirty="0" smtClean="0"/>
              <a:t>;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provisi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garansi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Liabilitas Jangka Pendek dan Jangka </a:t>
            </a:r>
            <a:r>
              <a:rPr lang="nn-NO" dirty="0" smtClean="0"/>
              <a:t>Panjang - </a:t>
            </a:r>
            <a:r>
              <a:rPr lang="nn-NO" i="1" dirty="0" smtClean="0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Minimum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610600" cy="5181600"/>
          </a:xfrm>
        </p:spPr>
        <p:txBody>
          <a:bodyPr>
            <a:no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PSAK 1 (</a:t>
            </a:r>
            <a:r>
              <a:rPr lang="en-US" dirty="0" err="1" smtClean="0"/>
              <a:t>Revisi</a:t>
            </a:r>
            <a:r>
              <a:rPr lang="en-US" dirty="0" smtClean="0"/>
              <a:t> 2013): </a:t>
            </a:r>
            <a:r>
              <a:rPr lang="en-US" i="1" dirty="0" err="1" smtClean="0"/>
              <a:t>Penyajian</a:t>
            </a:r>
            <a:r>
              <a:rPr lang="en-US" i="1" dirty="0" smtClean="0"/>
              <a:t> </a:t>
            </a:r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Keuangan</a:t>
            </a:r>
            <a:r>
              <a:rPr lang="en-US" i="1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minimum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tersaji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persediaan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nl-NL" dirty="0" smtClean="0"/>
              <a:t>7. piutang dagang dan piutang lainnya; </a:t>
            </a:r>
          </a:p>
          <a:p>
            <a:pPr lvl="1">
              <a:buNone/>
            </a:pPr>
            <a:r>
              <a:rPr lang="en-US" dirty="0" smtClean="0"/>
              <a:t>8.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Minimum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9. 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diklasifikasi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lepasan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11. </a:t>
            </a:r>
            <a:r>
              <a:rPr lang="en-US" dirty="0" err="1" smtClean="0"/>
              <a:t>provisi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12.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13.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14.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tangguhan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15.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lepasan</a:t>
            </a:r>
            <a:r>
              <a:rPr lang="en-US" dirty="0" smtClean="0"/>
              <a:t> yang </a:t>
            </a:r>
            <a:r>
              <a:rPr lang="en-US" dirty="0" err="1" smtClean="0"/>
              <a:t>diklasifikasi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16.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/>
              <a:t>17. modal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diatribusikan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(</a:t>
            </a:r>
            <a:r>
              <a:rPr lang="en-US" i="1" dirty="0" smtClean="0"/>
              <a:t>account form)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i="1" dirty="0" smtClean="0"/>
              <a:t>(report form). </a:t>
            </a:r>
            <a:endParaRPr lang="en-US" i="1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45-146_Page_1.jpg"/>
          <p:cNvPicPr>
            <a:picLocks noChangeAspect="1"/>
          </p:cNvPicPr>
          <p:nvPr/>
        </p:nvPicPr>
        <p:blipFill>
          <a:blip r:embed="rId2"/>
          <a:srcRect l="18574" t="24444" r="51572" b="66667"/>
          <a:stretch>
            <a:fillRect/>
          </a:stretch>
        </p:blipFill>
        <p:spPr>
          <a:xfrm>
            <a:off x="838200" y="3810000"/>
            <a:ext cx="7086600" cy="2983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5-146_Page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988" t="35088" r="16507" b="35088"/>
          <a:stretch>
            <a:fillRect/>
          </a:stretch>
        </p:blipFill>
        <p:spPr>
          <a:xfrm>
            <a:off x="0" y="1523999"/>
            <a:ext cx="8153400" cy="533106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145-146_Page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507" t="50877" r="16507" b="26316"/>
          <a:stretch>
            <a:fillRect/>
          </a:stretch>
        </p:blipFill>
        <p:spPr>
          <a:xfrm>
            <a:off x="0" y="1524000"/>
            <a:ext cx="8915400" cy="4292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5-146_Page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507" t="17544" r="21469" b="17544"/>
          <a:stretch>
            <a:fillRect/>
          </a:stretch>
        </p:blipFill>
        <p:spPr>
          <a:xfrm>
            <a:off x="1143000" y="1557528"/>
            <a:ext cx="6172200" cy="530047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subklasifikasi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pos-pos yang </a:t>
            </a:r>
            <a:r>
              <a:rPr lang="en-US" dirty="0" err="1" smtClean="0"/>
              <a:t>disajikan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Perincian</a:t>
            </a:r>
            <a:r>
              <a:rPr lang="en-US" dirty="0" smtClean="0"/>
              <a:t> </a:t>
            </a:r>
            <a:r>
              <a:rPr lang="en-US" dirty="0" err="1" smtClean="0"/>
              <a:t>subklasifikasi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PSAK,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berelasi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persediaan</a:t>
            </a:r>
            <a:r>
              <a:rPr lang="en-US" dirty="0" smtClean="0"/>
              <a:t>, </a:t>
            </a:r>
            <a:r>
              <a:rPr lang="en-US" dirty="0" err="1" smtClean="0"/>
              <a:t>disubklasifikasi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,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disubklasifikasi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Pengungkapan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)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modal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yang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disetor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nominal </a:t>
            </a:r>
            <a:r>
              <a:rPr lang="en-US" dirty="0" err="1" smtClean="0"/>
              <a:t>saham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fi-FI" dirty="0" smtClean="0"/>
              <a:t>1. Memahami </a:t>
            </a:r>
            <a:r>
              <a:rPr lang="fi-FI" dirty="0" smtClean="0"/>
              <a:t>kegunaan dan keterbatasan laporan posisi </a:t>
            </a:r>
            <a:r>
              <a:rPr lang="fi-FI" dirty="0" smtClean="0"/>
              <a:t>keuangan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pengklasifikasian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 smtClean="0"/>
          </a:p>
          <a:p>
            <a:pPr>
              <a:buNone/>
            </a:pPr>
            <a:r>
              <a:rPr lang="fi-FI" dirty="0" smtClean="0"/>
              <a:t>3. Menyusun laporan posisi keuangan</a:t>
            </a:r>
          </a:p>
          <a:p>
            <a:pPr>
              <a:buNone/>
            </a:pPr>
            <a:r>
              <a:rPr lang="fi-FI" dirty="0" smtClean="0"/>
              <a:t>4. Menjelaskan tujuan dan kegunaan laporan arus kas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pPr>
              <a:buNone/>
            </a:pPr>
            <a:r>
              <a:rPr lang="fi-FI" dirty="0" smtClean="0"/>
              <a:t>7. Menjelaskan informasi tambahan terkait laporan posisi keuangan dan laporan arus kas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LAPORAN ARUS 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yang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berguna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investor, </a:t>
            </a:r>
            <a:r>
              <a:rPr lang="en-US" sz="1800" dirty="0" err="1" smtClean="0"/>
              <a:t>kreditur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lain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bertujuan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1. </a:t>
            </a:r>
            <a:r>
              <a:rPr lang="en-US" sz="1800" dirty="0" smtClean="0"/>
              <a:t> </a:t>
            </a:r>
            <a:r>
              <a:rPr lang="en-US" sz="1800" dirty="0" err="1" smtClean="0"/>
              <a:t>Mengevaluasi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setara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,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kepastian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menghasilkannya</a:t>
            </a:r>
            <a:r>
              <a:rPr lang="en-US" sz="1800" dirty="0" smtClean="0"/>
              <a:t>. </a:t>
            </a:r>
          </a:p>
          <a:p>
            <a:pPr lvl="1">
              <a:buNone/>
            </a:pPr>
            <a:r>
              <a:rPr lang="en-US" sz="1800" dirty="0" smtClean="0"/>
              <a:t>2</a:t>
            </a:r>
            <a:r>
              <a:rPr lang="en-US" sz="1800" dirty="0" smtClean="0"/>
              <a:t>.  </a:t>
            </a:r>
            <a:r>
              <a:rPr lang="en-US" sz="1800" dirty="0" err="1" smtClean="0"/>
              <a:t>Mengevaluasi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(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</a:t>
            </a:r>
            <a:r>
              <a:rPr lang="en-US" sz="1800" dirty="0" err="1" smtClean="0"/>
              <a:t>likuiditas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solvabilitas</a:t>
            </a:r>
            <a:r>
              <a:rPr lang="en-US" sz="1800" dirty="0" smtClean="0"/>
              <a:t>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kemampuannya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membayar</a:t>
            </a:r>
            <a:r>
              <a:rPr lang="en-US" sz="1800" dirty="0" smtClean="0"/>
              <a:t> </a:t>
            </a:r>
            <a:r>
              <a:rPr lang="en-US" sz="1800" dirty="0" err="1" smtClean="0"/>
              <a:t>dividen</a:t>
            </a:r>
            <a:r>
              <a:rPr lang="en-US" sz="1800" dirty="0" smtClean="0"/>
              <a:t>. </a:t>
            </a:r>
          </a:p>
          <a:p>
            <a:pPr lvl="1">
              <a:buNone/>
            </a:pPr>
            <a:r>
              <a:rPr lang="en-US" sz="1800" dirty="0" smtClean="0"/>
              <a:t>3</a:t>
            </a:r>
            <a:r>
              <a:rPr lang="en-US" sz="1800" dirty="0" smtClean="0"/>
              <a:t>. 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pos yang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selisih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laba</a:t>
            </a:r>
            <a:r>
              <a:rPr lang="en-US" sz="1800" dirty="0" smtClean="0"/>
              <a:t> </a:t>
            </a:r>
            <a:r>
              <a:rPr lang="en-US" sz="1800" dirty="0" err="1" smtClean="0"/>
              <a:t>rugi</a:t>
            </a:r>
            <a:r>
              <a:rPr lang="en-US" sz="1800" dirty="0" smtClean="0"/>
              <a:t>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</a:t>
            </a:r>
            <a:r>
              <a:rPr lang="en-US" sz="1800" dirty="0" err="1" smtClean="0"/>
              <a:t>berjalan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(</a:t>
            </a:r>
            <a:r>
              <a:rPr lang="en-US" sz="1800" dirty="0" err="1" smtClean="0"/>
              <a:t>akrual</a:t>
            </a:r>
            <a:r>
              <a:rPr lang="en-US" sz="1800" dirty="0" smtClean="0"/>
              <a:t>). </a:t>
            </a:r>
            <a:r>
              <a:rPr lang="en-US" sz="1800" dirty="0" err="1" smtClean="0"/>
              <a:t>Analisis</a:t>
            </a:r>
            <a:r>
              <a:rPr lang="en-US" sz="1800" dirty="0" smtClean="0"/>
              <a:t> </a:t>
            </a:r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sering</a:t>
            </a:r>
            <a:r>
              <a:rPr lang="en-US" sz="1800" dirty="0" smtClean="0"/>
              <a:t> kali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laba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. </a:t>
            </a:r>
          </a:p>
          <a:p>
            <a:pPr lvl="1">
              <a:buNone/>
            </a:pPr>
            <a:r>
              <a:rPr lang="en-US" sz="1800" dirty="0" smtClean="0"/>
              <a:t>4. </a:t>
            </a:r>
            <a:r>
              <a:rPr lang="en-US" sz="1800" dirty="0" smtClean="0"/>
              <a:t> </a:t>
            </a:r>
            <a:r>
              <a:rPr lang="en-US" sz="1800" dirty="0" err="1" smtClean="0"/>
              <a:t>Membandingkan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antar-entitas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dipengaruhi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pilihan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akuntansi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pertimbangan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basis </a:t>
            </a:r>
            <a:r>
              <a:rPr lang="en-US" sz="1800" dirty="0" err="1" smtClean="0"/>
              <a:t>akrual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laba</a:t>
            </a:r>
            <a:r>
              <a:rPr lang="en-US" sz="1800" dirty="0" smtClean="0"/>
              <a:t> </a:t>
            </a:r>
            <a:r>
              <a:rPr lang="en-US" sz="1800" dirty="0" err="1" smtClean="0"/>
              <a:t>rugi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. </a:t>
            </a:r>
          </a:p>
          <a:p>
            <a:pPr lvl="1">
              <a:buNone/>
            </a:pPr>
            <a:r>
              <a:rPr lang="en-US" sz="1800" dirty="0" smtClean="0"/>
              <a:t>5</a:t>
            </a:r>
            <a:r>
              <a:rPr lang="en-US" sz="1800" dirty="0" smtClean="0"/>
              <a:t>.  </a:t>
            </a:r>
            <a:r>
              <a:rPr lang="en-US" sz="1800" dirty="0" err="1" smtClean="0"/>
              <a:t>Memudahkan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model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menilai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membandingkan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kini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antar-entitas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(</a:t>
            </a:r>
            <a:r>
              <a:rPr lang="en-US" i="1" dirty="0" smtClean="0"/>
              <a:t>cash on hand)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giro</a:t>
            </a:r>
            <a:r>
              <a:rPr lang="en-US" dirty="0" smtClean="0"/>
              <a:t> </a:t>
            </a:r>
            <a:r>
              <a:rPr lang="en-US" i="1" dirty="0" smtClean="0"/>
              <a:t>(demand deposit). </a:t>
            </a:r>
            <a:r>
              <a:rPr lang="en-US" dirty="0" smtClean="0"/>
              <a:t>Yang </a:t>
            </a:r>
            <a:r>
              <a:rPr lang="en-US" dirty="0" err="1" smtClean="0"/>
              <a:t>tercakup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likuid</a:t>
            </a:r>
            <a:r>
              <a:rPr lang="en-US" dirty="0" smtClean="0"/>
              <a:t>, </a:t>
            </a:r>
            <a:r>
              <a:rPr lang="en-US" dirty="0" err="1" smtClean="0"/>
              <a:t>berjangka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PSAK 2 (</a:t>
            </a:r>
            <a:r>
              <a:rPr lang="en-US" dirty="0" err="1" smtClean="0"/>
              <a:t>Revisi</a:t>
            </a:r>
            <a:r>
              <a:rPr lang="en-US" dirty="0" smtClean="0"/>
              <a:t> 2009): </a:t>
            </a:r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Arus</a:t>
            </a:r>
            <a:r>
              <a:rPr lang="en-US" i="1" dirty="0" smtClean="0"/>
              <a:t> </a:t>
            </a:r>
            <a:r>
              <a:rPr lang="en-US" i="1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149.jpg"/>
          <p:cNvPicPr>
            <a:picLocks noChangeAspect="1"/>
          </p:cNvPicPr>
          <p:nvPr/>
        </p:nvPicPr>
        <p:blipFill>
          <a:blip r:embed="rId2"/>
          <a:srcRect l="21717" t="23333" r="32716" b="61111"/>
          <a:stretch>
            <a:fillRect/>
          </a:stretch>
        </p:blipFill>
        <p:spPr>
          <a:xfrm>
            <a:off x="914400" y="3886200"/>
            <a:ext cx="5943600" cy="28693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988" t="39449" r="14026" b="31579"/>
          <a:stretch>
            <a:fillRect/>
          </a:stretch>
        </p:blipFill>
        <p:spPr>
          <a:xfrm>
            <a:off x="152400" y="1523999"/>
            <a:ext cx="8534400" cy="52197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PSAK 2 </a:t>
            </a:r>
            <a:r>
              <a:rPr lang="en-US" dirty="0" smtClean="0"/>
              <a:t>(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smtClean="0"/>
              <a:t>2009)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mensyaratkan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dibayarkan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diklasifikasi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dividen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dibayarkan</a:t>
            </a:r>
            <a:r>
              <a:rPr lang="en-US" dirty="0" smtClean="0"/>
              <a:t>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sv-SE" dirty="0" smtClean="0"/>
              <a:t>Masing-masing diklasifikasikan secara konsisten antarperiode sebagai aktivitas operasi, investasi, atau pendanaan.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Pajak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PSAK 2 (</a:t>
            </a:r>
            <a:r>
              <a:rPr lang="en-US" dirty="0" err="1" smtClean="0"/>
              <a:t>revisi</a:t>
            </a:r>
            <a:r>
              <a:rPr lang="en-US" dirty="0" smtClean="0"/>
              <a:t> 2009)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Kas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Kas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Investasi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sv-SE" sz="3200" dirty="0" smtClean="0"/>
              <a:t>Arus Kas dari Aktivitas </a:t>
            </a:r>
            <a:r>
              <a:rPr lang="sv-SE" sz="3200" dirty="0" smtClean="0"/>
              <a:t>Pendanaan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Pos </a:t>
            </a:r>
            <a:r>
              <a:rPr lang="en-US" sz="3200" dirty="0" err="1" smtClean="0"/>
              <a:t>Khusus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sv-SE" sz="3200" dirty="0" smtClean="0"/>
              <a:t>Arus Kas dalam Mata Uang Asing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Arus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, </a:t>
            </a:r>
            <a:r>
              <a:rPr lang="en-US" dirty="0" smtClean="0"/>
              <a:t>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(</a:t>
            </a:r>
            <a:r>
              <a:rPr lang="en-US" i="1" dirty="0" smtClean="0"/>
              <a:t>gross)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;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,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nonkas</a:t>
            </a:r>
            <a:r>
              <a:rPr lang="en-US" dirty="0" smtClean="0"/>
              <a:t>, </a:t>
            </a:r>
            <a:r>
              <a:rPr lang="en-US" dirty="0" err="1" smtClean="0"/>
              <a:t>akrual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pos yang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RERANGKA BAB</a:t>
            </a:r>
            <a:endParaRPr lang="en-US" dirty="0"/>
          </a:p>
        </p:txBody>
      </p:sp>
      <p:pic>
        <p:nvPicPr>
          <p:cNvPr id="3" name="Picture 2" descr="139.jpg"/>
          <p:cNvPicPr>
            <a:picLocks noChangeAspect="1"/>
          </p:cNvPicPr>
          <p:nvPr/>
        </p:nvPicPr>
        <p:blipFill>
          <a:blip r:embed="rId2"/>
          <a:srcRect l="20146" t="21111" r="17003" b="51111"/>
          <a:stretch>
            <a:fillRect/>
          </a:stretch>
        </p:blipFill>
        <p:spPr>
          <a:xfrm>
            <a:off x="152400" y="1485899"/>
            <a:ext cx="861060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Metode langsung memperinci arus kas aktual dari kegiatan operasi entitas. </a:t>
            </a:r>
            <a:endParaRPr lang="sv-SE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pos-pos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modal, OJK </a:t>
            </a:r>
            <a:r>
              <a:rPr lang="en-US" dirty="0" err="1" smtClean="0"/>
              <a:t>mensyaratkan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343400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mengestimasi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5" name="Picture 4" descr="151-155_Page_1.jpg"/>
          <p:cNvPicPr>
            <a:picLocks noChangeAspect="1"/>
          </p:cNvPicPr>
          <p:nvPr/>
        </p:nvPicPr>
        <p:blipFill>
          <a:blip r:embed="rId2"/>
          <a:srcRect l="21717" t="21111" r="23288" b="64445"/>
          <a:stretch>
            <a:fillRect/>
          </a:stretch>
        </p:blipFill>
        <p:spPr>
          <a:xfrm>
            <a:off x="838200" y="3200400"/>
            <a:ext cx="7848600" cy="29151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2. pos </a:t>
            </a:r>
            <a:r>
              <a:rPr lang="en-US" dirty="0" err="1" smtClean="0"/>
              <a:t>nonkas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provisi</a:t>
            </a:r>
            <a:r>
              <a:rPr lang="en-US" dirty="0" smtClean="0"/>
              <a:t>,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tangguhan</a:t>
            </a:r>
            <a:r>
              <a:rPr lang="en-US" dirty="0" smtClean="0"/>
              <a:t>,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direalisasi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3. pos lain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7" name="Content Placeholder 6" descr="151-155_Page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1469" t="54386" r="18988" b="22807"/>
          <a:stretch>
            <a:fillRect/>
          </a:stretch>
        </p:blipFill>
        <p:spPr>
          <a:xfrm>
            <a:off x="0" y="1600200"/>
            <a:ext cx="9144000" cy="4953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Informasi ini relevan bagi investor karena informasi perubahan aset-aset jangka panjang memberikan informasi tentang kapasitas operasi dan potensi laba yang dihasilkan dan arus kas masa depan. </a:t>
            </a:r>
            <a:endParaRPr lang="sv-SE" dirty="0" smtClean="0"/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51-155_Page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988" t="36141" r="21469" b="52631"/>
          <a:stretch>
            <a:fillRect/>
          </a:stretch>
        </p:blipFill>
        <p:spPr>
          <a:xfrm>
            <a:off x="0" y="1752600"/>
            <a:ext cx="9144000" cy="2438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Arus Kas dari Aktivitas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modal </a:t>
            </a:r>
            <a:r>
              <a:rPr lang="en-US" dirty="0" err="1" smtClean="0"/>
              <a:t>entitas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pihak-pihak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51-155_Page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988" t="58568" r="23950" b="28070"/>
          <a:stretch>
            <a:fillRect/>
          </a:stretch>
        </p:blipFill>
        <p:spPr>
          <a:xfrm>
            <a:off x="0" y="1752600"/>
            <a:ext cx="9144000" cy="302812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Arus Kas dari Aktivitas </a:t>
            </a:r>
            <a:r>
              <a:rPr lang="sv-SE" dirty="0" smtClean="0"/>
              <a:t>Pendanaan - </a:t>
            </a:r>
            <a:r>
              <a:rPr lang="sv-SE" i="1" dirty="0" smtClean="0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Penyajian</a:t>
            </a:r>
            <a:r>
              <a:rPr lang="en-US" b="1" dirty="0" smtClean="0"/>
              <a:t> </a:t>
            </a:r>
            <a:r>
              <a:rPr lang="en-US" b="1" dirty="0" err="1" smtClean="0"/>
              <a:t>Neto</a:t>
            </a:r>
            <a:endParaRPr lang="en-US" b="1" dirty="0" smtClean="0"/>
          </a:p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seharga</a:t>
            </a:r>
            <a:r>
              <a:rPr lang="en-US" dirty="0" smtClean="0"/>
              <a:t> Rp100 </a:t>
            </a:r>
            <a:r>
              <a:rPr lang="en-US" dirty="0" err="1" smtClean="0"/>
              <a:t>miliar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dananya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bank </a:t>
            </a:r>
            <a:r>
              <a:rPr lang="en-US" dirty="0" err="1" smtClean="0"/>
              <a:t>sebesar</a:t>
            </a:r>
            <a:r>
              <a:rPr lang="en-US" dirty="0" smtClean="0"/>
              <a:t> Rp75 </a:t>
            </a:r>
            <a:r>
              <a:rPr lang="en-US" dirty="0" err="1" smtClean="0"/>
              <a:t>miliar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Rp100 </a:t>
            </a:r>
            <a:r>
              <a:rPr lang="en-US" dirty="0" err="1" smtClean="0"/>
              <a:t>miliar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Rp75 </a:t>
            </a:r>
            <a:r>
              <a:rPr lang="en-US" dirty="0" err="1" smtClean="0"/>
              <a:t>miliar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meminjam</a:t>
            </a:r>
            <a:r>
              <a:rPr lang="en-US" dirty="0" smtClean="0"/>
              <a:t> Rp100 </a:t>
            </a:r>
            <a:r>
              <a:rPr lang="en-US" dirty="0" err="1" smtClean="0"/>
              <a:t>miliar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Rp90 </a:t>
            </a:r>
            <a:r>
              <a:rPr lang="en-US" dirty="0" err="1" smtClean="0"/>
              <a:t>miliar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sv-SE" dirty="0" smtClean="0"/>
              <a:t> akhir tahun, maka entitas akan melaporkan arus kas masuk aktivitas pendanaan sebesar Rp100 miliar dan arus kas keluar secara terpisah.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giro</a:t>
            </a:r>
            <a:r>
              <a:rPr lang="en-US" dirty="0" smtClean="0"/>
              <a:t>,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rental yang </a:t>
            </a:r>
            <a:r>
              <a:rPr lang="en-US" dirty="0" err="1" smtClean="0"/>
              <a:t>ditagih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disetor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,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pos-pos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perputaran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r>
              <a:rPr lang="en-US" dirty="0" smtClean="0"/>
              <a:t>,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lain,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tempo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</a:t>
            </a:r>
            <a:r>
              <a:rPr lang="en-US" dirty="0" err="1" smtClean="0"/>
              <a:t>Khusus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LAPORAN POSISI 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,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modal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15000" cy="990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Arus Kas dalam Mata Uang 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, </a:t>
            </a:r>
            <a:r>
              <a:rPr lang="en-US" dirty="0" err="1" smtClean="0"/>
              <a:t>dibukukan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direalisasi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merekonsiliasikan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Arus Kas dalam Mata Uang </a:t>
            </a:r>
            <a:r>
              <a:rPr lang="sv-SE" dirty="0" smtClean="0"/>
              <a:t>Asing - </a:t>
            </a:r>
            <a:r>
              <a:rPr lang="sv-SE" i="1" dirty="0" smtClean="0"/>
              <a:t>lanjutan</a:t>
            </a:r>
            <a:endParaRPr lang="en-US" i="1" dirty="0"/>
          </a:p>
        </p:txBody>
      </p:sp>
      <p:pic>
        <p:nvPicPr>
          <p:cNvPr id="6" name="Content Placeholder 5" descr="151-155_Page_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1469" t="56860" r="18988" b="28070"/>
          <a:stretch>
            <a:fillRect/>
          </a:stretch>
        </p:blipFill>
        <p:spPr>
          <a:xfrm>
            <a:off x="0" y="1752600"/>
            <a:ext cx="8915400" cy="319087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PSAK 2 </a:t>
            </a:r>
            <a:r>
              <a:rPr lang="en-US" dirty="0" smtClean="0"/>
              <a:t>(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smtClean="0"/>
              <a:t>2009</a:t>
            </a:r>
            <a:r>
              <a:rPr lang="en-US" dirty="0" smtClean="0"/>
              <a:t>): </a:t>
            </a:r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Arus</a:t>
            </a:r>
            <a:r>
              <a:rPr lang="en-US" i="1" dirty="0" smtClean="0"/>
              <a:t> </a:t>
            </a:r>
            <a:r>
              <a:rPr lang="en-US" i="1" dirty="0" err="1" smtClean="0"/>
              <a:t>Kas</a:t>
            </a:r>
            <a:r>
              <a:rPr lang="en-US" i="1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sv-SE" dirty="0" smtClean="0"/>
              <a:t>Hal ini konsisten dengan tujuan laporan arus kas, yaitu melaporkan transaksi yang berpengaruh terhadap arus kas periode berjalan. </a:t>
            </a:r>
            <a:endParaRPr lang="sv-SE" dirty="0" smtClean="0"/>
          </a:p>
          <a:p>
            <a:r>
              <a:rPr lang="sv-SE" dirty="0" smtClean="0"/>
              <a:t>Transaksi tersebut diungkapkan pada bagian lain dalam laporan keuangan sedemikian rupa sehingga dapat memberikan semua informasi yang relevan mengenai aktivitas investasi dan pendanaan tersebut.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yang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memberlakukan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devisa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,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selengkapnya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PT Indofood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Makmur</a:t>
            </a:r>
            <a:r>
              <a:rPr lang="en-US" dirty="0" smtClean="0"/>
              <a:t> </a:t>
            </a:r>
            <a:r>
              <a:rPr lang="en-US" dirty="0" err="1" smtClean="0"/>
              <a:t>Tbk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5" name="Down Arrow 4"/>
          <p:cNvSpPr/>
          <p:nvPr/>
        </p:nvSpPr>
        <p:spPr>
          <a:xfrm>
            <a:off x="4572000" y="2819400"/>
            <a:ext cx="484632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3886200"/>
            <a:ext cx="586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dilihat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buku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halaman</a:t>
            </a:r>
            <a:r>
              <a:rPr lang="en-US" sz="2400" b="1" dirty="0" smtClean="0">
                <a:solidFill>
                  <a:schemeClr val="tx1"/>
                </a:solidFill>
              </a:rPr>
              <a:t> 154 </a:t>
            </a:r>
            <a:r>
              <a:rPr lang="en-US" sz="2400" b="1" dirty="0" err="1" smtClean="0">
                <a:solidFill>
                  <a:schemeClr val="tx1"/>
                </a:solidFill>
              </a:rPr>
              <a:t>s.d</a:t>
            </a:r>
            <a:r>
              <a:rPr lang="en-US" sz="2400" b="1" dirty="0" smtClean="0">
                <a:solidFill>
                  <a:schemeClr val="tx1"/>
                </a:solidFill>
              </a:rPr>
              <a:t>. 155.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risiko-risiko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likuiditas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solvabilitas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Keterbatasan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terdepresiasi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kininya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dikritik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i="1" dirty="0" smtClean="0"/>
              <a:t>off-balance sheet.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garansi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Elemen laporan posisi keuangan terdiri atas</a:t>
            </a:r>
            <a:r>
              <a:rPr lang="fi-FI" sz="3200" dirty="0" smtClean="0"/>
              <a:t>:</a:t>
            </a:r>
          </a:p>
          <a:p>
            <a:pPr lvl="1"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Aset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Liabilitas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Ekuitas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Klasifikasi dalam Laporan Posisi 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Laporan posisi keuangan menyajikan ringkasan yang terstruktur mengenai aset, liabilitas, dan ekuitas entitas. </a:t>
            </a:r>
            <a:endParaRPr lang="nb-NO" dirty="0" smtClean="0"/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modal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likuiditas</a:t>
            </a:r>
            <a:r>
              <a:rPr lang="en-US" dirty="0" smtClean="0"/>
              <a:t>, </a:t>
            </a:r>
            <a:r>
              <a:rPr lang="en-US" dirty="0" err="1" smtClean="0"/>
              <a:t>solvabilitas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PSAK 1 (</a:t>
            </a:r>
            <a:r>
              <a:rPr lang="en-US" dirty="0" err="1" smtClean="0"/>
              <a:t>Revisi</a:t>
            </a:r>
            <a:r>
              <a:rPr lang="en-US" dirty="0" smtClean="0"/>
              <a:t> 2013): </a:t>
            </a:r>
            <a:r>
              <a:rPr lang="en-US" i="1" dirty="0" err="1" smtClean="0"/>
              <a:t>Penyajian</a:t>
            </a:r>
            <a:r>
              <a:rPr lang="en-US" i="1" dirty="0" smtClean="0"/>
              <a:t> </a:t>
            </a:r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Keuangan</a:t>
            </a:r>
            <a:r>
              <a:rPr lang="en-US" i="1" dirty="0" smtClean="0"/>
              <a:t>, </a:t>
            </a:r>
            <a:r>
              <a:rPr lang="en-US" i="1" dirty="0" err="1" smtClean="0"/>
              <a:t>entitas</a:t>
            </a:r>
            <a:r>
              <a:rPr lang="en-US" i="1" dirty="0" smtClean="0"/>
              <a:t> </a:t>
            </a:r>
            <a:r>
              <a:rPr lang="en-US" i="1" dirty="0" err="1" smtClean="0"/>
              <a:t>mengklasifikasikan</a:t>
            </a:r>
            <a:r>
              <a:rPr lang="en-US" i="1" dirty="0" smtClean="0"/>
              <a:t> </a:t>
            </a:r>
            <a:r>
              <a:rPr lang="en-US" i="1" dirty="0" err="1" smtClean="0"/>
              <a:t>aset</a:t>
            </a:r>
            <a:r>
              <a:rPr lang="en-US" i="1" dirty="0" smtClean="0"/>
              <a:t>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aset</a:t>
            </a:r>
            <a:r>
              <a:rPr lang="en-US" i="1" dirty="0" smtClean="0"/>
              <a:t> </a:t>
            </a:r>
            <a:r>
              <a:rPr lang="en-US" i="1" dirty="0" err="1" smtClean="0"/>
              <a:t>lancar</a:t>
            </a:r>
            <a:r>
              <a:rPr lang="en-US" i="1" dirty="0" smtClean="0"/>
              <a:t>, </a:t>
            </a:r>
            <a:r>
              <a:rPr lang="en-US" i="1" dirty="0" err="1" smtClean="0"/>
              <a:t>jika</a:t>
            </a:r>
            <a:r>
              <a:rPr lang="en-US" i="1" dirty="0" smtClean="0"/>
              <a:t>: </a:t>
            </a:r>
          </a:p>
          <a:p>
            <a:pPr lvl="1">
              <a:buNone/>
            </a:pPr>
            <a:r>
              <a:rPr lang="sv-SE" dirty="0" smtClean="0"/>
              <a:t>1. aset diharapkan dapat direalisasikan, atau terjual, atau digunakan dalam siklus operasi normal;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diperdagangkan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sv-SE" dirty="0" smtClean="0"/>
              <a:t>3. aset yang diharapkan akan terealisasi dalam jangka waktu dua </a:t>
            </a:r>
            <a:r>
              <a:rPr lang="sv-SE" dirty="0" smtClean="0"/>
              <a:t>belas </a:t>
            </a:r>
            <a:r>
              <a:rPr lang="sv-SE" dirty="0" smtClean="0"/>
              <a:t>bulan setelah periode pelaporan; atau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yang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131</TotalTime>
  <Words>2499</Words>
  <Application>Microsoft Office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PPt-Template_S4</vt:lpstr>
      <vt:lpstr>BAB 4  LAPORAN POSISI KEUANGAN DAN LAPORAN ARUS KAS</vt:lpstr>
      <vt:lpstr>Tujuan Pembelajaran</vt:lpstr>
      <vt:lpstr>RERANGKA BAB</vt:lpstr>
      <vt:lpstr>LAPORAN POSISI KEUANGAN</vt:lpstr>
      <vt:lpstr>Kegunaan </vt:lpstr>
      <vt:lpstr>Keterbatasan</vt:lpstr>
      <vt:lpstr>Elemen Laporan Posisi Keuangan</vt:lpstr>
      <vt:lpstr>Klasifikasi dalam Laporan Posisi Keuangan</vt:lpstr>
      <vt:lpstr>Aset Lancar dan Tidak Lancar</vt:lpstr>
      <vt:lpstr>Aset Lancar dan Tidak Lancar - lanjutan</vt:lpstr>
      <vt:lpstr>Liabilitas Jangka Pendek dan Jangka Panjang</vt:lpstr>
      <vt:lpstr>Liabilitas Jangka Pendek dan Jangka Panjang - lanjutan</vt:lpstr>
      <vt:lpstr>Informasi Minimum dalam Laporan Posisi Keuangan</vt:lpstr>
      <vt:lpstr>Informasi Minimum dalam Laporan Posisi Keuangan - lanjutan</vt:lpstr>
      <vt:lpstr>Format Laporan Posisi Keuangan </vt:lpstr>
      <vt:lpstr>Format Laporan Posisi Keuangan - lanjutan </vt:lpstr>
      <vt:lpstr>Format Laporan Posisi Keuangan - lanjutan </vt:lpstr>
      <vt:lpstr>Format Laporan Posisi Keuangan - lanjutan </vt:lpstr>
      <vt:lpstr>Pengungkapan Laporan Posisi Keuangan </vt:lpstr>
      <vt:lpstr>LAPORAN ARUS KAS</vt:lpstr>
      <vt:lpstr>Tujuan dan Kegunaan</vt:lpstr>
      <vt:lpstr>Tujuan dan Kegunaan - lanjutan</vt:lpstr>
      <vt:lpstr>Kas dan Setara Kas </vt:lpstr>
      <vt:lpstr>Klasifikasi Laporan Arus Kas </vt:lpstr>
      <vt:lpstr>Klasifikasi Laporan Arus Kas - lanjutan </vt:lpstr>
      <vt:lpstr>Bunga dan Dividen </vt:lpstr>
      <vt:lpstr>Pajak</vt:lpstr>
      <vt:lpstr>Penyusunan Laporan Arus Kas</vt:lpstr>
      <vt:lpstr>Arus Kas dari Aktivitas Operasi </vt:lpstr>
      <vt:lpstr>Metode Langsung</vt:lpstr>
      <vt:lpstr>Metode Langsung - lanjutan</vt:lpstr>
      <vt:lpstr>Metode Tidak Langsung</vt:lpstr>
      <vt:lpstr>Metode Tidak Langsung - lanjutan</vt:lpstr>
      <vt:lpstr>Arus Kas dari Aktivitas Investasi</vt:lpstr>
      <vt:lpstr>Arus Kas dari Aktivitas Investasi - lanjutan</vt:lpstr>
      <vt:lpstr>Arus Kas dari Aktivitas Pendanaan</vt:lpstr>
      <vt:lpstr>Arus Kas dari Aktivitas Pendanaan - lanjutan</vt:lpstr>
      <vt:lpstr>Pos Khusus</vt:lpstr>
      <vt:lpstr>Pos Khusus - lanjutan</vt:lpstr>
      <vt:lpstr>Arus Kas dalam Mata Uang Asing</vt:lpstr>
      <vt:lpstr>Arus Kas dalam Mata Uang Asing - lanjutan</vt:lpstr>
      <vt:lpstr>Pengungkapan Laporan Arus Kas</vt:lpstr>
      <vt:lpstr>Pengungkapan Laporan Arus Kas - lanjutan</vt:lpstr>
      <vt:lpstr>Pengungkapan Laporan Arus Kas - lanjutan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4  LAPORAN POSISI KEUANGAN DAN LAPORAN ARUS KAS</dc:title>
  <dc:creator>S4Pro-02</dc:creator>
  <cp:lastModifiedBy>S4Pro-02</cp:lastModifiedBy>
  <cp:revision>21</cp:revision>
  <dcterms:created xsi:type="dcterms:W3CDTF">2016-01-25T07:08:00Z</dcterms:created>
  <dcterms:modified xsi:type="dcterms:W3CDTF">2016-01-25T09:19:57Z</dcterms:modified>
</cp:coreProperties>
</file>