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9" r:id="rId29"/>
    <p:sldId id="283" r:id="rId30"/>
    <p:sldId id="284" r:id="rId31"/>
    <p:sldId id="285" r:id="rId32"/>
    <p:sldId id="286" r:id="rId33"/>
    <p:sldId id="287" r:id="rId34"/>
    <p:sldId id="288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29000" y="3505200"/>
            <a:ext cx="5410200" cy="1676400"/>
          </a:xfrm>
        </p:spPr>
        <p:txBody>
          <a:bodyPr anchor="b"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81000" y="6172200"/>
            <a:ext cx="8763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172200"/>
            <a:ext cx="4572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0198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027676"/>
            <a:ext cx="2895600" cy="2839724"/>
          </a:xfrm>
          <a:prstGeom prst="rect">
            <a:avLst/>
          </a:prstGeom>
        </p:spPr>
      </p:pic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1/25/2016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prstGeom prst="rect">
            <a:avLst/>
          </a:prstGeom>
          <a:solidFill>
            <a:srgbClr val="0070C0"/>
          </a:solidFill>
          <a:ln w="50800" cap="sq" cmpd="dbl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 b="0">
                <a:latin typeface="Myriad Pro" pitchFamily="34" charset="0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9"/>
          </p:nvPr>
        </p:nvSpPr>
        <p:spPr>
          <a:xfrm>
            <a:off x="2362200" y="1752600"/>
            <a:ext cx="63246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8B3A6C1-4A43-4205-8695-A67F44131150}" type="datetimeFigureOut">
              <a:rPr lang="en-US" smtClean="0"/>
              <a:pPr/>
              <a:t>1/25/2016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prstGeom prst="rect">
            <a:avLst/>
          </a:prstGeo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447800" cy="4572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5486400"/>
            <a:ext cx="1447800" cy="13716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8B3A6C1-4A43-4205-8695-A67F44131150}" type="datetimeFigureOut">
              <a:rPr lang="en-US" smtClean="0"/>
              <a:pPr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rgbClr val="0070C0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609600"/>
            <a:ext cx="6019800" cy="548640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600" y="3733800"/>
            <a:ext cx="5181600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172200"/>
            <a:ext cx="9144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3180076"/>
            <a:ext cx="2895600" cy="2839724"/>
          </a:xfrm>
          <a:prstGeom prst="rect">
            <a:avLst/>
          </a:prstGeom>
        </p:spPr>
      </p:pic>
      <p:sp>
        <p:nvSpPr>
          <p:cNvPr id="10" name="Date Placeholder 10"/>
          <p:cNvSpPr txBox="1">
            <a:spLocks/>
          </p:cNvSpPr>
          <p:nvPr/>
        </p:nvSpPr>
        <p:spPr>
          <a:xfrm>
            <a:off x="6248400" y="6400800"/>
            <a:ext cx="2667000" cy="365125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B3E01-F88B-47EF-8E88-546566C8D896}" type="datetimeFigureOut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1/25/2016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 sz="2400"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667000"/>
            <a:ext cx="7123113" cy="167322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4400">
                <a:solidFill>
                  <a:srgbClr val="0070C0"/>
                </a:solidFill>
                <a:latin typeface="Myriad Pro Light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2438400"/>
            <a:ext cx="9144000" cy="1524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1/25/2016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5908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1/25/2016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f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3352800"/>
            <a:ext cx="1293881" cy="1293881"/>
          </a:xfrm>
          <a:prstGeom prst="rect">
            <a:avLst/>
          </a:prstGeom>
        </p:spPr>
      </p:pic>
      <p:pic>
        <p:nvPicPr>
          <p:cNvPr id="11" name="Picture 10" descr="tw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5181600"/>
            <a:ext cx="1293881" cy="1293881"/>
          </a:xfrm>
          <a:prstGeom prst="rect">
            <a:avLst/>
          </a:prstGeom>
        </p:spPr>
      </p:pic>
      <p:sp>
        <p:nvSpPr>
          <p:cNvPr id="13" name="Text Placeholder 1"/>
          <p:cNvSpPr txBox="1">
            <a:spLocks/>
          </p:cNvSpPr>
          <p:nvPr/>
        </p:nvSpPr>
        <p:spPr>
          <a:xfrm>
            <a:off x="2438400" y="35052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Myriad Pro" pitchFamily="34" charset="0"/>
              </a:rPr>
              <a:t>Fan Page</a:t>
            </a:r>
            <a:endParaRPr lang="id-ID" sz="2800" b="1" dirty="0" smtClean="0">
              <a:solidFill>
                <a:srgbClr val="0070C0"/>
              </a:solidFill>
              <a:latin typeface="Myriad Pro" pitchFamily="34" charset="0"/>
            </a:endParaRPr>
          </a:p>
          <a:p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www.facebook.com/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penerbit</a:t>
            </a:r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.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sp>
        <p:nvSpPr>
          <p:cNvPr id="15" name="Text Placeholder 1"/>
          <p:cNvSpPr txBox="1">
            <a:spLocks/>
          </p:cNvSpPr>
          <p:nvPr/>
        </p:nvSpPr>
        <p:spPr>
          <a:xfrm>
            <a:off x="2438400" y="54864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id-ID" sz="2800" b="1" dirty="0" smtClean="0">
                <a:solidFill>
                  <a:srgbClr val="0070C0"/>
                </a:solidFill>
                <a:latin typeface="Myriad Pro" pitchFamily="34" charset="0"/>
              </a:rPr>
              <a:t>Follow Us On</a:t>
            </a:r>
          </a:p>
          <a:p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@penerbitsalemba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19" name="Picture 18" descr="ecommerc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457200"/>
            <a:ext cx="8382000" cy="1729585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>
            <a:off x="2286000" y="1828800"/>
            <a:ext cx="6858000" cy="158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1/25/2016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4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6" name="Content Placeholder 7"/>
          <p:cNvSpPr>
            <a:spLocks noGrp="1"/>
          </p:cNvSpPr>
          <p:nvPr>
            <p:ph sz="quarter" idx="18"/>
          </p:nvPr>
        </p:nvSpPr>
        <p:spPr>
          <a:xfrm>
            <a:off x="48768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1/25/2016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prstGeom prst="rect">
            <a:avLst/>
          </a:prstGeom>
          <a:solidFill>
            <a:srgbClr val="0070C0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/>
          </p:nvPr>
        </p:nvSpPr>
        <p:spPr>
          <a:xfrm>
            <a:off x="609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8" name="Content Placeholder 7"/>
          <p:cNvSpPr>
            <a:spLocks noGrp="1"/>
          </p:cNvSpPr>
          <p:nvPr>
            <p:ph sz="quarter" idx="19"/>
          </p:nvPr>
        </p:nvSpPr>
        <p:spPr>
          <a:xfrm>
            <a:off x="4800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Content Placeholder 5" descr="11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62050"/>
            <a:ext cx="9144000" cy="4248150"/>
          </a:xfrm>
          <a:prstGeom prst="rect">
            <a:avLst/>
          </a:prstGeom>
        </p:spPr>
      </p:pic>
      <p:pic>
        <p:nvPicPr>
          <p:cNvPr id="10" name="Picture 9" descr="fa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5400" y="6168922"/>
            <a:ext cx="536678" cy="536678"/>
          </a:xfrm>
          <a:prstGeom prst="rect">
            <a:avLst/>
          </a:prstGeom>
        </p:spPr>
      </p:pic>
      <p:pic>
        <p:nvPicPr>
          <p:cNvPr id="11" name="Picture 10" descr="hom 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0" y="5486400"/>
            <a:ext cx="536678" cy="536678"/>
          </a:xfrm>
          <a:prstGeom prst="rect">
            <a:avLst/>
          </a:prstGeom>
        </p:spPr>
      </p:pic>
      <p:pic>
        <p:nvPicPr>
          <p:cNvPr id="12" name="Picture 11" descr="mai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2000" y="6168922"/>
            <a:ext cx="536678" cy="536678"/>
          </a:xfrm>
          <a:prstGeom prst="rect">
            <a:avLst/>
          </a:prstGeom>
        </p:spPr>
      </p:pic>
      <p:pic>
        <p:nvPicPr>
          <p:cNvPr id="13" name="Picture 12" descr="phon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05400" y="5486400"/>
            <a:ext cx="536678" cy="5366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71600" y="5486400"/>
            <a:ext cx="33752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Jl. Raya Lenteng Agung No. 101 </a:t>
            </a:r>
          </a:p>
          <a:p>
            <a:r>
              <a:rPr lang="id-ID" dirty="0" smtClean="0">
                <a:latin typeface="Myriad Pro" pitchFamily="34" charset="0"/>
              </a:rPr>
              <a:t>Jagakarsa</a:t>
            </a:r>
            <a:r>
              <a:rPr lang="en-US" dirty="0" smtClean="0">
                <a:latin typeface="Myriad Pro" pitchFamily="34" charset="0"/>
              </a:rPr>
              <a:t>, </a:t>
            </a:r>
            <a:r>
              <a:rPr lang="id-ID" dirty="0" smtClean="0">
                <a:latin typeface="Myriad Pro" pitchFamily="34" charset="0"/>
              </a:rPr>
              <a:t>Jakarta Selatan 12610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6260068"/>
            <a:ext cx="2834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Myriad Pro" pitchFamily="34" charset="0"/>
              </a:rPr>
              <a:t>info@penerbitsalemba.com</a:t>
            </a:r>
            <a:endParaRPr lang="id-ID" dirty="0" smtClean="0">
              <a:latin typeface="Myriad Pro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92517" y="5574268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+62 21 781 86 16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92517" y="6260068"/>
            <a:ext cx="2635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7818470/7818486</a:t>
            </a:r>
          </a:p>
        </p:txBody>
      </p:sp>
      <p:sp>
        <p:nvSpPr>
          <p:cNvPr id="19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Blank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6267" y="2644170"/>
            <a:ext cx="723146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solidFill>
                  <a:schemeClr val="bg1"/>
                </a:solidFill>
              </a:rPr>
              <a:t>TERIMA KASIH</a:t>
            </a:r>
            <a:endParaRPr lang="en-US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8B3A6C1-4A43-4205-8695-A67F44131150}" type="datetimeFigureOut">
              <a:rPr lang="en-US" smtClean="0"/>
              <a:pPr/>
              <a:t>1/25/2016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1" name="Picture 10" descr="Untitled-2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Click to edit Master text styles</a:t>
            </a:r>
          </a:p>
          <a:p>
            <a:pPr marL="320040" marR="0" lvl="1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Second level</a:t>
            </a:r>
          </a:p>
          <a:p>
            <a:pPr marL="320040" marR="0" lvl="2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Third level</a:t>
            </a:r>
          </a:p>
          <a:p>
            <a:pPr marL="320040" marR="0" lvl="3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Fourth level</a:t>
            </a:r>
          </a:p>
          <a:p>
            <a:pPr marL="320040" marR="0" lvl="4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Fifth level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rgbClr val="0070C0"/>
          </a:solidFill>
          <a:latin typeface="Myriad Pro Light" pitchFamily="34" charset="0"/>
          <a:ea typeface="+mj-ea"/>
          <a:cs typeface="+mj-cs"/>
        </a:defRPr>
      </a:lvl1pPr>
    </p:titleStyle>
    <p:bodyStyle>
      <a:lvl1pPr marL="320040" marR="0" indent="-320040" algn="l" defTabSz="914400" rtl="0" eaLnBrk="1" fontAlgn="auto" latinLnBrk="0" hangingPunct="1">
        <a:lnSpc>
          <a:spcPct val="100000"/>
        </a:lnSpc>
        <a:spcBef>
          <a:spcPts val="700"/>
        </a:spcBef>
        <a:spcAft>
          <a:spcPts val="0"/>
        </a:spcAft>
        <a:buClr>
          <a:srgbClr val="0070C0"/>
        </a:buClr>
        <a:buSzPct val="100000"/>
        <a:buFont typeface="Arial" pitchFamily="34" charset="0"/>
        <a:buChar char="•"/>
        <a:tabLst/>
        <a:defRPr kumimoji="0" sz="24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1pPr>
      <a:lvl2pPr marL="640080" marR="0" indent="-274320" algn="l" defTabSz="914400" rtl="0" eaLnBrk="1" fontAlgn="auto" latinLnBrk="0" hangingPunct="1">
        <a:lnSpc>
          <a:spcPct val="100000"/>
        </a:lnSpc>
        <a:spcBef>
          <a:spcPts val="550"/>
        </a:spcBef>
        <a:spcAft>
          <a:spcPts val="0"/>
        </a:spcAft>
        <a:buClr>
          <a:srgbClr val="0070C0"/>
        </a:buClr>
        <a:buSzPct val="70000"/>
        <a:buFont typeface="Arial" pitchFamily="34" charset="0"/>
        <a:buChar char="•"/>
        <a:tabLst/>
        <a:defRPr kumimoji="0" sz="26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2pPr>
      <a:lvl3pPr marL="914400" marR="0" indent="-2286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3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3pPr>
      <a:lvl4pPr marL="13716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4pPr>
      <a:lvl5pPr marL="18288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6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BAB 4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LAPORAN POSISI KEUANGAN DAN LAPORAN ARUS KAS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Aset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kategori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, </a:t>
            </a:r>
            <a:r>
              <a:rPr lang="en-US" dirty="0" err="1" smtClean="0"/>
              <a:t>diklasifikasikan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lancar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lancar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lancar</a:t>
            </a:r>
            <a:r>
              <a:rPr lang="en-US" dirty="0" smtClean="0"/>
              <a:t>.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lancar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 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1. </a:t>
            </a:r>
            <a:r>
              <a:rPr lang="en-US" dirty="0" err="1" smtClean="0"/>
              <a:t>Investasi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 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2.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3.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takberwujud</a:t>
            </a:r>
            <a:r>
              <a:rPr lang="en-US" dirty="0" smtClean="0"/>
              <a:t> 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4. </a:t>
            </a:r>
            <a:r>
              <a:rPr lang="en-US" dirty="0" err="1" smtClean="0"/>
              <a:t>Aset</a:t>
            </a:r>
            <a:r>
              <a:rPr lang="en-US" dirty="0" smtClean="0"/>
              <a:t> lain yang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lancar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7772400" cy="990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Lancar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Lancar</a:t>
            </a:r>
            <a:r>
              <a:rPr lang="en-US" dirty="0" smtClean="0"/>
              <a:t> - </a:t>
            </a:r>
            <a:r>
              <a:rPr lang="en-US" i="1" dirty="0" err="1" smtClean="0"/>
              <a:t>lanjutan</a:t>
            </a:r>
            <a:endParaRPr lang="en-US" i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dirty="0" smtClean="0"/>
              <a:t>Liabilitas Jangka Pendek dan Jangka Panjang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876800"/>
          </a:xfrm>
        </p:spPr>
        <p:txBody>
          <a:bodyPr>
            <a:normAutofit fontScale="92500"/>
          </a:bodyPr>
          <a:lstStyle/>
          <a:p>
            <a:r>
              <a:rPr lang="sv-SE" dirty="0" smtClean="0"/>
              <a:t>Entitas mengklasifikasikan liabilitas sebagai liabilitas jangka pendek jika [PSAK 1 (Revisi 2013)]: </a:t>
            </a:r>
          </a:p>
          <a:p>
            <a:pPr lvl="1">
              <a:buNone/>
            </a:pPr>
            <a:r>
              <a:rPr lang="en-US" dirty="0" smtClean="0"/>
              <a:t>1.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diharapkan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diselesaikan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siklus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normalnya</a:t>
            </a:r>
            <a:r>
              <a:rPr lang="en-US" dirty="0" smtClean="0"/>
              <a:t>; </a:t>
            </a:r>
          </a:p>
          <a:p>
            <a:pPr lvl="1">
              <a:buNone/>
            </a:pPr>
            <a:r>
              <a:rPr lang="en-US" dirty="0" smtClean="0"/>
              <a:t>2. </a:t>
            </a:r>
            <a:r>
              <a:rPr lang="en-US" dirty="0" err="1" smtClean="0"/>
              <a:t>liabilitas</a:t>
            </a:r>
            <a:r>
              <a:rPr lang="en-US" dirty="0" smtClean="0"/>
              <a:t> yang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diperdagangkan</a:t>
            </a:r>
            <a:r>
              <a:rPr lang="en-US" dirty="0" smtClean="0"/>
              <a:t> (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derivatif</a:t>
            </a:r>
            <a:r>
              <a:rPr lang="en-US" dirty="0" smtClean="0"/>
              <a:t>); </a:t>
            </a:r>
          </a:p>
          <a:p>
            <a:pPr lvl="1">
              <a:buNone/>
            </a:pPr>
            <a:r>
              <a:rPr lang="en-US" dirty="0" smtClean="0"/>
              <a:t>3.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jatuh</a:t>
            </a:r>
            <a:r>
              <a:rPr lang="en-US" dirty="0" smtClean="0"/>
              <a:t> tempo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diselesaikan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belas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pelaporan</a:t>
            </a:r>
            <a:r>
              <a:rPr lang="en-US" dirty="0" smtClean="0"/>
              <a:t>;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</a:p>
          <a:p>
            <a:pPr lvl="1">
              <a:buNone/>
            </a:pPr>
            <a:r>
              <a:rPr lang="en-US" dirty="0" smtClean="0"/>
              <a:t>4.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syarat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menunda</a:t>
            </a:r>
            <a:r>
              <a:rPr lang="en-US" dirty="0" smtClean="0"/>
              <a:t> </a:t>
            </a:r>
            <a:r>
              <a:rPr lang="en-US" dirty="0" err="1" smtClean="0"/>
              <a:t>penyelesaian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sekurang-kurangnya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belas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pelaporan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Liabilitas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kategori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, </a:t>
            </a:r>
            <a:r>
              <a:rPr lang="en-US" dirty="0" err="1" smtClean="0"/>
              <a:t>diklasifikasikan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mencakup</a:t>
            </a:r>
            <a:r>
              <a:rPr lang="en-US" dirty="0" smtClean="0"/>
              <a:t>: </a:t>
            </a:r>
          </a:p>
          <a:p>
            <a:pPr lvl="1">
              <a:buNone/>
            </a:pPr>
            <a:r>
              <a:rPr lang="en-US" dirty="0" smtClean="0"/>
              <a:t>1. </a:t>
            </a:r>
            <a:r>
              <a:rPr lang="en-US" dirty="0" err="1" smtClean="0"/>
              <a:t>liabilitas</a:t>
            </a:r>
            <a:r>
              <a:rPr lang="en-US" dirty="0" smtClean="0"/>
              <a:t> yang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pembiayaan</a:t>
            </a:r>
            <a:r>
              <a:rPr lang="en-US" dirty="0" smtClean="0"/>
              <a:t>,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penerbitan</a:t>
            </a:r>
            <a:r>
              <a:rPr lang="en-US" dirty="0" smtClean="0"/>
              <a:t> </a:t>
            </a:r>
            <a:r>
              <a:rPr lang="en-US" dirty="0" err="1" smtClean="0"/>
              <a:t>obligasi</a:t>
            </a:r>
            <a:r>
              <a:rPr lang="en-US" dirty="0" smtClean="0"/>
              <a:t>,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bank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; </a:t>
            </a:r>
          </a:p>
          <a:p>
            <a:pPr lvl="1">
              <a:buNone/>
            </a:pPr>
            <a:r>
              <a:rPr lang="es-ES" dirty="0" smtClean="0"/>
              <a:t>2. </a:t>
            </a:r>
            <a:r>
              <a:rPr lang="es-ES" dirty="0" err="1" smtClean="0"/>
              <a:t>liabilitas</a:t>
            </a:r>
            <a:r>
              <a:rPr lang="es-ES" dirty="0" smtClean="0"/>
              <a:t> yang </a:t>
            </a:r>
            <a:r>
              <a:rPr lang="es-ES" dirty="0" err="1" smtClean="0"/>
              <a:t>berasal</a:t>
            </a:r>
            <a:r>
              <a:rPr lang="es-ES" dirty="0" smtClean="0"/>
              <a:t> </a:t>
            </a:r>
            <a:r>
              <a:rPr lang="es-ES" dirty="0" err="1" smtClean="0"/>
              <a:t>dari</a:t>
            </a:r>
            <a:r>
              <a:rPr lang="es-ES" dirty="0" smtClean="0"/>
              <a:t> </a:t>
            </a:r>
            <a:r>
              <a:rPr lang="es-ES" dirty="0" err="1" smtClean="0"/>
              <a:t>kegiatan</a:t>
            </a:r>
            <a:r>
              <a:rPr lang="es-ES" dirty="0" smtClean="0"/>
              <a:t> </a:t>
            </a:r>
            <a:r>
              <a:rPr lang="es-ES" dirty="0" err="1" smtClean="0"/>
              <a:t>operasi</a:t>
            </a:r>
            <a:r>
              <a:rPr lang="es-ES" dirty="0" smtClean="0"/>
              <a:t> </a:t>
            </a:r>
            <a:r>
              <a:rPr lang="es-ES" dirty="0" err="1" smtClean="0"/>
              <a:t>entitas</a:t>
            </a:r>
            <a:r>
              <a:rPr lang="es-ES" dirty="0" smtClean="0"/>
              <a:t>, </a:t>
            </a:r>
            <a:r>
              <a:rPr lang="es-ES" dirty="0" err="1" smtClean="0"/>
              <a:t>seperti</a:t>
            </a:r>
            <a:r>
              <a:rPr lang="es-ES" dirty="0" smtClean="0"/>
              <a:t> </a:t>
            </a:r>
            <a:r>
              <a:rPr lang="es-ES" dirty="0" err="1" smtClean="0"/>
              <a:t>kewajiban</a:t>
            </a:r>
            <a:r>
              <a:rPr lang="es-ES" dirty="0" smtClean="0"/>
              <a:t> </a:t>
            </a:r>
            <a:r>
              <a:rPr lang="es-ES" dirty="0" err="1" smtClean="0"/>
              <a:t>pensiun</a:t>
            </a:r>
            <a:r>
              <a:rPr lang="es-ES" dirty="0" smtClean="0"/>
              <a:t>, dan </a:t>
            </a:r>
            <a:r>
              <a:rPr lang="es-ES" dirty="0" err="1" smtClean="0"/>
              <a:t>kewajiban</a:t>
            </a:r>
            <a:r>
              <a:rPr lang="es-ES" dirty="0" smtClean="0"/>
              <a:t> </a:t>
            </a:r>
            <a:r>
              <a:rPr lang="es-ES" dirty="0" err="1" smtClean="0"/>
              <a:t>pajak</a:t>
            </a:r>
            <a:r>
              <a:rPr lang="es-ES" dirty="0" smtClean="0"/>
              <a:t> </a:t>
            </a:r>
            <a:r>
              <a:rPr lang="es-ES" dirty="0" err="1" smtClean="0"/>
              <a:t>tangguhan</a:t>
            </a:r>
            <a:r>
              <a:rPr lang="es-ES" dirty="0" smtClean="0"/>
              <a:t>; </a:t>
            </a:r>
          </a:p>
          <a:p>
            <a:pPr lvl="1">
              <a:buNone/>
            </a:pPr>
            <a:r>
              <a:rPr lang="en-US" dirty="0" smtClean="0"/>
              <a:t>3. </a:t>
            </a:r>
            <a:r>
              <a:rPr lang="en-US" dirty="0" err="1" smtClean="0"/>
              <a:t>liabilitas</a:t>
            </a:r>
            <a:r>
              <a:rPr lang="en-US" dirty="0" smtClean="0"/>
              <a:t> yang </a:t>
            </a:r>
            <a:r>
              <a:rPr lang="en-US" dirty="0" err="1" smtClean="0"/>
              <a:t>bergantung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terjadinya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peristiwa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r>
              <a:rPr lang="en-US" dirty="0" smtClean="0"/>
              <a:t>,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provisi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garansi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dirty="0" smtClean="0"/>
              <a:t>Liabilitas Jangka Pendek dan Jangka </a:t>
            </a:r>
            <a:r>
              <a:rPr lang="nn-NO" dirty="0" smtClean="0"/>
              <a:t>Panjang - </a:t>
            </a:r>
            <a:r>
              <a:rPr lang="nn-NO" i="1" dirty="0" smtClean="0"/>
              <a:t>lanjutan</a:t>
            </a:r>
            <a:endParaRPr lang="en-US" i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162800" cy="990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Informasi</a:t>
            </a:r>
            <a:r>
              <a:rPr lang="en-US" dirty="0" smtClean="0"/>
              <a:t> Minimum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524000"/>
            <a:ext cx="8610600" cy="5181600"/>
          </a:xfrm>
        </p:spPr>
        <p:txBody>
          <a:bodyPr>
            <a:noAutofit/>
          </a:bodyPr>
          <a:lstStyle/>
          <a:p>
            <a:r>
              <a:rPr lang="en-US" dirty="0" err="1" smtClean="0"/>
              <a:t>Menurut</a:t>
            </a:r>
            <a:r>
              <a:rPr lang="en-US" dirty="0" smtClean="0"/>
              <a:t> PSAK 1 (</a:t>
            </a:r>
            <a:r>
              <a:rPr lang="en-US" dirty="0" err="1" smtClean="0"/>
              <a:t>Revisi</a:t>
            </a:r>
            <a:r>
              <a:rPr lang="en-US" dirty="0" smtClean="0"/>
              <a:t> 2013): </a:t>
            </a:r>
            <a:r>
              <a:rPr lang="en-US" i="1" dirty="0" err="1" smtClean="0"/>
              <a:t>Penyajian</a:t>
            </a:r>
            <a:r>
              <a:rPr lang="en-US" i="1" dirty="0" smtClean="0"/>
              <a:t> </a:t>
            </a:r>
            <a:r>
              <a:rPr lang="en-US" i="1" dirty="0" err="1" smtClean="0"/>
              <a:t>Laporan</a:t>
            </a:r>
            <a:r>
              <a:rPr lang="en-US" i="1" dirty="0" smtClean="0"/>
              <a:t> </a:t>
            </a:r>
            <a:r>
              <a:rPr lang="en-US" i="1" dirty="0" err="1" smtClean="0"/>
              <a:t>Keuangan</a:t>
            </a:r>
            <a:r>
              <a:rPr lang="en-US" i="1" dirty="0" smtClean="0"/>
              <a:t>, </a:t>
            </a:r>
            <a:r>
              <a:rPr lang="en-US" dirty="0" err="1" smtClean="0"/>
              <a:t>informasi</a:t>
            </a:r>
            <a:r>
              <a:rPr lang="en-US" dirty="0" smtClean="0"/>
              <a:t> minimum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tersaji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: </a:t>
            </a:r>
          </a:p>
          <a:p>
            <a:pPr lvl="1">
              <a:buNone/>
            </a:pPr>
            <a:r>
              <a:rPr lang="en-US" dirty="0" smtClean="0"/>
              <a:t>1.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; </a:t>
            </a:r>
          </a:p>
          <a:p>
            <a:pPr lvl="1">
              <a:buNone/>
            </a:pPr>
            <a:r>
              <a:rPr lang="en-US" dirty="0" smtClean="0"/>
              <a:t>2. </a:t>
            </a:r>
            <a:r>
              <a:rPr lang="en-US" dirty="0" err="1" smtClean="0"/>
              <a:t>properti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; </a:t>
            </a:r>
          </a:p>
          <a:p>
            <a:pPr lvl="1">
              <a:buNone/>
            </a:pPr>
            <a:r>
              <a:rPr lang="en-US" dirty="0" smtClean="0"/>
              <a:t>3.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takberwujud</a:t>
            </a:r>
            <a:r>
              <a:rPr lang="en-US" dirty="0" smtClean="0"/>
              <a:t>; </a:t>
            </a:r>
          </a:p>
          <a:p>
            <a:pPr lvl="1">
              <a:buNone/>
            </a:pPr>
            <a:r>
              <a:rPr lang="en-US" dirty="0" smtClean="0"/>
              <a:t>4.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; </a:t>
            </a:r>
          </a:p>
          <a:p>
            <a:pPr lvl="1">
              <a:buNone/>
            </a:pPr>
            <a:r>
              <a:rPr lang="en-US" dirty="0" smtClean="0"/>
              <a:t>5. </a:t>
            </a:r>
            <a:r>
              <a:rPr lang="en-US" dirty="0" err="1" smtClean="0"/>
              <a:t>investasi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ekuitas</a:t>
            </a:r>
            <a:r>
              <a:rPr lang="en-US" dirty="0" smtClean="0"/>
              <a:t>; </a:t>
            </a:r>
          </a:p>
          <a:p>
            <a:pPr lvl="1">
              <a:buNone/>
            </a:pPr>
            <a:r>
              <a:rPr lang="en-US" dirty="0" smtClean="0"/>
              <a:t>6. </a:t>
            </a:r>
            <a:r>
              <a:rPr lang="en-US" dirty="0" err="1" smtClean="0"/>
              <a:t>persediaan</a:t>
            </a:r>
            <a:r>
              <a:rPr lang="en-US" dirty="0" smtClean="0"/>
              <a:t>; </a:t>
            </a:r>
          </a:p>
          <a:p>
            <a:pPr lvl="1">
              <a:buNone/>
            </a:pPr>
            <a:r>
              <a:rPr lang="nl-NL" dirty="0" smtClean="0"/>
              <a:t>7. piutang dagang dan piutang lainnya; </a:t>
            </a:r>
          </a:p>
          <a:p>
            <a:pPr lvl="1">
              <a:buNone/>
            </a:pPr>
            <a:r>
              <a:rPr lang="en-US" dirty="0" smtClean="0"/>
              <a:t>8.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setara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;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077200" cy="990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Informasi</a:t>
            </a:r>
            <a:r>
              <a:rPr lang="en-US" dirty="0" smtClean="0"/>
              <a:t> Minimum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- </a:t>
            </a:r>
            <a:r>
              <a:rPr lang="en-US" i="1" dirty="0" err="1" smtClean="0"/>
              <a:t>lanjutan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9. 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diklasifikasi</a:t>
            </a:r>
            <a:r>
              <a:rPr lang="en-US" dirty="0" smtClean="0"/>
              <a:t>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dijual</a:t>
            </a:r>
            <a:r>
              <a:rPr lang="en-US" dirty="0" smtClean="0"/>
              <a:t>,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lepasan</a:t>
            </a:r>
            <a:r>
              <a:rPr lang="en-US" dirty="0" smtClean="0"/>
              <a:t> yang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dijual</a:t>
            </a:r>
            <a:r>
              <a:rPr lang="en-US" dirty="0" smtClean="0"/>
              <a:t>; </a:t>
            </a:r>
          </a:p>
          <a:p>
            <a:pPr>
              <a:buNone/>
            </a:pPr>
            <a:r>
              <a:rPr lang="en-US" dirty="0" smtClean="0"/>
              <a:t>10.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dagang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; </a:t>
            </a:r>
          </a:p>
          <a:p>
            <a:pPr>
              <a:buNone/>
            </a:pPr>
            <a:r>
              <a:rPr lang="en-US" dirty="0" smtClean="0"/>
              <a:t>11. </a:t>
            </a:r>
            <a:r>
              <a:rPr lang="en-US" dirty="0" err="1" smtClean="0"/>
              <a:t>provisi</a:t>
            </a:r>
            <a:r>
              <a:rPr lang="en-US" dirty="0" smtClean="0"/>
              <a:t>; </a:t>
            </a:r>
          </a:p>
          <a:p>
            <a:pPr>
              <a:buNone/>
            </a:pPr>
            <a:r>
              <a:rPr lang="en-US" dirty="0" smtClean="0"/>
              <a:t>12.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; </a:t>
            </a:r>
          </a:p>
          <a:p>
            <a:pPr>
              <a:buNone/>
            </a:pPr>
            <a:r>
              <a:rPr lang="en-US" dirty="0" smtClean="0"/>
              <a:t>13.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kini</a:t>
            </a:r>
            <a:r>
              <a:rPr lang="en-US" dirty="0" smtClean="0"/>
              <a:t>; </a:t>
            </a:r>
          </a:p>
          <a:p>
            <a:pPr>
              <a:buNone/>
            </a:pPr>
            <a:r>
              <a:rPr lang="en-US" dirty="0" smtClean="0"/>
              <a:t>14.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tangguhan</a:t>
            </a:r>
            <a:r>
              <a:rPr lang="en-US" dirty="0" smtClean="0"/>
              <a:t>; </a:t>
            </a:r>
          </a:p>
          <a:p>
            <a:pPr>
              <a:buNone/>
            </a:pPr>
            <a:r>
              <a:rPr lang="en-US" dirty="0" smtClean="0"/>
              <a:t>15. </a:t>
            </a:r>
            <a:r>
              <a:rPr lang="en-US" dirty="0" err="1" smtClean="0"/>
              <a:t>liabilitas</a:t>
            </a:r>
            <a:r>
              <a:rPr lang="en-US" dirty="0" smtClean="0"/>
              <a:t> yang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lepasan</a:t>
            </a:r>
            <a:r>
              <a:rPr lang="en-US" dirty="0" smtClean="0"/>
              <a:t> yang </a:t>
            </a:r>
            <a:r>
              <a:rPr lang="en-US" dirty="0" err="1" smtClean="0"/>
              <a:t>diklasifikasi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dijual</a:t>
            </a:r>
            <a:r>
              <a:rPr lang="en-US" dirty="0" smtClean="0"/>
              <a:t>; </a:t>
            </a:r>
          </a:p>
          <a:p>
            <a:pPr>
              <a:buNone/>
            </a:pPr>
            <a:r>
              <a:rPr lang="en-US" dirty="0" smtClean="0"/>
              <a:t>16.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nonpengendali</a:t>
            </a:r>
            <a:r>
              <a:rPr lang="en-US" dirty="0" smtClean="0"/>
              <a:t> (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ekuitas</a:t>
            </a:r>
            <a:r>
              <a:rPr lang="en-US" dirty="0" smtClean="0"/>
              <a:t>); </a:t>
            </a:r>
          </a:p>
          <a:p>
            <a:pPr>
              <a:buNone/>
            </a:pPr>
            <a:r>
              <a:rPr lang="en-US" dirty="0" smtClean="0"/>
              <a:t>17. modal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cadangan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diatribusikan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pemilik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induk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1628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Format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,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yang </a:t>
            </a:r>
            <a:r>
              <a:rPr lang="en-US" dirty="0" err="1" smtClean="0"/>
              <a:t>biasa</a:t>
            </a:r>
            <a:r>
              <a:rPr lang="en-US" dirty="0" smtClean="0"/>
              <a:t> </a:t>
            </a:r>
            <a:r>
              <a:rPr lang="en-US" dirty="0" err="1" smtClean="0"/>
              <a:t>diikuti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(</a:t>
            </a:r>
            <a:r>
              <a:rPr lang="en-US" i="1" dirty="0" smtClean="0"/>
              <a:t>account form)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i="1" dirty="0" smtClean="0"/>
              <a:t>(report form). </a:t>
            </a:r>
            <a:endParaRPr lang="en-US" i="1" dirty="0" smtClean="0"/>
          </a:p>
          <a:p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menyajikan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berdampingan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ekuitas</a:t>
            </a:r>
            <a:r>
              <a:rPr lang="en-US" dirty="0" smtClean="0"/>
              <a:t>. 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145-146_Page_1.jpg"/>
          <p:cNvPicPr>
            <a:picLocks noChangeAspect="1"/>
          </p:cNvPicPr>
          <p:nvPr/>
        </p:nvPicPr>
        <p:blipFill>
          <a:blip r:embed="rId2"/>
          <a:srcRect l="18574" t="24444" r="51572" b="66667"/>
          <a:stretch>
            <a:fillRect/>
          </a:stretch>
        </p:blipFill>
        <p:spPr>
          <a:xfrm>
            <a:off x="838200" y="3810000"/>
            <a:ext cx="7086600" cy="298383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145-146_Page_1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18988" t="35088" r="16507" b="35088"/>
          <a:stretch>
            <a:fillRect/>
          </a:stretch>
        </p:blipFill>
        <p:spPr>
          <a:xfrm>
            <a:off x="0" y="1523999"/>
            <a:ext cx="8153400" cy="5331069"/>
          </a:xfr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2390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Format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- </a:t>
            </a:r>
            <a:r>
              <a:rPr lang="en-US" i="1" dirty="0" err="1" smtClean="0"/>
              <a:t>lanjutan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69342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Format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- </a:t>
            </a:r>
            <a:r>
              <a:rPr lang="en-US" i="1" dirty="0" err="1" smtClean="0"/>
              <a:t>lanjutan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Content Placeholder 5" descr="145-146_Page_1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16507" t="50877" r="16507" b="26316"/>
          <a:stretch>
            <a:fillRect/>
          </a:stretch>
        </p:blipFill>
        <p:spPr>
          <a:xfrm>
            <a:off x="0" y="1524000"/>
            <a:ext cx="8915400" cy="429260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145-146_Page_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16507" t="17544" r="21469" b="17544"/>
          <a:stretch>
            <a:fillRect/>
          </a:stretch>
        </p:blipFill>
        <p:spPr>
          <a:xfrm>
            <a:off x="1143000" y="1557528"/>
            <a:ext cx="6172200" cy="5300472"/>
          </a:xfr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2390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Format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- </a:t>
            </a:r>
            <a:r>
              <a:rPr lang="en-US" i="1" dirty="0" err="1" smtClean="0"/>
              <a:t>lanjutan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Pengungkapan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mengungkapkan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catatan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, </a:t>
            </a:r>
            <a:r>
              <a:rPr lang="en-US" dirty="0" err="1" smtClean="0"/>
              <a:t>subklasifikasi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pos-pos yang </a:t>
            </a:r>
            <a:r>
              <a:rPr lang="en-US" dirty="0" err="1" smtClean="0"/>
              <a:t>disajikan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 err="1" smtClean="0"/>
              <a:t>Perincian</a:t>
            </a:r>
            <a:r>
              <a:rPr lang="en-US" dirty="0" smtClean="0"/>
              <a:t> </a:t>
            </a:r>
            <a:r>
              <a:rPr lang="en-US" dirty="0" err="1" smtClean="0"/>
              <a:t>subklasifikasi</a:t>
            </a:r>
            <a:r>
              <a:rPr lang="en-US" dirty="0" smtClean="0"/>
              <a:t> </a:t>
            </a:r>
            <a:r>
              <a:rPr lang="en-US" dirty="0" err="1" smtClean="0"/>
              <a:t>bergantung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PSAK, </a:t>
            </a:r>
            <a:r>
              <a:rPr lang="en-US" dirty="0" err="1" smtClean="0"/>
              <a:t>misalnya</a:t>
            </a:r>
            <a:r>
              <a:rPr lang="en-US" dirty="0" smtClean="0"/>
              <a:t>: </a:t>
            </a:r>
          </a:p>
          <a:p>
            <a:pPr lvl="1">
              <a:buNone/>
            </a:pPr>
            <a:r>
              <a:rPr lang="en-US" dirty="0" smtClean="0"/>
              <a:t>1. </a:t>
            </a:r>
            <a:r>
              <a:rPr lang="en-US" dirty="0" err="1" smtClean="0"/>
              <a:t>piutang</a:t>
            </a:r>
            <a:r>
              <a:rPr lang="en-US" dirty="0" smtClean="0"/>
              <a:t>,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ketiga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berelasi</a:t>
            </a:r>
            <a:r>
              <a:rPr lang="en-US" dirty="0" smtClean="0"/>
              <a:t>; </a:t>
            </a:r>
          </a:p>
          <a:p>
            <a:pPr lvl="1">
              <a:buNone/>
            </a:pPr>
            <a:r>
              <a:rPr lang="en-US" dirty="0" smtClean="0"/>
              <a:t>2. </a:t>
            </a:r>
            <a:r>
              <a:rPr lang="en-US" dirty="0" err="1" smtClean="0"/>
              <a:t>persediaan</a:t>
            </a:r>
            <a:r>
              <a:rPr lang="en-US" dirty="0" smtClean="0"/>
              <a:t>, </a:t>
            </a:r>
            <a:r>
              <a:rPr lang="en-US" dirty="0" err="1" smtClean="0"/>
              <a:t>disubklasifikasi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persediaan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</a:t>
            </a:r>
            <a:r>
              <a:rPr lang="en-US" dirty="0" err="1" smtClean="0"/>
              <a:t>baku</a:t>
            </a:r>
            <a:r>
              <a:rPr lang="en-US" dirty="0" smtClean="0"/>
              <a:t>,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jadi</a:t>
            </a:r>
            <a:r>
              <a:rPr lang="en-US" dirty="0" smtClean="0"/>
              <a:t>; </a:t>
            </a:r>
          </a:p>
          <a:p>
            <a:pPr lvl="1">
              <a:buNone/>
            </a:pPr>
            <a:r>
              <a:rPr lang="en-US" dirty="0" smtClean="0"/>
              <a:t>3.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, </a:t>
            </a:r>
            <a:r>
              <a:rPr lang="en-US" dirty="0" err="1" smtClean="0"/>
              <a:t>disubklasifikasi</a:t>
            </a:r>
            <a:r>
              <a:rPr lang="en-US" dirty="0" smtClean="0"/>
              <a:t> </a:t>
            </a:r>
            <a:r>
              <a:rPr lang="en-US" dirty="0" err="1" smtClean="0"/>
              <a:t>terpisah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, 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, </a:t>
            </a:r>
            <a:r>
              <a:rPr lang="en-US" dirty="0" err="1" smtClean="0"/>
              <a:t>bangunan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peralatan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Pengungkapan</a:t>
            </a:r>
            <a:r>
              <a:rPr lang="en-US" dirty="0" smtClean="0"/>
              <a:t> yang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disajikan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(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ekuitas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catatan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) 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modal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yang </a:t>
            </a:r>
            <a:r>
              <a:rPr lang="en-US" dirty="0" err="1" smtClean="0"/>
              <a:t>diterbitkan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disetor</a:t>
            </a:r>
            <a:r>
              <a:rPr lang="en-US" dirty="0" smtClean="0"/>
              <a:t> </a:t>
            </a:r>
            <a:r>
              <a:rPr lang="en-US" dirty="0" err="1" smtClean="0"/>
              <a:t>penuh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nominal </a:t>
            </a:r>
            <a:r>
              <a:rPr lang="en-US" dirty="0" err="1" smtClean="0"/>
              <a:t>saham</a:t>
            </a:r>
            <a:r>
              <a:rPr lang="en-US" dirty="0" smtClean="0"/>
              <a:t>.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mempelajari</a:t>
            </a:r>
            <a:r>
              <a:rPr lang="en-US" dirty="0" smtClean="0"/>
              <a:t> </a:t>
            </a:r>
            <a:r>
              <a:rPr lang="en-US" dirty="0" err="1" smtClean="0"/>
              <a:t>bab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diharapkan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fi-FI" dirty="0" smtClean="0"/>
              <a:t>1. Memahami </a:t>
            </a:r>
            <a:r>
              <a:rPr lang="fi-FI" dirty="0" smtClean="0"/>
              <a:t>kegunaan dan keterbatasan laporan posisi </a:t>
            </a:r>
            <a:r>
              <a:rPr lang="fi-FI" dirty="0" smtClean="0"/>
              <a:t>keuangan</a:t>
            </a:r>
          </a:p>
          <a:p>
            <a:pPr>
              <a:buNone/>
            </a:pPr>
            <a:r>
              <a:rPr lang="en-US" dirty="0" smtClean="0"/>
              <a:t>2</a:t>
            </a:r>
            <a:r>
              <a:rPr lang="en-US" dirty="0" smtClean="0"/>
              <a:t>. </a:t>
            </a:r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elemen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pengklasifikasian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endParaRPr lang="en-US" dirty="0" smtClean="0"/>
          </a:p>
          <a:p>
            <a:pPr>
              <a:buNone/>
            </a:pPr>
            <a:r>
              <a:rPr lang="fi-FI" dirty="0" smtClean="0"/>
              <a:t>3. Menyusun laporan posisi keuangan</a:t>
            </a:r>
          </a:p>
          <a:p>
            <a:pPr>
              <a:buNone/>
            </a:pPr>
            <a:r>
              <a:rPr lang="fi-FI" dirty="0" smtClean="0"/>
              <a:t>4. Menjelaskan tujuan dan kegunaan laporan arus kas</a:t>
            </a:r>
          </a:p>
          <a:p>
            <a:pPr>
              <a:buNone/>
            </a:pPr>
            <a:r>
              <a:rPr lang="en-US" dirty="0" smtClean="0"/>
              <a:t>5. </a:t>
            </a:r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yang </a:t>
            </a:r>
            <a:r>
              <a:rPr lang="en-US" dirty="0" err="1" smtClean="0"/>
              <a:t>terkandung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6.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dasar-dasar</a:t>
            </a:r>
            <a:r>
              <a:rPr lang="en-US" dirty="0" smtClean="0"/>
              <a:t> </a:t>
            </a:r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endParaRPr lang="en-US" dirty="0" smtClean="0"/>
          </a:p>
          <a:p>
            <a:pPr>
              <a:buNone/>
            </a:pPr>
            <a:r>
              <a:rPr lang="fi-FI" dirty="0" smtClean="0"/>
              <a:t>7. Menjelaskan informasi tambahan terkait laporan posisi keuangan dan laporan arus kas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LAPORAN ARUS KAS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yang </a:t>
            </a:r>
            <a:r>
              <a:rPr lang="en-US" dirty="0" err="1" smtClean="0"/>
              <a:t>menyajikan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masuk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keluar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setara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, </a:t>
            </a:r>
            <a:r>
              <a:rPr lang="en-US" dirty="0" err="1" smtClean="0"/>
              <a:t>pengguna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ingin</a:t>
            </a:r>
            <a:r>
              <a:rPr lang="en-US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setara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Kegunaan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menyajikan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setara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yang </a:t>
            </a:r>
            <a:r>
              <a:rPr lang="en-US" dirty="0" err="1" smtClean="0"/>
              <a:t>diklasifikasikan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, </a:t>
            </a:r>
            <a:r>
              <a:rPr lang="en-US" dirty="0" err="1" smtClean="0"/>
              <a:t>investasi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pendanaan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086600" cy="990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Kegunaan</a:t>
            </a:r>
            <a:r>
              <a:rPr lang="en-US" dirty="0" smtClean="0"/>
              <a:t> - </a:t>
            </a:r>
            <a:r>
              <a:rPr lang="en-US" i="1" dirty="0" err="1" smtClean="0"/>
              <a:t>lanjutan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1800" dirty="0" err="1" smtClean="0"/>
              <a:t>Informasi</a:t>
            </a:r>
            <a:r>
              <a:rPr lang="en-US" sz="1800" dirty="0" smtClean="0"/>
              <a:t> </a:t>
            </a:r>
            <a:r>
              <a:rPr lang="en-US" sz="1800" dirty="0" err="1" smtClean="0"/>
              <a:t>ini</a:t>
            </a:r>
            <a:r>
              <a:rPr lang="en-US" sz="1800" dirty="0" smtClean="0"/>
              <a:t> </a:t>
            </a:r>
            <a:r>
              <a:rPr lang="en-US" sz="1800" dirty="0" err="1" smtClean="0"/>
              <a:t>berguna</a:t>
            </a:r>
            <a:r>
              <a:rPr lang="en-US" sz="1800" dirty="0" smtClean="0"/>
              <a:t> </a:t>
            </a:r>
            <a:r>
              <a:rPr lang="en-US" sz="1800" dirty="0" err="1" smtClean="0"/>
              <a:t>bagi</a:t>
            </a:r>
            <a:r>
              <a:rPr lang="en-US" sz="1800" dirty="0" smtClean="0"/>
              <a:t> investor, </a:t>
            </a:r>
            <a:r>
              <a:rPr lang="en-US" sz="1800" dirty="0" err="1" smtClean="0"/>
              <a:t>kreditur</a:t>
            </a:r>
            <a:r>
              <a:rPr lang="en-US" sz="1800" dirty="0" smtClean="0"/>
              <a:t>,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pengguna</a:t>
            </a:r>
            <a:r>
              <a:rPr lang="en-US" sz="1800" dirty="0" smtClean="0"/>
              <a:t> lain </a:t>
            </a:r>
            <a:r>
              <a:rPr lang="en-US" sz="1800" dirty="0" err="1" smtClean="0"/>
              <a:t>laporan</a:t>
            </a:r>
            <a:r>
              <a:rPr lang="en-US" sz="1800" dirty="0" smtClean="0"/>
              <a:t> </a:t>
            </a:r>
            <a:r>
              <a:rPr lang="en-US" sz="1800" dirty="0" err="1" smtClean="0"/>
              <a:t>keuangan</a:t>
            </a:r>
            <a:r>
              <a:rPr lang="en-US" sz="1800" dirty="0" smtClean="0"/>
              <a:t>, yang </a:t>
            </a:r>
            <a:r>
              <a:rPr lang="en-US" sz="1800" dirty="0" err="1" smtClean="0"/>
              <a:t>bertujuan</a:t>
            </a:r>
            <a:r>
              <a:rPr lang="en-US" sz="1800" dirty="0" smtClean="0"/>
              <a:t> </a:t>
            </a:r>
            <a:r>
              <a:rPr lang="en-US" sz="1800" dirty="0" err="1" smtClean="0"/>
              <a:t>sebagai</a:t>
            </a:r>
            <a:r>
              <a:rPr lang="en-US" sz="1800" dirty="0" smtClean="0"/>
              <a:t> </a:t>
            </a:r>
            <a:r>
              <a:rPr lang="en-US" sz="1800" dirty="0" err="1" smtClean="0"/>
              <a:t>berikut</a:t>
            </a:r>
            <a:r>
              <a:rPr lang="en-US" sz="1800" dirty="0" smtClean="0"/>
              <a:t>. </a:t>
            </a:r>
            <a:endParaRPr lang="en-US" sz="1800" dirty="0" smtClean="0"/>
          </a:p>
          <a:p>
            <a:pPr lvl="1">
              <a:buNone/>
            </a:pPr>
            <a:r>
              <a:rPr lang="en-US" sz="1800" dirty="0" smtClean="0"/>
              <a:t>1. </a:t>
            </a:r>
            <a:r>
              <a:rPr lang="en-US" sz="1800" dirty="0" smtClean="0"/>
              <a:t> </a:t>
            </a:r>
            <a:r>
              <a:rPr lang="en-US" sz="1800" dirty="0" err="1" smtClean="0"/>
              <a:t>Mengevaluasi</a:t>
            </a:r>
            <a:r>
              <a:rPr lang="en-US" sz="1800" dirty="0" smtClean="0"/>
              <a:t> </a:t>
            </a:r>
            <a:r>
              <a:rPr lang="en-US" sz="1800" dirty="0" err="1" smtClean="0"/>
              <a:t>kemampuan</a:t>
            </a:r>
            <a:r>
              <a:rPr lang="en-US" sz="1800" dirty="0" smtClean="0"/>
              <a:t> </a:t>
            </a:r>
            <a:r>
              <a:rPr lang="en-US" sz="1800" dirty="0" err="1" smtClean="0"/>
              <a:t>entitas</a:t>
            </a:r>
            <a:r>
              <a:rPr lang="en-US" sz="1800" dirty="0" smtClean="0"/>
              <a:t> </a:t>
            </a:r>
            <a:r>
              <a:rPr lang="en-US" sz="1800" dirty="0" err="1" smtClean="0"/>
              <a:t>dalam</a:t>
            </a:r>
            <a:r>
              <a:rPr lang="en-US" sz="1800" dirty="0" smtClean="0"/>
              <a:t> </a:t>
            </a:r>
            <a:r>
              <a:rPr lang="en-US" sz="1800" dirty="0" err="1" smtClean="0"/>
              <a:t>menghasilkan</a:t>
            </a:r>
            <a:r>
              <a:rPr lang="en-US" sz="1800" dirty="0" smtClean="0"/>
              <a:t> </a:t>
            </a:r>
            <a:r>
              <a:rPr lang="en-US" sz="1800" dirty="0" err="1" smtClean="0"/>
              <a:t>kas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setara</a:t>
            </a:r>
            <a:r>
              <a:rPr lang="en-US" sz="1800" dirty="0" smtClean="0"/>
              <a:t> </a:t>
            </a:r>
            <a:r>
              <a:rPr lang="en-US" sz="1800" dirty="0" err="1" smtClean="0"/>
              <a:t>kas</a:t>
            </a:r>
            <a:r>
              <a:rPr lang="en-US" sz="1800" dirty="0" smtClean="0"/>
              <a:t>, </a:t>
            </a:r>
            <a:r>
              <a:rPr lang="en-US" sz="1800" dirty="0" err="1" smtClean="0"/>
              <a:t>waktu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kepastian</a:t>
            </a:r>
            <a:r>
              <a:rPr lang="en-US" sz="1800" dirty="0" smtClean="0"/>
              <a:t> </a:t>
            </a:r>
            <a:r>
              <a:rPr lang="en-US" sz="1800" dirty="0" err="1" smtClean="0"/>
              <a:t>dalam</a:t>
            </a:r>
            <a:r>
              <a:rPr lang="en-US" sz="1800" dirty="0" smtClean="0"/>
              <a:t> </a:t>
            </a:r>
            <a:r>
              <a:rPr lang="en-US" sz="1800" dirty="0" err="1" smtClean="0"/>
              <a:t>menghasilkannya</a:t>
            </a:r>
            <a:r>
              <a:rPr lang="en-US" sz="1800" dirty="0" smtClean="0"/>
              <a:t>. </a:t>
            </a:r>
          </a:p>
          <a:p>
            <a:pPr lvl="1">
              <a:buNone/>
            </a:pPr>
            <a:r>
              <a:rPr lang="en-US" sz="1800" dirty="0" smtClean="0"/>
              <a:t>2</a:t>
            </a:r>
            <a:r>
              <a:rPr lang="en-US" sz="1800" dirty="0" smtClean="0"/>
              <a:t>.  </a:t>
            </a:r>
            <a:r>
              <a:rPr lang="en-US" sz="1800" dirty="0" err="1" smtClean="0"/>
              <a:t>Mengevaluasi</a:t>
            </a:r>
            <a:r>
              <a:rPr lang="en-US" sz="1800" dirty="0" smtClean="0"/>
              <a:t> </a:t>
            </a:r>
            <a:r>
              <a:rPr lang="en-US" sz="1800" dirty="0" err="1" smtClean="0"/>
              <a:t>struktur</a:t>
            </a:r>
            <a:r>
              <a:rPr lang="en-US" sz="1800" dirty="0" smtClean="0"/>
              <a:t> </a:t>
            </a:r>
            <a:r>
              <a:rPr lang="en-US" sz="1800" dirty="0" err="1" smtClean="0"/>
              <a:t>keuangan</a:t>
            </a:r>
            <a:r>
              <a:rPr lang="en-US" sz="1800" dirty="0" smtClean="0"/>
              <a:t> </a:t>
            </a:r>
            <a:r>
              <a:rPr lang="en-US" sz="1800" dirty="0" err="1" smtClean="0"/>
              <a:t>entitas</a:t>
            </a:r>
            <a:r>
              <a:rPr lang="en-US" sz="1800" dirty="0" smtClean="0"/>
              <a:t> (</a:t>
            </a:r>
            <a:r>
              <a:rPr lang="en-US" sz="1800" dirty="0" err="1" smtClean="0"/>
              <a:t>termasuk</a:t>
            </a:r>
            <a:r>
              <a:rPr lang="en-US" sz="1800" dirty="0" smtClean="0"/>
              <a:t> </a:t>
            </a:r>
            <a:r>
              <a:rPr lang="en-US" sz="1800" dirty="0" err="1" smtClean="0"/>
              <a:t>likuiditas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solvabilitas</a:t>
            </a:r>
            <a:r>
              <a:rPr lang="en-US" sz="1800" dirty="0" smtClean="0"/>
              <a:t>)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kemampuannya</a:t>
            </a:r>
            <a:r>
              <a:rPr lang="en-US" sz="1800" dirty="0" smtClean="0"/>
              <a:t> </a:t>
            </a:r>
            <a:r>
              <a:rPr lang="en-US" sz="1800" dirty="0" err="1" smtClean="0"/>
              <a:t>dalam</a:t>
            </a:r>
            <a:r>
              <a:rPr lang="en-US" sz="1800" dirty="0" smtClean="0"/>
              <a:t> </a:t>
            </a:r>
            <a:r>
              <a:rPr lang="en-US" sz="1800" dirty="0" err="1" smtClean="0"/>
              <a:t>memenuhi</a:t>
            </a:r>
            <a:r>
              <a:rPr lang="en-US" sz="1800" dirty="0" smtClean="0"/>
              <a:t> </a:t>
            </a:r>
            <a:r>
              <a:rPr lang="en-US" sz="1800" dirty="0" err="1" smtClean="0"/>
              <a:t>kewajiban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membayar</a:t>
            </a:r>
            <a:r>
              <a:rPr lang="en-US" sz="1800" dirty="0" smtClean="0"/>
              <a:t> </a:t>
            </a:r>
            <a:r>
              <a:rPr lang="en-US" sz="1800" dirty="0" err="1" smtClean="0"/>
              <a:t>dividen</a:t>
            </a:r>
            <a:r>
              <a:rPr lang="en-US" sz="1800" dirty="0" smtClean="0"/>
              <a:t>. </a:t>
            </a:r>
          </a:p>
          <a:p>
            <a:pPr lvl="1">
              <a:buNone/>
            </a:pPr>
            <a:r>
              <a:rPr lang="en-US" sz="1800" dirty="0" smtClean="0"/>
              <a:t>3</a:t>
            </a:r>
            <a:r>
              <a:rPr lang="en-US" sz="1800" dirty="0" smtClean="0"/>
              <a:t>.  </a:t>
            </a:r>
            <a:r>
              <a:rPr lang="en-US" sz="1800" dirty="0" err="1" smtClean="0"/>
              <a:t>Memahami</a:t>
            </a:r>
            <a:r>
              <a:rPr lang="en-US" sz="1800" dirty="0" smtClean="0"/>
              <a:t> pos yang </a:t>
            </a:r>
            <a:r>
              <a:rPr lang="en-US" sz="1800" dirty="0" err="1" smtClean="0"/>
              <a:t>menjadi</a:t>
            </a:r>
            <a:r>
              <a:rPr lang="en-US" sz="1800" dirty="0" smtClean="0"/>
              <a:t> </a:t>
            </a:r>
            <a:r>
              <a:rPr lang="en-US" sz="1800" dirty="0" err="1" smtClean="0"/>
              <a:t>selisih</a:t>
            </a:r>
            <a:r>
              <a:rPr lang="en-US" sz="1800" dirty="0" smtClean="0"/>
              <a:t> </a:t>
            </a:r>
            <a:r>
              <a:rPr lang="en-US" sz="1800" dirty="0" err="1" smtClean="0"/>
              <a:t>antara</a:t>
            </a:r>
            <a:r>
              <a:rPr lang="en-US" sz="1800" dirty="0" smtClean="0"/>
              <a:t> </a:t>
            </a:r>
            <a:r>
              <a:rPr lang="en-US" sz="1800" dirty="0" err="1" smtClean="0"/>
              <a:t>laba</a:t>
            </a:r>
            <a:r>
              <a:rPr lang="en-US" sz="1800" dirty="0" smtClean="0"/>
              <a:t> </a:t>
            </a:r>
            <a:r>
              <a:rPr lang="en-US" sz="1800" dirty="0" err="1" smtClean="0"/>
              <a:t>rugi</a:t>
            </a:r>
            <a:r>
              <a:rPr lang="en-US" sz="1800" dirty="0" smtClean="0"/>
              <a:t> </a:t>
            </a:r>
            <a:r>
              <a:rPr lang="en-US" sz="1800" dirty="0" err="1" smtClean="0"/>
              <a:t>periode</a:t>
            </a:r>
            <a:r>
              <a:rPr lang="en-US" sz="1800" dirty="0" smtClean="0"/>
              <a:t> </a:t>
            </a:r>
            <a:r>
              <a:rPr lang="en-US" sz="1800" dirty="0" err="1" smtClean="0"/>
              <a:t>berjalan</a:t>
            </a:r>
            <a:r>
              <a:rPr lang="en-US" sz="1800" dirty="0" smtClean="0"/>
              <a:t> </a:t>
            </a:r>
            <a:r>
              <a:rPr lang="en-US" sz="1800" dirty="0" err="1" smtClean="0"/>
              <a:t>dengan</a:t>
            </a:r>
            <a:r>
              <a:rPr lang="en-US" sz="1800" dirty="0" smtClean="0"/>
              <a:t> </a:t>
            </a:r>
            <a:r>
              <a:rPr lang="en-US" sz="1800" dirty="0" err="1" smtClean="0"/>
              <a:t>arus</a:t>
            </a:r>
            <a:r>
              <a:rPr lang="en-US" sz="1800" dirty="0" smtClean="0"/>
              <a:t> </a:t>
            </a:r>
            <a:r>
              <a:rPr lang="en-US" sz="1800" dirty="0" err="1" smtClean="0"/>
              <a:t>kas</a:t>
            </a:r>
            <a:r>
              <a:rPr lang="en-US" sz="1800" dirty="0" smtClean="0"/>
              <a:t> </a:t>
            </a:r>
            <a:r>
              <a:rPr lang="en-US" sz="1800" dirty="0" err="1" smtClean="0"/>
              <a:t>neto</a:t>
            </a:r>
            <a:r>
              <a:rPr lang="en-US" sz="1800" dirty="0" smtClean="0"/>
              <a:t> </a:t>
            </a:r>
            <a:r>
              <a:rPr lang="en-US" sz="1800" dirty="0" err="1" smtClean="0"/>
              <a:t>dari</a:t>
            </a:r>
            <a:r>
              <a:rPr lang="en-US" sz="1800" dirty="0" smtClean="0"/>
              <a:t> </a:t>
            </a:r>
            <a:r>
              <a:rPr lang="en-US" sz="1800" dirty="0" err="1" smtClean="0"/>
              <a:t>kegiatan</a:t>
            </a:r>
            <a:r>
              <a:rPr lang="en-US" sz="1800" dirty="0" smtClean="0"/>
              <a:t> </a:t>
            </a:r>
            <a:r>
              <a:rPr lang="en-US" sz="1800" dirty="0" err="1" smtClean="0"/>
              <a:t>operasi</a:t>
            </a:r>
            <a:r>
              <a:rPr lang="en-US" sz="1800" dirty="0" smtClean="0"/>
              <a:t> (</a:t>
            </a:r>
            <a:r>
              <a:rPr lang="en-US" sz="1800" dirty="0" err="1" smtClean="0"/>
              <a:t>akrual</a:t>
            </a:r>
            <a:r>
              <a:rPr lang="en-US" sz="1800" dirty="0" smtClean="0"/>
              <a:t>). </a:t>
            </a:r>
            <a:r>
              <a:rPr lang="en-US" sz="1800" dirty="0" err="1" smtClean="0"/>
              <a:t>Analisis</a:t>
            </a:r>
            <a:r>
              <a:rPr lang="en-US" sz="1800" dirty="0" smtClean="0"/>
              <a:t> </a:t>
            </a:r>
            <a:r>
              <a:rPr lang="en-US" sz="1800" dirty="0" err="1" smtClean="0"/>
              <a:t>perbedaan</a:t>
            </a:r>
            <a:r>
              <a:rPr lang="en-US" sz="1800" dirty="0" smtClean="0"/>
              <a:t> </a:t>
            </a:r>
            <a:r>
              <a:rPr lang="en-US" sz="1800" dirty="0" err="1" smtClean="0"/>
              <a:t>ini</a:t>
            </a:r>
            <a:r>
              <a:rPr lang="en-US" sz="1800" dirty="0" smtClean="0"/>
              <a:t> </a:t>
            </a:r>
            <a:r>
              <a:rPr lang="en-US" sz="1800" dirty="0" err="1" smtClean="0"/>
              <a:t>sering</a:t>
            </a:r>
            <a:r>
              <a:rPr lang="en-US" sz="1800" dirty="0" smtClean="0"/>
              <a:t> kali </a:t>
            </a:r>
            <a:r>
              <a:rPr lang="en-US" sz="1800" dirty="0" err="1" smtClean="0"/>
              <a:t>dapat</a:t>
            </a:r>
            <a:r>
              <a:rPr lang="en-US" sz="1800" dirty="0" smtClean="0"/>
              <a:t> </a:t>
            </a:r>
            <a:r>
              <a:rPr lang="en-US" sz="1800" dirty="0" err="1" smtClean="0"/>
              <a:t>membantu</a:t>
            </a:r>
            <a:r>
              <a:rPr lang="en-US" sz="1800" dirty="0" smtClean="0"/>
              <a:t> </a:t>
            </a:r>
            <a:r>
              <a:rPr lang="en-US" sz="1800" dirty="0" err="1" smtClean="0"/>
              <a:t>dalam</a:t>
            </a:r>
            <a:r>
              <a:rPr lang="en-US" sz="1800" dirty="0" smtClean="0"/>
              <a:t> </a:t>
            </a:r>
            <a:r>
              <a:rPr lang="en-US" sz="1800" dirty="0" err="1" smtClean="0"/>
              <a:t>mengevaluasi</a:t>
            </a:r>
            <a:r>
              <a:rPr lang="en-US" sz="1800" dirty="0" smtClean="0"/>
              <a:t> </a:t>
            </a:r>
            <a:r>
              <a:rPr lang="en-US" sz="1800" dirty="0" err="1" smtClean="0"/>
              <a:t>kualitas</a:t>
            </a:r>
            <a:r>
              <a:rPr lang="en-US" sz="1800" dirty="0" smtClean="0"/>
              <a:t> </a:t>
            </a:r>
            <a:r>
              <a:rPr lang="en-US" sz="1800" dirty="0" err="1" smtClean="0"/>
              <a:t>laba</a:t>
            </a:r>
            <a:r>
              <a:rPr lang="en-US" sz="1800" dirty="0" smtClean="0"/>
              <a:t> </a:t>
            </a:r>
            <a:r>
              <a:rPr lang="en-US" sz="1800" dirty="0" err="1" smtClean="0"/>
              <a:t>entitas</a:t>
            </a:r>
            <a:r>
              <a:rPr lang="en-US" sz="1800" dirty="0" smtClean="0"/>
              <a:t>. </a:t>
            </a:r>
          </a:p>
          <a:p>
            <a:pPr lvl="1">
              <a:buNone/>
            </a:pPr>
            <a:r>
              <a:rPr lang="en-US" sz="1800" dirty="0" smtClean="0"/>
              <a:t>4. </a:t>
            </a:r>
            <a:r>
              <a:rPr lang="en-US" sz="1800" dirty="0" smtClean="0"/>
              <a:t> </a:t>
            </a:r>
            <a:r>
              <a:rPr lang="en-US" sz="1800" dirty="0" err="1" smtClean="0"/>
              <a:t>Membandingkan</a:t>
            </a:r>
            <a:r>
              <a:rPr lang="en-US" sz="1800" dirty="0" smtClean="0"/>
              <a:t> </a:t>
            </a:r>
            <a:r>
              <a:rPr lang="en-US" sz="1800" dirty="0" err="1" smtClean="0"/>
              <a:t>kinerja</a:t>
            </a:r>
            <a:r>
              <a:rPr lang="en-US" sz="1800" dirty="0" smtClean="0"/>
              <a:t> </a:t>
            </a:r>
            <a:r>
              <a:rPr lang="en-US" sz="1800" dirty="0" err="1" smtClean="0"/>
              <a:t>operasi</a:t>
            </a:r>
            <a:r>
              <a:rPr lang="en-US" sz="1800" dirty="0" smtClean="0"/>
              <a:t> </a:t>
            </a:r>
            <a:r>
              <a:rPr lang="en-US" sz="1800" dirty="0" err="1" smtClean="0"/>
              <a:t>antar-entitas</a:t>
            </a:r>
            <a:r>
              <a:rPr lang="en-US" sz="1800" dirty="0" smtClean="0"/>
              <a:t> yang </a:t>
            </a:r>
            <a:r>
              <a:rPr lang="en-US" sz="1800" dirty="0" err="1" smtClean="0"/>
              <a:t>berbeda</a:t>
            </a:r>
            <a:r>
              <a:rPr lang="en-US" sz="1800" dirty="0" smtClean="0"/>
              <a:t>, </a:t>
            </a:r>
            <a:r>
              <a:rPr lang="en-US" sz="1800" dirty="0" err="1" smtClean="0"/>
              <a:t>karena</a:t>
            </a:r>
            <a:r>
              <a:rPr lang="en-US" sz="1800" dirty="0" smtClean="0"/>
              <a:t> </a:t>
            </a:r>
            <a:r>
              <a:rPr lang="en-US" sz="1800" dirty="0" err="1" smtClean="0"/>
              <a:t>arus</a:t>
            </a:r>
            <a:r>
              <a:rPr lang="en-US" sz="1800" dirty="0" smtClean="0"/>
              <a:t> </a:t>
            </a:r>
            <a:r>
              <a:rPr lang="en-US" sz="1800" dirty="0" err="1" smtClean="0"/>
              <a:t>kas</a:t>
            </a:r>
            <a:r>
              <a:rPr lang="en-US" sz="1800" dirty="0" smtClean="0"/>
              <a:t> </a:t>
            </a:r>
            <a:r>
              <a:rPr lang="en-US" sz="1800" dirty="0" err="1" smtClean="0"/>
              <a:t>neto</a:t>
            </a:r>
            <a:r>
              <a:rPr lang="en-US" sz="1800" dirty="0" smtClean="0"/>
              <a:t> </a:t>
            </a:r>
            <a:r>
              <a:rPr lang="en-US" sz="1800" dirty="0" err="1" smtClean="0"/>
              <a:t>dari</a:t>
            </a:r>
            <a:r>
              <a:rPr lang="en-US" sz="1800" dirty="0" smtClean="0"/>
              <a:t> </a:t>
            </a:r>
            <a:r>
              <a:rPr lang="en-US" sz="1800" dirty="0" err="1" smtClean="0"/>
              <a:t>laporan</a:t>
            </a:r>
            <a:r>
              <a:rPr lang="en-US" sz="1800" dirty="0" smtClean="0"/>
              <a:t> </a:t>
            </a:r>
            <a:r>
              <a:rPr lang="en-US" sz="1800" dirty="0" err="1" smtClean="0"/>
              <a:t>arus</a:t>
            </a:r>
            <a:r>
              <a:rPr lang="en-US" sz="1800" dirty="0" smtClean="0"/>
              <a:t> </a:t>
            </a:r>
            <a:r>
              <a:rPr lang="en-US" sz="1800" dirty="0" err="1" smtClean="0"/>
              <a:t>kas</a:t>
            </a:r>
            <a:r>
              <a:rPr lang="en-US" sz="1800" dirty="0" smtClean="0"/>
              <a:t> </a:t>
            </a:r>
            <a:r>
              <a:rPr lang="en-US" sz="1800" dirty="0" err="1" smtClean="0"/>
              <a:t>tidak</a:t>
            </a:r>
            <a:r>
              <a:rPr lang="en-US" sz="1800" dirty="0" smtClean="0"/>
              <a:t> </a:t>
            </a:r>
            <a:r>
              <a:rPr lang="en-US" sz="1800" dirty="0" err="1" smtClean="0"/>
              <a:t>dipengaruhi</a:t>
            </a:r>
            <a:r>
              <a:rPr lang="en-US" sz="1800" dirty="0" smtClean="0"/>
              <a:t> </a:t>
            </a:r>
            <a:r>
              <a:rPr lang="en-US" sz="1800" dirty="0" err="1" smtClean="0"/>
              <a:t>oleh</a:t>
            </a:r>
            <a:r>
              <a:rPr lang="en-US" sz="1800" dirty="0" smtClean="0"/>
              <a:t> </a:t>
            </a:r>
            <a:r>
              <a:rPr lang="en-US" sz="1800" dirty="0" err="1" smtClean="0"/>
              <a:t>perbedaan</a:t>
            </a:r>
            <a:r>
              <a:rPr lang="en-US" sz="1800" dirty="0" smtClean="0"/>
              <a:t> </a:t>
            </a:r>
            <a:r>
              <a:rPr lang="en-US" sz="1800" dirty="0" err="1" smtClean="0"/>
              <a:t>pilihan</a:t>
            </a:r>
            <a:r>
              <a:rPr lang="en-US" sz="1800" dirty="0" smtClean="0"/>
              <a:t> </a:t>
            </a:r>
            <a:r>
              <a:rPr lang="en-US" sz="1800" dirty="0" err="1" smtClean="0"/>
              <a:t>metode</a:t>
            </a:r>
            <a:r>
              <a:rPr lang="en-US" sz="1800" dirty="0" smtClean="0"/>
              <a:t> </a:t>
            </a:r>
            <a:r>
              <a:rPr lang="en-US" sz="1800" dirty="0" err="1" smtClean="0"/>
              <a:t>akuntansi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pertimbangan</a:t>
            </a:r>
            <a:r>
              <a:rPr lang="en-US" sz="1800" dirty="0" smtClean="0"/>
              <a:t> </a:t>
            </a:r>
            <a:r>
              <a:rPr lang="en-US" sz="1800" dirty="0" err="1" smtClean="0"/>
              <a:t>manajemen</a:t>
            </a:r>
            <a:r>
              <a:rPr lang="en-US" sz="1800" dirty="0" smtClean="0"/>
              <a:t>, </a:t>
            </a:r>
            <a:r>
              <a:rPr lang="en-US" sz="1800" dirty="0" err="1" smtClean="0"/>
              <a:t>tidak</a:t>
            </a:r>
            <a:r>
              <a:rPr lang="en-US" sz="1800" dirty="0" smtClean="0"/>
              <a:t> </a:t>
            </a:r>
            <a:r>
              <a:rPr lang="en-US" sz="1800" dirty="0" err="1" smtClean="0"/>
              <a:t>seperti</a:t>
            </a:r>
            <a:r>
              <a:rPr lang="en-US" sz="1800" dirty="0" smtClean="0"/>
              <a:t> basis </a:t>
            </a:r>
            <a:r>
              <a:rPr lang="en-US" sz="1800" dirty="0" err="1" smtClean="0"/>
              <a:t>akrual</a:t>
            </a:r>
            <a:r>
              <a:rPr lang="en-US" sz="1800" dirty="0" smtClean="0"/>
              <a:t> yang </a:t>
            </a:r>
            <a:r>
              <a:rPr lang="en-US" sz="1800" dirty="0" err="1" smtClean="0"/>
              <a:t>digunakan</a:t>
            </a:r>
            <a:r>
              <a:rPr lang="en-US" sz="1800" dirty="0" smtClean="0"/>
              <a:t> </a:t>
            </a:r>
            <a:r>
              <a:rPr lang="en-US" sz="1800" dirty="0" err="1" smtClean="0"/>
              <a:t>dalam</a:t>
            </a:r>
            <a:r>
              <a:rPr lang="en-US" sz="1800" dirty="0" smtClean="0"/>
              <a:t> </a:t>
            </a:r>
            <a:r>
              <a:rPr lang="en-US" sz="1800" dirty="0" err="1" smtClean="0"/>
              <a:t>menentukan</a:t>
            </a:r>
            <a:r>
              <a:rPr lang="en-US" sz="1800" dirty="0" smtClean="0"/>
              <a:t> </a:t>
            </a:r>
            <a:r>
              <a:rPr lang="en-US" sz="1800" dirty="0" err="1" smtClean="0"/>
              <a:t>laba</a:t>
            </a:r>
            <a:r>
              <a:rPr lang="en-US" sz="1800" dirty="0" smtClean="0"/>
              <a:t> </a:t>
            </a:r>
            <a:r>
              <a:rPr lang="en-US" sz="1800" dirty="0" err="1" smtClean="0"/>
              <a:t>rugi</a:t>
            </a:r>
            <a:r>
              <a:rPr lang="en-US" sz="1800" dirty="0" smtClean="0"/>
              <a:t> </a:t>
            </a:r>
            <a:r>
              <a:rPr lang="en-US" sz="1800" dirty="0" err="1" smtClean="0"/>
              <a:t>entitas</a:t>
            </a:r>
            <a:r>
              <a:rPr lang="en-US" sz="1800" dirty="0" smtClean="0"/>
              <a:t>. </a:t>
            </a:r>
          </a:p>
          <a:p>
            <a:pPr lvl="1">
              <a:buNone/>
            </a:pPr>
            <a:r>
              <a:rPr lang="en-US" sz="1800" dirty="0" smtClean="0"/>
              <a:t>5</a:t>
            </a:r>
            <a:r>
              <a:rPr lang="en-US" sz="1800" dirty="0" smtClean="0"/>
              <a:t>.  </a:t>
            </a:r>
            <a:r>
              <a:rPr lang="en-US" sz="1800" dirty="0" err="1" smtClean="0"/>
              <a:t>Memudahkan</a:t>
            </a:r>
            <a:r>
              <a:rPr lang="en-US" sz="1800" dirty="0" smtClean="0"/>
              <a:t> </a:t>
            </a:r>
            <a:r>
              <a:rPr lang="en-US" sz="1800" dirty="0" err="1" smtClean="0"/>
              <a:t>pengguna</a:t>
            </a:r>
            <a:r>
              <a:rPr lang="en-US" sz="1800" dirty="0" smtClean="0"/>
              <a:t> </a:t>
            </a:r>
            <a:r>
              <a:rPr lang="en-US" sz="1800" dirty="0" err="1" smtClean="0"/>
              <a:t>laporan</a:t>
            </a:r>
            <a:r>
              <a:rPr lang="en-US" sz="1800" dirty="0" smtClean="0"/>
              <a:t> </a:t>
            </a:r>
            <a:r>
              <a:rPr lang="en-US" sz="1800" dirty="0" err="1" smtClean="0"/>
              <a:t>untuk</a:t>
            </a:r>
            <a:r>
              <a:rPr lang="en-US" sz="1800" dirty="0" smtClean="0"/>
              <a:t> </a:t>
            </a:r>
            <a:r>
              <a:rPr lang="en-US" sz="1800" dirty="0" err="1" smtClean="0"/>
              <a:t>mengembangkan</a:t>
            </a:r>
            <a:r>
              <a:rPr lang="en-US" sz="1800" dirty="0" smtClean="0"/>
              <a:t> model </a:t>
            </a:r>
            <a:r>
              <a:rPr lang="en-US" sz="1800" dirty="0" err="1" smtClean="0"/>
              <a:t>untuk</a:t>
            </a:r>
            <a:r>
              <a:rPr lang="en-US" sz="1800" dirty="0" smtClean="0"/>
              <a:t> </a:t>
            </a:r>
            <a:r>
              <a:rPr lang="en-US" sz="1800" dirty="0" err="1" smtClean="0"/>
              <a:t>menilai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membandingkan</a:t>
            </a:r>
            <a:r>
              <a:rPr lang="en-US" sz="1800" dirty="0" smtClean="0"/>
              <a:t> </a:t>
            </a:r>
            <a:r>
              <a:rPr lang="en-US" sz="1800" dirty="0" err="1" smtClean="0"/>
              <a:t>nilai</a:t>
            </a:r>
            <a:r>
              <a:rPr lang="en-US" sz="1800" dirty="0" smtClean="0"/>
              <a:t> </a:t>
            </a:r>
            <a:r>
              <a:rPr lang="en-US" sz="1800" dirty="0" err="1" smtClean="0"/>
              <a:t>kini</a:t>
            </a:r>
            <a:r>
              <a:rPr lang="en-US" sz="1800" dirty="0" smtClean="0"/>
              <a:t> </a:t>
            </a:r>
            <a:r>
              <a:rPr lang="en-US" sz="1800" dirty="0" err="1" smtClean="0"/>
              <a:t>arus</a:t>
            </a:r>
            <a:r>
              <a:rPr lang="en-US" sz="1800" dirty="0" smtClean="0"/>
              <a:t> </a:t>
            </a:r>
            <a:r>
              <a:rPr lang="en-US" sz="1800" dirty="0" err="1" smtClean="0"/>
              <a:t>kas</a:t>
            </a:r>
            <a:r>
              <a:rPr lang="en-US" sz="1800" dirty="0" smtClean="0"/>
              <a:t> </a:t>
            </a:r>
            <a:r>
              <a:rPr lang="en-US" sz="1800" dirty="0" err="1" smtClean="0"/>
              <a:t>masa</a:t>
            </a:r>
            <a:r>
              <a:rPr lang="en-US" sz="1800" dirty="0" smtClean="0"/>
              <a:t> </a:t>
            </a:r>
            <a:r>
              <a:rPr lang="en-US" sz="1800" dirty="0" err="1" smtClean="0"/>
              <a:t>depan</a:t>
            </a:r>
            <a:r>
              <a:rPr lang="en-US" sz="1800" dirty="0" smtClean="0"/>
              <a:t> </a:t>
            </a:r>
            <a:r>
              <a:rPr lang="en-US" sz="1800" dirty="0" err="1" smtClean="0"/>
              <a:t>antar-entitas</a:t>
            </a:r>
            <a:r>
              <a:rPr lang="en-US" sz="1800" dirty="0" smtClean="0"/>
              <a:t> yang </a:t>
            </a:r>
            <a:r>
              <a:rPr lang="en-US" sz="1800" dirty="0" err="1" smtClean="0"/>
              <a:t>berbeda</a:t>
            </a:r>
            <a:r>
              <a:rPr lang="en-US" sz="1800" dirty="0" smtClean="0"/>
              <a:t>.</a:t>
            </a:r>
            <a:endParaRPr lang="en-US" sz="1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Setara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(</a:t>
            </a:r>
            <a:r>
              <a:rPr lang="en-US" i="1" dirty="0" smtClean="0"/>
              <a:t>cash on hand)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rekening</a:t>
            </a:r>
            <a:r>
              <a:rPr lang="en-US" dirty="0" smtClean="0"/>
              <a:t> </a:t>
            </a:r>
            <a:r>
              <a:rPr lang="en-US" dirty="0" err="1" smtClean="0"/>
              <a:t>giro</a:t>
            </a:r>
            <a:r>
              <a:rPr lang="en-US" dirty="0" smtClean="0"/>
              <a:t> </a:t>
            </a:r>
            <a:r>
              <a:rPr lang="en-US" i="1" dirty="0" smtClean="0"/>
              <a:t>(demand deposit). </a:t>
            </a:r>
            <a:r>
              <a:rPr lang="en-US" dirty="0" smtClean="0"/>
              <a:t>Yang </a:t>
            </a:r>
            <a:r>
              <a:rPr lang="en-US" dirty="0" err="1" smtClean="0"/>
              <a:t>tercakup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setara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Setara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 yang </a:t>
            </a:r>
            <a:r>
              <a:rPr lang="en-US" dirty="0" err="1" smtClean="0"/>
              <a:t>sifatnya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likuid</a:t>
            </a:r>
            <a:r>
              <a:rPr lang="en-US" dirty="0" smtClean="0"/>
              <a:t>, </a:t>
            </a:r>
            <a:r>
              <a:rPr lang="en-US" dirty="0" err="1" smtClean="0"/>
              <a:t>berjangka</a:t>
            </a:r>
            <a:r>
              <a:rPr lang="en-US" dirty="0" smtClean="0"/>
              <a:t> </a:t>
            </a:r>
            <a:r>
              <a:rPr lang="en-US" dirty="0" err="1" smtClean="0"/>
              <a:t>pendek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yang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cepat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dijadikan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ditentukan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signifikan</a:t>
            </a:r>
            <a:r>
              <a:rPr lang="en-US" dirty="0" smtClean="0"/>
              <a:t>.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Klasifikasi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Menurut</a:t>
            </a:r>
            <a:r>
              <a:rPr lang="en-US" dirty="0" smtClean="0"/>
              <a:t> PSAK 2 (</a:t>
            </a:r>
            <a:r>
              <a:rPr lang="en-US" dirty="0" err="1" smtClean="0"/>
              <a:t>Revisi</a:t>
            </a:r>
            <a:r>
              <a:rPr lang="en-US" dirty="0" smtClean="0"/>
              <a:t> 2009): </a:t>
            </a:r>
            <a:r>
              <a:rPr lang="en-US" i="1" dirty="0" err="1" smtClean="0"/>
              <a:t>Laporan</a:t>
            </a:r>
            <a:r>
              <a:rPr lang="en-US" i="1" dirty="0" smtClean="0"/>
              <a:t> </a:t>
            </a:r>
            <a:r>
              <a:rPr lang="en-US" i="1" dirty="0" err="1" smtClean="0"/>
              <a:t>Arus</a:t>
            </a:r>
            <a:r>
              <a:rPr lang="en-US" i="1" dirty="0" smtClean="0"/>
              <a:t> </a:t>
            </a:r>
            <a:r>
              <a:rPr lang="en-US" i="1" dirty="0" err="1" smtClean="0"/>
              <a:t>Kas</a:t>
            </a:r>
            <a:r>
              <a:rPr lang="en-US" dirty="0" smtClean="0"/>
              <a:t>,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klasifikasi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 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1.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2.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 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3</a:t>
            </a:r>
            <a:r>
              <a:rPr lang="en-US" dirty="0" smtClean="0"/>
              <a:t>.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pendanaan</a:t>
            </a:r>
            <a:r>
              <a:rPr lang="en-US" dirty="0" smtClean="0"/>
              <a:t> </a:t>
            </a:r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  <p:pic>
        <p:nvPicPr>
          <p:cNvPr id="4" name="Picture 3" descr="149.jpg"/>
          <p:cNvPicPr>
            <a:picLocks noChangeAspect="1"/>
          </p:cNvPicPr>
          <p:nvPr/>
        </p:nvPicPr>
        <p:blipFill>
          <a:blip r:embed="rId2"/>
          <a:srcRect l="21717" t="23333" r="32716" b="61111"/>
          <a:stretch>
            <a:fillRect/>
          </a:stretch>
        </p:blipFill>
        <p:spPr>
          <a:xfrm>
            <a:off x="914400" y="3886200"/>
            <a:ext cx="5943600" cy="286932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149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18988" t="39449" r="14026" b="31579"/>
          <a:stretch>
            <a:fillRect/>
          </a:stretch>
        </p:blipFill>
        <p:spPr>
          <a:xfrm>
            <a:off x="152400" y="1523999"/>
            <a:ext cx="8534400" cy="5219737"/>
          </a:xfr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Klasifikasi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- </a:t>
            </a:r>
            <a:r>
              <a:rPr lang="en-US" i="1" dirty="0" err="1" smtClean="0"/>
              <a:t>lanjutan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Dividen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PSAK 2 </a:t>
            </a:r>
            <a:r>
              <a:rPr lang="en-US" dirty="0" smtClean="0"/>
              <a:t>(</a:t>
            </a:r>
            <a:r>
              <a:rPr lang="en-US" dirty="0" err="1" smtClean="0"/>
              <a:t>Revisi</a:t>
            </a:r>
            <a:r>
              <a:rPr lang="en-US" dirty="0" smtClean="0"/>
              <a:t> </a:t>
            </a:r>
            <a:r>
              <a:rPr lang="en-US" dirty="0" smtClean="0"/>
              <a:t>2009)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mensyaratkan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dividen</a:t>
            </a:r>
            <a:r>
              <a:rPr lang="en-US" dirty="0" smtClean="0"/>
              <a:t> yang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dibayarkan</a:t>
            </a:r>
            <a:r>
              <a:rPr lang="en-US" dirty="0" smtClean="0"/>
              <a:t> </a:t>
            </a:r>
            <a:r>
              <a:rPr lang="en-US" dirty="0" err="1" smtClean="0"/>
              <a:t>seharusnya</a:t>
            </a:r>
            <a:r>
              <a:rPr lang="en-US" dirty="0" smtClean="0"/>
              <a:t> </a:t>
            </a:r>
            <a:r>
              <a:rPr lang="en-US" dirty="0" err="1" smtClean="0"/>
              <a:t>diklasifikasi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dividen</a:t>
            </a:r>
            <a:r>
              <a:rPr lang="en-US" dirty="0" smtClean="0"/>
              <a:t> yang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dibayarkan</a:t>
            </a:r>
            <a:r>
              <a:rPr lang="en-US" dirty="0" smtClean="0"/>
              <a:t>,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diungkapkan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terpisah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sv-SE" dirty="0" smtClean="0"/>
              <a:t>Masing-masing diklasifikasikan secara konsisten antarperiode sebagai aktivitas operasi, investasi, atau pendanaan. 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Pajak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PSAK 2 (</a:t>
            </a:r>
            <a:r>
              <a:rPr lang="en-US" dirty="0" err="1" smtClean="0"/>
              <a:t>revisi</a:t>
            </a:r>
            <a:r>
              <a:rPr lang="en-US" dirty="0" smtClean="0"/>
              <a:t> 2009)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yang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diungkapkan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terpisah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diklasifikasikan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, </a:t>
            </a:r>
            <a:r>
              <a:rPr lang="en-US" dirty="0" err="1" smtClean="0"/>
              <a:t>kecuali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spesifik</a:t>
            </a:r>
            <a:r>
              <a:rPr lang="en-US" dirty="0" smtClean="0"/>
              <a:t> </a:t>
            </a:r>
            <a:r>
              <a:rPr lang="en-US" dirty="0" err="1" smtClean="0"/>
              <a:t>diidentifikasi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pendanaan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239000" cy="990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Penyusunan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600200"/>
            <a:ext cx="8915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sz="3200" dirty="0" err="1" smtClean="0"/>
              <a:t>Arus</a:t>
            </a:r>
            <a:r>
              <a:rPr lang="en-US" sz="3200" dirty="0" smtClean="0"/>
              <a:t> </a:t>
            </a:r>
            <a:r>
              <a:rPr lang="en-US" sz="3200" dirty="0" err="1" smtClean="0"/>
              <a:t>Kas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Aktivitas</a:t>
            </a:r>
            <a:r>
              <a:rPr lang="en-US" sz="3200" dirty="0" smtClean="0"/>
              <a:t> </a:t>
            </a:r>
            <a:r>
              <a:rPr lang="en-US" sz="3200" dirty="0" err="1" smtClean="0"/>
              <a:t>Operasi</a:t>
            </a:r>
            <a:endParaRPr lang="en-US" sz="3200" dirty="0" smtClean="0"/>
          </a:p>
          <a:p>
            <a:pPr marL="342900" indent="-342900">
              <a:buAutoNum type="arabicPeriod"/>
            </a:pPr>
            <a:r>
              <a:rPr lang="en-US" sz="3200" dirty="0" err="1" smtClean="0"/>
              <a:t>Arus</a:t>
            </a:r>
            <a:r>
              <a:rPr lang="en-US" sz="3200" dirty="0" smtClean="0"/>
              <a:t> </a:t>
            </a:r>
            <a:r>
              <a:rPr lang="en-US" sz="3200" dirty="0" err="1" smtClean="0"/>
              <a:t>Kas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Aktivitas</a:t>
            </a:r>
            <a:r>
              <a:rPr lang="en-US" sz="3200" dirty="0" smtClean="0"/>
              <a:t> </a:t>
            </a:r>
            <a:r>
              <a:rPr lang="en-US" sz="3200" dirty="0" err="1" smtClean="0"/>
              <a:t>Investasi</a:t>
            </a:r>
            <a:endParaRPr lang="en-US" sz="3200" dirty="0" smtClean="0"/>
          </a:p>
          <a:p>
            <a:pPr marL="342900" indent="-342900">
              <a:buAutoNum type="arabicPeriod"/>
            </a:pPr>
            <a:r>
              <a:rPr lang="sv-SE" sz="3200" dirty="0" smtClean="0"/>
              <a:t>Arus Kas dari Aktivitas </a:t>
            </a:r>
            <a:r>
              <a:rPr lang="sv-SE" sz="3200" dirty="0" smtClean="0"/>
              <a:t>Pendanaan</a:t>
            </a:r>
          </a:p>
          <a:p>
            <a:pPr marL="342900" indent="-342900">
              <a:buAutoNum type="arabicPeriod"/>
            </a:pPr>
            <a:r>
              <a:rPr lang="en-US" sz="3200" dirty="0" smtClean="0"/>
              <a:t>Pos </a:t>
            </a:r>
            <a:r>
              <a:rPr lang="en-US" sz="3200" dirty="0" err="1" smtClean="0"/>
              <a:t>Khusus</a:t>
            </a:r>
            <a:endParaRPr lang="en-US" sz="3200" dirty="0" smtClean="0"/>
          </a:p>
          <a:p>
            <a:pPr marL="342900" indent="-342900">
              <a:buAutoNum type="arabicPeriod"/>
            </a:pPr>
            <a:r>
              <a:rPr lang="sv-SE" sz="3200" dirty="0" smtClean="0"/>
              <a:t>Arus Kas dalam Mata Uang Asing</a:t>
            </a:r>
            <a:endParaRPr lang="en-US" sz="3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7239000" cy="8382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Arus</a:t>
            </a:r>
            <a:r>
              <a:rPr lang="en-US" b="1" dirty="0" smtClean="0"/>
              <a:t> </a:t>
            </a:r>
            <a:r>
              <a:rPr lang="en-US" b="1" dirty="0" err="1" smtClean="0"/>
              <a:t>Kas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Aktivitas</a:t>
            </a:r>
            <a:r>
              <a:rPr lang="en-US" b="1" dirty="0" smtClean="0"/>
              <a:t> </a:t>
            </a:r>
            <a:r>
              <a:rPr lang="en-US" b="1" dirty="0" err="1" smtClean="0"/>
              <a:t>Operasi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disajikan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1. </a:t>
            </a:r>
            <a:r>
              <a:rPr lang="en-US" b="1" dirty="0" err="1" smtClean="0"/>
              <a:t>Metode</a:t>
            </a:r>
            <a:r>
              <a:rPr lang="en-US" b="1" dirty="0" smtClean="0"/>
              <a:t> </a:t>
            </a:r>
            <a:r>
              <a:rPr lang="en-US" b="1" dirty="0" err="1" smtClean="0"/>
              <a:t>langsung</a:t>
            </a:r>
            <a:r>
              <a:rPr lang="en-US" b="1" dirty="0" smtClean="0"/>
              <a:t>, </a:t>
            </a:r>
            <a:r>
              <a:rPr lang="en-US" dirty="0" smtClean="0"/>
              <a:t>yang </a:t>
            </a:r>
            <a:r>
              <a:rPr lang="en-US" dirty="0" err="1" smtClean="0"/>
              <a:t>menyajikan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penerimaan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bruto</a:t>
            </a:r>
            <a:r>
              <a:rPr lang="en-US" dirty="0" smtClean="0"/>
              <a:t> (</a:t>
            </a:r>
            <a:r>
              <a:rPr lang="en-US" i="1" dirty="0" smtClean="0"/>
              <a:t>gross)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pembayaran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bruto</a:t>
            </a:r>
            <a:r>
              <a:rPr lang="en-US" dirty="0" smtClean="0"/>
              <a:t>;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</a:p>
          <a:p>
            <a:pPr lvl="1">
              <a:buNone/>
            </a:pPr>
            <a:r>
              <a:rPr lang="en-US" dirty="0" smtClean="0"/>
              <a:t>2. </a:t>
            </a:r>
            <a:r>
              <a:rPr lang="en-US" b="1" dirty="0" err="1" smtClean="0"/>
              <a:t>Metode</a:t>
            </a:r>
            <a:r>
              <a:rPr lang="en-US" b="1" dirty="0" smtClean="0"/>
              <a:t> </a:t>
            </a: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langsung</a:t>
            </a:r>
            <a:r>
              <a:rPr lang="en-US" b="1" dirty="0" smtClean="0"/>
              <a:t>, </a:t>
            </a:r>
            <a:r>
              <a:rPr lang="en-US" dirty="0" err="1" smtClean="0"/>
              <a:t>dimulai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berjalan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menyesuaikan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nonkas</a:t>
            </a:r>
            <a:r>
              <a:rPr lang="en-US" dirty="0" smtClean="0"/>
              <a:t>, </a:t>
            </a:r>
            <a:r>
              <a:rPr lang="en-US" dirty="0" err="1" smtClean="0"/>
              <a:t>akrual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tangguhan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pos yang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pengeluaran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pendanaan</a:t>
            </a:r>
            <a:r>
              <a:rPr lang="en-US" dirty="0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RERANGKA BAB</a:t>
            </a:r>
            <a:endParaRPr lang="en-US" dirty="0"/>
          </a:p>
        </p:txBody>
      </p:sp>
      <p:pic>
        <p:nvPicPr>
          <p:cNvPr id="3" name="Picture 2" descr="139.jpg"/>
          <p:cNvPicPr>
            <a:picLocks noChangeAspect="1"/>
          </p:cNvPicPr>
          <p:nvPr/>
        </p:nvPicPr>
        <p:blipFill>
          <a:blip r:embed="rId2"/>
          <a:srcRect l="20146" t="21111" r="17003" b="51111"/>
          <a:stretch>
            <a:fillRect/>
          </a:stretch>
        </p:blipFill>
        <p:spPr>
          <a:xfrm>
            <a:off x="152400" y="1485899"/>
            <a:ext cx="8610600" cy="538162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Metode langsung memperinci arus kas aktual dari kegiatan operasi entitas. </a:t>
            </a:r>
            <a:endParaRPr lang="sv-SE" dirty="0" smtClean="0"/>
          </a:p>
          <a:p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,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catatan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menyesuaikan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,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pokok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pos-pos lain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dianjurkan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penyusunan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yang </a:t>
            </a:r>
            <a:r>
              <a:rPr lang="en-US" dirty="0" err="1" smtClean="0"/>
              <a:t>terdaftar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modal, OJK </a:t>
            </a:r>
            <a:r>
              <a:rPr lang="en-US" dirty="0" err="1" smtClean="0"/>
              <a:t>mensyaratkan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752600"/>
            <a:ext cx="8153400" cy="4343400"/>
          </a:xfrm>
        </p:spPr>
        <p:txBody>
          <a:bodyPr/>
          <a:lstStyle/>
          <a:p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yang </a:t>
            </a:r>
            <a:r>
              <a:rPr lang="en-US" dirty="0" err="1" smtClean="0"/>
              <a:t>berguna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mengestimasi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dihasilkan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- </a:t>
            </a:r>
            <a:r>
              <a:rPr lang="en-US" i="1" dirty="0" err="1" smtClean="0"/>
              <a:t>lanjutan</a:t>
            </a:r>
            <a:endParaRPr lang="en-US" i="1" dirty="0"/>
          </a:p>
        </p:txBody>
      </p:sp>
      <p:pic>
        <p:nvPicPr>
          <p:cNvPr id="5" name="Picture 4" descr="151-155_Page_1.jpg"/>
          <p:cNvPicPr>
            <a:picLocks noChangeAspect="1"/>
          </p:cNvPicPr>
          <p:nvPr/>
        </p:nvPicPr>
        <p:blipFill>
          <a:blip r:embed="rId2"/>
          <a:srcRect l="21717" t="21111" r="23288" b="64445"/>
          <a:stretch>
            <a:fillRect/>
          </a:stretch>
        </p:blipFill>
        <p:spPr>
          <a:xfrm>
            <a:off x="838200" y="3200400"/>
            <a:ext cx="7848600" cy="2915194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,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ditentukan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menyesuaikan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r>
              <a:rPr lang="en-US" dirty="0" smtClean="0"/>
              <a:t>: </a:t>
            </a:r>
          </a:p>
          <a:p>
            <a:pPr lvl="1">
              <a:buNone/>
            </a:pPr>
            <a:r>
              <a:rPr lang="en-US" dirty="0" smtClean="0"/>
              <a:t>1.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persediaan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berjalan</a:t>
            </a:r>
            <a:r>
              <a:rPr lang="en-US" dirty="0" smtClean="0"/>
              <a:t>; </a:t>
            </a:r>
          </a:p>
          <a:p>
            <a:pPr lvl="1">
              <a:buNone/>
            </a:pPr>
            <a:r>
              <a:rPr lang="en-US" dirty="0" smtClean="0"/>
              <a:t>2. pos </a:t>
            </a:r>
            <a:r>
              <a:rPr lang="en-US" dirty="0" err="1" smtClean="0"/>
              <a:t>nonkas</a:t>
            </a:r>
            <a:r>
              <a:rPr lang="en-US" dirty="0" smtClean="0"/>
              <a:t>,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penyusutan</a:t>
            </a:r>
            <a:r>
              <a:rPr lang="en-US" dirty="0" smtClean="0"/>
              <a:t>, </a:t>
            </a:r>
            <a:r>
              <a:rPr lang="en-US" dirty="0" err="1" smtClean="0"/>
              <a:t>provisi</a:t>
            </a:r>
            <a:r>
              <a:rPr lang="en-US" dirty="0" smtClean="0"/>
              <a:t>,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tangguhan</a:t>
            </a:r>
            <a:r>
              <a:rPr lang="en-US" dirty="0" smtClean="0"/>
              <a:t>, </a:t>
            </a: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mata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asing</a:t>
            </a:r>
            <a:r>
              <a:rPr lang="en-US" dirty="0" smtClean="0"/>
              <a:t> yang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direalisasi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asosiasi</a:t>
            </a:r>
            <a:r>
              <a:rPr lang="en-US" dirty="0" smtClean="0"/>
              <a:t> yang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didistribusikan</a:t>
            </a:r>
            <a:r>
              <a:rPr lang="en-US" dirty="0" smtClean="0"/>
              <a:t>; </a:t>
            </a:r>
          </a:p>
          <a:p>
            <a:pPr lvl="1">
              <a:buNone/>
            </a:pPr>
            <a:r>
              <a:rPr lang="en-US" dirty="0" smtClean="0"/>
              <a:t>3. pos lain yang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pendanaan</a:t>
            </a:r>
            <a:r>
              <a:rPr lang="en-US" dirty="0" smtClean="0"/>
              <a:t>, 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162800" cy="990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- </a:t>
            </a:r>
            <a:r>
              <a:rPr lang="en-US" i="1" dirty="0" err="1" smtClean="0"/>
              <a:t>lanjutan</a:t>
            </a:r>
            <a:endParaRPr lang="en-US" i="1" dirty="0"/>
          </a:p>
        </p:txBody>
      </p:sp>
      <p:pic>
        <p:nvPicPr>
          <p:cNvPr id="7" name="Content Placeholder 6" descr="151-155_Page_1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21469" t="54386" r="18988" b="22807"/>
          <a:stretch>
            <a:fillRect/>
          </a:stretch>
        </p:blipFill>
        <p:spPr>
          <a:xfrm>
            <a:off x="0" y="1600200"/>
            <a:ext cx="9144000" cy="4953000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239000" cy="990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v-SE" dirty="0" smtClean="0"/>
              <a:t>Informasi ini relevan bagi investor karena informasi perubahan aset-aset jangka panjang memberikan informasi tentang kapasitas operasi dan potensi laba yang dihasilkan dan arus kas masa depan. </a:t>
            </a:r>
            <a:endParaRPr lang="sv-SE" dirty="0" smtClean="0"/>
          </a:p>
          <a:p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pengguna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menilai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mempertahankan</a:t>
            </a:r>
            <a:r>
              <a:rPr lang="en-US" dirty="0" smtClean="0"/>
              <a:t> </a:t>
            </a:r>
            <a:r>
              <a:rPr lang="en-US" dirty="0" err="1" smtClean="0"/>
              <a:t>kapasitas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kapasitas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pasif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ekuitas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151-155_Page_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18988" t="36141" r="21469" b="52631"/>
          <a:stretch>
            <a:fillRect/>
          </a:stretch>
        </p:blipFill>
        <p:spPr>
          <a:xfrm>
            <a:off x="0" y="1752600"/>
            <a:ext cx="9144000" cy="2438400"/>
          </a:xfr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239000" cy="990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 - </a:t>
            </a:r>
            <a:r>
              <a:rPr lang="en-US" i="1" dirty="0" err="1" smtClean="0"/>
              <a:t>lanjutan</a:t>
            </a:r>
            <a:endParaRPr lang="en-US" i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239000" cy="99060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Arus Kas dari Aktivitas Pendanaan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Pengguna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memerlukan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pendanaan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modal </a:t>
            </a:r>
            <a:r>
              <a:rPr lang="en-US" dirty="0" err="1" smtClean="0"/>
              <a:t>entitas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pihak-pihak</a:t>
            </a:r>
            <a:r>
              <a:rPr lang="en-US" dirty="0" smtClean="0"/>
              <a:t> yang </a:t>
            </a:r>
            <a:r>
              <a:rPr lang="en-US" dirty="0" err="1" smtClean="0"/>
              <a:t>berkepentingan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klaim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151-155_Page_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18988" t="58568" r="23950" b="28070"/>
          <a:stretch>
            <a:fillRect/>
          </a:stretch>
        </p:blipFill>
        <p:spPr>
          <a:xfrm>
            <a:off x="0" y="1752600"/>
            <a:ext cx="9144000" cy="3028122"/>
          </a:xfr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086600" cy="99060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Arus Kas dari Aktivitas </a:t>
            </a:r>
            <a:r>
              <a:rPr lang="sv-SE" dirty="0" smtClean="0"/>
              <a:t>Pendanaan - </a:t>
            </a:r>
            <a:r>
              <a:rPr lang="sv-SE" i="1" dirty="0" smtClean="0"/>
              <a:t>lanjutan</a:t>
            </a:r>
            <a:endParaRPr lang="en-US" i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 </a:t>
            </a:r>
            <a:r>
              <a:rPr lang="en-US" dirty="0" err="1" smtClean="0"/>
              <a:t>Khusus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953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err="1" smtClean="0"/>
              <a:t>Penyajian</a:t>
            </a:r>
            <a:r>
              <a:rPr lang="en-US" b="1" dirty="0" smtClean="0"/>
              <a:t> </a:t>
            </a:r>
            <a:r>
              <a:rPr lang="en-US" b="1" dirty="0" err="1" smtClean="0"/>
              <a:t>Neto</a:t>
            </a:r>
            <a:endParaRPr lang="en-US" b="1" dirty="0" smtClean="0"/>
          </a:p>
          <a:p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pendanaan</a:t>
            </a:r>
            <a:r>
              <a:rPr lang="en-US" dirty="0" smtClean="0"/>
              <a:t>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dilaporkan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bruto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,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mengakuisisi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bangunan</a:t>
            </a:r>
            <a:r>
              <a:rPr lang="en-US" dirty="0" smtClean="0"/>
              <a:t> </a:t>
            </a:r>
            <a:r>
              <a:rPr lang="en-US" dirty="0" err="1" smtClean="0"/>
              <a:t>seharga</a:t>
            </a:r>
            <a:r>
              <a:rPr lang="en-US" dirty="0" smtClean="0"/>
              <a:t> Rp100 </a:t>
            </a:r>
            <a:r>
              <a:rPr lang="en-US" dirty="0" err="1" smtClean="0"/>
              <a:t>miliar</a:t>
            </a:r>
            <a:r>
              <a:rPr lang="en-US" dirty="0" smtClean="0"/>
              <a:t>, </a:t>
            </a:r>
            <a:r>
              <a:rPr lang="en-US" dirty="0" err="1" smtClean="0"/>
              <a:t>sebagian</a:t>
            </a:r>
            <a:r>
              <a:rPr lang="en-US" dirty="0" smtClean="0"/>
              <a:t> </a:t>
            </a:r>
            <a:r>
              <a:rPr lang="en-US" dirty="0" err="1" smtClean="0"/>
              <a:t>dananya</a:t>
            </a:r>
            <a:r>
              <a:rPr lang="en-US" dirty="0" smtClean="0"/>
              <a:t>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pinjaman</a:t>
            </a:r>
            <a:r>
              <a:rPr lang="en-US" dirty="0" smtClean="0"/>
              <a:t> bank </a:t>
            </a:r>
            <a:r>
              <a:rPr lang="en-US" dirty="0" err="1" smtClean="0"/>
              <a:t>sebesar</a:t>
            </a:r>
            <a:r>
              <a:rPr lang="en-US" dirty="0" smtClean="0"/>
              <a:t> Rp75 </a:t>
            </a:r>
            <a:r>
              <a:rPr lang="en-US" dirty="0" err="1" smtClean="0"/>
              <a:t>miliar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dilaporkan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keluar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Rp100 </a:t>
            </a:r>
            <a:r>
              <a:rPr lang="en-US" dirty="0" err="1" smtClean="0"/>
              <a:t>miliar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masuk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pendanaan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Rp75 </a:t>
            </a:r>
            <a:r>
              <a:rPr lang="en-US" dirty="0" err="1" smtClean="0"/>
              <a:t>miliar</a:t>
            </a:r>
            <a:r>
              <a:rPr lang="en-US" dirty="0" smtClean="0"/>
              <a:t>.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meminjam</a:t>
            </a:r>
            <a:r>
              <a:rPr lang="en-US" dirty="0" smtClean="0"/>
              <a:t> Rp100 </a:t>
            </a:r>
            <a:r>
              <a:rPr lang="en-US" dirty="0" err="1" smtClean="0"/>
              <a:t>miliar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membayar</a:t>
            </a:r>
            <a:r>
              <a:rPr lang="en-US" dirty="0" smtClean="0"/>
              <a:t> Rp90 </a:t>
            </a:r>
            <a:r>
              <a:rPr lang="en-US" dirty="0" err="1" smtClean="0"/>
              <a:t>miliar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sv-SE" dirty="0" smtClean="0"/>
              <a:t> akhir tahun, maka entitas akan melaporkan arus kas masuk aktivitas pendanaan sebesar Rp100 miliar dan arus kas keluar secara terpisah.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87680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, </a:t>
            </a:r>
            <a:r>
              <a:rPr lang="en-US" dirty="0" err="1" smtClean="0"/>
              <a:t>investasi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pendanaan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dilaporkan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berlaku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1. </a:t>
            </a:r>
            <a:r>
              <a:rPr lang="en-US" dirty="0" err="1" smtClean="0"/>
              <a:t>Penerimaan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pengeluaran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,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mencerminkan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mencerminkan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. </a:t>
            </a:r>
            <a:r>
              <a:rPr lang="en-US" dirty="0" err="1" smtClean="0"/>
              <a:t>Contoh</a:t>
            </a:r>
            <a:r>
              <a:rPr lang="en-US" dirty="0" smtClean="0"/>
              <a:t>: </a:t>
            </a:r>
            <a:r>
              <a:rPr lang="en-US" dirty="0" err="1" smtClean="0"/>
              <a:t>penerimaan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pembayaran</a:t>
            </a:r>
            <a:r>
              <a:rPr lang="en-US" dirty="0" smtClean="0"/>
              <a:t> </a:t>
            </a:r>
            <a:r>
              <a:rPr lang="en-US" dirty="0" err="1" smtClean="0"/>
              <a:t>rekening</a:t>
            </a:r>
            <a:r>
              <a:rPr lang="en-US" dirty="0" smtClean="0"/>
              <a:t> </a:t>
            </a:r>
            <a:r>
              <a:rPr lang="en-US" dirty="0" err="1" smtClean="0"/>
              <a:t>giro</a:t>
            </a:r>
            <a:r>
              <a:rPr lang="en-US" dirty="0" smtClean="0"/>
              <a:t>, </a:t>
            </a:r>
            <a:r>
              <a:rPr lang="en-US" dirty="0" err="1" smtClean="0"/>
              <a:t>dana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yang </a:t>
            </a:r>
            <a:r>
              <a:rPr lang="en-US" dirty="0" err="1" smtClean="0"/>
              <a:t>dikelola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rental yang </a:t>
            </a:r>
            <a:r>
              <a:rPr lang="en-US" dirty="0" err="1" smtClean="0"/>
              <a:t>ditagih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pengelola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selanjutnya</a:t>
            </a:r>
            <a:r>
              <a:rPr lang="en-US" dirty="0" smtClean="0"/>
              <a:t> </a:t>
            </a:r>
            <a:r>
              <a:rPr lang="en-US" dirty="0" err="1" smtClean="0"/>
              <a:t>disetor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, </a:t>
            </a:r>
            <a:r>
              <a:rPr lang="en-US" dirty="0" err="1" smtClean="0"/>
              <a:t>pemilik</a:t>
            </a:r>
            <a:r>
              <a:rPr lang="en-US" dirty="0" smtClean="0"/>
              <a:t> </a:t>
            </a:r>
            <a:r>
              <a:rPr lang="en-US" dirty="0" err="1" smtClean="0"/>
              <a:t>properti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2. </a:t>
            </a:r>
            <a:r>
              <a:rPr lang="en-US" dirty="0" err="1" smtClean="0"/>
              <a:t>Penerimaan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pengeluaran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pos-pos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perputaran</a:t>
            </a:r>
            <a:r>
              <a:rPr lang="en-US" dirty="0" smtClean="0"/>
              <a:t> </a:t>
            </a:r>
            <a:r>
              <a:rPr lang="en-US" dirty="0" err="1" smtClean="0"/>
              <a:t>cepat</a:t>
            </a:r>
            <a:r>
              <a:rPr lang="en-US" dirty="0" smtClean="0"/>
              <a:t>, </a:t>
            </a:r>
            <a:r>
              <a:rPr lang="en-US" dirty="0" err="1" smtClean="0"/>
              <a:t>jumlah</a:t>
            </a:r>
            <a:r>
              <a:rPr lang="en-US" dirty="0" smtClean="0"/>
              <a:t> yang </a:t>
            </a:r>
            <a:r>
              <a:rPr lang="en-US" dirty="0" err="1" smtClean="0"/>
              <a:t>besar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singkat</a:t>
            </a:r>
            <a:r>
              <a:rPr lang="en-US" dirty="0" smtClean="0"/>
              <a:t>. </a:t>
            </a:r>
            <a:r>
              <a:rPr lang="en-US" dirty="0" err="1" smtClean="0"/>
              <a:t>Contohnya</a:t>
            </a:r>
            <a:r>
              <a:rPr lang="en-US" dirty="0" smtClean="0"/>
              <a:t>,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pokok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kartu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</a:t>
            </a:r>
            <a:r>
              <a:rPr lang="en-US" dirty="0" err="1" smtClean="0"/>
              <a:t>nasabah</a:t>
            </a:r>
            <a:r>
              <a:rPr lang="en-US" dirty="0" smtClean="0"/>
              <a:t>, </a:t>
            </a:r>
            <a:r>
              <a:rPr lang="en-US" dirty="0" err="1" smtClean="0"/>
              <a:t>pembelian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pinjaman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pendek</a:t>
            </a:r>
            <a:r>
              <a:rPr lang="en-US" dirty="0" smtClean="0"/>
              <a:t> lain, 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pinjaman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jatuh</a:t>
            </a:r>
            <a:r>
              <a:rPr lang="en-US" dirty="0" smtClean="0"/>
              <a:t> tempo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kurang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 </a:t>
            </a:r>
            <a:r>
              <a:rPr lang="en-US" dirty="0" err="1" smtClean="0"/>
              <a:t>Khusus</a:t>
            </a:r>
            <a:r>
              <a:rPr lang="en-US" dirty="0" smtClean="0"/>
              <a:t> - </a:t>
            </a:r>
            <a:r>
              <a:rPr lang="en-US" i="1" dirty="0" err="1" smtClean="0"/>
              <a:t>lanjutan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LAPORAN POSISI KEUANGAN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yang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neraca</a:t>
            </a:r>
            <a:r>
              <a:rPr lang="en-US" dirty="0" smtClean="0"/>
              <a:t>, </a:t>
            </a:r>
            <a:r>
              <a:rPr lang="en-US" dirty="0" err="1" smtClean="0"/>
              <a:t>melaporkan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, </a:t>
            </a:r>
            <a:r>
              <a:rPr lang="en-US" dirty="0" err="1" smtClean="0"/>
              <a:t>liabilitas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modal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merangkum</a:t>
            </a:r>
            <a:r>
              <a:rPr lang="en-US" dirty="0" smtClean="0"/>
              <a:t> </a:t>
            </a:r>
            <a:r>
              <a:rPr lang="en-US" dirty="0" err="1" smtClean="0"/>
              <a:t>elemen-elemen</a:t>
            </a:r>
            <a:r>
              <a:rPr lang="en-US" dirty="0" smtClean="0"/>
              <a:t> yang </a:t>
            </a:r>
            <a:r>
              <a:rPr lang="en-US" dirty="0" err="1" smtClean="0"/>
              <a:t>berhubungan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, </a:t>
            </a:r>
            <a:r>
              <a:rPr lang="en-US" dirty="0" err="1" smtClean="0"/>
              <a:t>liabilitas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ekuitas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5715000" cy="99060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Arus Kas dalam Mata Uang Asing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5029200"/>
          </a:xfrm>
        </p:spPr>
        <p:txBody>
          <a:bodyPr>
            <a:normAutofit/>
          </a:bodyPr>
          <a:lstStyle/>
          <a:p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mengakui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yang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mata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asing</a:t>
            </a:r>
            <a:r>
              <a:rPr lang="en-US" dirty="0" smtClean="0"/>
              <a:t>, </a:t>
            </a:r>
            <a:r>
              <a:rPr lang="en-US" dirty="0" err="1" smtClean="0"/>
              <a:t>dibukukan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kurs</a:t>
            </a:r>
            <a:r>
              <a:rPr lang="en-US" dirty="0" smtClean="0"/>
              <a:t> </a:t>
            </a:r>
            <a:r>
              <a:rPr lang="en-US" dirty="0" err="1" smtClean="0"/>
              <a:t>mata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asing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yang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direalisasi</a:t>
            </a:r>
            <a:r>
              <a:rPr lang="en-US" dirty="0" smtClean="0"/>
              <a:t> yang </a:t>
            </a:r>
            <a:r>
              <a:rPr lang="en-US" dirty="0" err="1" smtClean="0"/>
              <a:t>timbul</a:t>
            </a:r>
            <a:r>
              <a:rPr lang="en-US" dirty="0" smtClean="0"/>
              <a:t> </a:t>
            </a:r>
            <a:r>
              <a:rPr lang="en-US" dirty="0" err="1" smtClean="0"/>
              <a:t>akibat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tukar</a:t>
            </a:r>
            <a:r>
              <a:rPr lang="en-US" dirty="0" smtClean="0"/>
              <a:t> </a:t>
            </a:r>
            <a:r>
              <a:rPr lang="en-US" dirty="0" err="1" smtClean="0"/>
              <a:t>mata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asing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demikian</a:t>
            </a:r>
            <a:r>
              <a:rPr lang="en-US" dirty="0" smtClean="0"/>
              <a:t>,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tukar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setara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mata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asing</a:t>
            </a:r>
            <a:r>
              <a:rPr lang="en-US" dirty="0" smtClean="0"/>
              <a:t> </a:t>
            </a:r>
            <a:r>
              <a:rPr lang="en-US" dirty="0" err="1" smtClean="0"/>
              <a:t>dilaporkan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merekonsiliasikan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setara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selisih</a:t>
            </a:r>
            <a:r>
              <a:rPr lang="en-US" dirty="0" smtClean="0"/>
              <a:t> </a:t>
            </a:r>
            <a:r>
              <a:rPr lang="en-US" dirty="0" err="1" smtClean="0"/>
              <a:t>kurs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disajikan</a:t>
            </a:r>
            <a:r>
              <a:rPr lang="en-US" dirty="0" smtClean="0"/>
              <a:t> </a:t>
            </a:r>
            <a:r>
              <a:rPr lang="en-US" dirty="0" err="1" smtClean="0"/>
              <a:t>terpisah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, </a:t>
            </a:r>
            <a:r>
              <a:rPr lang="en-US" dirty="0" err="1" smtClean="0"/>
              <a:t>investasi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pendanaan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162800" cy="99060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Arus Kas dalam Mata Uang </a:t>
            </a:r>
            <a:r>
              <a:rPr lang="sv-SE" dirty="0" smtClean="0"/>
              <a:t>Asing - </a:t>
            </a:r>
            <a:r>
              <a:rPr lang="sv-SE" i="1" dirty="0" smtClean="0"/>
              <a:t>lanjutan</a:t>
            </a:r>
            <a:endParaRPr lang="en-US" i="1" dirty="0"/>
          </a:p>
        </p:txBody>
      </p:sp>
      <p:pic>
        <p:nvPicPr>
          <p:cNvPr id="6" name="Content Placeholder 5" descr="151-155_Page_3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21469" t="56860" r="18988" b="28070"/>
          <a:stretch>
            <a:fillRect/>
          </a:stretch>
        </p:blipFill>
        <p:spPr>
          <a:xfrm>
            <a:off x="0" y="1752600"/>
            <a:ext cx="8915400" cy="3190874"/>
          </a:xfr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5943600" cy="990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Pengungkapan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Menurut</a:t>
            </a:r>
            <a:r>
              <a:rPr lang="en-US" dirty="0" smtClean="0"/>
              <a:t> PSAK 2 </a:t>
            </a:r>
            <a:r>
              <a:rPr lang="en-US" dirty="0" smtClean="0"/>
              <a:t>(</a:t>
            </a:r>
            <a:r>
              <a:rPr lang="en-US" dirty="0" err="1" smtClean="0"/>
              <a:t>Revisi</a:t>
            </a:r>
            <a:r>
              <a:rPr lang="en-US" dirty="0" smtClean="0"/>
              <a:t> </a:t>
            </a:r>
            <a:r>
              <a:rPr lang="en-US" dirty="0" smtClean="0"/>
              <a:t>2009</a:t>
            </a:r>
            <a:r>
              <a:rPr lang="en-US" dirty="0" smtClean="0"/>
              <a:t>): </a:t>
            </a:r>
            <a:r>
              <a:rPr lang="en-US" i="1" dirty="0" err="1" smtClean="0"/>
              <a:t>Laporan</a:t>
            </a:r>
            <a:r>
              <a:rPr lang="en-US" i="1" dirty="0" smtClean="0"/>
              <a:t> </a:t>
            </a:r>
            <a:r>
              <a:rPr lang="en-US" i="1" dirty="0" err="1" smtClean="0"/>
              <a:t>Arus</a:t>
            </a:r>
            <a:r>
              <a:rPr lang="en-US" i="1" dirty="0" smtClean="0"/>
              <a:t> </a:t>
            </a:r>
            <a:r>
              <a:rPr lang="en-US" i="1" dirty="0" err="1" smtClean="0"/>
              <a:t>Kas</a:t>
            </a:r>
            <a:r>
              <a:rPr lang="en-US" i="1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pendanaan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memerlukan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setara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sv-SE" dirty="0" smtClean="0"/>
              <a:t>Hal ini konsisten dengan tujuan laporan arus kas, yaitu melaporkan transaksi yang berpengaruh terhadap arus kas periode berjalan. </a:t>
            </a:r>
            <a:endParaRPr lang="sv-SE" dirty="0" smtClean="0"/>
          </a:p>
          <a:p>
            <a:r>
              <a:rPr lang="sv-SE" dirty="0" smtClean="0"/>
              <a:t>Transaksi tersebut diungkapkan pada bagian lain dalam laporan keuangan sedemikian rupa sehingga dapat memberikan semua informasi yang relevan mengenai aktivitas investasi dan pendanaan tersebut.</a:t>
            </a:r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,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setara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yang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 err="1" smtClean="0"/>
              <a:t>Misalnya</a:t>
            </a:r>
            <a:r>
              <a:rPr lang="en-US" dirty="0" smtClean="0"/>
              <a:t>,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setara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milik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yang </a:t>
            </a:r>
            <a:r>
              <a:rPr lang="en-US" dirty="0" err="1" smtClean="0"/>
              <a:t>beroperasi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yang </a:t>
            </a:r>
            <a:r>
              <a:rPr lang="en-US" dirty="0" err="1" smtClean="0"/>
              <a:t>memberlakukan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devisa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pembatasan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lain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olen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induk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mengungkapkan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setara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yang </a:t>
            </a:r>
            <a:r>
              <a:rPr lang="en-US" dirty="0" err="1" smtClean="0"/>
              <a:t>signifikan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, </a:t>
            </a:r>
            <a:r>
              <a:rPr lang="en-US" dirty="0" err="1" smtClean="0"/>
              <a:t>beserta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010400" cy="990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Pengungkapan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- </a:t>
            </a:r>
            <a:r>
              <a:rPr lang="en-US" i="1" dirty="0" err="1" smtClean="0"/>
              <a:t>lanjutan</a:t>
            </a:r>
            <a:endParaRPr lang="en-US" i="1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Ilustrasi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selengkapnya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dilihat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PT Indofood </a:t>
            </a:r>
            <a:r>
              <a:rPr lang="en-US" dirty="0" err="1" smtClean="0"/>
              <a:t>Sukses</a:t>
            </a:r>
            <a:r>
              <a:rPr lang="en-US" dirty="0" smtClean="0"/>
              <a:t> </a:t>
            </a:r>
            <a:r>
              <a:rPr lang="en-US" dirty="0" err="1" smtClean="0"/>
              <a:t>Makmur</a:t>
            </a:r>
            <a:r>
              <a:rPr lang="en-US" dirty="0" smtClean="0"/>
              <a:t> </a:t>
            </a:r>
            <a:r>
              <a:rPr lang="en-US" dirty="0" err="1" smtClean="0"/>
              <a:t>Tbk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086600" cy="990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Pengungkapan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- </a:t>
            </a:r>
            <a:r>
              <a:rPr lang="en-US" i="1" dirty="0" err="1" smtClean="0"/>
              <a:t>lanjutan</a:t>
            </a:r>
            <a:endParaRPr lang="en-US" i="1" dirty="0"/>
          </a:p>
        </p:txBody>
      </p:sp>
      <p:sp>
        <p:nvSpPr>
          <p:cNvPr id="5" name="Down Arrow 4"/>
          <p:cNvSpPr/>
          <p:nvPr/>
        </p:nvSpPr>
        <p:spPr>
          <a:xfrm>
            <a:off x="4572000" y="2819400"/>
            <a:ext cx="484632" cy="978408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133600" y="3886200"/>
            <a:ext cx="5867400" cy="152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</a:rPr>
              <a:t>Bisa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dilihat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di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buku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halaman</a:t>
            </a:r>
            <a:r>
              <a:rPr lang="en-US" sz="2400" b="1" dirty="0" smtClean="0">
                <a:solidFill>
                  <a:schemeClr val="tx1"/>
                </a:solidFill>
              </a:rPr>
              <a:t> 154 </a:t>
            </a:r>
            <a:r>
              <a:rPr lang="en-US" sz="2400" b="1" dirty="0" err="1" smtClean="0">
                <a:solidFill>
                  <a:schemeClr val="tx1"/>
                </a:solidFill>
              </a:rPr>
              <a:t>s.d</a:t>
            </a:r>
            <a:r>
              <a:rPr lang="en-US" sz="2400" b="1" dirty="0" smtClean="0">
                <a:solidFill>
                  <a:schemeClr val="tx1"/>
                </a:solidFill>
              </a:rPr>
              <a:t>. 155.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Kegunaan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Kegunaan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menilai</a:t>
            </a:r>
            <a:r>
              <a:rPr lang="en-US" dirty="0" smtClean="0"/>
              <a:t> </a:t>
            </a:r>
            <a:r>
              <a:rPr lang="en-US" dirty="0" err="1" smtClean="0"/>
              <a:t>risiko-risiko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pengguna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 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1. </a:t>
            </a:r>
            <a:r>
              <a:rPr lang="en-US" dirty="0" err="1" smtClean="0"/>
              <a:t>Mengevaluasi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pendanaan</a:t>
            </a:r>
            <a:r>
              <a:rPr lang="en-US" dirty="0" smtClean="0"/>
              <a:t> 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2. </a:t>
            </a:r>
            <a:r>
              <a:rPr lang="en-US" dirty="0" err="1" smtClean="0"/>
              <a:t>Menganalisis</a:t>
            </a:r>
            <a:r>
              <a:rPr lang="en-US" dirty="0" smtClean="0"/>
              <a:t> </a:t>
            </a:r>
            <a:r>
              <a:rPr lang="en-US" dirty="0" err="1" smtClean="0"/>
              <a:t>likuiditas</a:t>
            </a:r>
            <a:r>
              <a:rPr lang="en-US" dirty="0" smtClean="0"/>
              <a:t> 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3. </a:t>
            </a:r>
            <a:r>
              <a:rPr lang="en-US" dirty="0" err="1" smtClean="0"/>
              <a:t>Menilai</a:t>
            </a:r>
            <a:r>
              <a:rPr lang="en-US" dirty="0" smtClean="0"/>
              <a:t> </a:t>
            </a:r>
            <a:r>
              <a:rPr lang="en-US" dirty="0" err="1" smtClean="0"/>
              <a:t>solvabilitas</a:t>
            </a:r>
            <a:r>
              <a:rPr lang="en-US" dirty="0" smtClean="0"/>
              <a:t> 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4. </a:t>
            </a:r>
            <a:r>
              <a:rPr lang="en-US" dirty="0" err="1" smtClean="0"/>
              <a:t>Menilai</a:t>
            </a:r>
            <a:r>
              <a:rPr lang="en-US" dirty="0" smtClean="0"/>
              <a:t> </a:t>
            </a:r>
            <a:r>
              <a:rPr lang="en-US" dirty="0" err="1" smtClean="0"/>
              <a:t>fleksibilitas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Keterbatasan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953000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kritik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keterbatasan</a:t>
            </a:r>
            <a:r>
              <a:rPr lang="en-US" dirty="0" smtClean="0"/>
              <a:t> </a:t>
            </a:r>
            <a:r>
              <a:rPr lang="en-US" dirty="0" err="1" smtClean="0"/>
              <a:t>penilaian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 err="1" smtClean="0"/>
              <a:t>Keterbatasan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sebagian</a:t>
            </a:r>
            <a:r>
              <a:rPr lang="en-US" dirty="0" smtClean="0"/>
              <a:t> </a:t>
            </a:r>
            <a:r>
              <a:rPr lang="en-US" dirty="0" err="1" smtClean="0"/>
              <a:t>disebabkan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hal-hal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 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1. </a:t>
            </a:r>
            <a:r>
              <a:rPr lang="en-US" dirty="0" err="1" smtClean="0"/>
              <a:t>Pilihan</a:t>
            </a:r>
            <a:r>
              <a:rPr lang="en-US" dirty="0" smtClean="0"/>
              <a:t> </a:t>
            </a:r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perolehan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perolehan</a:t>
            </a:r>
            <a:r>
              <a:rPr lang="en-US" dirty="0" smtClean="0"/>
              <a:t> </a:t>
            </a:r>
            <a:r>
              <a:rPr lang="en-US" dirty="0" err="1" smtClean="0"/>
              <a:t>terdepresiasi</a:t>
            </a:r>
            <a:r>
              <a:rPr lang="en-US" dirty="0" smtClean="0"/>
              <a:t>,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kininya</a:t>
            </a:r>
            <a:r>
              <a:rPr lang="en-US" dirty="0" smtClean="0"/>
              <a:t>. Hal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dikritik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mencerminkan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2.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diperkenankan</a:t>
            </a:r>
            <a:r>
              <a:rPr lang="en-US" dirty="0" smtClean="0"/>
              <a:t> </a:t>
            </a:r>
            <a:r>
              <a:rPr lang="en-US" dirty="0" err="1" smtClean="0"/>
              <a:t>mengakui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takberwujud</a:t>
            </a:r>
            <a:r>
              <a:rPr lang="en-US" dirty="0" smtClean="0"/>
              <a:t> yang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,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sulit</a:t>
            </a:r>
            <a:r>
              <a:rPr lang="en-US" dirty="0" smtClean="0"/>
              <a:t>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nilainya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objektif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dihasilkan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internal, 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merek</a:t>
            </a:r>
            <a:r>
              <a:rPr lang="en-US" dirty="0" smtClean="0"/>
              <a:t> yang </a:t>
            </a:r>
            <a:r>
              <a:rPr lang="en-US" dirty="0" err="1" smtClean="0"/>
              <a:t>dihasilkan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internal. </a:t>
            </a:r>
          </a:p>
          <a:p>
            <a:pPr lvl="1">
              <a:buNone/>
            </a:pPr>
            <a:r>
              <a:rPr lang="en-US" dirty="0" smtClean="0"/>
              <a:t>3. </a:t>
            </a:r>
            <a:r>
              <a:rPr lang="en-US" dirty="0" err="1" smtClean="0"/>
              <a:t>Rekayasa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yang </a:t>
            </a:r>
            <a:r>
              <a:rPr lang="en-US" dirty="0" err="1" smtClean="0"/>
              <a:t>sering</a:t>
            </a:r>
            <a:r>
              <a:rPr lang="en-US" dirty="0" smtClean="0"/>
              <a:t> kali </a:t>
            </a:r>
            <a:r>
              <a:rPr lang="en-US" dirty="0" err="1" smtClean="0"/>
              <a:t>memungkinkan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pembiayaan</a:t>
            </a:r>
            <a:r>
              <a:rPr lang="en-US" dirty="0" smtClean="0"/>
              <a:t> </a:t>
            </a:r>
            <a:r>
              <a:rPr lang="en-US" i="1" dirty="0" smtClean="0"/>
              <a:t>off-balance sheet. </a:t>
            </a:r>
          </a:p>
          <a:p>
            <a:pPr lvl="1">
              <a:buNone/>
            </a:pPr>
            <a:r>
              <a:rPr lang="en-US" dirty="0" smtClean="0"/>
              <a:t>4.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unsur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melibatkan</a:t>
            </a:r>
            <a:r>
              <a:rPr lang="en-US" dirty="0" smtClean="0"/>
              <a:t> </a:t>
            </a:r>
            <a:r>
              <a:rPr lang="en-US" dirty="0" err="1" smtClean="0"/>
              <a:t>pertimbangan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estimasi</a:t>
            </a:r>
            <a:r>
              <a:rPr lang="en-US" dirty="0" smtClean="0"/>
              <a:t>, 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penentuan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estimasi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garansi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7543800" cy="990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Elemen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i-FI" sz="3200" dirty="0" smtClean="0"/>
              <a:t>Elemen laporan posisi keuangan terdiri atas</a:t>
            </a:r>
            <a:r>
              <a:rPr lang="fi-FI" sz="3200" dirty="0" smtClean="0"/>
              <a:t>:</a:t>
            </a:r>
          </a:p>
          <a:p>
            <a:pPr lvl="1">
              <a:buNone/>
            </a:pPr>
            <a:r>
              <a:rPr lang="en-US" sz="3200" dirty="0" smtClean="0"/>
              <a:t>1. </a:t>
            </a:r>
            <a:r>
              <a:rPr lang="en-US" sz="3200" dirty="0" err="1" smtClean="0"/>
              <a:t>Aset</a:t>
            </a:r>
            <a:r>
              <a:rPr lang="en-US" sz="3200" dirty="0" smtClean="0"/>
              <a:t> </a:t>
            </a:r>
            <a:endParaRPr lang="en-US" sz="3200" dirty="0" smtClean="0"/>
          </a:p>
          <a:p>
            <a:pPr lvl="1">
              <a:buNone/>
            </a:pPr>
            <a:r>
              <a:rPr lang="en-US" sz="3200" dirty="0" smtClean="0"/>
              <a:t>2. </a:t>
            </a:r>
            <a:r>
              <a:rPr lang="en-US" sz="3200" dirty="0" err="1" smtClean="0"/>
              <a:t>Liabilitas</a:t>
            </a:r>
            <a:r>
              <a:rPr lang="en-US" sz="3200" dirty="0" smtClean="0"/>
              <a:t> </a:t>
            </a:r>
            <a:endParaRPr lang="en-US" sz="3200" dirty="0" smtClean="0"/>
          </a:p>
          <a:p>
            <a:pPr lvl="1">
              <a:buNone/>
            </a:pPr>
            <a:r>
              <a:rPr lang="en-US" sz="3200" dirty="0" smtClean="0"/>
              <a:t>3. </a:t>
            </a:r>
            <a:r>
              <a:rPr lang="en-US" sz="3200" dirty="0" err="1" smtClean="0"/>
              <a:t>Ekuitas</a:t>
            </a:r>
            <a:endParaRPr lang="en-US" sz="3200" dirty="0" smtClean="0"/>
          </a:p>
          <a:p>
            <a:pPr lvl="1">
              <a:buNone/>
            </a:pPr>
            <a:r>
              <a:rPr lang="en-US" sz="3200" dirty="0" smtClean="0"/>
              <a:t> 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Klasifikasi dalam Laporan Posisi Keuangan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nb-NO" dirty="0" smtClean="0"/>
              <a:t>Laporan posisi keuangan menyajikan ringkasan yang terstruktur mengenai aset, liabilitas, dan ekuitas entitas. </a:t>
            </a:r>
            <a:endParaRPr lang="nb-NO" dirty="0" smtClean="0"/>
          </a:p>
          <a:p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diklasifikasikan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memfasilitasi</a:t>
            </a:r>
            <a:r>
              <a:rPr lang="en-US" dirty="0" smtClean="0"/>
              <a:t> </a:t>
            </a:r>
            <a:r>
              <a:rPr lang="en-US" dirty="0" err="1" smtClean="0"/>
              <a:t>pengguna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mengevaluasi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modal </a:t>
            </a:r>
            <a:r>
              <a:rPr lang="en-US" dirty="0" err="1" smtClean="0"/>
              <a:t>entitas</a:t>
            </a:r>
            <a:r>
              <a:rPr lang="en-US" dirty="0" smtClean="0"/>
              <a:t>, </a:t>
            </a:r>
            <a:r>
              <a:rPr lang="en-US" dirty="0" err="1" smtClean="0"/>
              <a:t>likuiditas</a:t>
            </a:r>
            <a:r>
              <a:rPr lang="en-US" dirty="0" smtClean="0"/>
              <a:t>, </a:t>
            </a:r>
            <a:r>
              <a:rPr lang="en-US" dirty="0" err="1" smtClean="0"/>
              <a:t>solvabilitas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fleksibilitas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diklasifikasikan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karakteristik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Lancar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Lancar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5029200"/>
          </a:xfrm>
        </p:spPr>
        <p:txBody>
          <a:bodyPr>
            <a:normAutofit/>
          </a:bodyPr>
          <a:lstStyle/>
          <a:p>
            <a:r>
              <a:rPr lang="en-US" dirty="0" err="1" smtClean="0"/>
              <a:t>Menurut</a:t>
            </a:r>
            <a:r>
              <a:rPr lang="en-US" dirty="0" smtClean="0"/>
              <a:t> PSAK 1 (</a:t>
            </a:r>
            <a:r>
              <a:rPr lang="en-US" dirty="0" err="1" smtClean="0"/>
              <a:t>Revisi</a:t>
            </a:r>
            <a:r>
              <a:rPr lang="en-US" dirty="0" smtClean="0"/>
              <a:t> 2013): </a:t>
            </a:r>
            <a:r>
              <a:rPr lang="en-US" i="1" dirty="0" err="1" smtClean="0"/>
              <a:t>Penyajian</a:t>
            </a:r>
            <a:r>
              <a:rPr lang="en-US" i="1" dirty="0" smtClean="0"/>
              <a:t> </a:t>
            </a:r>
            <a:r>
              <a:rPr lang="en-US" i="1" dirty="0" err="1" smtClean="0"/>
              <a:t>Laporan</a:t>
            </a:r>
            <a:r>
              <a:rPr lang="en-US" i="1" dirty="0" smtClean="0"/>
              <a:t> </a:t>
            </a:r>
            <a:r>
              <a:rPr lang="en-US" i="1" dirty="0" err="1" smtClean="0"/>
              <a:t>Keuangan</a:t>
            </a:r>
            <a:r>
              <a:rPr lang="en-US" i="1" dirty="0" smtClean="0"/>
              <a:t>, </a:t>
            </a:r>
            <a:r>
              <a:rPr lang="en-US" i="1" dirty="0" err="1" smtClean="0"/>
              <a:t>entitas</a:t>
            </a:r>
            <a:r>
              <a:rPr lang="en-US" i="1" dirty="0" smtClean="0"/>
              <a:t> </a:t>
            </a:r>
            <a:r>
              <a:rPr lang="en-US" i="1" dirty="0" err="1" smtClean="0"/>
              <a:t>mengklasifikasikan</a:t>
            </a:r>
            <a:r>
              <a:rPr lang="en-US" i="1" dirty="0" smtClean="0"/>
              <a:t> </a:t>
            </a:r>
            <a:r>
              <a:rPr lang="en-US" i="1" dirty="0" err="1" smtClean="0"/>
              <a:t>aset</a:t>
            </a:r>
            <a:r>
              <a:rPr lang="en-US" i="1" dirty="0" smtClean="0"/>
              <a:t> </a:t>
            </a:r>
            <a:r>
              <a:rPr lang="en-US" i="1" dirty="0" err="1" smtClean="0"/>
              <a:t>sebagai</a:t>
            </a:r>
            <a:r>
              <a:rPr lang="en-US" i="1" dirty="0" smtClean="0"/>
              <a:t> </a:t>
            </a:r>
            <a:r>
              <a:rPr lang="en-US" i="1" dirty="0" err="1" smtClean="0"/>
              <a:t>aset</a:t>
            </a:r>
            <a:r>
              <a:rPr lang="en-US" i="1" dirty="0" smtClean="0"/>
              <a:t> </a:t>
            </a:r>
            <a:r>
              <a:rPr lang="en-US" i="1" dirty="0" err="1" smtClean="0"/>
              <a:t>lancar</a:t>
            </a:r>
            <a:r>
              <a:rPr lang="en-US" i="1" dirty="0" smtClean="0"/>
              <a:t>, </a:t>
            </a:r>
            <a:r>
              <a:rPr lang="en-US" i="1" dirty="0" err="1" smtClean="0"/>
              <a:t>jika</a:t>
            </a:r>
            <a:r>
              <a:rPr lang="en-US" i="1" dirty="0" smtClean="0"/>
              <a:t>: </a:t>
            </a:r>
          </a:p>
          <a:p>
            <a:pPr lvl="1">
              <a:buNone/>
            </a:pPr>
            <a:r>
              <a:rPr lang="sv-SE" dirty="0" smtClean="0"/>
              <a:t>1. aset diharapkan dapat direalisasikan, atau terjual, atau digunakan dalam siklus operasi normal; </a:t>
            </a:r>
          </a:p>
          <a:p>
            <a:pPr lvl="1">
              <a:buNone/>
            </a:pPr>
            <a:r>
              <a:rPr lang="en-US" dirty="0" smtClean="0"/>
              <a:t>2. </a:t>
            </a:r>
            <a:r>
              <a:rPr lang="en-US" dirty="0" err="1" smtClean="0"/>
              <a:t>aset</a:t>
            </a:r>
            <a:r>
              <a:rPr lang="en-US" dirty="0" smtClean="0"/>
              <a:t> yang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diperdagangkan</a:t>
            </a:r>
            <a:r>
              <a:rPr lang="en-US" dirty="0" smtClean="0"/>
              <a:t>; </a:t>
            </a:r>
          </a:p>
          <a:p>
            <a:pPr lvl="1">
              <a:buNone/>
            </a:pPr>
            <a:r>
              <a:rPr lang="sv-SE" dirty="0" smtClean="0"/>
              <a:t>3. aset yang diharapkan akan terealisasi dalam jangka waktu dua </a:t>
            </a:r>
            <a:r>
              <a:rPr lang="sv-SE" dirty="0" smtClean="0"/>
              <a:t>belas </a:t>
            </a:r>
            <a:r>
              <a:rPr lang="sv-SE" dirty="0" smtClean="0"/>
              <a:t>bulan setelah periode pelaporan; atau </a:t>
            </a:r>
          </a:p>
          <a:p>
            <a:pPr lvl="1">
              <a:buNone/>
            </a:pPr>
            <a:r>
              <a:rPr lang="en-US" dirty="0" smtClean="0"/>
              <a:t>4.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setara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, </a:t>
            </a:r>
            <a:r>
              <a:rPr lang="en-US" dirty="0" err="1" smtClean="0"/>
              <a:t>kecuali</a:t>
            </a:r>
            <a:r>
              <a:rPr lang="en-US" dirty="0" smtClean="0"/>
              <a:t> yang </a:t>
            </a:r>
            <a:r>
              <a:rPr lang="en-US" dirty="0" err="1" smtClean="0"/>
              <a:t>dibatasi</a:t>
            </a:r>
            <a:r>
              <a:rPr lang="en-US" dirty="0" smtClean="0"/>
              <a:t> </a:t>
            </a:r>
            <a:r>
              <a:rPr lang="en-US" dirty="0" err="1" smtClean="0"/>
              <a:t>pertukaran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penggunaannya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menyelesaikan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sekurang-kurangnya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belas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pelaporan</a:t>
            </a:r>
            <a:r>
              <a:rPr lang="en-US" dirty="0" smtClean="0"/>
              <a:t>.</a:t>
            </a:r>
            <a:endParaRPr lang="en-US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Pt-Template_S4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PPt-Template_S4</Template>
  <TotalTime>131</TotalTime>
  <Words>2499</Words>
  <Application>Microsoft Office PowerPoint</Application>
  <PresentationFormat>On-screen Show (4:3)</PresentationFormat>
  <Paragraphs>178</Paragraphs>
  <Slides>44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PPt-Template_S4</vt:lpstr>
      <vt:lpstr>BAB 4  LAPORAN POSISI KEUANGAN DAN LAPORAN ARUS KAS</vt:lpstr>
      <vt:lpstr>Tujuan Pembelajaran</vt:lpstr>
      <vt:lpstr>RERANGKA BAB</vt:lpstr>
      <vt:lpstr>LAPORAN POSISI KEUANGAN</vt:lpstr>
      <vt:lpstr>Kegunaan </vt:lpstr>
      <vt:lpstr>Keterbatasan</vt:lpstr>
      <vt:lpstr>Elemen Laporan Posisi Keuangan</vt:lpstr>
      <vt:lpstr>Klasifikasi dalam Laporan Posisi Keuangan</vt:lpstr>
      <vt:lpstr>Aset Lancar dan Tidak Lancar</vt:lpstr>
      <vt:lpstr>Aset Lancar dan Tidak Lancar - lanjutan</vt:lpstr>
      <vt:lpstr>Liabilitas Jangka Pendek dan Jangka Panjang</vt:lpstr>
      <vt:lpstr>Liabilitas Jangka Pendek dan Jangka Panjang - lanjutan</vt:lpstr>
      <vt:lpstr>Informasi Minimum dalam Laporan Posisi Keuangan</vt:lpstr>
      <vt:lpstr>Informasi Minimum dalam Laporan Posisi Keuangan - lanjutan</vt:lpstr>
      <vt:lpstr>Format Laporan Posisi Keuangan </vt:lpstr>
      <vt:lpstr>Format Laporan Posisi Keuangan - lanjutan </vt:lpstr>
      <vt:lpstr>Format Laporan Posisi Keuangan - lanjutan </vt:lpstr>
      <vt:lpstr>Format Laporan Posisi Keuangan - lanjutan </vt:lpstr>
      <vt:lpstr>Pengungkapan Laporan Posisi Keuangan </vt:lpstr>
      <vt:lpstr>LAPORAN ARUS KAS</vt:lpstr>
      <vt:lpstr>Tujuan dan Kegunaan</vt:lpstr>
      <vt:lpstr>Tujuan dan Kegunaan - lanjutan</vt:lpstr>
      <vt:lpstr>Kas dan Setara Kas </vt:lpstr>
      <vt:lpstr>Klasifikasi Laporan Arus Kas </vt:lpstr>
      <vt:lpstr>Klasifikasi Laporan Arus Kas - lanjutan </vt:lpstr>
      <vt:lpstr>Bunga dan Dividen </vt:lpstr>
      <vt:lpstr>Pajak</vt:lpstr>
      <vt:lpstr>Penyusunan Laporan Arus Kas</vt:lpstr>
      <vt:lpstr>Arus Kas dari Aktivitas Operasi </vt:lpstr>
      <vt:lpstr>Metode Langsung</vt:lpstr>
      <vt:lpstr>Metode Langsung - lanjutan</vt:lpstr>
      <vt:lpstr>Metode Tidak Langsung</vt:lpstr>
      <vt:lpstr>Metode Tidak Langsung - lanjutan</vt:lpstr>
      <vt:lpstr>Arus Kas dari Aktivitas Investasi</vt:lpstr>
      <vt:lpstr>Arus Kas dari Aktivitas Investasi - lanjutan</vt:lpstr>
      <vt:lpstr>Arus Kas dari Aktivitas Pendanaan</vt:lpstr>
      <vt:lpstr>Arus Kas dari Aktivitas Pendanaan - lanjutan</vt:lpstr>
      <vt:lpstr>Pos Khusus</vt:lpstr>
      <vt:lpstr>Pos Khusus - lanjutan</vt:lpstr>
      <vt:lpstr>Arus Kas dalam Mata Uang Asing</vt:lpstr>
      <vt:lpstr>Arus Kas dalam Mata Uang Asing - lanjutan</vt:lpstr>
      <vt:lpstr>Pengungkapan Laporan Arus Kas</vt:lpstr>
      <vt:lpstr>Pengungkapan Laporan Arus Kas - lanjutan</vt:lpstr>
      <vt:lpstr>Pengungkapan Laporan Arus Kas - lanjutan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4  LAPORAN POSISI KEUANGAN DAN LAPORAN ARUS KAS</dc:title>
  <dc:creator>S4Pro-02</dc:creator>
  <cp:lastModifiedBy>S4Pro-02</cp:lastModifiedBy>
  <cp:revision>21</cp:revision>
  <dcterms:created xsi:type="dcterms:W3CDTF">2016-01-25T07:08:00Z</dcterms:created>
  <dcterms:modified xsi:type="dcterms:W3CDTF">2016-01-25T09:19:57Z</dcterms:modified>
</cp:coreProperties>
</file>