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embeddedFontLst>
    <p:embeddedFont>
      <p:font typeface="ATGAFI+OpenSans-ExtraBold"/>
      <p:regular r:id="rId17"/>
    </p:embeddedFont>
    <p:embeddedFont>
      <p:font typeface="PKIIBF+OpenSans-ExtraBold,Italic"/>
      <p:regular r:id="rId18"/>
    </p:embeddedFont>
    <p:embeddedFont>
      <p:font typeface="APOKFK+ArialMT"/>
      <p:regular r:id="rId19"/>
    </p:embeddedFont>
    <p:embeddedFont>
      <p:font typeface="IOHLSG+Calibri"/>
      <p:regular r:id="rId20"/>
    </p:embeddedFont>
    <p:embeddedFont>
      <p:font typeface="JQAILN+SegoeUI"/>
      <p:regular r:id="rId21"/>
    </p:embeddedFont>
    <p:embeddedFont>
      <p:font typeface="ILUFRB+Arial-ItalicMT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font" Target="fonts/font1.fntdata" /><Relationship Id="rId18" Type="http://schemas.openxmlformats.org/officeDocument/2006/relationships/font" Target="fonts/font2.fntdata" /><Relationship Id="rId19" Type="http://schemas.openxmlformats.org/officeDocument/2006/relationships/font" Target="fonts/font3.fntdata" /><Relationship Id="rId2" Type="http://schemas.openxmlformats.org/officeDocument/2006/relationships/tableStyles" Target="tableStyles.xml" /><Relationship Id="rId20" Type="http://schemas.openxmlformats.org/officeDocument/2006/relationships/font" Target="fonts/font4.fntdata" /><Relationship Id="rId21" Type="http://schemas.openxmlformats.org/officeDocument/2006/relationships/font" Target="fonts/font5.fntdata" /><Relationship Id="rId22" Type="http://schemas.openxmlformats.org/officeDocument/2006/relationships/font" Target="fonts/font6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2712" y="3391035"/>
            <a:ext cx="19536430" cy="2744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8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500" spc="120">
                <a:solidFill>
                  <a:srgbClr val="ffde59"/>
                </a:solidFill>
                <a:latin typeface="ATGAFI+OpenSans-ExtraBold"/>
                <a:cs typeface="ATGAFI+OpenSans-ExtraBold"/>
              </a:rPr>
              <a:t>PEMIKIRAN</a:t>
            </a:r>
            <a:r>
              <a:rPr dirty="0" sz="8500" spc="196">
                <a:solidFill>
                  <a:srgbClr val="ffde59"/>
                </a:solidFill>
                <a:latin typeface="ATGAFI+OpenSans-ExtraBold"/>
                <a:cs typeface="ATGAFI+OpenSans-ExtraBold"/>
              </a:rPr>
              <a:t> </a:t>
            </a:r>
            <a:r>
              <a:rPr dirty="0" sz="8500" spc="120">
                <a:solidFill>
                  <a:srgbClr val="ffde59"/>
                </a:solidFill>
                <a:latin typeface="ATGAFI+OpenSans-ExtraBold"/>
                <a:cs typeface="ATGAFI+OpenSans-ExtraBold"/>
              </a:rPr>
              <a:t>BERBASIS</a:t>
            </a:r>
            <a:r>
              <a:rPr dirty="0" sz="8500" spc="204">
                <a:solidFill>
                  <a:srgbClr val="ffde59"/>
                </a:solidFill>
                <a:latin typeface="ATGAFI+OpenSans-ExtraBold"/>
                <a:cs typeface="ATGAFI+OpenSans-ExtraBold"/>
              </a:rPr>
              <a:t> </a:t>
            </a:r>
            <a:r>
              <a:rPr dirty="0" sz="8500" spc="120">
                <a:solidFill>
                  <a:srgbClr val="ffde59"/>
                </a:solidFill>
                <a:latin typeface="ATGAFI+OpenSans-ExtraBold"/>
                <a:cs typeface="ATGAFI+OpenSans-ExtraBold"/>
              </a:rPr>
              <a:t>ATURAN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9809" y="4534397"/>
            <a:ext cx="15842379" cy="2858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235"/>
              </a:lnSpc>
              <a:spcBef>
                <a:spcPts val="0"/>
              </a:spcBef>
              <a:spcAft>
                <a:spcPts val="0"/>
              </a:spcAft>
            </a:pPr>
            <a:r>
              <a:rPr dirty="0" sz="8850" spc="123">
                <a:solidFill>
                  <a:srgbClr val="ffde59"/>
                </a:solidFill>
                <a:latin typeface="ATGAFI+OpenSans-ExtraBold"/>
                <a:cs typeface="ATGAFI+OpenSans-ExtraBold"/>
              </a:rPr>
              <a:t>(</a:t>
            </a:r>
            <a:r>
              <a:rPr dirty="0" sz="8850" spc="126">
                <a:solidFill>
                  <a:srgbClr val="ffde59"/>
                </a:solidFill>
                <a:latin typeface="PKIIBF+OpenSans-ExtraBold,Italic"/>
                <a:cs typeface="PKIIBF+OpenSans-ExtraBold,Italic"/>
              </a:rPr>
              <a:t>Rule</a:t>
            </a:r>
            <a:r>
              <a:rPr dirty="0" sz="8850" spc="212">
                <a:solidFill>
                  <a:srgbClr val="ffde59"/>
                </a:solidFill>
                <a:latin typeface="PKIIBF+OpenSans-ExtraBold,Italic"/>
                <a:cs typeface="PKIIBF+OpenSans-ExtraBold,Italic"/>
              </a:rPr>
              <a:t> </a:t>
            </a:r>
            <a:r>
              <a:rPr dirty="0" sz="8850" spc="129">
                <a:solidFill>
                  <a:srgbClr val="ffde59"/>
                </a:solidFill>
                <a:latin typeface="PKIIBF+OpenSans-ExtraBold,Italic"/>
                <a:cs typeface="PKIIBF+OpenSans-ExtraBold,Italic"/>
              </a:rPr>
              <a:t>Based</a:t>
            </a:r>
            <a:r>
              <a:rPr dirty="0" sz="8850" spc="209">
                <a:solidFill>
                  <a:srgbClr val="ffde59"/>
                </a:solidFill>
                <a:latin typeface="PKIIBF+OpenSans-ExtraBold,Italic"/>
                <a:cs typeface="PKIIBF+OpenSans-ExtraBold,Italic"/>
              </a:rPr>
              <a:t> </a:t>
            </a:r>
            <a:r>
              <a:rPr dirty="0" sz="8850" spc="138">
                <a:solidFill>
                  <a:srgbClr val="ffde59"/>
                </a:solidFill>
                <a:latin typeface="PKIIBF+OpenSans-ExtraBold,Italic"/>
                <a:cs typeface="PKIIBF+OpenSans-ExtraBold,Italic"/>
              </a:rPr>
              <a:t>Reasoning</a:t>
            </a:r>
            <a:r>
              <a:rPr dirty="0" sz="8850">
                <a:solidFill>
                  <a:srgbClr val="ffde59"/>
                </a:solidFill>
                <a:latin typeface="ATGAFI+OpenSans-ExtraBold"/>
                <a:cs typeface="ATGAFI+OpenSans-ExtraBold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42601" y="2216068"/>
            <a:ext cx="4915852" cy="1549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REFERENCES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0225" y="3883834"/>
            <a:ext cx="17973642" cy="15294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K.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R.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Chowdhary,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2020,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Fundamentals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of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Artiﬁcial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Intelligence,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Springer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Nature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India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Private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Limited.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0225" y="5179234"/>
            <a:ext cx="17220800" cy="1097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Charu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C.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Aggarwal,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2021,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Artiﬁcial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Intelligence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a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Textbook,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Springer.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dirty="0" sz="1600" spc="1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dirty="0" sz="16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dirty="0" sz="1600" spc="-1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ELEMEN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KECERDASAN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dirty="0" sz="1600" spc="-21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dirty="0" sz="1600" spc="15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VERSI: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2087" y="2812803"/>
            <a:ext cx="6998554" cy="1549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Learning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7257" y="3878514"/>
            <a:ext cx="3760476" cy="11049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f6f3e4"/>
                </a:solidFill>
                <a:latin typeface="APOKFK+ArialMT"/>
                <a:cs typeface="APOKFK+ArialMT"/>
              </a:rPr>
              <a:t>•</a:t>
            </a:r>
            <a:r>
              <a:rPr dirty="0" sz="3450" spc="724">
                <a:solidFill>
                  <a:srgbClr val="f6f3e4"/>
                </a:solidFill>
                <a:latin typeface="APOKFK+ArialMT"/>
                <a:cs typeface="APOKFK+ArialMT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Introduction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57257" y="4310314"/>
            <a:ext cx="4853335" cy="1104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f6f3e4"/>
                </a:solidFill>
                <a:latin typeface="APOKFK+ArialMT"/>
                <a:cs typeface="APOKFK+ArialMT"/>
              </a:rPr>
              <a:t>•</a:t>
            </a:r>
            <a:r>
              <a:rPr dirty="0" sz="3450" spc="724">
                <a:solidFill>
                  <a:srgbClr val="f6f3e4"/>
                </a:solidFill>
                <a:latin typeface="APOKFK+ArialMT"/>
                <a:cs typeface="APOKFK+ArialMT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Forward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Chaining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57257" y="4742114"/>
            <a:ext cx="5224115" cy="1104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f6f3e4"/>
                </a:solidFill>
                <a:latin typeface="APOKFK+ArialMT"/>
                <a:cs typeface="APOKFK+ArialMT"/>
              </a:rPr>
              <a:t>•</a:t>
            </a:r>
            <a:r>
              <a:rPr dirty="0" sz="3450" spc="724">
                <a:solidFill>
                  <a:srgbClr val="f6f3e4"/>
                </a:solidFill>
                <a:latin typeface="APOKFK+ArialMT"/>
                <a:cs typeface="APOKFK+ArialMT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Backward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Chaining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57257" y="5173914"/>
            <a:ext cx="9262224" cy="15364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f6f3e4"/>
                </a:solidFill>
                <a:latin typeface="APOKFK+ArialMT"/>
                <a:cs typeface="APOKFK+ArialMT"/>
              </a:rPr>
              <a:t>•</a:t>
            </a:r>
            <a:r>
              <a:rPr dirty="0" sz="3450" spc="724">
                <a:solidFill>
                  <a:srgbClr val="f6f3e4"/>
                </a:solidFill>
                <a:latin typeface="APOKFK+ArialMT"/>
                <a:cs typeface="APOKFK+ArialMT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Forward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Versus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Backward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Chaining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f6f3e4"/>
                </a:solidFill>
                <a:latin typeface="APOKFK+ArialMT"/>
                <a:cs typeface="APOKFK+ArialMT"/>
              </a:rPr>
              <a:t>•</a:t>
            </a:r>
            <a:r>
              <a:rPr dirty="0" sz="3450" spc="724">
                <a:solidFill>
                  <a:srgbClr val="f6f3e4"/>
                </a:solidFill>
                <a:latin typeface="APOKFK+ArialMT"/>
                <a:cs typeface="APOKFK+ArialMT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Other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Systems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of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Reasoning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dirty="0" sz="1600" spc="1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dirty="0" sz="16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dirty="0" sz="1600" spc="-1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ELEMEN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KECERDASAN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dirty="0" sz="1600" spc="-21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dirty="0" sz="1600" spc="15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VERSI: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42601" y="2197018"/>
            <a:ext cx="4791458" cy="1549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0225" y="3883834"/>
            <a:ext cx="9721104" cy="1097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Bentuk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dasar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dari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suatu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aturan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adalah,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0225" y="4747434"/>
            <a:ext cx="9006470" cy="1961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jika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&lt;kondisi&gt;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maka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&lt;kesimpulan&gt;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atau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if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&lt;conditions&gt;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then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&lt;conclusion&gt;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0225" y="6474634"/>
            <a:ext cx="16320835" cy="1961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di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mana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&lt;kondisi&gt;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mewakili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kondisi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atau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premis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dari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aturan,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dan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&lt;kesimpulan&gt;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mewakili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hasil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atau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3400" b="1">
                <a:solidFill>
                  <a:srgbClr val="f6f3e4"/>
                </a:solidFill>
                <a:latin typeface="Tahoma"/>
                <a:cs typeface="Tahoma"/>
              </a:rPr>
              <a:t>konsekuensinya.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dirty="0" sz="1600" spc="1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dirty="0" sz="16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dirty="0" sz="1600" spc="-1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ELEMEN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KECERDASAN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dirty="0" sz="1600" spc="-21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dirty="0" sz="1600" spc="15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VERSI: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42600" y="2145836"/>
            <a:ext cx="11886733" cy="161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dirty="0" sz="5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0" b="1">
                <a:solidFill>
                  <a:srgbClr val="ffffff"/>
                </a:solidFill>
                <a:latin typeface="Calibri"/>
                <a:cs typeface="Calibri"/>
              </a:rPr>
              <a:t>penerapan</a:t>
            </a:r>
            <a:r>
              <a:rPr dirty="0" sz="5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0" b="1">
                <a:solidFill>
                  <a:srgbClr val="ffffff"/>
                </a:solidFill>
                <a:latin typeface="Calibri"/>
                <a:cs typeface="Calibri"/>
              </a:rPr>
              <a:t>sistem</a:t>
            </a:r>
            <a:r>
              <a:rPr dirty="0" sz="5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0" b="1">
                <a:solidFill>
                  <a:srgbClr val="ffffff"/>
                </a:solidFill>
                <a:latin typeface="Calibri"/>
                <a:cs typeface="Calibri"/>
              </a:rPr>
              <a:t>berbasis</a:t>
            </a:r>
            <a:r>
              <a:rPr dirty="0" sz="5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0" b="1">
                <a:solidFill>
                  <a:srgbClr val="ffffff"/>
                </a:solidFill>
                <a:latin typeface="Calibri"/>
                <a:cs typeface="Calibri"/>
              </a:rPr>
              <a:t>aturan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2579" y="3222467"/>
            <a:ext cx="153144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Problem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47963" y="3222467"/>
            <a:ext cx="266453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2579" y="3613830"/>
            <a:ext cx="253722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Troubleshooting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47963" y="3613830"/>
            <a:ext cx="1201540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Menganalisisꢀsituasi,ꢀmenyarankanꢀtindakan,ꢀdanꢀmenentukanꢀtindakanꢀpencegahan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2579" y="4294293"/>
            <a:ext cx="239012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47963" y="4294293"/>
            <a:ext cx="9653335" cy="2135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Mengidentifikasiꢀdataꢀyangꢀbermasalahꢀdanꢀmengatasiꢀkesenjangan</a:t>
            </a:r>
          </a:p>
          <a:p>
            <a:pPr marL="0" marR="0">
              <a:lnSpc>
                <a:spcPts val="2500"/>
              </a:lnSpc>
              <a:spcBef>
                <a:spcPts val="285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Penilaianꢀtugas,ꢀmengusulkanꢀpraktik,ꢀdanꢀmenerapkanꢀpersyaratan</a:t>
            </a:r>
          </a:p>
          <a:p>
            <a:pPr marL="0" marR="0">
              <a:lnSpc>
                <a:spcPts val="2500"/>
              </a:lnSpc>
              <a:spcBef>
                <a:spcPts val="280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Mendiagnosisꢀberbagaiꢀmasalahꢀdanꢀmerekomendasikanꢀperbaikan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92579" y="4974756"/>
            <a:ext cx="3570543" cy="21357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assurance</a:t>
            </a:r>
          </a:p>
          <a:p>
            <a:pPr marL="0" marR="0">
              <a:lnSpc>
                <a:spcPts val="2500"/>
              </a:lnSpc>
              <a:spcBef>
                <a:spcPts val="2857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maintenance</a:t>
            </a:r>
          </a:p>
          <a:p>
            <a:pPr marL="0" marR="0">
              <a:lnSpc>
                <a:spcPts val="2500"/>
              </a:lnSpc>
              <a:spcBef>
                <a:spcPts val="2807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selection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47963" y="6335681"/>
            <a:ext cx="12062867" cy="1166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Menentukanꢀ</a:t>
            </a:r>
            <a:r>
              <a:rPr dirty="0" sz="2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spesifikasiꢀ</a:t>
            </a:r>
            <a:r>
              <a:rPr dirty="0" sz="2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kebutuhanꢀ</a:t>
            </a:r>
            <a:r>
              <a:rPr dirty="0" sz="2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danꢀ</a:t>
            </a:r>
            <a:r>
              <a:rPr dirty="0" sz="2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mencocokkanꢀ</a:t>
            </a:r>
            <a:r>
              <a:rPr dirty="0" sz="2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komponenꢀ</a:t>
            </a:r>
            <a:r>
              <a:rPr dirty="0" sz="240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dariꢀ</a:t>
            </a:r>
            <a:r>
              <a:rPr dirty="0" sz="2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katalogꢀ</a:t>
            </a:r>
          </a:p>
          <a:p>
            <a:pPr marL="0" marR="0">
              <a:lnSpc>
                <a:spcPts val="2500"/>
              </a:lnSpc>
              <a:spcBef>
                <a:spcPts val="5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elektronik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92579" y="7118409"/>
            <a:ext cx="3216744" cy="1557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operation</a:t>
            </a:r>
          </a:p>
          <a:p>
            <a:pPr marL="0" marR="0">
              <a:lnSpc>
                <a:spcPts val="2500"/>
              </a:lnSpc>
              <a:spcBef>
                <a:spcPts val="3662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conﬁguration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47963" y="7118409"/>
            <a:ext cx="12061680" cy="1557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Menganalisisꢀ</a:t>
            </a:r>
            <a:r>
              <a:rPr dirty="0" sz="2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persyaratanꢀ</a:t>
            </a:r>
            <a:r>
              <a:rPr dirty="0" sz="2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yangꢀ</a:t>
            </a:r>
            <a:r>
              <a:rPr dirty="0" sz="2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harusꢀ</a:t>
            </a:r>
            <a:r>
              <a:rPr dirty="0" sz="2400" spc="4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dipenuhi,ꢀ</a:t>
            </a:r>
            <a:r>
              <a:rPr dirty="0" sz="2400" spc="4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memilihꢀ</a:t>
            </a:r>
            <a:r>
              <a:rPr dirty="0" sz="2400" spc="4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danꢀ</a:t>
            </a:r>
            <a:r>
              <a:rPr dirty="0" sz="240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mengoperasikanꢀ</a:t>
            </a:r>
          </a:p>
          <a:p>
            <a:pPr marL="0" marR="0">
              <a:lnSpc>
                <a:spcPts val="2500"/>
              </a:lnSpc>
              <a:spcBef>
                <a:spcPts val="5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perangkatꢀlunak</a:t>
            </a:r>
          </a:p>
          <a:p>
            <a:pPr marL="0" marR="0">
              <a:lnSpc>
                <a:spcPts val="2500"/>
              </a:lnSpc>
              <a:spcBef>
                <a:spcPts val="5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OHLSG+Calibri"/>
                <a:cs typeface="IOHLSG+Calibri"/>
              </a:rPr>
              <a:t>Menentukanꢀprioritas,ꢀdanꢀmengidentifikasiꢀbagianꢀyangꢀmemenuhiꢀbatasan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dirty="0" sz="1600" spc="1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dirty="0" sz="16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dirty="0" sz="1600" spc="-1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ELEMEN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KECERDASAN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dirty="0" sz="1600" spc="-21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dirty="0" sz="1600" spc="15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VERSI: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3666" y="725359"/>
            <a:ext cx="6331635" cy="1549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Forward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Chaining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2600" y="2294813"/>
            <a:ext cx="897060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Siklusꢀinferensiꢀdariꢀforward-chainingꢀRBSꢀ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87640" y="3657967"/>
            <a:ext cx="792108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Proses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seleksi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dilakukan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dalam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dua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langkah: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87640" y="4298048"/>
            <a:ext cx="9403972" cy="2184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1.</a:t>
            </a:r>
            <a:r>
              <a:rPr dirty="0" sz="2800" spc="5444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Pra-seleksi:</a:t>
            </a:r>
            <a:r>
              <a:rPr dirty="0" sz="2800" spc="1306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Menentukan</a:t>
            </a:r>
            <a:r>
              <a:rPr dirty="0" sz="2800" spc="1325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himpunan</a:t>
            </a:r>
            <a:r>
              <a:rPr dirty="0" sz="2800" spc="1328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semua</a:t>
            </a:r>
          </a:p>
          <a:p>
            <a:pPr marL="892175" marR="0">
              <a:lnSpc>
                <a:spcPts val="2917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aturan</a:t>
            </a:r>
            <a:r>
              <a:rPr dirty="0" sz="2800" spc="964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yang</a:t>
            </a:r>
            <a:r>
              <a:rPr dirty="0" sz="2800" spc="952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cocok,</a:t>
            </a:r>
            <a:r>
              <a:rPr dirty="0" sz="2800" spc="938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disebut</a:t>
            </a:r>
            <a:r>
              <a:rPr dirty="0" sz="2800" spc="960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juga</a:t>
            </a:r>
            <a:r>
              <a:rPr dirty="0" sz="2800" spc="951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himpunan</a:t>
            </a:r>
          </a:p>
          <a:p>
            <a:pPr marL="892175" marR="0">
              <a:lnSpc>
                <a:spcPts val="2917"/>
              </a:lnSpc>
              <a:spcBef>
                <a:spcPts val="2122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konflik.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87640" y="6218288"/>
            <a:ext cx="9404252" cy="218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2.</a:t>
            </a:r>
            <a:r>
              <a:rPr dirty="0" sz="2800" spc="5098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Seleksi:</a:t>
            </a:r>
            <a:r>
              <a:rPr dirty="0" sz="2800" spc="952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Pemilihan</a:t>
            </a:r>
            <a:r>
              <a:rPr dirty="0" sz="2800" spc="850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aturan</a:t>
            </a:r>
            <a:r>
              <a:rPr dirty="0" sz="2800" spc="975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dari</a:t>
            </a:r>
            <a:r>
              <a:rPr dirty="0" sz="2800" spc="960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konflik</a:t>
            </a:r>
            <a:r>
              <a:rPr dirty="0" sz="2800" spc="946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yang</a:t>
            </a:r>
          </a:p>
          <a:p>
            <a:pPr marL="892175" marR="0">
              <a:lnSpc>
                <a:spcPts val="2917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ditetapkan</a:t>
            </a:r>
            <a:r>
              <a:rPr dirty="0" sz="2800" spc="2612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melalui</a:t>
            </a:r>
            <a:r>
              <a:rPr dirty="0" sz="2800" spc="2594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strategi</a:t>
            </a:r>
            <a:r>
              <a:rPr dirty="0" sz="2800" spc="2608">
                <a:solidFill>
                  <a:srgbClr val="ffffff"/>
                </a:solidFill>
                <a:latin typeface="JQAILN+SegoeUI"/>
                <a:cs typeface="JQAILN+SegoeUI"/>
              </a:rPr>
              <a:t> </a:t>
            </a: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penyelesaian</a:t>
            </a:r>
          </a:p>
          <a:p>
            <a:pPr marL="892175" marR="0">
              <a:lnSpc>
                <a:spcPts val="2917"/>
              </a:lnSpc>
              <a:spcBef>
                <a:spcPts val="2122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JQAILN+SegoeUI"/>
                <a:cs typeface="JQAILN+SegoeUI"/>
              </a:rPr>
              <a:t>konflik.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dirty="0" sz="1600" spc="1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dirty="0" sz="16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dirty="0" sz="1600" spc="-1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ELEMEN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KECERDASAN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dirty="0" sz="1600" spc="-21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dirty="0" sz="1600" spc="15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VERSI: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42601" y="2197018"/>
            <a:ext cx="6808245" cy="1549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Backward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Chaining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10281" y="4030315"/>
            <a:ext cx="16872712" cy="2457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440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emulainyaꢀ</a:t>
            </a:r>
            <a:r>
              <a:rPr dirty="0" sz="3600" spc="-4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denganꢀ</a:t>
            </a:r>
            <a:r>
              <a:rPr dirty="0" sz="3600" spc="-3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beberapaꢀ</a:t>
            </a:r>
            <a:r>
              <a:rPr dirty="0" sz="3600" spc="-40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hipotesisꢀ</a:t>
            </a:r>
            <a:r>
              <a:rPr dirty="0" sz="3600" spc="-3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(tujuan)ꢀ</a:t>
            </a:r>
            <a:r>
              <a:rPr dirty="0" sz="3600" spc="-3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yangꢀ</a:t>
            </a:r>
            <a:r>
              <a:rPr dirty="0" sz="3600" spc="-3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inginꢀ</a:t>
            </a:r>
            <a:r>
              <a:rPr dirty="0" sz="3600" spc="-3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dibuktikan,ꢀ</a:t>
            </a:r>
            <a:r>
              <a:rPr dirty="0" sz="3600" spc="-4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danꢀ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terusꢀ</a:t>
            </a:r>
            <a:r>
              <a:rPr dirty="0" sz="3600" spc="12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mencariꢀ</a:t>
            </a:r>
            <a:r>
              <a:rPr dirty="0" sz="3600" spc="14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aturanꢀ</a:t>
            </a:r>
            <a:r>
              <a:rPr dirty="0" sz="3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yangꢀ</a:t>
            </a:r>
            <a:r>
              <a:rPr dirty="0" sz="3600" spc="1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memungkinkanꢀ</a:t>
            </a:r>
            <a:r>
              <a:rPr dirty="0" sz="3600" spc="11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untukꢀ</a:t>
            </a:r>
            <a:r>
              <a:rPr dirty="0" sz="36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menyimpulkanꢀ</a:t>
            </a:r>
            <a:r>
              <a:rPr dirty="0" sz="3600" spc="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hipotesisꢀ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tersebut,ꢀ</a:t>
            </a:r>
            <a:r>
              <a:rPr dirty="0" sz="3600" spc="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mungkinꢀ</a:t>
            </a:r>
            <a:r>
              <a:rPr dirty="0" sz="3600" spc="3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menetapkanꢀ</a:t>
            </a:r>
            <a:r>
              <a:rPr dirty="0" sz="3600" spc="2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sub-tujuanꢀ</a:t>
            </a:r>
            <a:r>
              <a:rPr dirty="0" sz="3600" spc="3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baruꢀ</a:t>
            </a:r>
            <a:r>
              <a:rPr dirty="0" sz="3600" spc="3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untukꢀ</a:t>
            </a:r>
            <a:r>
              <a:rPr dirty="0" sz="3600" spc="3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dibuktikanꢀ</a:t>
            </a:r>
            <a:r>
              <a:rPr dirty="0" sz="3600" spc="2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seiringꢀ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berjalannyaꢀwaktu.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dirty="0" sz="1600" spc="1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dirty="0" sz="16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dirty="0" sz="1600" spc="-1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ELEMEN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KECERDASAN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dirty="0" sz="1600" spc="-21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dirty="0" sz="1600" spc="15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VERSI: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42600" y="2197018"/>
            <a:ext cx="12477592" cy="1549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Forward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Versus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Backward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Chaining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0225" y="3932579"/>
            <a:ext cx="16814948" cy="2259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17">
                <a:solidFill>
                  <a:srgbClr val="ffffff"/>
                </a:solidFill>
                <a:latin typeface="IOHLSG+Calibri"/>
                <a:cs typeface="IOHLSG+Calibri"/>
              </a:rPr>
              <a:t>Aturanꢀserangkaianꢀfaktaꢀberhubunganꢀdenganꢀsejumlahꢀkesimpulan,ꢀmisalnya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i="1">
                <a:solidFill>
                  <a:srgbClr val="ffffff"/>
                </a:solidFill>
                <a:latin typeface="Calibri"/>
                <a:cs typeface="Calibri"/>
              </a:rPr>
              <a:t>fan-out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ꢀ</a:t>
            </a:r>
            <a:r>
              <a:rPr dirty="0" sz="3600" spc="-5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lebihꢀ</a:t>
            </a:r>
            <a:r>
              <a:rPr dirty="0" sz="3600" spc="-59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besarꢀ</a:t>
            </a:r>
            <a:r>
              <a:rPr dirty="0" sz="3600" spc="-59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daripadaꢀ</a:t>
            </a:r>
            <a:r>
              <a:rPr dirty="0" sz="3600" i="1">
                <a:solidFill>
                  <a:srgbClr val="ffffff"/>
                </a:solidFill>
                <a:latin typeface="Calibri"/>
                <a:cs typeface="Calibri"/>
              </a:rPr>
              <a:t>fan-in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,ꢀ</a:t>
            </a:r>
            <a:r>
              <a:rPr dirty="0" sz="3600" spc="-5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makaꢀ</a:t>
            </a:r>
            <a:r>
              <a:rPr dirty="0" sz="3600" spc="-6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lebihꢀ</a:t>
            </a:r>
            <a:r>
              <a:rPr dirty="0" sz="3600" spc="-59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baikꢀ</a:t>
            </a:r>
            <a:r>
              <a:rPr dirty="0" sz="3600" spc="-5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menggunakanꢀ</a:t>
            </a:r>
            <a:r>
              <a:rPr dirty="0" sz="3600" i="1">
                <a:solidFill>
                  <a:srgbClr val="ffffff"/>
                </a:solidFill>
                <a:latin typeface="Calibri"/>
                <a:cs typeface="Calibri"/>
              </a:rPr>
              <a:t>backward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i="1">
                <a:solidFill>
                  <a:srgbClr val="ffffff"/>
                </a:solidFill>
                <a:latin typeface="Calibri"/>
                <a:cs typeface="Calibri"/>
              </a:rPr>
              <a:t>chaining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0225" y="6127139"/>
            <a:ext cx="16767332" cy="2259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Aturanꢀsedemikianꢀrupaꢀsehinggaꢀhipotesisꢀtipikalꢀdapatꢀmenghasilkanꢀbanyak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fakta,ꢀ</a:t>
            </a:r>
            <a:r>
              <a:rPr dirty="0" sz="3600" spc="8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misalnyaꢀ</a:t>
            </a:r>
            <a:r>
              <a:rPr dirty="0" sz="3600" spc="8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i="1">
                <a:solidFill>
                  <a:srgbClr val="ffffff"/>
                </a:solidFill>
                <a:latin typeface="Calibri"/>
                <a:cs typeface="Calibri"/>
              </a:rPr>
              <a:t>fan-in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ꢀ</a:t>
            </a:r>
            <a:r>
              <a:rPr dirty="0" sz="3600" spc="9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lebihꢀ</a:t>
            </a:r>
            <a:r>
              <a:rPr dirty="0" sz="3600" spc="9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besarꢀ</a:t>
            </a:r>
            <a:r>
              <a:rPr dirty="0" sz="3600" spc="9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daripadaꢀ</a:t>
            </a:r>
            <a:r>
              <a:rPr dirty="0" sz="3600" spc="9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i="1">
                <a:solidFill>
                  <a:srgbClr val="ffffff"/>
                </a:solidFill>
                <a:latin typeface="Calibri"/>
                <a:cs typeface="Calibri"/>
              </a:rPr>
              <a:t>fan-out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,ꢀ</a:t>
            </a:r>
            <a:r>
              <a:rPr dirty="0" sz="3600" spc="97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makaꢀ</a:t>
            </a:r>
            <a:r>
              <a:rPr dirty="0" sz="3600" spc="91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lebihꢀ</a:t>
            </a:r>
            <a:r>
              <a:rPr dirty="0" sz="3600" spc="9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baik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menggunakanꢀ</a:t>
            </a:r>
            <a:r>
              <a:rPr dirty="0" sz="3600" i="1">
                <a:solidFill>
                  <a:srgbClr val="ffffff"/>
                </a:solidFill>
                <a:latin typeface="Calibri"/>
                <a:cs typeface="Calibri"/>
              </a:rPr>
              <a:t>forward</a:t>
            </a:r>
            <a:r>
              <a:rPr dirty="0" sz="36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ffffff"/>
                </a:solidFill>
                <a:latin typeface="Calibri"/>
                <a:cs typeface="Calibri"/>
              </a:rPr>
              <a:t>chaining</a:t>
            </a:r>
            <a:r>
              <a:rPr dirty="0" sz="3600">
                <a:solidFill>
                  <a:srgbClr val="ffffff"/>
                </a:solidFill>
                <a:latin typeface="IOHLSG+Calibri"/>
                <a:cs typeface="IOHLSG+Calibri"/>
              </a:rPr>
              <a:t>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dirty="0" sz="1600" spc="1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dirty="0" sz="16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dirty="0" sz="1600" spc="-1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ELEMEN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KECERDASAN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dirty="0" sz="1600" spc="-21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dirty="0" sz="1600" spc="15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VERSI: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19400" y="1447866"/>
            <a:ext cx="9939655" cy="1549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Other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Systems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of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 </a:t>
            </a: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Reasoning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10281" y="2332083"/>
            <a:ext cx="74652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1.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24681" y="2332083"/>
            <a:ext cx="323725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Model-Based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10281" y="2697843"/>
            <a:ext cx="16000233" cy="150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Penalaranꢀberbasisꢀmodelꢀterdiriꢀdariꢀrincianꢀberikut: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1.ꢀ</a:t>
            </a:r>
            <a:r>
              <a:rPr dirty="0" sz="2400" spc="4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Penjelasanꢀsetiapꢀkomponenꢀpadaꢀperangkat.ꢀDeskripsiꢀiniꢀdapatꢀmensimulasikanꢀperilakuꢀkomponen.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2.ꢀ</a:t>
            </a:r>
            <a:r>
              <a:rPr dirty="0" sz="2400" spc="40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Deskripsiꢀstrukturꢀinternalꢀperangkat:ꢀRepresentasiꢀkomponenꢀdanꢀinterkoneksinya,ꢀdenganꢀkemampuanꢀ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02456" y="3795123"/>
            <a:ext cx="266476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simulasiꢀinteraksi.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0281" y="4160883"/>
            <a:ext cx="14451735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3.ꢀ</a:t>
            </a:r>
            <a:r>
              <a:rPr dirty="0" sz="2400" spc="4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Informasiꢀtentangꢀhubunganꢀmasukanꢀkeluaranꢀdanꢀbesaranꢀnilaiꢀpadaꢀmasukanꢀdanꢀkeluaran.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10281" y="4892403"/>
            <a:ext cx="69309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2.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24681" y="4892403"/>
            <a:ext cx="327023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Case-Based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Reasoning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10281" y="5258163"/>
            <a:ext cx="13614313" cy="1872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Untukꢀsetiapꢀmasalahꢀbaru,ꢀpenelitiꢀpenalaranꢀberbasisꢀkasusꢀberbagiꢀoperasiꢀumumꢀberikutꢀini: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1.ꢀ</a:t>
            </a:r>
            <a:r>
              <a:rPr dirty="0" sz="2400" spc="4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Ambilꢀkasusꢀyangꢀsesuaiꢀdariꢀpenyimpananꢀ(databaseꢀkasus).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2.ꢀ</a:t>
            </a:r>
            <a:r>
              <a:rPr dirty="0" sz="2400" spc="4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Modifikasiꢀkasusꢀyangꢀdiambilꢀagarꢀsesuaiꢀdenganꢀsituasiꢀsaatꢀini.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3.ꢀ</a:t>
            </a:r>
            <a:r>
              <a:rPr dirty="0" sz="2400" spc="4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Terapkanꢀaturanꢀyangꢀditransfer.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0281" y="6721203"/>
            <a:ext cx="1687452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4.ꢀ</a:t>
            </a:r>
            <a:r>
              <a:rPr dirty="0" sz="2400" spc="4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IOHLSG+Calibri"/>
                <a:cs typeface="IOHLSG+Calibri"/>
              </a:rPr>
              <a:t>Simpanꢀsolusiꢀbesertaꢀrincianꢀkasusnya,ꢀbaikꢀkeberhasilanꢀatauꢀkegagalanꢀuntukꢀdigunakanꢀdiꢀmasaꢀmendatang.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dirty="0" sz="1600" spc="1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dirty="0" sz="16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dirty="0" sz="1600" spc="-1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ELEMEN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KECERDASAN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dirty="0" sz="1600" spc="-21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dirty="0" sz="1600" spc="15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VERSI: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46935" y="718411"/>
            <a:ext cx="5085481" cy="1549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6f3e4"/>
                </a:solidFill>
                <a:latin typeface="Tahoma"/>
                <a:cs typeface="Tahoma"/>
              </a:rPr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868" y="1786315"/>
            <a:ext cx="18707286" cy="6745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Sistem</a:t>
            </a:r>
            <a:r>
              <a:rPr dirty="0" sz="2200" spc="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Berbasis</a:t>
            </a:r>
            <a:r>
              <a:rPr dirty="0" sz="2200" spc="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</a:t>
            </a:r>
            <a:r>
              <a:rPr dirty="0" sz="2200" spc="5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(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Rule-Based</a:t>
            </a:r>
            <a:r>
              <a:rPr dirty="0" sz="2200" spc="113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System</a:t>
            </a:r>
            <a:r>
              <a:rPr dirty="0" sz="2200" spc="112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atau</a:t>
            </a:r>
            <a:r>
              <a:rPr dirty="0" sz="2200" spc="5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RBS)</a:t>
            </a:r>
            <a:r>
              <a:rPr dirty="0" sz="2200" spc="4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yang</a:t>
            </a:r>
            <a:r>
              <a:rPr dirty="0" sz="2200" spc="4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terdiri</a:t>
            </a:r>
            <a:r>
              <a:rPr dirty="0" sz="2200" spc="5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dari</a:t>
            </a:r>
            <a:r>
              <a:rPr dirty="0" sz="2200" spc="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dua</a:t>
            </a:r>
            <a:r>
              <a:rPr dirty="0" sz="2200" spc="4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komponen</a:t>
            </a:r>
            <a:r>
              <a:rPr dirty="0" sz="2200" spc="5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utama:</a:t>
            </a:r>
            <a:r>
              <a:rPr dirty="0" sz="2200" spc="5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basis</a:t>
            </a:r>
            <a:r>
              <a:rPr dirty="0" sz="2200" spc="4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pengetahuan</a:t>
            </a:r>
            <a:r>
              <a:rPr dirty="0" sz="2200" spc="6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(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knowledge</a:t>
            </a:r>
            <a:r>
              <a:rPr dirty="0" sz="2200" spc="113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ba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dan</a:t>
            </a:r>
            <a:r>
              <a:rPr dirty="0" sz="2200" spc="26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mesin</a:t>
            </a:r>
            <a:r>
              <a:rPr dirty="0" sz="2200" spc="26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inferensi</a:t>
            </a:r>
            <a:r>
              <a:rPr dirty="0" sz="2200" spc="26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(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inference</a:t>
            </a:r>
            <a:r>
              <a:rPr dirty="0" sz="2200" spc="332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engine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).</a:t>
            </a:r>
            <a:r>
              <a:rPr dirty="0" sz="2200" spc="26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Selain</a:t>
            </a:r>
            <a:r>
              <a:rPr dirty="0" sz="2200" spc="25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mempunyai</a:t>
            </a:r>
            <a:r>
              <a:rPr dirty="0" sz="2200" spc="27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memori</a:t>
            </a:r>
            <a:r>
              <a:rPr dirty="0" sz="2200" spc="27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statis</a:t>
            </a:r>
            <a:r>
              <a:rPr dirty="0" sz="2200" spc="26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untuk</a:t>
            </a:r>
            <a:r>
              <a:rPr dirty="0" sz="2200" spc="26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fakta</a:t>
            </a:r>
            <a:r>
              <a:rPr dirty="0" sz="2200" spc="26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dan</a:t>
            </a:r>
            <a:r>
              <a:rPr dirty="0" sz="2200" spc="26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aturan,</a:t>
            </a:r>
            <a:r>
              <a:rPr dirty="0" sz="2200" spc="27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RBS</a:t>
            </a:r>
            <a:r>
              <a:rPr dirty="0" sz="2200" spc="24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menggunakan</a:t>
            </a:r>
            <a:r>
              <a:rPr dirty="0" sz="2200" spc="27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memori</a:t>
            </a:r>
            <a:r>
              <a:rPr dirty="0" sz="2200" spc="27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</a:t>
            </a:r>
          </a:p>
          <a:p>
            <a:pPr marL="0" marR="0">
              <a:lnSpc>
                <a:spcPts val="229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(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working-memory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)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untuk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menyimpan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asertasi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sementara.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Asertasi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ini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mencatat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inferensi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berbasis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sebelumnya.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Kadang-kadang,</a:t>
            </a:r>
            <a:r>
              <a:rPr dirty="0" sz="2200" spc="30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pola-pola</a:t>
            </a:r>
            <a:r>
              <a:rPr dirty="0" sz="2200" spc="29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tersebut</a:t>
            </a:r>
            <a:r>
              <a:rPr dirty="0" sz="2200" spc="29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menentukan</a:t>
            </a:r>
            <a:r>
              <a:rPr dirty="0" sz="2200" spc="3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tindakan</a:t>
            </a:r>
            <a:r>
              <a:rPr dirty="0" sz="2200" spc="29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daripada</a:t>
            </a:r>
            <a:r>
              <a:rPr dirty="0" sz="2200" spc="29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asertasi,</a:t>
            </a:r>
            <a:r>
              <a:rPr dirty="0" sz="2200" spc="29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misalnya,</a:t>
            </a:r>
            <a:r>
              <a:rPr dirty="0" sz="2200" spc="28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"untuk</a:t>
            </a:r>
            <a:r>
              <a:rPr dirty="0" sz="2200" spc="28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meletakkannya</a:t>
            </a:r>
            <a:r>
              <a:rPr dirty="0" sz="2200" spc="29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</a:t>
            </a:r>
            <a:r>
              <a:rPr dirty="0" sz="2200" spc="28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atas</a:t>
            </a:r>
            <a:r>
              <a:rPr dirty="0" sz="2200" spc="28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meja".</a:t>
            </a:r>
            <a:r>
              <a:rPr dirty="0" sz="2200" spc="28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</a:t>
            </a:r>
          </a:p>
          <a:p>
            <a:pPr marL="0" marR="0">
              <a:lnSpc>
                <a:spcPts val="229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kasus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seperti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ini,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sistem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berbasis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disebut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sebagai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sistem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reaksi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 spc="124">
                <a:solidFill>
                  <a:srgbClr val="ffffff"/>
                </a:solidFill>
                <a:latin typeface="APOKFK+ArialMT"/>
                <a:cs typeface="APOKFK+ArialMT"/>
              </a:rPr>
              <a:t>(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reaction</a:t>
            </a:r>
            <a:r>
              <a:rPr dirty="0" sz="2200" spc="59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system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).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Sistem</a:t>
            </a:r>
            <a:r>
              <a:rPr dirty="0" sz="2200" spc="58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berbasis</a:t>
            </a:r>
            <a:r>
              <a:rPr dirty="0" sz="2200" spc="59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</a:t>
            </a:r>
            <a:r>
              <a:rPr dirty="0" sz="2200" spc="59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terbagi</a:t>
            </a:r>
            <a:r>
              <a:rPr dirty="0" sz="2200" spc="59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menjadi</a:t>
            </a:r>
            <a:r>
              <a:rPr dirty="0" sz="2200" spc="59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dua</a:t>
            </a:r>
            <a:r>
              <a:rPr dirty="0" sz="2200" spc="58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jenis:</a:t>
            </a:r>
            <a:r>
              <a:rPr dirty="0" sz="2200" spc="58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forward</a:t>
            </a:r>
            <a:r>
              <a:rPr dirty="0" sz="2200" spc="660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chaining</a:t>
            </a:r>
            <a:r>
              <a:rPr dirty="0" sz="2200" spc="649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(bergerak</a:t>
            </a:r>
            <a:r>
              <a:rPr dirty="0" sz="2200" spc="60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maju</a:t>
            </a:r>
            <a:r>
              <a:rPr dirty="0" sz="2200" spc="58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berdasarkan</a:t>
            </a:r>
            <a:r>
              <a:rPr dirty="0" sz="2200" spc="60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data)</a:t>
            </a:r>
            <a:r>
              <a:rPr dirty="0" sz="2200" spc="59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dan</a:t>
            </a:r>
            <a:r>
              <a:rPr dirty="0" sz="2200" spc="58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backward</a:t>
            </a:r>
            <a:r>
              <a:rPr dirty="0" sz="2200" spc="653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chain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(bergerak</a:t>
            </a:r>
            <a:r>
              <a:rPr dirty="0" sz="2200" spc="95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mundur</a:t>
            </a:r>
            <a:r>
              <a:rPr dirty="0" sz="2200" spc="94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berdasarkan</a:t>
            </a:r>
            <a:r>
              <a:rPr dirty="0" sz="2200" spc="9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tujuan).</a:t>
            </a:r>
            <a:r>
              <a:rPr dirty="0" sz="2200" spc="94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Pada</a:t>
            </a:r>
            <a:r>
              <a:rPr dirty="0" sz="2200" spc="93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sistem</a:t>
            </a:r>
            <a:r>
              <a:rPr dirty="0" sz="2200" spc="93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berbasis</a:t>
            </a:r>
            <a:r>
              <a:rPr dirty="0" sz="2200" spc="93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tujuan,</a:t>
            </a:r>
            <a:r>
              <a:rPr dirty="0" sz="2200" spc="93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memulai</a:t>
            </a:r>
            <a:r>
              <a:rPr dirty="0" sz="2200" spc="94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dari</a:t>
            </a:r>
            <a:r>
              <a:rPr dirty="0" sz="2200" spc="93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hipotesis</a:t>
            </a:r>
            <a:r>
              <a:rPr dirty="0" sz="2200" spc="93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(tujuan)</a:t>
            </a:r>
            <a:r>
              <a:rPr dirty="0" sz="2200" spc="94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dan</a:t>
            </a:r>
            <a:r>
              <a:rPr dirty="0" sz="2200" spc="93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mencoba</a:t>
            </a:r>
            <a:r>
              <a:rPr dirty="0" sz="2200" spc="94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un</a:t>
            </a:r>
          </a:p>
          <a:p>
            <a:pPr marL="0" marR="0">
              <a:lnSpc>
                <a:spcPts val="229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membuktikannya</a:t>
            </a:r>
            <a:r>
              <a:rPr dirty="0" sz="2200" spc="4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dengan</a:t>
            </a:r>
            <a:r>
              <a:rPr dirty="0" sz="2200" spc="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menemukan</a:t>
            </a:r>
            <a:r>
              <a:rPr dirty="0" sz="2200" spc="4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subtujuan,</a:t>
            </a:r>
            <a:r>
              <a:rPr dirty="0" sz="2200" spc="3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kemudian</a:t>
            </a:r>
            <a:r>
              <a:rPr dirty="0" sz="2200" spc="3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subtujuan</a:t>
            </a:r>
            <a:r>
              <a:rPr dirty="0" sz="2200" spc="3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tersebut</a:t>
            </a:r>
            <a:r>
              <a:rPr dirty="0" sz="2200" spc="3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menjadi</a:t>
            </a:r>
            <a:r>
              <a:rPr dirty="0" sz="2200" spc="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tujuan,</a:t>
            </a:r>
            <a:r>
              <a:rPr dirty="0" sz="2200" spc="3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dan</a:t>
            </a:r>
            <a:r>
              <a:rPr dirty="0" sz="2200" spc="2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seterusnya.</a:t>
            </a:r>
            <a:r>
              <a:rPr dirty="0" sz="2200" spc="4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Pada</a:t>
            </a:r>
            <a:r>
              <a:rPr dirty="0" sz="2200" spc="2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sistem</a:t>
            </a:r>
            <a:r>
              <a:rPr dirty="0" sz="2200" spc="3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berba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data,</a:t>
            </a:r>
            <a:r>
              <a:rPr dirty="0" sz="2200" spc="-2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mencari</a:t>
            </a:r>
            <a:r>
              <a:rPr dirty="0" sz="2200" spc="-2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dari</a:t>
            </a:r>
            <a:r>
              <a:rPr dirty="0" sz="2200" spc="-2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data</a:t>
            </a:r>
            <a:r>
              <a:rPr dirty="0" sz="2200" spc="-2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dan</a:t>
            </a:r>
            <a:r>
              <a:rPr dirty="0" sz="2200" spc="-2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mencari</a:t>
            </a:r>
            <a:r>
              <a:rPr dirty="0" sz="2200" spc="-2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tujuan.</a:t>
            </a:r>
            <a:r>
              <a:rPr dirty="0" sz="2200" spc="-2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Pada</a:t>
            </a:r>
            <a:r>
              <a:rPr dirty="0" sz="2200" spc="-3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kedua</a:t>
            </a:r>
            <a:r>
              <a:rPr dirty="0" sz="2200" spc="-2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kasus</a:t>
            </a:r>
            <a:r>
              <a:rPr dirty="0" sz="2200" spc="-3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tersebut,</a:t>
            </a:r>
            <a:r>
              <a:rPr dirty="0" sz="2200" spc="-1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diperlukan</a:t>
            </a:r>
            <a:r>
              <a:rPr dirty="0" sz="2200" spc="-2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untuk</a:t>
            </a:r>
            <a:r>
              <a:rPr dirty="0" sz="2200" spc="-2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melakukan</a:t>
            </a:r>
            <a:r>
              <a:rPr dirty="0" sz="2200" spc="-2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rantai</a:t>
            </a:r>
            <a:r>
              <a:rPr dirty="0" sz="2200" spc="-2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aturan.</a:t>
            </a:r>
            <a:r>
              <a:rPr dirty="0" sz="2200" spc="-1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Sementara</a:t>
            </a:r>
            <a:r>
              <a:rPr dirty="0" sz="2200" spc="-1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forw</a:t>
            </a:r>
          </a:p>
          <a:p>
            <a:pPr marL="0" marR="0">
              <a:lnSpc>
                <a:spcPts val="229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chaining</a:t>
            </a:r>
            <a:r>
              <a:rPr dirty="0" sz="2200" spc="102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memungkinkan</a:t>
            </a:r>
            <a:r>
              <a:rPr dirty="0" sz="22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kesimpulan</a:t>
            </a:r>
            <a:r>
              <a:rPr dirty="0" sz="2200" spc="4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untuk</a:t>
            </a:r>
            <a:r>
              <a:rPr dirty="0" sz="2200" spc="4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ditarik</a:t>
            </a:r>
            <a:r>
              <a:rPr dirty="0" sz="2200" spc="4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hanya</a:t>
            </a:r>
            <a:r>
              <a:rPr dirty="0" sz="2200" spc="4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dari</a:t>
            </a:r>
            <a:r>
              <a:rPr dirty="0" sz="2200" spc="4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basis</a:t>
            </a:r>
            <a:r>
              <a:rPr dirty="0" sz="2200" spc="3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pengetahuan</a:t>
            </a:r>
            <a:r>
              <a:rPr dirty="0" sz="22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yang</a:t>
            </a:r>
            <a:r>
              <a:rPr dirty="0" sz="2200" spc="3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ada,</a:t>
            </a:r>
            <a:r>
              <a:rPr dirty="0" sz="2200" spc="4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penerjemah</a:t>
            </a:r>
            <a:r>
              <a:rPr dirty="0" sz="22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</a:t>
            </a:r>
            <a:r>
              <a:rPr dirty="0" sz="2200" spc="4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yang</a:t>
            </a:r>
            <a:r>
              <a:rPr dirty="0" sz="2200" spc="3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bergerak</a:t>
            </a:r>
            <a:r>
              <a:rPr dirty="0" sz="2200" spc="5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mun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cocok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untuk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meminta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fakta-fakta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yang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masih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belum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diketahui.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Penalaran</a:t>
            </a:r>
            <a:r>
              <a:rPr dirty="0" sz="2200" spc="13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berbasis</a:t>
            </a:r>
            <a:r>
              <a:rPr dirty="0" sz="2200" spc="12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data,</a:t>
            </a:r>
            <a:r>
              <a:rPr dirty="0" sz="2200" spc="12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tidak</a:t>
            </a:r>
            <a:r>
              <a:rPr dirty="0" sz="2200" spc="12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mengacu</a:t>
            </a:r>
            <a:r>
              <a:rPr dirty="0" sz="2200" spc="13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pada</a:t>
            </a:r>
            <a:r>
              <a:rPr dirty="0" sz="2200" spc="12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semua</a:t>
            </a:r>
            <a:r>
              <a:rPr dirty="0" sz="2200" spc="12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</a:t>
            </a:r>
            <a:r>
              <a:rPr dirty="0" sz="2200" spc="13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jika</a:t>
            </a:r>
            <a:r>
              <a:rPr dirty="0" sz="2200" spc="11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lebih</a:t>
            </a:r>
            <a:r>
              <a:rPr dirty="0" sz="2200" spc="12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dari</a:t>
            </a:r>
            <a:r>
              <a:rPr dirty="0" sz="2200" spc="12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satu</a:t>
            </a:r>
            <a:r>
              <a:rPr dirty="0" sz="2200" spc="12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</a:t>
            </a:r>
            <a:r>
              <a:rPr dirty="0" sz="2200" spc="13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dapat</a:t>
            </a:r>
            <a:r>
              <a:rPr dirty="0" sz="2200" spc="12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diterapkan.</a:t>
            </a:r>
            <a:r>
              <a:rPr dirty="0" sz="2200" spc="13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Oleh</a:t>
            </a:r>
            <a:r>
              <a:rPr dirty="0" sz="2200" spc="12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karena</a:t>
            </a:r>
            <a:r>
              <a:rPr dirty="0" sz="2200" spc="12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itu,</a:t>
            </a:r>
            <a:r>
              <a:rPr dirty="0" sz="2200" spc="12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diperlu</a:t>
            </a:r>
          </a:p>
          <a:p>
            <a:pPr marL="0" marR="0">
              <a:lnSpc>
                <a:spcPts val="229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jenis</a:t>
            </a:r>
            <a:r>
              <a:rPr dirty="0" sz="2200" spc="18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resolusi</a:t>
            </a:r>
            <a:r>
              <a:rPr dirty="0" sz="2200" spc="19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konflik</a:t>
            </a:r>
            <a:r>
              <a:rPr dirty="0" sz="2200" spc="19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untuk</a:t>
            </a:r>
            <a:r>
              <a:rPr dirty="0" sz="2200" spc="19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mencapai</a:t>
            </a:r>
            <a:r>
              <a:rPr dirty="0" sz="2200" spc="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aturan(s)</a:t>
            </a:r>
            <a:r>
              <a:rPr dirty="0" sz="2200" spc="21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yang</a:t>
            </a:r>
            <a:r>
              <a:rPr dirty="0" sz="2200" spc="19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paling</a:t>
            </a:r>
            <a:r>
              <a:rPr dirty="0" sz="2200" spc="19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tepat</a:t>
            </a:r>
            <a:r>
              <a:rPr dirty="0" sz="2200" spc="19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untuk</a:t>
            </a:r>
            <a:r>
              <a:rPr dirty="0" sz="2200" spc="19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dipicu.</a:t>
            </a:r>
            <a:r>
              <a:rPr dirty="0" sz="2200" spc="19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Beberapa</a:t>
            </a:r>
            <a:r>
              <a:rPr dirty="0" sz="2200" spc="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strategi</a:t>
            </a:r>
            <a:r>
              <a:rPr dirty="0" sz="2200" spc="20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resolusi</a:t>
            </a:r>
            <a:r>
              <a:rPr dirty="0" sz="2200" spc="19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konflik</a:t>
            </a:r>
            <a:r>
              <a:rPr dirty="0" sz="2200" spc="19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mungkin</a:t>
            </a:r>
            <a:r>
              <a:rPr dirty="0" sz="2200" spc="19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termas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urutan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daftar,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kebaruan,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spesifik,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struktur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sintaksis,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dll.</a:t>
            </a:r>
          </a:p>
          <a:p>
            <a:pPr marL="0" marR="0">
              <a:lnSpc>
                <a:spcPts val="229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Kriteria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untuk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proses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penalaran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dapat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berupa: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kemiripan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antara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aturan,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penerapan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baru,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pengindeksan.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Setiap</a:t>
            </a:r>
            <a:r>
              <a:rPr dirty="0" sz="2200" spc="3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kali</a:t>
            </a:r>
            <a:r>
              <a:rPr dirty="0" sz="2200" spc="2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aturan-aturan</a:t>
            </a:r>
            <a:r>
              <a:rPr dirty="0" sz="2200" spc="6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dirumuskan</a:t>
            </a:r>
            <a:r>
              <a:rPr dirty="0" sz="2200" spc="4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sedemikian</a:t>
            </a:r>
            <a:r>
              <a:rPr dirty="0" sz="2200" spc="3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rupa</a:t>
            </a:r>
            <a:r>
              <a:rPr dirty="0" sz="2200" spc="3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sehingga</a:t>
            </a:r>
            <a:r>
              <a:rPr dirty="0" sz="2200" spc="3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satu</a:t>
            </a:r>
            <a:r>
              <a:rPr dirty="0" sz="2200" spc="3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set</a:t>
            </a:r>
            <a:r>
              <a:rPr dirty="0" sz="2200" spc="2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fakta</a:t>
            </a:r>
            <a:r>
              <a:rPr dirty="0" sz="2200" spc="3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terkait</a:t>
            </a:r>
            <a:r>
              <a:rPr dirty="0" sz="2200" spc="3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dengan</a:t>
            </a:r>
            <a:r>
              <a:rPr dirty="0" sz="2200" spc="3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sejumlah</a:t>
            </a:r>
            <a:r>
              <a:rPr dirty="0" sz="2200" spc="3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kesimpulan,</a:t>
            </a:r>
            <a:r>
              <a:rPr dirty="0" sz="2200" spc="3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yaitu</a:t>
            </a:r>
            <a:r>
              <a:rPr dirty="0" sz="2200" spc="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fan-out</a:t>
            </a:r>
            <a:r>
              <a:rPr dirty="0" sz="2200" spc="103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le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besar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dari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fan-in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,</a:t>
            </a:r>
            <a:r>
              <a:rPr dirty="0" sz="2200" spc="-1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lebih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baik</a:t>
            </a:r>
            <a:r>
              <a:rPr dirty="0" sz="2200" spc="-1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menggunakan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penalaran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backward</a:t>
            </a:r>
            <a:r>
              <a:rPr dirty="0" sz="2200" spc="59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chaining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.</a:t>
            </a:r>
            <a:r>
              <a:rPr dirty="0" sz="2200" spc="-1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</a:t>
            </a:r>
            <a:r>
              <a:rPr dirty="0" sz="2200" spc="-1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sisi</a:t>
            </a:r>
            <a:r>
              <a:rPr dirty="0" sz="2200" spc="-1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lain,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ketika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aturan-aturan</a:t>
            </a:r>
            <a:r>
              <a:rPr dirty="0" sz="2200" spc="2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dirumuskan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sedemikian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r</a:t>
            </a:r>
          </a:p>
          <a:p>
            <a:pPr marL="0" marR="0">
              <a:lnSpc>
                <a:spcPts val="229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sehingga</a:t>
            </a:r>
            <a:r>
              <a:rPr dirty="0" sz="2200" spc="9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hipotesis</a:t>
            </a:r>
            <a:r>
              <a:rPr dirty="0" sz="2200" spc="9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khas</a:t>
            </a:r>
            <a:r>
              <a:rPr dirty="0" sz="2200" spc="8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dapat</a:t>
            </a:r>
            <a:r>
              <a:rPr dirty="0" sz="2200" spc="89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mengarah</a:t>
            </a:r>
            <a:r>
              <a:rPr dirty="0" sz="2200" spc="10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pada</a:t>
            </a:r>
            <a:r>
              <a:rPr dirty="0" sz="2200" spc="8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banyak</a:t>
            </a:r>
            <a:r>
              <a:rPr dirty="0" sz="2200" spc="8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fakta,</a:t>
            </a:r>
            <a:r>
              <a:rPr dirty="0" sz="2200" spc="9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yaitu</a:t>
            </a:r>
            <a:r>
              <a:rPr dirty="0" sz="2200" spc="8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fan-in</a:t>
            </a:r>
            <a:r>
              <a:rPr dirty="0" sz="2200" spc="154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lebih</a:t>
            </a:r>
            <a:r>
              <a:rPr dirty="0" sz="2200" spc="8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besar</a:t>
            </a:r>
            <a:r>
              <a:rPr dirty="0" sz="2200" spc="9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dari</a:t>
            </a:r>
            <a:r>
              <a:rPr dirty="0" sz="2200" spc="8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fan-out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,</a:t>
            </a:r>
            <a:r>
              <a:rPr dirty="0" sz="2200" spc="8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lebih</a:t>
            </a:r>
            <a:r>
              <a:rPr dirty="0" sz="2200" spc="8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baik</a:t>
            </a:r>
            <a:r>
              <a:rPr dirty="0" sz="2200" spc="8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menggunakan</a:t>
            </a:r>
            <a:r>
              <a:rPr dirty="0" sz="2200" spc="10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penala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forward</a:t>
            </a:r>
            <a:r>
              <a:rPr dirty="0" sz="2200" spc="59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chaining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0868" y="8156634"/>
            <a:ext cx="18581130" cy="1045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Sistem</a:t>
            </a:r>
            <a:r>
              <a:rPr dirty="0" sz="2200" spc="58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penalaran</a:t>
            </a:r>
            <a:r>
              <a:rPr dirty="0" sz="2200" spc="59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lainnya</a:t>
            </a:r>
            <a:r>
              <a:rPr dirty="0" sz="2200" spc="58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adalah:</a:t>
            </a:r>
            <a:r>
              <a:rPr dirty="0" sz="2200" spc="591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sistem</a:t>
            </a:r>
            <a:r>
              <a:rPr dirty="0" sz="2200" spc="59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berbasis</a:t>
            </a:r>
            <a:r>
              <a:rPr dirty="0" sz="2200" spc="59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kasus</a:t>
            </a:r>
            <a:r>
              <a:rPr dirty="0" sz="2200" spc="58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(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Case-Based</a:t>
            </a:r>
            <a:r>
              <a:rPr dirty="0" sz="2200" spc="652">
                <a:solidFill>
                  <a:srgbClr val="ffffff"/>
                </a:solidFill>
                <a:latin typeface="ILUFRB+Arial-ItalicMT"/>
                <a:cs typeface="ILUFRB+Arial-ItalicMT"/>
              </a:rPr>
              <a:t> 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System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/CBS)</a:t>
            </a:r>
            <a:r>
              <a:rPr dirty="0" sz="2200" spc="58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dan</a:t>
            </a:r>
            <a:r>
              <a:rPr dirty="0" sz="2200" spc="58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sistem</a:t>
            </a:r>
            <a:r>
              <a:rPr dirty="0" sz="2200" spc="59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berbasis</a:t>
            </a:r>
            <a:r>
              <a:rPr dirty="0" sz="2200" spc="59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model</a:t>
            </a:r>
            <a:r>
              <a:rPr dirty="0" sz="2200" spc="59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(</a:t>
            </a: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Model-Ba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ILUFRB+Arial-ItalicMT"/>
                <a:cs typeface="ILUFRB+Arial-ItalicMT"/>
              </a:rPr>
              <a:t>Systems</a:t>
            </a:r>
            <a:r>
              <a:rPr dirty="0" sz="2200">
                <a:solidFill>
                  <a:srgbClr val="ffffff"/>
                </a:solidFill>
                <a:latin typeface="APOKFK+ArialMT"/>
                <a:cs typeface="APOKFK+ArialMT"/>
              </a:rPr>
              <a:t>/MBS).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dirty="0" sz="1600" spc="132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dirty="0" sz="1600" spc="55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dirty="0" sz="1600" spc="-15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ELEMEN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KECERDASAN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dirty="0" sz="1600" spc="-218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6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dirty="0" sz="1600" spc="154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dirty="0" sz="1600" spc="153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VERSI:</a:t>
            </a:r>
            <a:r>
              <a:rPr dirty="0" sz="1600" spc="77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dirty="0" sz="1600" spc="78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2023-10-22T21:58:43-07:00</dcterms:modified>
</cp:coreProperties>
</file>